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334" r:id="rId5"/>
    <p:sldId id="335" r:id="rId6"/>
    <p:sldId id="284" r:id="rId7"/>
    <p:sldId id="285" r:id="rId8"/>
    <p:sldId id="286" r:id="rId9"/>
    <p:sldId id="365" r:id="rId10"/>
    <p:sldId id="260" r:id="rId11"/>
    <p:sldId id="280" r:id="rId12"/>
    <p:sldId id="275" r:id="rId13"/>
    <p:sldId id="272" r:id="rId14"/>
    <p:sldId id="283" r:id="rId15"/>
    <p:sldId id="273" r:id="rId16"/>
    <p:sldId id="263" r:id="rId17"/>
    <p:sldId id="366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5B80EEC-3FDE-7639-6BEF-92FF16B5F7A8}" name="Sloe Gestion" initials="SG" userId="650979b2b65ec432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rey Dupuis" initials="AD" lastIdx="1" clrIdx="0">
    <p:extLst>
      <p:ext uri="{19B8F6BF-5375-455C-9EA6-DF929625EA0E}">
        <p15:presenceInfo xmlns:p15="http://schemas.microsoft.com/office/powerpoint/2012/main" userId="Audrey Dupu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/>
    <p:restoredTop sz="94718"/>
  </p:normalViewPr>
  <p:slideViewPr>
    <p:cSldViewPr snapToGrid="0">
      <p:cViewPr varScale="1">
        <p:scale>
          <a:sx n="62" d="100"/>
          <a:sy n="62" d="100"/>
        </p:scale>
        <p:origin x="94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B48363-C436-4461-ABE3-DB9DAC098BA5}" type="datetimeFigureOut">
              <a:rPr lang="fr-CA" smtClean="0"/>
              <a:t>2025-11-20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16CAA-E6FE-4E83-B00F-F0CD50DE205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47079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1.1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1A486-EB43-7840-A447-9940333EB146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03609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3D3CE-14AF-44E5-9E9E-2C6E66672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5B72BE2-D996-48FF-8872-DE0B765FA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9040F8-1AC7-4DDE-8CA8-C25E3C39D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FE80-4539-4748-A78D-758A5AA2BCB1}" type="datetime1">
              <a:rPr lang="fr-CA" smtClean="0"/>
              <a:t>2025-11-20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EB756F-3E74-42BB-8254-863A174DA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F7CE53-05B4-4B51-9F33-76DFC4109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28999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7216C2-18E4-4122-B4FA-E31EBB9D7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E15760-34FA-40B8-A870-B6F8524D3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334C8F-64B1-4BB3-AE52-BD4656288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52AE-2EBB-4438-BE0F-1360B2BCEAEC}" type="datetime1">
              <a:rPr lang="fr-CA" smtClean="0"/>
              <a:t>2025-11-20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F79954-6D49-42B1-8876-651D8F5E9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2342D8-5AC7-4141-9459-80E09B6D8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23441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DB027E-3A99-4380-BD55-7EC64430A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1465FD8-1C87-4A31-A382-3134AA3C7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B7CE8-9504-4B64-86DF-B7DDB48A0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E7F11-C2C5-4798-84B5-7E35C1125C81}" type="datetime1">
              <a:rPr lang="fr-CA" smtClean="0"/>
              <a:t>2025-11-20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E81B9F-1CE0-413D-BF74-F506F9051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10DF48-3AB1-4177-BA5D-5AAFCEB47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2220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6ABE82-E545-44F8-8B57-C60E9F200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E92BEA-72C3-4508-A31C-7DFF104C9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04914F-E490-4B2B-BC40-543361316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7C735BC-1C3C-47B1-A127-5B32B297D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82EA-6839-43C2-813B-5467D26C20CA}" type="datetime1">
              <a:rPr lang="fr-CA" smtClean="0"/>
              <a:t>2025-11-20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5AB14E-25EA-4469-940E-85DBBDEA6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54A577-E36F-4571-89DC-0637733DF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3301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B7EC3-20B9-456B-BF2A-1EB685F2E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860F2A9-6C6B-4BEB-8EB0-FDCEE0A21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13F80F-F404-41B3-AE4A-854128D27E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DC2AB59-4D3A-49BE-B002-AC8E910215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D17B4C4-634E-4932-A2E5-30F07620E8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51ACF2A-DD1E-4A7C-AA2C-9906A877F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63B67-6270-418F-9F0D-BD7FA1F935F1}" type="datetime1">
              <a:rPr lang="fr-CA" smtClean="0"/>
              <a:t>2025-11-20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C5508BD-1C1A-455E-B820-F74055EEC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003A265-83D1-45BE-A1FA-26FFE5216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39704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8B16C-45FC-45F6-82AF-030FBE60E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DE8B33B-7D62-48ED-8A5D-0FD9EC669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AEA2B-753C-4BC1-ACFD-FC744C62E40E}" type="datetime1">
              <a:rPr lang="fr-CA" smtClean="0"/>
              <a:t>2025-11-20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D6617B6-4E63-4154-82B2-79ACCC0A3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66D0656-937B-4F59-85C8-15E59C702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93762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EA1F399-E266-42E6-B85C-40F646EF9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1DDE-191B-4659-8259-E949726A458A}" type="datetime1">
              <a:rPr lang="fr-CA" smtClean="0"/>
              <a:t>2025-11-20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4CBF460-B069-4A92-8CC0-B245BBC31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81962B-9765-41BF-9029-C8B203FEF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5323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EF963-0F58-4A4C-A39F-5F0764806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C47426-5167-4CA5-99DE-FE3C46B4F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4540BF6-F17C-438A-ACAB-5A1E26BC5A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ED5592-8971-4F18-81D2-E46FD0F4B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61CA-4A28-48C0-845C-B8782CA5DDA3}" type="datetime1">
              <a:rPr lang="fr-CA" smtClean="0"/>
              <a:t>2025-11-20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68E751-8210-4BEF-9993-EC277B575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95D4A9-0788-4ACC-9C13-ABA5479F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55545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F1F347-5042-45C5-8C8C-25FC57F0C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9038D53-D22C-4893-B71B-881C172C8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E2B903E-BA25-47D8-ACB4-68308CF5E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9D9D55E-7921-47C2-9C2C-A7C97A005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7923-B234-4227-8C70-074A8BD5E7F5}" type="datetime1">
              <a:rPr lang="fr-CA" smtClean="0"/>
              <a:t>2025-11-20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5FA527-F6C6-4C2F-9E4C-9C3ACF8CD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7E7808-331D-4EBC-9EBE-B5A15B74E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94475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DBB800-36B8-40E2-8CC5-075129E86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E555533-A4EC-432F-9112-1604FCA501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A20EC3-8C1B-4F1A-BE9F-06BC49FF6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C75D0-2C71-48E0-B618-1B3426DD7669}" type="datetime1">
              <a:rPr lang="fr-CA" smtClean="0"/>
              <a:t>2025-11-20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B38340-6B02-48E4-AF2D-C0FABABDB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D51069-9148-4F87-B805-A87B48076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31554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B58AC7E-36C7-4B0B-A279-C12B4C2BBB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5141763-0F75-4152-B941-3CF11DF2C2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5483E4-E8F4-4E97-A87D-F150CDA4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209FD-09A7-4725-AB35-7421B6BC50AE}" type="datetime1">
              <a:rPr lang="fr-CA" smtClean="0"/>
              <a:t>2025-11-20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945879-FEF2-4529-80DD-4109363F6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F71C3A-279B-4F2E-9F8D-11396F45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0653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44E022E-EE2C-4453-99A5-585941527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41E99C-3C72-4016-A3C6-20A47CD81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24E14C-17D5-4CCF-B37B-9C161C8972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4ED40-0045-4155-A719-4C6A9F506B10}" type="datetime1">
              <a:rPr lang="fr-CA" smtClean="0"/>
              <a:t>2025-11-20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6B07F2-177B-4522-B3E0-8033EE35D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0F1EBC-A2A1-4196-9764-DBBE014A6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4EB29-D0B9-4703-B160-0192E9AA575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09275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5.xml"/><Relationship Id="rId7" Type="http://schemas.openxmlformats.org/officeDocument/2006/relationships/image" Target="../media/image7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9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tags" Target="../tags/tag10.xml"/><Relationship Id="rId7" Type="http://schemas.openxmlformats.org/officeDocument/2006/relationships/image" Target="../media/image8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.png"/><Relationship Id="rId4" Type="http://schemas.openxmlformats.org/officeDocument/2006/relationships/tags" Target="../tags/tag11.xml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tags" Target="../tags/tag14.xml"/><Relationship Id="rId7" Type="http://schemas.openxmlformats.org/officeDocument/2006/relationships/image" Target="../media/image8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.xml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18.xml"/><Relationship Id="rId7" Type="http://schemas.openxmlformats.org/officeDocument/2006/relationships/image" Target="../media/image7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0.xml"/><Relationship Id="rId10" Type="http://schemas.openxmlformats.org/officeDocument/2006/relationships/image" Target="../media/image13.png"/><Relationship Id="rId4" Type="http://schemas.openxmlformats.org/officeDocument/2006/relationships/tags" Target="../tags/tag19.xml"/><Relationship Id="rId9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17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7.jpeg"/><Relationship Id="rId1" Type="http://schemas.openxmlformats.org/officeDocument/2006/relationships/tags" Target="../tags/tag21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24.xml"/><Relationship Id="rId7" Type="http://schemas.openxmlformats.org/officeDocument/2006/relationships/image" Target="../media/image7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6.xml"/><Relationship Id="rId10" Type="http://schemas.openxmlformats.org/officeDocument/2006/relationships/image" Target="../media/image30.png"/><Relationship Id="rId4" Type="http://schemas.openxmlformats.org/officeDocument/2006/relationships/tags" Target="../tags/tag25.xml"/><Relationship Id="rId9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tags" Target="../tags/tag29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9F037-E89B-70E8-FFE8-66E43D4D8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9CC9A88-F227-5490-1163-F3BC90304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" y="0"/>
            <a:ext cx="12183550" cy="686276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96960C3-C11C-F3D3-1492-A7C0E419941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0264462" y="216310"/>
            <a:ext cx="1526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00CC99"/>
                </a:solidFill>
              </a:rPr>
              <a:t>Grade 1</a:t>
            </a:r>
          </a:p>
          <a:p>
            <a:r>
              <a:rPr lang="en-CA" dirty="0">
                <a:solidFill>
                  <a:srgbClr val="00CC99"/>
                </a:solidFill>
              </a:rPr>
              <a:t>Workshop 1.1</a:t>
            </a:r>
          </a:p>
        </p:txBody>
      </p:sp>
    </p:spTree>
    <p:extLst>
      <p:ext uri="{BB962C8B-B14F-4D97-AF65-F5344CB8AC3E}">
        <p14:creationId xmlns:p14="http://schemas.microsoft.com/office/powerpoint/2010/main" val="1457651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2</a:t>
            </a:fld>
            <a:endParaRPr lang="fr-CA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D2C0DD3-A297-39AC-F1BE-B47FE8108123}"/>
              </a:ext>
            </a:extLst>
          </p:cNvPr>
          <p:cNvGrpSpPr/>
          <p:nvPr/>
        </p:nvGrpSpPr>
        <p:grpSpPr>
          <a:xfrm>
            <a:off x="3581401" y="0"/>
            <a:ext cx="8593393" cy="6445045"/>
            <a:chOff x="3581401" y="0"/>
            <a:chExt cx="8593393" cy="644504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C3CF8E6A-3CF3-85B6-800A-B14FBFD39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81401" y="0"/>
              <a:ext cx="8593393" cy="6445045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84B9CDA5-8F84-A16F-37D9-863660CBC602}"/>
                </a:ext>
              </a:extLst>
            </p:cNvPr>
            <p:cNvSpPr txBox="1"/>
            <p:nvPr/>
          </p:nvSpPr>
          <p:spPr>
            <a:xfrm>
              <a:off x="4396232" y="911669"/>
              <a:ext cx="6972841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CA" sz="4800" b="1" spc="50" dirty="0">
                  <a:ln w="28575" cmpd="sng">
                    <a:solidFill>
                      <a:schemeClr val="tx1"/>
                    </a:solidFill>
                    <a:prstDash val="solid"/>
                  </a:ln>
                  <a:solidFill>
                    <a:schemeClr val="bg1">
                      <a:lumMod val="95000"/>
                    </a:scheme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Gambado Sans Forte" panose="02000000000000000000" pitchFamily="50" charset="0"/>
                </a:rPr>
                <a:t>OFF-TRAIL CAMPING</a:t>
              </a:r>
            </a:p>
            <a:p>
              <a:pPr algn="ctr"/>
              <a:r>
                <a:rPr lang="en-US" sz="3200" dirty="0"/>
                <a:t>“Getting to know yourself”</a:t>
              </a:r>
              <a:endParaRPr lang="en-CA" sz="3200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CED90E16-3662-46B1-B091-2D84FD32CC3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47030" y="2173553"/>
            <a:ext cx="3343481" cy="2320608"/>
          </a:xfrm>
          <a:ln w="38100">
            <a:solidFill>
              <a:srgbClr val="00CC99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CA" dirty="0">
                <a:solidFill>
                  <a:srgbClr val="00CC99"/>
                </a:solidFill>
                <a:latin typeface="+mn-lt"/>
                <a:cs typeface="Calibri Light"/>
              </a:rPr>
              <a:t>The Adventures of Leo and Charlie</a:t>
            </a:r>
          </a:p>
        </p:txBody>
      </p:sp>
    </p:spTree>
    <p:extLst>
      <p:ext uri="{BB962C8B-B14F-4D97-AF65-F5344CB8AC3E}">
        <p14:creationId xmlns:p14="http://schemas.microsoft.com/office/powerpoint/2010/main" val="494562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14EB29-D0B9-4703-B160-0192E9AA575F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3802A88-32AC-4DD4-5128-C09D27AA6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70B9CED-AA15-7D00-F3E5-FDB8EA661CF7}"/>
              </a:ext>
            </a:extLst>
          </p:cNvPr>
          <p:cNvSpPr txBox="1"/>
          <p:nvPr/>
        </p:nvSpPr>
        <p:spPr>
          <a:xfrm>
            <a:off x="678426" y="425416"/>
            <a:ext cx="1070732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cap="none" spc="4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This year's OFF-TRAIL camp promises to be full of great adventures! </a:t>
            </a:r>
            <a:r>
              <a:rPr kumimoji="0" lang="en-CA" sz="2800" i="0" u="none" strike="noStrike" cap="none" spc="4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On the bus ride </a:t>
            </a:r>
            <a:r>
              <a:rPr kumimoji="0" lang="en-CA" sz="2800" b="0" i="0" u="none" strike="noStrike" cap="none" spc="4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 the camp, Leo and Charlie are already trying to guess what activity they'll be doing.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E2AAEAB-844A-CC38-3E44-7CADFD312576}"/>
              </a:ext>
            </a:extLst>
          </p:cNvPr>
          <p:cNvSpPr txBox="1"/>
          <p:nvPr/>
        </p:nvSpPr>
        <p:spPr>
          <a:xfrm>
            <a:off x="678425" y="2079082"/>
            <a:ext cx="107073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7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Last year, they loved </a:t>
            </a:r>
            <a:r>
              <a:rPr kumimoji="0" lang="en-CA" sz="270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the</a:t>
            </a:r>
            <a:r>
              <a:rPr kumimoji="0" lang="en-CA" sz="27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 hike. Leo discovered that he </a:t>
            </a:r>
            <a:r>
              <a:rPr kumimoji="0" lang="en-CA" sz="270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is</a:t>
            </a:r>
            <a:r>
              <a:rPr kumimoji="0" lang="en-CA" sz="2700" b="1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 </a:t>
            </a:r>
            <a:r>
              <a:rPr kumimoji="0" lang="en-CA" sz="27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curious and </a:t>
            </a:r>
            <a:r>
              <a:rPr kumimoji="0" lang="en-CA" sz="270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determined</a:t>
            </a:r>
            <a:r>
              <a:rPr kumimoji="0" lang="en-CA" sz="27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, and Charlie learned that she </a:t>
            </a:r>
            <a:r>
              <a:rPr kumimoji="0" lang="en-CA" sz="2700" b="1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is </a:t>
            </a:r>
            <a:r>
              <a:rPr kumimoji="0" lang="en-CA" sz="27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very resourceful and energetic. All year long, they put these qualities to good use and really enjoyed their outdoor activities. </a:t>
            </a:r>
          </a:p>
        </p:txBody>
      </p:sp>
    </p:spTree>
    <p:extLst>
      <p:ext uri="{BB962C8B-B14F-4D97-AF65-F5344CB8AC3E}">
        <p14:creationId xmlns:p14="http://schemas.microsoft.com/office/powerpoint/2010/main" val="1309148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14EB29-D0B9-4703-B160-0192E9AA575F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2BF9187-CABB-7D7B-0CC9-B97C8A7EF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018A9FB-558D-77F9-557A-3A6BF7C470F7}"/>
              </a:ext>
            </a:extLst>
          </p:cNvPr>
          <p:cNvSpPr txBox="1"/>
          <p:nvPr/>
        </p:nvSpPr>
        <p:spPr>
          <a:xfrm>
            <a:off x="593121" y="525763"/>
            <a:ext cx="10997513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By the time the bus arrives at the camp</a:t>
            </a:r>
            <a:r>
              <a:rPr kumimoji="0" lang="en-CA" sz="2800" b="0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, it's </a:t>
            </a:r>
            <a:r>
              <a:rPr kumimoji="0" lang="en-CA" sz="28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almost the end of the day, and the sun is getting low in the sky.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 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249614-0BE9-199A-8E2D-98C976744E39}"/>
              </a:ext>
            </a:extLst>
          </p:cNvPr>
          <p:cNvSpPr txBox="1"/>
          <p:nvPr/>
        </p:nvSpPr>
        <p:spPr>
          <a:xfrm>
            <a:off x="728663" y="1756869"/>
            <a:ext cx="68336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The group is greeted by Mr. Julian, an adventurer and nature lover, who is waiting for them next to a </a:t>
            </a:r>
            <a:r>
              <a:rPr kumimoji="0" lang="en-CA" sz="280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big pile of objects</a:t>
            </a:r>
            <a:r>
              <a:rPr kumimoji="0" lang="en-CA" sz="28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. Everyone knows that Mr. Julian is sociable, hard-working and </a:t>
            </a:r>
            <a:r>
              <a:rPr kumimoji="0" lang="en-CA" sz="280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always in a </a:t>
            </a:r>
            <a:r>
              <a:rPr kumimoji="0" lang="en-CA" sz="28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good mood. </a:t>
            </a:r>
          </a:p>
        </p:txBody>
      </p:sp>
    </p:spTree>
    <p:extLst>
      <p:ext uri="{BB962C8B-B14F-4D97-AF65-F5344CB8AC3E}">
        <p14:creationId xmlns:p14="http://schemas.microsoft.com/office/powerpoint/2010/main" val="3872312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14EB29-D0B9-4703-B160-0192E9AA575F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1F8622-F39B-377B-2EA5-2D925F276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D9004DE-6AA8-CE67-FDB5-0EC83CD97219}"/>
              </a:ext>
            </a:extLst>
          </p:cNvPr>
          <p:cNvSpPr txBox="1"/>
          <p:nvPr/>
        </p:nvSpPr>
        <p:spPr>
          <a:xfrm>
            <a:off x="2045043" y="375592"/>
            <a:ext cx="830992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6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Once everyone </a:t>
            </a:r>
            <a:r>
              <a:rPr kumimoji="0" lang="en-CA" sz="260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is standing around </a:t>
            </a:r>
            <a:r>
              <a:rPr kumimoji="0" lang="en-CA" sz="26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the pile of objects, </a:t>
            </a:r>
            <a:br>
              <a:rPr kumimoji="0" lang="en-CA" sz="26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</a:br>
            <a:r>
              <a:rPr kumimoji="0" lang="en-CA" sz="260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Mr. Julian </a:t>
            </a:r>
            <a:r>
              <a:rPr kumimoji="0" lang="en-CA" sz="26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announces that they'll have to help each other </a:t>
            </a:r>
            <a:br>
              <a:rPr kumimoji="0" lang="en-CA" sz="26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</a:br>
            <a:r>
              <a:rPr kumimoji="0" lang="en-CA" sz="26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set up the </a:t>
            </a:r>
            <a:r>
              <a:rPr kumimoji="0" lang="en-CA" sz="260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camp for </a:t>
            </a:r>
            <a:r>
              <a:rPr kumimoji="0" lang="en-CA" sz="26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their first night of camping.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8F950D8-2AD8-6042-E1F6-E5E613D25555}"/>
              </a:ext>
            </a:extLst>
          </p:cNvPr>
          <p:cNvSpPr txBox="1"/>
          <p:nvPr/>
        </p:nvSpPr>
        <p:spPr>
          <a:xfrm>
            <a:off x="2045043" y="5200305"/>
            <a:ext cx="830992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6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Night is coming, so they'll have to move fast. Everyone must use their </a:t>
            </a:r>
            <a:r>
              <a:rPr kumimoji="0" lang="en-CA" sz="260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strengths and qualities to get the job </a:t>
            </a:r>
            <a:r>
              <a:rPr kumimoji="0" lang="en-CA" sz="26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rial" panose="020B0604020202020204" pitchFamily="34" charset="0"/>
                <a:cs typeface="Trebuchet MS" panose="020B0703020202090204" pitchFamily="34" charset="0"/>
              </a:rPr>
              <a:t>done, and they must work as a team. </a:t>
            </a:r>
          </a:p>
        </p:txBody>
      </p:sp>
    </p:spTree>
    <p:extLst>
      <p:ext uri="{BB962C8B-B14F-4D97-AF65-F5344CB8AC3E}">
        <p14:creationId xmlns:p14="http://schemas.microsoft.com/office/powerpoint/2010/main" val="894085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0825F-8542-6D53-3337-B3C4BED10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10E611A-9E19-63C7-659B-A758C6342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80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84988C-10F1-4027-854E-7577C676619E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4164" y="365124"/>
            <a:ext cx="10515600" cy="1325563"/>
          </a:xfrm>
        </p:spPr>
        <p:txBody>
          <a:bodyPr/>
          <a:lstStyle/>
          <a:p>
            <a:pPr algn="ctr"/>
            <a:r>
              <a:rPr lang="en-CA" b="1">
                <a:solidFill>
                  <a:srgbClr val="00CC99"/>
                </a:solidFill>
              </a:rPr>
              <a:t>OFF-TRAIL Camping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CB3CAD-3C22-450D-B5C4-2878CEC6D9D1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865746" y="1944532"/>
            <a:ext cx="9088581" cy="27856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marR="449580" lvl="1" indent="0" algn="ctr">
              <a:spcBef>
                <a:spcPts val="35"/>
              </a:spcBef>
              <a:buNone/>
              <a:tabLst>
                <a:tab pos="2000885" algn="l"/>
              </a:tabLst>
            </a:pPr>
            <a:r>
              <a:rPr lang="en-CA" sz="3600">
                <a:solidFill>
                  <a:srgbClr val="000000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Do you know what a quality is? </a:t>
            </a:r>
          </a:p>
          <a:p>
            <a:pPr marL="0" marR="449580" lvl="1" indent="0" algn="ctr">
              <a:spcBef>
                <a:spcPts val="35"/>
              </a:spcBef>
              <a:buNone/>
              <a:tabLst>
                <a:tab pos="2000885" algn="l"/>
              </a:tabLst>
            </a:pPr>
            <a:endParaRPr lang="fr-CA" sz="3600"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0" marR="449580" lvl="1" indent="0" algn="ctr">
              <a:spcBef>
                <a:spcPts val="35"/>
              </a:spcBef>
              <a:buNone/>
              <a:tabLst>
                <a:tab pos="2000885" algn="l"/>
              </a:tabLst>
            </a:pPr>
            <a:endParaRPr lang="fr-CA" sz="3600">
              <a:solidFill>
                <a:srgbClr val="000000"/>
              </a:solidFill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0" marR="449580" lvl="1" indent="0" algn="ctr">
              <a:spcBef>
                <a:spcPts val="35"/>
              </a:spcBef>
              <a:buNone/>
              <a:tabLst>
                <a:tab pos="2000885" algn="l"/>
              </a:tabLst>
            </a:pPr>
            <a:endParaRPr lang="fr" sz="3600">
              <a:ea typeface="+mn-lt"/>
              <a:cs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D172C9-2E3B-43C8-B889-B2B3CC0882D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7"/>
          <a:srcRect t="72843"/>
          <a:stretch/>
        </p:blipFill>
        <p:spPr>
          <a:xfrm>
            <a:off x="-120" y="5388077"/>
            <a:ext cx="12191999" cy="1469923"/>
          </a:xfrm>
          <a:prstGeom prst="rect">
            <a:avLst/>
          </a:prstGeom>
        </p:spPr>
      </p:pic>
      <p:pic>
        <p:nvPicPr>
          <p:cNvPr id="7" name="Graphique 6" descr="Bus line drawing">
            <a:extLst>
              <a:ext uri="{FF2B5EF4-FFF2-40B4-BE49-F238E27FC236}">
                <a16:creationId xmlns:a16="http://schemas.microsoft.com/office/drawing/2014/main" id="{E4E93B3F-6942-4C96-AC70-C4C58AED4CE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76937" y="570706"/>
            <a:ext cx="914400" cy="914400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652B6FDC-A2A8-9CF5-4585-42B1FC941017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1865745" y="2602406"/>
            <a:ext cx="9088581" cy="2785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449580" lvl="1" indent="0" algn="ctr">
              <a:spcBef>
                <a:spcPts val="35"/>
              </a:spcBef>
              <a:buFont typeface="Arial" panose="020B0604020202020204" pitchFamily="34" charset="0"/>
              <a:buNone/>
              <a:tabLst>
                <a:tab pos="2000885" algn="l"/>
              </a:tabLst>
            </a:pPr>
            <a:endParaRPr lang="fr-CA" sz="3600" dirty="0"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0" marR="449580" lvl="1" indent="0" algn="ctr">
              <a:lnSpc>
                <a:spcPct val="120000"/>
              </a:lnSpc>
              <a:spcBef>
                <a:spcPts val="35"/>
              </a:spcBef>
              <a:buFont typeface="Arial" panose="020B0604020202020204" pitchFamily="34" charset="0"/>
              <a:buNone/>
              <a:tabLst>
                <a:tab pos="2000885" algn="l"/>
              </a:tabLst>
            </a:pPr>
            <a:r>
              <a:rPr lang="en-CA" sz="3600" dirty="0">
                <a:ea typeface="+mn-lt"/>
                <a:cs typeface="+mn-lt"/>
              </a:rPr>
              <a:t>It's what describes a person, </a:t>
            </a:r>
            <a:br>
              <a:rPr lang="en-CA" sz="3600" dirty="0">
                <a:ea typeface="+mn-lt"/>
                <a:cs typeface="+mn-lt"/>
              </a:rPr>
            </a:br>
            <a:r>
              <a:rPr lang="en-CA" sz="3600" dirty="0">
                <a:ea typeface="+mn-lt"/>
                <a:cs typeface="+mn-lt"/>
              </a:rPr>
              <a:t>what we find special about them, </a:t>
            </a:r>
            <a:br>
              <a:rPr lang="en-CA" sz="3600" dirty="0">
                <a:ea typeface="+mn-lt"/>
                <a:cs typeface="+mn-lt"/>
              </a:rPr>
            </a:br>
            <a:r>
              <a:rPr lang="en-CA" sz="3600" dirty="0">
                <a:ea typeface="+mn-lt"/>
                <a:cs typeface="+mn-lt"/>
              </a:rPr>
              <a:t>what we like about them.</a:t>
            </a:r>
          </a:p>
          <a:p>
            <a:pPr marL="0" marR="449580" lvl="1" indent="0" algn="ctr">
              <a:spcBef>
                <a:spcPts val="35"/>
              </a:spcBef>
              <a:buFont typeface="Arial" panose="020B0604020202020204" pitchFamily="34" charset="0"/>
              <a:buNone/>
              <a:tabLst>
                <a:tab pos="2000885" algn="l"/>
              </a:tabLst>
            </a:pPr>
            <a:endParaRPr lang="fr-CA" sz="3600" dirty="0">
              <a:solidFill>
                <a:srgbClr val="000000"/>
              </a:solidFill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0" marR="449580" lvl="1" indent="0" algn="ctr">
              <a:spcBef>
                <a:spcPts val="35"/>
              </a:spcBef>
              <a:buFont typeface="Arial" panose="020B0604020202020204" pitchFamily="34" charset="0"/>
              <a:buNone/>
              <a:tabLst>
                <a:tab pos="2000885" algn="l"/>
              </a:tabLst>
            </a:pPr>
            <a:endParaRPr lang="fr" sz="3600" dirty="0">
              <a:ea typeface="+mn-lt"/>
              <a:cs typeface="+mn-lt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0048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84988C-10F1-4027-854E-7577C676619E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4164" y="365124"/>
            <a:ext cx="10515600" cy="1325563"/>
          </a:xfrm>
        </p:spPr>
        <p:txBody>
          <a:bodyPr/>
          <a:lstStyle/>
          <a:p>
            <a:pPr algn="ctr"/>
            <a:r>
              <a:rPr lang="en-CA" b="1">
                <a:solidFill>
                  <a:srgbClr val="00CC99"/>
                </a:solidFill>
              </a:rPr>
              <a:t>OFF-TRAIL Camping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CB3CAD-3C22-450D-B5C4-2878CEC6D9D1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333739" y="1473492"/>
            <a:ext cx="6076922" cy="37796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marR="449580" lvl="1" indent="0" algn="ctr">
              <a:spcBef>
                <a:spcPts val="35"/>
              </a:spcBef>
              <a:buNone/>
              <a:tabLst>
                <a:tab pos="2000885" algn="l"/>
              </a:tabLst>
            </a:pPr>
            <a:endParaRPr lang="fr-CA" sz="3600">
              <a:solidFill>
                <a:srgbClr val="000000"/>
              </a:solidFill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0" marR="449580" lvl="1" indent="0" algn="ctr">
              <a:spcBef>
                <a:spcPts val="35"/>
              </a:spcBef>
              <a:buNone/>
              <a:tabLst>
                <a:tab pos="2000885" algn="l"/>
              </a:tabLst>
            </a:pPr>
            <a:endParaRPr lang="fr" sz="3600">
              <a:ea typeface="+mn-lt"/>
              <a:cs typeface="+mn-lt"/>
            </a:endParaRPr>
          </a:p>
          <a:p>
            <a:pPr marL="0" marR="449580" lvl="1" indent="0" algn="ctr">
              <a:lnSpc>
                <a:spcPct val="120000"/>
              </a:lnSpc>
              <a:spcBef>
                <a:spcPts val="35"/>
              </a:spcBef>
              <a:buNone/>
              <a:tabLst>
                <a:tab pos="2000885" algn="l"/>
              </a:tabLst>
            </a:pPr>
            <a:r>
              <a:rPr lang="en-CA" sz="3600">
                <a:ea typeface="+mn-lt"/>
                <a:cs typeface="+mn-lt"/>
              </a:rPr>
              <a:t>What are the qualities of Leo and Charlie in the story I read earlier?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D172C9-2E3B-43C8-B889-B2B3CC0882D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6"/>
          <a:srcRect t="72843"/>
          <a:stretch/>
        </p:blipFill>
        <p:spPr>
          <a:xfrm>
            <a:off x="-120" y="5388077"/>
            <a:ext cx="12191999" cy="1469923"/>
          </a:xfrm>
          <a:prstGeom prst="rect">
            <a:avLst/>
          </a:prstGeom>
        </p:spPr>
      </p:pic>
      <p:pic>
        <p:nvPicPr>
          <p:cNvPr id="7" name="Graphique 6" descr="Bus line drawing">
            <a:extLst>
              <a:ext uri="{FF2B5EF4-FFF2-40B4-BE49-F238E27FC236}">
                <a16:creationId xmlns:a16="http://schemas.microsoft.com/office/drawing/2014/main" id="{E4E93B3F-6942-4C96-AC70-C4C58AED4CE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76937" y="570706"/>
            <a:ext cx="914400" cy="9144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474CFE6-F60A-C566-78C4-9A796E861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236" y="1896268"/>
            <a:ext cx="1802247" cy="442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6712B19-07E6-8EEF-189B-E673DEE66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483" y="1947753"/>
            <a:ext cx="2007338" cy="432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1654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CB3CAD-3C22-450D-B5C4-2878CEC6D9D1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2029055"/>
            <a:ext cx="5066654" cy="2241722"/>
          </a:xfrm>
        </p:spPr>
        <p:txBody>
          <a:bodyPr>
            <a:normAutofit/>
          </a:bodyPr>
          <a:lstStyle/>
          <a:p>
            <a:pPr marL="0" marR="449580" lvl="1" indent="0" algn="ctr">
              <a:spcBef>
                <a:spcPts val="35"/>
              </a:spcBef>
              <a:buNone/>
              <a:tabLst>
                <a:tab pos="2000885" algn="l"/>
              </a:tabLst>
            </a:pPr>
            <a:r>
              <a:rPr lang="en-CA" sz="3600" dirty="0">
                <a:solidFill>
                  <a:srgbClr val="000000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With your team, build a cabin with the materials </a:t>
            </a:r>
            <a:br>
              <a:rPr lang="en-CA" sz="3600" dirty="0">
                <a:solidFill>
                  <a:srgbClr val="000000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</a:br>
            <a:r>
              <a:rPr lang="en-CA" sz="3600" dirty="0">
                <a:solidFill>
                  <a:srgbClr val="000000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I gave you.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D172C9-2E3B-43C8-B889-B2B3CC0882D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/>
          <a:srcRect t="72843"/>
          <a:stretch/>
        </p:blipFill>
        <p:spPr>
          <a:xfrm>
            <a:off x="0" y="5388076"/>
            <a:ext cx="12191999" cy="1469923"/>
          </a:xfrm>
          <a:prstGeom prst="rect">
            <a:avLst/>
          </a:prstGeom>
        </p:spPr>
      </p:pic>
      <p:pic>
        <p:nvPicPr>
          <p:cNvPr id="7" name="Graphique 6" descr="Bus line drawing">
            <a:extLst>
              <a:ext uri="{FF2B5EF4-FFF2-40B4-BE49-F238E27FC236}">
                <a16:creationId xmlns:a16="http://schemas.microsoft.com/office/drawing/2014/main" id="{E4E93B3F-6942-4C96-AC70-C4C58AED4CE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76937" y="570706"/>
            <a:ext cx="914400" cy="914400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D2100661-3145-C52C-7166-FD5ACEC166B4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24164" y="365124"/>
            <a:ext cx="10515600" cy="1325563"/>
          </a:xfrm>
        </p:spPr>
        <p:txBody>
          <a:bodyPr/>
          <a:lstStyle/>
          <a:p>
            <a:pPr algn="ctr"/>
            <a:r>
              <a:rPr lang="en-CA" b="1">
                <a:solidFill>
                  <a:srgbClr val="00CC99"/>
                </a:solidFill>
              </a:rPr>
              <a:t>OFF-TRAIL Camping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460621-13AE-F3DA-CA73-0F85007953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148" y="2067244"/>
            <a:ext cx="3512513" cy="2723512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75361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CB3CAD-3C22-450D-B5C4-2878CEC6D9D1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102589" y="1951847"/>
            <a:ext cx="9986819" cy="3389940"/>
          </a:xfrm>
        </p:spPr>
        <p:txBody>
          <a:bodyPr>
            <a:normAutofit/>
          </a:bodyPr>
          <a:lstStyle/>
          <a:p>
            <a:pPr marL="0" marR="449580" lvl="1" indent="0" algn="just">
              <a:spcBef>
                <a:spcPts val="35"/>
              </a:spcBef>
              <a:spcAft>
                <a:spcPts val="0"/>
              </a:spcAft>
              <a:buNone/>
              <a:tabLst>
                <a:tab pos="2000885" algn="l"/>
              </a:tabLst>
            </a:pPr>
            <a:r>
              <a:rPr lang="en-CA" sz="2800">
                <a:solidFill>
                  <a:srgbClr val="000000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Now that the cabin is finished... Let's talk about your qualities.</a:t>
            </a:r>
          </a:p>
          <a:p>
            <a:pPr marL="0" marR="449580" lvl="1" indent="0" algn="just">
              <a:spcBef>
                <a:spcPts val="35"/>
              </a:spcBef>
              <a:spcAft>
                <a:spcPts val="0"/>
              </a:spcAft>
              <a:buNone/>
              <a:tabLst>
                <a:tab pos="2000885" algn="l"/>
              </a:tabLst>
            </a:pPr>
            <a:endParaRPr lang="fr-CA" sz="2800">
              <a:solidFill>
                <a:srgbClr val="000000"/>
              </a:solidFill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457200" marR="449580" lvl="1" indent="-457200" algn="just">
              <a:spcBef>
                <a:spcPts val="35"/>
              </a:spcBef>
              <a:tabLst>
                <a:tab pos="2000885" algn="l"/>
              </a:tabLst>
            </a:pPr>
            <a:r>
              <a:rPr lang="en-CA" sz="2800">
                <a:solidFill>
                  <a:srgbClr val="000000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Name one quality you have, that you used to build the cabin.</a:t>
            </a:r>
          </a:p>
          <a:p>
            <a:pPr marL="457200" marR="449580" lvl="1" indent="-457200" algn="just">
              <a:spcBef>
                <a:spcPts val="35"/>
              </a:spcBef>
              <a:tabLst>
                <a:tab pos="2000885" algn="l"/>
              </a:tabLst>
            </a:pPr>
            <a:endParaRPr lang="fr-CA" sz="1400">
              <a:solidFill>
                <a:srgbClr val="000000"/>
              </a:solidFill>
              <a:effectLst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457200" marR="449580" lvl="1" indent="-457200" algn="just">
              <a:spcBef>
                <a:spcPts val="35"/>
              </a:spcBef>
              <a:tabLst>
                <a:tab pos="2000885" algn="l"/>
              </a:tabLst>
            </a:pPr>
            <a:r>
              <a:rPr lang="en-CA" sz="2800">
                <a:solidFill>
                  <a:srgbClr val="000000"/>
                </a:solidFill>
                <a:effectLst/>
                <a:ea typeface="Trebuchet MS" panose="020B0603020202020204" pitchFamily="34" charset="0"/>
                <a:cs typeface="Trebuchet MS" panose="020B0603020202020204" pitchFamily="34" charset="0"/>
              </a:rPr>
              <a:t>Name one quality you saw in your teammates.</a:t>
            </a:r>
          </a:p>
          <a:p>
            <a:pPr marL="0" marR="44450" lvl="3" indent="0" algn="just">
              <a:spcBef>
                <a:spcPts val="35"/>
              </a:spcBef>
              <a:spcAft>
                <a:spcPts val="0"/>
              </a:spcAft>
              <a:buNone/>
              <a:tabLst>
                <a:tab pos="2700655" algn="l"/>
              </a:tabLst>
            </a:pPr>
            <a:endParaRPr lang="fr-CA" sz="2800">
              <a:solidFill>
                <a:srgbClr val="000000"/>
              </a:solidFill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D172C9-2E3B-43C8-B889-B2B3CC0882D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7"/>
          <a:srcRect t="72843"/>
          <a:stretch/>
        </p:blipFill>
        <p:spPr>
          <a:xfrm>
            <a:off x="0" y="5388076"/>
            <a:ext cx="12191999" cy="1469923"/>
          </a:xfrm>
          <a:prstGeom prst="rect">
            <a:avLst/>
          </a:prstGeom>
        </p:spPr>
      </p:pic>
      <p:pic>
        <p:nvPicPr>
          <p:cNvPr id="7" name="Graphique 6" descr="Bus line drawing">
            <a:extLst>
              <a:ext uri="{FF2B5EF4-FFF2-40B4-BE49-F238E27FC236}">
                <a16:creationId xmlns:a16="http://schemas.microsoft.com/office/drawing/2014/main" id="{E4E93B3F-6942-4C96-AC70-C4C58AED4CE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76937" y="570706"/>
            <a:ext cx="914400" cy="914400"/>
          </a:xfrm>
          <a:prstGeom prst="rect">
            <a:avLst/>
          </a:prstGeom>
        </p:spPr>
      </p:pic>
      <p:pic>
        <p:nvPicPr>
          <p:cNvPr id="6" name="Image 5" descr="An image of a feather and Charlie with binoculars  Description automatically generated">
            <a:extLst>
              <a:ext uri="{FF2B5EF4-FFF2-40B4-BE49-F238E27FC236}">
                <a16:creationId xmlns:a16="http://schemas.microsoft.com/office/drawing/2014/main" id="{FAE2CB18-E75C-4D47-ADEB-43C9264F72D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7058">
            <a:off x="9634175" y="3928311"/>
            <a:ext cx="1843883" cy="2224816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ECC3DF8C-FB1D-861B-2971-1EF9CF793108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24164" y="365124"/>
            <a:ext cx="10515600" cy="1325563"/>
          </a:xfrm>
        </p:spPr>
        <p:txBody>
          <a:bodyPr/>
          <a:lstStyle/>
          <a:p>
            <a:pPr algn="ctr"/>
            <a:r>
              <a:rPr lang="en-CA" b="1">
                <a:solidFill>
                  <a:srgbClr val="00CC99"/>
                </a:solidFill>
              </a:rPr>
              <a:t>OFF-TRAIL Camping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51104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CC3DF8C-FB1D-861B-2971-1EF9CF79310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4701" y="26723"/>
            <a:ext cx="10515600" cy="698801"/>
          </a:xfrm>
        </p:spPr>
        <p:txBody>
          <a:bodyPr>
            <a:normAutofit/>
          </a:bodyPr>
          <a:lstStyle/>
          <a:p>
            <a:pPr algn="ctr"/>
            <a:r>
              <a:rPr lang="en-CA" sz="4000" b="1">
                <a:solidFill>
                  <a:srgbClr val="00CC99"/>
                </a:solidFill>
              </a:rPr>
              <a:t>List of qualities</a:t>
            </a:r>
          </a:p>
        </p:txBody>
      </p:sp>
      <p:pic>
        <p:nvPicPr>
          <p:cNvPr id="25" name="Image 24" descr="Display source imag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66" y="2169252"/>
            <a:ext cx="1181100" cy="1443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 descr="Display source imag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86" y="73660"/>
            <a:ext cx="1430655" cy="1475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 descr="Display source image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860" y="440711"/>
            <a:ext cx="1613086" cy="1430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 descr="Display source image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463" y="840089"/>
            <a:ext cx="1514475" cy="1453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 28" descr="Calm emoji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220" y="786747"/>
            <a:ext cx="1343660" cy="132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 descr="Display source image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922" y="440586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 descr="Display source image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612" y="10969"/>
            <a:ext cx="1496695" cy="1334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 31" descr="Display source image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689" y="2583543"/>
            <a:ext cx="2097866" cy="1492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age 32" descr="Display source image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415" y="2506062"/>
            <a:ext cx="1103988" cy="1161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 33" descr="Display source image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937" y="2810510"/>
            <a:ext cx="1920663" cy="1236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 descr="Display source image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1189" y="2106615"/>
            <a:ext cx="1430020" cy="1490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 35" descr="Display source image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2" y="4223872"/>
            <a:ext cx="2574507" cy="1812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Image 37" descr="Display source image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384" y="4150408"/>
            <a:ext cx="1678665" cy="1699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Image 38" descr="Display source image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391" y="4761325"/>
            <a:ext cx="1244600" cy="1452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Image 39" descr="Display source image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341" y="4456906"/>
            <a:ext cx="1657119" cy="165053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/>
          <p:cNvSpPr txBox="1"/>
          <p:nvPr/>
        </p:nvSpPr>
        <p:spPr>
          <a:xfrm>
            <a:off x="551296" y="1417475"/>
            <a:ext cx="1613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/>
              <a:t>Smiling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2370783" y="1894000"/>
            <a:ext cx="1357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Smart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4354503" y="2053477"/>
            <a:ext cx="1788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Friendly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6965414" y="2003876"/>
            <a:ext cx="837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Calm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8635538" y="1772690"/>
            <a:ext cx="2362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Brave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10554468" y="1254784"/>
            <a:ext cx="1123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/>
              <a:t>Creative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5841544" y="3708940"/>
            <a:ext cx="13283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Funny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565242" y="3632348"/>
            <a:ext cx="1585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/>
              <a:t>Resourceful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3278668" y="4009167"/>
            <a:ext cx="12359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Energetic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8145197" y="4002347"/>
            <a:ext cx="1445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Determined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10645350" y="3467527"/>
            <a:ext cx="1103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/>
              <a:t>Patient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751101" y="5707329"/>
            <a:ext cx="983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Handy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3084164" y="6243059"/>
            <a:ext cx="1144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/>
              <a:t>Curious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5488830" y="5490157"/>
            <a:ext cx="815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/>
              <a:t>Kind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7641435" y="6214205"/>
            <a:ext cx="1437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/>
              <a:t>Imaginative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9908082" y="6087066"/>
            <a:ext cx="2148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/>
              <a:t>Encouraging</a:t>
            </a:r>
          </a:p>
        </p:txBody>
      </p:sp>
      <p:pic>
        <p:nvPicPr>
          <p:cNvPr id="57" name="Image 56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2075" y="4884764"/>
            <a:ext cx="1529527" cy="14527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31742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CB3CAD-3C22-450D-B5C4-2878CEC6D9D1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-133350" y="1957464"/>
            <a:ext cx="10515600" cy="33899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marR="449580" lvl="1" indent="0" algn="just">
              <a:spcBef>
                <a:spcPts val="35"/>
              </a:spcBef>
              <a:spcAft>
                <a:spcPts val="0"/>
              </a:spcAft>
              <a:buNone/>
              <a:tabLst>
                <a:tab pos="2000885" algn="l"/>
              </a:tabLst>
            </a:pPr>
            <a:endParaRPr lang="fr-CA" sz="2800" dirty="0"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marL="1143000" marR="449580" indent="-457200">
              <a:spcBef>
                <a:spcPts val="35"/>
              </a:spcBef>
              <a:tabLst>
                <a:tab pos="2000885" algn="l"/>
              </a:tabLst>
            </a:pPr>
            <a:r>
              <a:rPr lang="en-CA" sz="2800" dirty="0">
                <a:effectLst/>
                <a:latin typeface="Calibri"/>
                <a:ea typeface="Arial" panose="020B0604020202020204" pitchFamily="34" charset="0"/>
                <a:cs typeface="Calibri"/>
              </a:rPr>
              <a:t>Does </a:t>
            </a:r>
            <a:r>
              <a:rPr lang="en-CA" sz="2800" dirty="0">
                <a:effectLst/>
                <a:latin typeface="Calibri"/>
                <a:ea typeface="Trebuchet MS" panose="020B0603020202020204" pitchFamily="34" charset="0"/>
                <a:cs typeface="Calibri"/>
              </a:rPr>
              <a:t>everyone have qualities? </a:t>
            </a:r>
            <a:r>
              <a:rPr lang="en-CA" dirty="0">
                <a:effectLst/>
                <a:ea typeface="+mn-lt"/>
                <a:cs typeface="+mn-lt"/>
              </a:rPr>
              <a:t>Are they </a:t>
            </a:r>
            <a:r>
              <a:rPr lang="en-CA" dirty="0"/>
              <a:t>the same for everyone</a:t>
            </a:r>
            <a:r>
              <a:rPr lang="en-CA" dirty="0">
                <a:effectLst/>
                <a:ea typeface="+mn-lt"/>
                <a:cs typeface="+mn-lt"/>
              </a:rPr>
              <a:t>?</a:t>
            </a:r>
            <a:br>
              <a:rPr lang="en-CA" dirty="0"/>
            </a:br>
            <a:endParaRPr lang="en-CA" dirty="0"/>
          </a:p>
          <a:p>
            <a:pPr marL="1143000" marR="449580" indent="-457200">
              <a:spcBef>
                <a:spcPts val="35"/>
              </a:spcBef>
              <a:tabLst>
                <a:tab pos="2000885" algn="l"/>
              </a:tabLst>
            </a:pPr>
            <a:r>
              <a:rPr lang="en-CA" sz="2800" dirty="0">
                <a:latin typeface="Calibri"/>
                <a:ea typeface="Trebuchet MS" panose="020B0603020202020204" pitchFamily="34" charset="0"/>
                <a:cs typeface="Trebuchet MS" panose="020B0603020202020204" pitchFamily="34" charset="0"/>
              </a:rPr>
              <a:t>Why should we </a:t>
            </a:r>
            <a:r>
              <a:rPr lang="en-CA" sz="2800" dirty="0">
                <a:effectLst/>
                <a:latin typeface="Calibri"/>
                <a:ea typeface="Trebuchet MS" panose="020B0603020202020204" pitchFamily="34" charset="0"/>
                <a:cs typeface="Calibri"/>
              </a:rPr>
              <a:t>know what </a:t>
            </a:r>
            <a:r>
              <a:rPr lang="en-CA" dirty="0">
                <a:latin typeface="Calibri"/>
                <a:ea typeface="Trebuchet MS" panose="020B0603020202020204" pitchFamily="34" charset="0"/>
                <a:cs typeface="Calibri"/>
              </a:rPr>
              <a:t>our qualities are</a:t>
            </a:r>
            <a:r>
              <a:rPr lang="en-CA" sz="2800" dirty="0">
                <a:effectLst/>
                <a:latin typeface="Calibri"/>
                <a:ea typeface="Trebuchet MS" panose="020B0603020202020204" pitchFamily="34" charset="0"/>
                <a:cs typeface="Calibri"/>
              </a:rPr>
              <a:t>? Why are they important</a:t>
            </a:r>
            <a:r>
              <a:rPr lang="en-CA" sz="2800" dirty="0">
                <a:latin typeface="Calibri"/>
                <a:ea typeface="Trebuchet MS" panose="020B0603020202020204" pitchFamily="34" charset="0"/>
                <a:cs typeface="Calibri"/>
              </a:rPr>
              <a:t>?</a:t>
            </a:r>
          </a:p>
          <a:p>
            <a:pPr marL="0" marR="44450" lvl="3" indent="0" algn="just">
              <a:spcBef>
                <a:spcPts val="35"/>
              </a:spcBef>
              <a:spcAft>
                <a:spcPts val="0"/>
              </a:spcAft>
              <a:buNone/>
              <a:tabLst>
                <a:tab pos="2700655" algn="l"/>
              </a:tabLst>
            </a:pPr>
            <a:endParaRPr lang="fr-CA" sz="2800" dirty="0">
              <a:solidFill>
                <a:srgbClr val="000000"/>
              </a:solidFill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D172C9-2E3B-43C8-B889-B2B3CC0882D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7"/>
          <a:srcRect t="72843"/>
          <a:stretch/>
        </p:blipFill>
        <p:spPr>
          <a:xfrm>
            <a:off x="0" y="5388076"/>
            <a:ext cx="12191999" cy="1469923"/>
          </a:xfrm>
          <a:prstGeom prst="rect">
            <a:avLst/>
          </a:prstGeom>
        </p:spPr>
      </p:pic>
      <p:pic>
        <p:nvPicPr>
          <p:cNvPr id="7" name="Graphique 6" descr="Bus line drawing">
            <a:extLst>
              <a:ext uri="{FF2B5EF4-FFF2-40B4-BE49-F238E27FC236}">
                <a16:creationId xmlns:a16="http://schemas.microsoft.com/office/drawing/2014/main" id="{E4E93B3F-6942-4C96-AC70-C4C58AED4CE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76937" y="570706"/>
            <a:ext cx="914400" cy="9144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44D63D2-FDC0-437B-9743-BAB95383C2B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889" y="2124682"/>
            <a:ext cx="1227945" cy="2829399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4012B3C5-8F89-CF82-EE3C-4B31B0FF6B9C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24164" y="365124"/>
            <a:ext cx="10515600" cy="1325563"/>
          </a:xfrm>
        </p:spPr>
        <p:txBody>
          <a:bodyPr/>
          <a:lstStyle/>
          <a:p>
            <a:pPr algn="ctr"/>
            <a:r>
              <a:rPr lang="en-CA" b="1">
                <a:solidFill>
                  <a:srgbClr val="00CC99"/>
                </a:solidFill>
              </a:rPr>
              <a:t>OFF-TRAIL Camping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26404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66CE8F6-5D62-4ADF-A356-964604D4606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5" b="4187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384988C-10F1-4027-854E-7577C676619E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737" y="1161467"/>
            <a:ext cx="3822189" cy="697593"/>
          </a:xfrm>
        </p:spPr>
        <p:txBody>
          <a:bodyPr>
            <a:normAutofit/>
          </a:bodyPr>
          <a:lstStyle/>
          <a:p>
            <a:r>
              <a:rPr lang="en-CA" sz="4000" b="1">
                <a:solidFill>
                  <a:srgbClr val="00CC99"/>
                </a:solidFill>
              </a:rPr>
              <a:t>Challenge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CB3CAD-3C22-450D-B5C4-2878CEC6D9D1}"/>
              </a:ext>
            </a:extLst>
          </p:cNvPr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09737" y="2078240"/>
            <a:ext cx="4052415" cy="2103280"/>
          </a:xfrm>
          <a:ln w="38100">
            <a:solidFill>
              <a:srgbClr val="00CC99"/>
            </a:solidFill>
          </a:ln>
        </p:spPr>
        <p:txBody>
          <a:bodyPr>
            <a:noAutofit/>
          </a:bodyPr>
          <a:lstStyle/>
          <a:p>
            <a:pPr marL="0" marR="17145" lvl="0" indent="0" algn="just">
              <a:spcBef>
                <a:spcPts val="600"/>
              </a:spcBef>
              <a:spcAft>
                <a:spcPts val="0"/>
              </a:spcAft>
              <a:buSzPts val="1100"/>
              <a:buNone/>
              <a:tabLst>
                <a:tab pos="2000885" algn="l"/>
              </a:tabLst>
            </a:pPr>
            <a:r>
              <a:rPr lang="en-CA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Trebuchet MS" panose="020B0603020202020204" pitchFamily="34" charset="0"/>
              </a:rPr>
              <a:t>Before the next OFF-TRAIL workshop, name a quality you notice in a friend.</a:t>
            </a:r>
          </a:p>
        </p:txBody>
      </p:sp>
      <p:pic>
        <p:nvPicPr>
          <p:cNvPr id="8" name="Image 7" descr="An image containing a character  Description generated automatically">
            <a:extLst>
              <a:ext uri="{FF2B5EF4-FFF2-40B4-BE49-F238E27FC236}">
                <a16:creationId xmlns:a16="http://schemas.microsoft.com/office/drawing/2014/main" id="{C08EBB25-FDFA-47AA-B203-B197F9DE74C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421" y="1859060"/>
            <a:ext cx="1670787" cy="2541639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4EB29-D0B9-4703-B160-0192E9AA575F}" type="slidenum">
              <a:rPr lang="fr-CA" smtClean="0"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52005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B656-21FA-0873-B76B-C26F54FD4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1416E2D-2B3E-2F38-65B8-58B686BFDD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3"/>
          <a:stretch/>
        </p:blipFill>
        <p:spPr>
          <a:xfrm>
            <a:off x="0" y="0"/>
            <a:ext cx="12192000" cy="688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518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590783-275d-4e7e-820c-073db9b06cee">
      <Terms xmlns="http://schemas.microsoft.com/office/infopath/2007/PartnerControls"/>
    </lcf76f155ced4ddcb4097134ff3c332f>
    <TaxCatchAll xmlns="706bbcd1-905b-4b72-9787-879f2b1cbf0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7094C0290761458A235FC9382DE19C" ma:contentTypeVersion="14" ma:contentTypeDescription="Crée un document." ma:contentTypeScope="" ma:versionID="6759f8216e33c94b6f40b4dc35a7ebbe">
  <xsd:schema xmlns:xsd="http://www.w3.org/2001/XMLSchema" xmlns:xs="http://www.w3.org/2001/XMLSchema" xmlns:p="http://schemas.microsoft.com/office/2006/metadata/properties" xmlns:ns2="46590783-275d-4e7e-820c-073db9b06cee" xmlns:ns3="706bbcd1-905b-4b72-9787-879f2b1cbf08" targetNamespace="http://schemas.microsoft.com/office/2006/metadata/properties" ma:root="true" ma:fieldsID="0f3dd4dbb3e2c4724460da03cd6563e9" ns2:_="" ns3:_="">
    <xsd:import namespace="46590783-275d-4e7e-820c-073db9b06cee"/>
    <xsd:import namespace="706bbcd1-905b-4b72-9787-879f2b1cbf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90783-275d-4e7e-820c-073db9b06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d264a842-8adc-43f3-ad4e-91e5e271c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6bbcd1-905b-4b72-9787-879f2b1cbf0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4eb1641-7fe4-4da6-8962-9041e9f97a79}" ma:internalName="TaxCatchAll" ma:showField="CatchAllData" ma:web="706bbcd1-905b-4b72-9787-879f2b1cbf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F0B419-5C3A-4558-B410-556A5878D1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A46683-6DDB-4F31-AFED-9D6CED3F1BCB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elements/1.1/"/>
    <ds:schemaRef ds:uri="bc2d96f8-f76f-46b3-b2c2-a8ec45c8f182"/>
    <ds:schemaRef ds:uri="http://purl.org/dc/terms/"/>
    <ds:schemaRef ds:uri="http://schemas.microsoft.com/office/infopath/2007/PartnerControls"/>
    <ds:schemaRef ds:uri="cd95c8f1-3cc3-4b75-8c41-c750205dc126"/>
  </ds:schemaRefs>
</ds:datastoreItem>
</file>

<file path=customXml/itemProps3.xml><?xml version="1.0" encoding="utf-8"?>
<ds:datastoreItem xmlns:ds="http://schemas.openxmlformats.org/officeDocument/2006/customXml" ds:itemID="{884B2E11-A0F8-4461-8231-EA23D9F089F4}"/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418</Words>
  <Application>Microsoft Office PowerPoint</Application>
  <PresentationFormat>Grand écran</PresentationFormat>
  <Paragraphs>65</Paragraphs>
  <Slides>14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Gambado Sans Forte</vt:lpstr>
      <vt:lpstr>Trebuchet MS</vt:lpstr>
      <vt:lpstr>Thème Office</vt:lpstr>
      <vt:lpstr>Présentation PowerPoint</vt:lpstr>
      <vt:lpstr>The Adventures of Leo and Charlie</vt:lpstr>
      <vt:lpstr>Présentation PowerPoint</vt:lpstr>
      <vt:lpstr>Présentation PowerPoint</vt:lpstr>
      <vt:lpstr>Présentation PowerPoint</vt:lpstr>
      <vt:lpstr>Présentation PowerPoint</vt:lpstr>
      <vt:lpstr>OFF-TRAIL Camping</vt:lpstr>
      <vt:lpstr>OFF-TRAIL Camping</vt:lpstr>
      <vt:lpstr>OFF-TRAIL Camping</vt:lpstr>
      <vt:lpstr>OFF-TRAIL Camping</vt:lpstr>
      <vt:lpstr>List of qualities</vt:lpstr>
      <vt:lpstr>OFF-TRAIL Camping</vt:lpstr>
      <vt:lpstr>Challenge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Audrey Dupuis translated by George Mack</dc:creator>
  <cp:keywords/>
  <dc:description/>
  <cp:lastModifiedBy>Sonia Vachon</cp:lastModifiedBy>
  <cp:revision>14</cp:revision>
  <dcterms:created xsi:type="dcterms:W3CDTF">2021-07-12T13:08:33Z</dcterms:created>
  <dcterms:modified xsi:type="dcterms:W3CDTF">2025-11-20T15:23:25Z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0x010100327094C0290761458A235FC9382DE19C</vt:lpwstr>
  </property>
  <property fmtid="{D5CDD505-2E9C-101B-9397-08002B2CF9AE}" pid="3" name="MediaServiceImageTags">
    <vt:lpwstr/>
  </property>
</Properties>
</file>