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4.xml" ContentType="application/vnd.openxmlformats-officedocument.presentationml.notes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9"/>
  </p:notesMasterIdLst>
  <p:sldIdLst>
    <p:sldId id="257" r:id="rId5"/>
    <p:sldId id="263" r:id="rId6"/>
    <p:sldId id="258" r:id="rId7"/>
    <p:sldId id="265" r:id="rId8"/>
    <p:sldId id="267" r:id="rId9"/>
    <p:sldId id="323" r:id="rId10"/>
    <p:sldId id="354" r:id="rId11"/>
    <p:sldId id="351" r:id="rId12"/>
    <p:sldId id="359" r:id="rId13"/>
    <p:sldId id="336" r:id="rId14"/>
    <p:sldId id="358" r:id="rId15"/>
    <p:sldId id="352" r:id="rId16"/>
    <p:sldId id="353" r:id="rId17"/>
    <p:sldId id="355" r:id="rId18"/>
    <p:sldId id="360" r:id="rId19"/>
    <p:sldId id="261" r:id="rId20"/>
    <p:sldId id="322" r:id="rId21"/>
    <p:sldId id="331" r:id="rId22"/>
    <p:sldId id="361" r:id="rId23"/>
    <p:sldId id="362" r:id="rId24"/>
    <p:sldId id="363" r:id="rId25"/>
    <p:sldId id="364" r:id="rId26"/>
    <p:sldId id="365" r:id="rId27"/>
    <p:sldId id="313" r:id="rId28"/>
  </p:sldIdLst>
  <p:sldSz cx="12192000" cy="6858000"/>
  <p:notesSz cx="6858000" cy="9144000"/>
  <p:embeddedFontLst>
    <p:embeddedFont>
      <p:font typeface="Raleway" pitchFamily="2" charset="77"/>
      <p:regular r:id="rId30"/>
      <p:bold r:id="rId31"/>
      <p:italic r:id="rId3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0CDA81-00C8-8709-4E85-6A97516AC1ED}" name="Joelle Lepage" initials="JL" userId="S::lepj1802@usherbrooke.ca::0171402b-baed-4880-b438-773c90760392" providerId="AD"/>
  <p188:author id="{79361FCF-C50C-4607-4A68-A6FAAAEE5232}" name="Audrey-Anne Marcotte" initials="AM" userId="S::mara3605@usherbrooke.ca::a8b27795-60fb-45e7-85ae-030ae331a8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chim Lépine" initials="JL" lastIdx="1" clrIdx="0">
    <p:extLst>
      <p:ext uri="{19B8F6BF-5375-455C-9EA6-DF929625EA0E}">
        <p15:presenceInfo xmlns:p15="http://schemas.microsoft.com/office/powerpoint/2012/main" userId="2594a7adc64c0de3" providerId="Windows Live"/>
      </p:ext>
    </p:extLst>
  </p:cmAuthor>
  <p:cmAuthor id="2" name="Audrey April" initials="AA" lastIdx="3" clrIdx="1">
    <p:extLst>
      <p:ext uri="{19B8F6BF-5375-455C-9EA6-DF929625EA0E}">
        <p15:presenceInfo xmlns:p15="http://schemas.microsoft.com/office/powerpoint/2012/main" userId="S::apra2743@usherbrooke.ca::333fe208-c15a-4089-9e73-21915c0a9d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FF"/>
    <a:srgbClr val="9BADFF"/>
    <a:srgbClr val="044F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2033F0-043B-274C-9987-221A6F6ED364}" v="23" dt="2026-08-20T15:02:16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92"/>
    <p:restoredTop sz="76462" autoAdjust="0"/>
  </p:normalViewPr>
  <p:slideViewPr>
    <p:cSldViewPr snapToGrid="0">
      <p:cViewPr varScale="1">
        <p:scale>
          <a:sx n="79" d="100"/>
          <a:sy n="79" d="100"/>
        </p:scale>
        <p:origin x="2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undo custSel delSld modSld">
      <pc:chgData name="Audrey April" userId="333fe208-c15a-4089-9e73-21915c0a9d46" providerId="ADAL" clId="{A162E600-BFB0-5A55-A81F-A6938A90D55B}" dt="2026-08-20T15:02:16.805" v="243" actId="167"/>
      <pc:docMkLst>
        <pc:docMk/>
      </pc:docMkLst>
      <pc:sldChg chg="addSp delSp modSp mod">
        <pc:chgData name="Audrey April" userId="333fe208-c15a-4089-9e73-21915c0a9d46" providerId="ADAL" clId="{A162E600-BFB0-5A55-A81F-A6938A90D55B}" dt="2026-07-31T15:00:22.699" v="221"/>
        <pc:sldMkLst>
          <pc:docMk/>
          <pc:sldMk cId="0" sldId="257"/>
        </pc:sldMkLst>
        <pc:spChg chg="mod">
          <ac:chgData name="Audrey April" userId="333fe208-c15a-4089-9e73-21915c0a9d46" providerId="ADAL" clId="{A162E600-BFB0-5A55-A81F-A6938A90D55B}" dt="2026-07-31T15:00:22.699" v="221"/>
          <ac:spMkLst>
            <pc:docMk/>
            <pc:sldMk cId="0" sldId="257"/>
            <ac:spMk id="20" creationId="{3A8B252D-99FD-BE77-AB72-822C46520086}"/>
          </ac:spMkLst>
        </pc:spChg>
        <pc:grpChg chg="add mod">
          <ac:chgData name="Audrey April" userId="333fe208-c15a-4089-9e73-21915c0a9d46" providerId="ADAL" clId="{A162E600-BFB0-5A55-A81F-A6938A90D55B}" dt="2026-07-31T15:00:22.699" v="221"/>
          <ac:grpSpMkLst>
            <pc:docMk/>
            <pc:sldMk cId="0" sldId="257"/>
            <ac:grpSpMk id="8" creationId="{9ED53AE4-131A-F350-0202-ABBFDE6884C3}"/>
          </ac:grpSpMkLst>
        </pc:grpChg>
        <pc:picChg chg="mod">
          <ac:chgData name="Audrey April" userId="333fe208-c15a-4089-9e73-21915c0a9d46" providerId="ADAL" clId="{A162E600-BFB0-5A55-A81F-A6938A90D55B}" dt="2026-07-31T15:00:22.699" v="221"/>
          <ac:picMkLst>
            <pc:docMk/>
            <pc:sldMk cId="0" sldId="257"/>
            <ac:picMk id="9" creationId="{EA130803-B9EB-1F64-2348-115EFBBF48BC}"/>
          </ac:picMkLst>
        </pc:picChg>
        <pc:picChg chg="mod">
          <ac:chgData name="Audrey April" userId="333fe208-c15a-4089-9e73-21915c0a9d46" providerId="ADAL" clId="{A162E600-BFB0-5A55-A81F-A6938A90D55B}" dt="2026-07-31T15:00:22.699" v="221"/>
          <ac:picMkLst>
            <pc:docMk/>
            <pc:sldMk cId="0" sldId="257"/>
            <ac:picMk id="14" creationId="{335244DF-C94D-8E87-1111-BAD0FB877933}"/>
          </ac:picMkLst>
        </pc:picChg>
        <pc:picChg chg="mod">
          <ac:chgData name="Audrey April" userId="333fe208-c15a-4089-9e73-21915c0a9d46" providerId="ADAL" clId="{A162E600-BFB0-5A55-A81F-A6938A90D55B}" dt="2026-07-31T15:00:22.699" v="221"/>
          <ac:picMkLst>
            <pc:docMk/>
            <pc:sldMk cId="0" sldId="257"/>
            <ac:picMk id="16" creationId="{BCC86A82-32F2-B907-EBF8-74B621744ACA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5:00:49.319" v="227" actId="1076"/>
        <pc:sldMkLst>
          <pc:docMk/>
          <pc:sldMk cId="3717149564" sldId="265"/>
        </pc:sldMkLst>
        <pc:spChg chg="mod">
          <ac:chgData name="Audrey April" userId="333fe208-c15a-4089-9e73-21915c0a9d46" providerId="ADAL" clId="{A162E600-BFB0-5A55-A81F-A6938A90D55B}" dt="2026-08-20T15:00:44.085" v="225" actId="170"/>
          <ac:spMkLst>
            <pc:docMk/>
            <pc:sldMk cId="3717149564" sldId="265"/>
            <ac:spMk id="14" creationId="{C4E939F2-5FA5-9329-FFB3-00493234A7C3}"/>
          </ac:spMkLst>
        </pc:spChg>
        <pc:picChg chg="add mod">
          <ac:chgData name="Audrey April" userId="333fe208-c15a-4089-9e73-21915c0a9d46" providerId="ADAL" clId="{A162E600-BFB0-5A55-A81F-A6938A90D55B}" dt="2026-08-20T15:00:49.319" v="227" actId="1076"/>
          <ac:picMkLst>
            <pc:docMk/>
            <pc:sldMk cId="3717149564" sldId="265"/>
            <ac:picMk id="2" creationId="{DBBF1704-0D95-45A7-8086-62155434425A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5:02:16.805" v="243" actId="167"/>
        <pc:sldMkLst>
          <pc:docMk/>
          <pc:sldMk cId="3089714599" sldId="365"/>
        </pc:sldMkLst>
        <pc:spChg chg="mod">
          <ac:chgData name="Audrey April" userId="333fe208-c15a-4089-9e73-21915c0a9d46" providerId="ADAL" clId="{A162E600-BFB0-5A55-A81F-A6938A90D55B}" dt="2026-08-20T15:02:16.805" v="243" actId="167"/>
          <ac:spMkLst>
            <pc:docMk/>
            <pc:sldMk cId="3089714599" sldId="365"/>
            <ac:spMk id="7" creationId="{0B7F9A43-5E36-1042-DD08-65CD3269B72E}"/>
          </ac:spMkLst>
        </pc:spChg>
        <pc:spChg chg="mod">
          <ac:chgData name="Audrey April" userId="333fe208-c15a-4089-9e73-21915c0a9d46" providerId="ADAL" clId="{A162E600-BFB0-5A55-A81F-A6938A90D55B}" dt="2026-08-20T15:02:07.208" v="242" actId="170"/>
          <ac:spMkLst>
            <pc:docMk/>
            <pc:sldMk cId="3089714599" sldId="365"/>
            <ac:spMk id="12" creationId="{F9189B7E-B286-21D2-E02E-05FA2D0825D7}"/>
          </ac:spMkLst>
        </pc:spChg>
        <pc:picChg chg="add mod">
          <ac:chgData name="Audrey April" userId="333fe208-c15a-4089-9e73-21915c0a9d46" providerId="ADAL" clId="{A162E600-BFB0-5A55-A81F-A6938A90D55B}" dt="2026-08-20T15:01:49.255" v="231" actId="1076"/>
          <ac:picMkLst>
            <pc:docMk/>
            <pc:sldMk cId="3089714599" sldId="365"/>
            <ac:picMk id="5" creationId="{FABD16AE-0D6D-2B11-5C4B-2BAF3DFA20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00A7D00-791B-4C8E-9729-01824A11AF75}" type="datetimeFigureOut">
              <a:rPr lang="fr-CA" smtClean="0"/>
              <a:pPr/>
              <a:t>2026-08-20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C6CB8CE-39D7-450C-8E53-BF4139566B52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26681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ca" b="0" i="0" u="none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C6CB8CE-39D7-450C-8E53-BF4139566B52}" type="slidenum">
              <a:rPr/>
              <a:p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85263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CB8CE-39D7-450C-8E53-BF4139566B52}" type="slidenum">
              <a:rPr lang="fr-CA" smtClean="0"/>
              <a:pPr/>
              <a:t>6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95310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 dirty="0"/>
              <a:t>NOTE! </a:t>
            </a:r>
          </a:p>
          <a:p>
            <a:pPr algn="l" rtl="0"/>
            <a:r>
              <a:rPr lang="en-ca" b="0" i="0" u="none" baseline="0" dirty="0"/>
              <a:t>You play the educational clip </a:t>
            </a:r>
            <a:r>
              <a:rPr lang="en-ca" b="0" i="1" u="none" baseline="0" dirty="0"/>
              <a:t>Emotions... they</a:t>
            </a:r>
            <a:r>
              <a:rPr lang="en-CA" b="0" i="1" u="none" baseline="0" dirty="0"/>
              <a:t>'</a:t>
            </a:r>
            <a:r>
              <a:rPr lang="en-ca" b="0" i="1" u="none" baseline="0" dirty="0"/>
              <a:t>re only human!</a:t>
            </a:r>
            <a:r>
              <a:rPr lang="en-ca" b="0" i="0" u="none" baseline="0" dirty="0"/>
              <a:t> </a:t>
            </a:r>
            <a:r>
              <a:rPr lang="en-ca" b="0" i="1" u="none" baseline="0" dirty="0"/>
              <a:t>– Part 2</a:t>
            </a:r>
            <a:r>
              <a:rPr lang="en-ca" b="0" i="0" u="none" baseline="0" dirty="0"/>
              <a:t> for your students.</a:t>
            </a:r>
            <a:r>
              <a:rPr lang="en-CA" b="0" i="0" u="none" baseline="0" dirty="0"/>
              <a:t> </a:t>
            </a:r>
            <a:endParaRPr lang="en-ca" b="0" i="0" u="none" baseline="0" dirty="0"/>
          </a:p>
          <a:p>
            <a:pPr algn="l" rtl="0"/>
            <a:r>
              <a:rPr lang="en-ca" b="1" i="0" u="none" baseline="0" dirty="0"/>
              <a:t>Make sure you use the same format as before.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9C6CB8CE-39D7-450C-8E53-BF4139566B52}" type="slidenum">
              <a:rPr/>
              <a:pPr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21141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94EF09-1AD6-BF75-88A2-155E8C8D8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7088F7-1A50-EE9E-A983-92B497F3E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8ADF98-2341-B7D2-9EDA-E892B9571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23FEA0-D349-E94B-5A67-5AA252BB4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5A871C-A58A-5622-92CA-145F75759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836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CB97A-FA8B-AAB5-078C-DAAC74B0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DC2656-1F48-897E-AD9D-804BB1172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DC1737-891C-659C-8790-92970C48F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4D9C09-CB05-15DE-9912-3778AD61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F8F485-8505-BF95-0CA4-D114235F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60856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BB21D-0E4D-F669-2D21-885C75B6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E496CB-7956-CC32-07FA-BC339D55F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AA8AB2-1E8E-8D9D-8205-A1BDE005B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5EE39A-7754-3FF1-E312-5F83994B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7D65A5-EDE8-92FE-1DEF-C95DA60A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27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55C36-DCCA-AB27-408E-F9288C1B8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6511F1-28FE-8CD5-A513-36E4C383D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67989E8-58EF-AF99-0D19-6E63F7BD7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8AE29F-0AB9-E403-3D63-7219A158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F8C186-0CB6-82E1-C0DE-09F38483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5903CC-72FA-3A42-E57B-489977E8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34359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B029B-17E0-25CF-DFAA-FA4CE8D49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5DFC83-D17A-347D-E55D-AD8946078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B0579B-C26B-D6B3-D954-587E0D5F3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9A1257-8459-0894-5EA7-43114405B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A3855C-3E28-6ACF-7276-B55F1CA9FE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BE3D485-2907-62F6-5953-A9636DD0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1D7B5A1-38E8-B223-9879-2A633B6B6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DF35C3-EE96-74E4-9DC9-6936F716F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578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34CB0-9DAD-8E1D-1CF8-42C950339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F2FB72-D84B-2068-2692-4F18031B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F7A5A07-EEA7-1A2A-0A97-7555CFC0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99626B-F2FF-18A1-3388-B3D82B069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3727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FEE2216-3844-0FFA-1037-CD316AFCD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EA04B6-9CD4-D7D3-4E6B-8908FB2B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24036A-2675-B2D3-C43D-16C239BFD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815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841109-134C-0C59-AA8D-F5DF53DB8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D0CA23-291C-9469-AD41-380D29328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3E1101-2D92-5B2D-B847-2D8A005B9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60EB43-6720-81F9-D2B9-1AE07C07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D8E1D2-7E57-3F2C-8843-FF2E4029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469210-24DB-86FF-7962-38A624C7F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461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AFF2F-7258-4345-62A5-65C967659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6698548-B82B-89D4-59E6-EBA752768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39DD41-D553-5510-6E96-64CFC3C257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A76051-F752-14B6-5344-62A01238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E851D1-E365-ECDD-7E4D-3E83A75F1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151131-BDE4-2F92-C756-A54147A81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519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D3F5B7-5819-A955-CD1F-5AF8384E9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2FDED17-8FF7-1B96-7A2A-E1C27B709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0C5B78-4B86-F991-8339-F7EE524C9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B97505-F098-3D7F-A61C-FEA406DA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F45310-96DA-EEA9-81C8-0B533F1D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9021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EE4C503-EEC1-7CA7-7F7F-6ECF044D28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72EAC6-61DD-CB21-3E65-0937BA4EA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0E7DB5-9A82-FB2D-B30C-718E3A024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48D1-B208-4AC8-90E7-D68CEE6FD5DE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9ED15B-CC3D-72B1-4FD5-DC1C1AEA1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FE700C-CD2A-47C0-D726-E1687685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F55B-576A-40E9-8699-3CF685BCC5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7261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51157A7-2CE6-4B5A-754A-AD4110AF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C28D5F-21B2-703C-255C-58B2D29C4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5FB4A-47CF-9E41-A30D-8F2ACE0A3C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DAA348D1-B208-4AC8-90E7-D68CEE6FD5DE}" type="datetimeFigureOut">
              <a:rPr lang="fr-CA" smtClean="0"/>
              <a:pPr/>
              <a:t>2026-08-20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98DC3F-115B-B732-5F98-85AB076D38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53B453-75CD-9C85-68CB-11952FDA4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776CF55B-576A-40E9-8699-3CF685BCC5CD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2313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jpeg"/><Relationship Id="rId18" Type="http://schemas.openxmlformats.org/officeDocument/2006/relationships/image" Target="../media/image6.svg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svg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1.jpeg"/><Relationship Id="rId5" Type="http://schemas.openxmlformats.org/officeDocument/2006/relationships/tags" Target="../tags/tag5.xml"/><Relationship Id="rId15" Type="http://schemas.openxmlformats.org/officeDocument/2006/relationships/image" Target="../media/image3.svg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7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svg"/><Relationship Id="rId22" Type="http://schemas.openxmlformats.org/officeDocument/2006/relationships/hyperlink" Target="https://sante-mentale-jeunesse.usherbrooke.ca/en/hors-piste/programme-secondaire/" TargetMode="External"/><Relationship Id="rId27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9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5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.jpeg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image" Target="../media/image17.sv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16.svg"/><Relationship Id="rId2" Type="http://schemas.openxmlformats.org/officeDocument/2006/relationships/tags" Target="../tags/tag21.xml"/><Relationship Id="rId16" Type="http://schemas.openxmlformats.org/officeDocument/2006/relationships/image" Target="../media/image2.svg"/><Relationship Id="rId20" Type="http://schemas.openxmlformats.org/officeDocument/2006/relationships/image" Target="../media/image9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image" Target="../media/image1.jpeg"/><Relationship Id="rId10" Type="http://schemas.openxmlformats.org/officeDocument/2006/relationships/tags" Target="../tags/tag29.xml"/><Relationship Id="rId19" Type="http://schemas.openxmlformats.org/officeDocument/2006/relationships/image" Target="../media/image18.sv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7651467?app_id=122963" TargetMode="External"/><Relationship Id="rId13" Type="http://schemas.openxmlformats.org/officeDocument/2006/relationships/image" Target="../media/image19.svg"/><Relationship Id="rId18" Type="http://schemas.openxmlformats.org/officeDocument/2006/relationships/image" Target="../media/image22.sv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image" Target="../media/image1.jpeg"/><Relationship Id="rId17" Type="http://schemas.openxmlformats.org/officeDocument/2006/relationships/image" Target="../media/image21.jpeg"/><Relationship Id="rId2" Type="http://schemas.openxmlformats.org/officeDocument/2006/relationships/tags" Target="../tags/tag34.xml"/><Relationship Id="rId16" Type="http://schemas.openxmlformats.org/officeDocument/2006/relationships/image" Target="../media/image9.png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37.xml"/><Relationship Id="rId15" Type="http://schemas.openxmlformats.org/officeDocument/2006/relationships/image" Target="../media/image20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6.xml"/><Relationship Id="rId9" Type="http://schemas.openxmlformats.org/officeDocument/2006/relationships/tags" Target="../tags/tag40.xml"/><Relationship Id="rId14" Type="http://schemas.openxmlformats.org/officeDocument/2006/relationships/hyperlink" Target="https://vimeo.com/1217651467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image" Target="../media/image9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17.sv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19.svg"/><Relationship Id="rId5" Type="http://schemas.openxmlformats.org/officeDocument/2006/relationships/tags" Target="../tags/tag45.xml"/><Relationship Id="rId10" Type="http://schemas.openxmlformats.org/officeDocument/2006/relationships/image" Target="../media/image1.jpeg"/><Relationship Id="rId4" Type="http://schemas.openxmlformats.org/officeDocument/2006/relationships/tags" Target="../tags/tag44.xml"/><Relationship Id="rId9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24.sv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23.svg"/><Relationship Id="rId2" Type="http://schemas.openxmlformats.org/officeDocument/2006/relationships/tags" Target="../tags/tag50.xml"/><Relationship Id="rId16" Type="http://schemas.openxmlformats.org/officeDocument/2006/relationships/image" Target="../media/image26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1.jpeg"/><Relationship Id="rId5" Type="http://schemas.openxmlformats.org/officeDocument/2006/relationships/tags" Target="../tags/tag53.xml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3.xml"/><Relationship Id="rId4" Type="http://schemas.openxmlformats.org/officeDocument/2006/relationships/tags" Target="../tags/tag5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image" Target="../media/image18.svg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../media/image35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17.svg"/><Relationship Id="rId5" Type="http://schemas.openxmlformats.org/officeDocument/2006/relationships/tags" Target="../tags/tag70.xml"/><Relationship Id="rId10" Type="http://schemas.openxmlformats.org/officeDocument/2006/relationships/image" Target="../media/image1.jpeg"/><Relationship Id="rId4" Type="http://schemas.openxmlformats.org/officeDocument/2006/relationships/tags" Target="../tags/tag69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tags" Target="../tags/tag86.xml"/><Relationship Id="rId18" Type="http://schemas.openxmlformats.org/officeDocument/2006/relationships/tags" Target="../tags/tag91.xml"/><Relationship Id="rId26" Type="http://schemas.openxmlformats.org/officeDocument/2006/relationships/image" Target="../media/image38.png"/><Relationship Id="rId3" Type="http://schemas.openxmlformats.org/officeDocument/2006/relationships/tags" Target="../tags/tag76.xml"/><Relationship Id="rId21" Type="http://schemas.openxmlformats.org/officeDocument/2006/relationships/image" Target="../media/image1.jpeg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tags" Target="../tags/tag90.xml"/><Relationship Id="rId25" Type="http://schemas.openxmlformats.org/officeDocument/2006/relationships/image" Target="../media/image37.svg"/><Relationship Id="rId2" Type="http://schemas.openxmlformats.org/officeDocument/2006/relationships/tags" Target="../tags/tag75.xml"/><Relationship Id="rId16" Type="http://schemas.openxmlformats.org/officeDocument/2006/relationships/tags" Target="../tags/tag89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24" Type="http://schemas.openxmlformats.org/officeDocument/2006/relationships/image" Target="../media/image16.svg"/><Relationship Id="rId5" Type="http://schemas.openxmlformats.org/officeDocument/2006/relationships/tags" Target="../tags/tag78.xml"/><Relationship Id="rId15" Type="http://schemas.openxmlformats.org/officeDocument/2006/relationships/tags" Target="../tags/tag88.xml"/><Relationship Id="rId23" Type="http://schemas.openxmlformats.org/officeDocument/2006/relationships/image" Target="../media/image4.svg"/><Relationship Id="rId10" Type="http://schemas.openxmlformats.org/officeDocument/2006/relationships/tags" Target="../tags/tag83.xml"/><Relationship Id="rId19" Type="http://schemas.openxmlformats.org/officeDocument/2006/relationships/tags" Target="../tags/tag92.xml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tags" Target="../tags/tag87.xml"/><Relationship Id="rId22" Type="http://schemas.openxmlformats.org/officeDocument/2006/relationships/image" Target="../media/image36.svg"/><Relationship Id="rId27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95.xml"/><Relationship Id="rId21" Type="http://schemas.openxmlformats.org/officeDocument/2006/relationships/image" Target="../media/image39.svg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tags" Target="../tags/tag109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image" Target="../media/image9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10" Type="http://schemas.openxmlformats.org/officeDocument/2006/relationships/tags" Target="../tags/tag102.xml"/><Relationship Id="rId19" Type="http://schemas.openxmlformats.org/officeDocument/2006/relationships/image" Target="../media/image1.jpe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13" Type="http://schemas.openxmlformats.org/officeDocument/2006/relationships/image" Target="../media/image1.jpe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9.png"/><Relationship Id="rId2" Type="http://schemas.openxmlformats.org/officeDocument/2006/relationships/tags" Target="../tags/tag111.xml"/><Relationship Id="rId16" Type="http://schemas.openxmlformats.org/officeDocument/2006/relationships/image" Target="../media/image40.png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tags" Target="../tags/tag120.xml"/><Relationship Id="rId5" Type="http://schemas.openxmlformats.org/officeDocument/2006/relationships/tags" Target="../tags/tag114.xml"/><Relationship Id="rId15" Type="http://schemas.openxmlformats.org/officeDocument/2006/relationships/image" Target="../media/image2.svg"/><Relationship Id="rId10" Type="http://schemas.openxmlformats.org/officeDocument/2006/relationships/tags" Target="../tags/tag119.xml"/><Relationship Id="rId4" Type="http://schemas.openxmlformats.org/officeDocument/2006/relationships/tags" Target="../tags/tag113.xml"/><Relationship Id="rId9" Type="http://schemas.openxmlformats.org/officeDocument/2006/relationships/tags" Target="../tags/tag118.xml"/><Relationship Id="rId1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tags" Target="../tags/tag133.xml"/><Relationship Id="rId18" Type="http://schemas.openxmlformats.org/officeDocument/2006/relationships/image" Target="../media/image1.jpeg"/><Relationship Id="rId3" Type="http://schemas.openxmlformats.org/officeDocument/2006/relationships/tags" Target="../tags/tag123.xml"/><Relationship Id="rId21" Type="http://schemas.openxmlformats.org/officeDocument/2006/relationships/image" Target="../media/image41.png"/><Relationship Id="rId7" Type="http://schemas.openxmlformats.org/officeDocument/2006/relationships/tags" Target="../tags/tag127.xml"/><Relationship Id="rId12" Type="http://schemas.openxmlformats.org/officeDocument/2006/relationships/tags" Target="../tags/tag132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22.xml"/><Relationship Id="rId16" Type="http://schemas.openxmlformats.org/officeDocument/2006/relationships/tags" Target="../tags/tag136.xml"/><Relationship Id="rId20" Type="http://schemas.openxmlformats.org/officeDocument/2006/relationships/image" Target="../media/image16.svg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tags" Target="../tags/tag131.xml"/><Relationship Id="rId5" Type="http://schemas.openxmlformats.org/officeDocument/2006/relationships/tags" Target="../tags/tag125.xml"/><Relationship Id="rId15" Type="http://schemas.openxmlformats.org/officeDocument/2006/relationships/tags" Target="../tags/tag135.xml"/><Relationship Id="rId10" Type="http://schemas.openxmlformats.org/officeDocument/2006/relationships/tags" Target="../tags/tag130.xml"/><Relationship Id="rId19" Type="http://schemas.openxmlformats.org/officeDocument/2006/relationships/image" Target="../media/image23.svg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tags" Target="../tags/tag134.xml"/><Relationship Id="rId2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tags" Target="../tags/tag149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39.xml"/><Relationship Id="rId21" Type="http://schemas.openxmlformats.org/officeDocument/2006/relationships/image" Target="../media/image24.svg"/><Relationship Id="rId7" Type="http://schemas.openxmlformats.org/officeDocument/2006/relationships/tags" Target="../tags/tag143.xml"/><Relationship Id="rId12" Type="http://schemas.openxmlformats.org/officeDocument/2006/relationships/tags" Target="../tags/tag148.xml"/><Relationship Id="rId17" Type="http://schemas.openxmlformats.org/officeDocument/2006/relationships/tags" Target="../tags/tag153.xml"/><Relationship Id="rId25" Type="http://schemas.openxmlformats.org/officeDocument/2006/relationships/image" Target="../media/image9.png"/><Relationship Id="rId2" Type="http://schemas.openxmlformats.org/officeDocument/2006/relationships/tags" Target="../tags/tag138.xml"/><Relationship Id="rId16" Type="http://schemas.openxmlformats.org/officeDocument/2006/relationships/tags" Target="../tags/tag152.xml"/><Relationship Id="rId20" Type="http://schemas.openxmlformats.org/officeDocument/2006/relationships/image" Target="../media/image16.svg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24" Type="http://schemas.openxmlformats.org/officeDocument/2006/relationships/image" Target="../media/image44.png"/><Relationship Id="rId5" Type="http://schemas.openxmlformats.org/officeDocument/2006/relationships/tags" Target="../tags/tag141.xml"/><Relationship Id="rId15" Type="http://schemas.openxmlformats.org/officeDocument/2006/relationships/tags" Target="../tags/tag151.xml"/><Relationship Id="rId23" Type="http://schemas.openxmlformats.org/officeDocument/2006/relationships/image" Target="../media/image43.svg"/><Relationship Id="rId10" Type="http://schemas.openxmlformats.org/officeDocument/2006/relationships/tags" Target="../tags/tag146.xml"/><Relationship Id="rId19" Type="http://schemas.openxmlformats.org/officeDocument/2006/relationships/image" Target="../media/image1.jpeg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Relationship Id="rId22" Type="http://schemas.openxmlformats.org/officeDocument/2006/relationships/image" Target="../media/image42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tags" Target="../tags/tag171.xml"/><Relationship Id="rId26" Type="http://schemas.openxmlformats.org/officeDocument/2006/relationships/image" Target="../media/image24.svg"/><Relationship Id="rId3" Type="http://schemas.openxmlformats.org/officeDocument/2006/relationships/tags" Target="../tags/tag156.xml"/><Relationship Id="rId21" Type="http://schemas.openxmlformats.org/officeDocument/2006/relationships/tags" Target="../tags/tag174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tags" Target="../tags/tag170.xml"/><Relationship Id="rId25" Type="http://schemas.openxmlformats.org/officeDocument/2006/relationships/image" Target="../media/image16.svg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20" Type="http://schemas.openxmlformats.org/officeDocument/2006/relationships/tags" Target="../tags/tag173.xml"/><Relationship Id="rId29" Type="http://schemas.openxmlformats.org/officeDocument/2006/relationships/image" Target="../media/image9.pn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image" Target="../media/image1.jpeg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23" Type="http://schemas.openxmlformats.org/officeDocument/2006/relationships/slideLayout" Target="../slideLayouts/slideLayout7.xml"/><Relationship Id="rId28" Type="http://schemas.openxmlformats.org/officeDocument/2006/relationships/image" Target="../media/image45.svg"/><Relationship Id="rId10" Type="http://schemas.openxmlformats.org/officeDocument/2006/relationships/tags" Target="../tags/tag163.xml"/><Relationship Id="rId19" Type="http://schemas.openxmlformats.org/officeDocument/2006/relationships/tags" Target="../tags/tag172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tags" Target="../tags/tag175.xml"/><Relationship Id="rId27" Type="http://schemas.openxmlformats.org/officeDocument/2006/relationships/image" Target="../media/image4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18" Type="http://schemas.openxmlformats.org/officeDocument/2006/relationships/tags" Target="../tags/tag193.xml"/><Relationship Id="rId26" Type="http://schemas.openxmlformats.org/officeDocument/2006/relationships/image" Target="../media/image46.svg"/><Relationship Id="rId3" Type="http://schemas.openxmlformats.org/officeDocument/2006/relationships/tags" Target="../tags/tag178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tags" Target="../tags/tag192.xml"/><Relationship Id="rId25" Type="http://schemas.openxmlformats.org/officeDocument/2006/relationships/image" Target="../media/image42.svg"/><Relationship Id="rId2" Type="http://schemas.openxmlformats.org/officeDocument/2006/relationships/tags" Target="../tags/tag177.xml"/><Relationship Id="rId16" Type="http://schemas.openxmlformats.org/officeDocument/2006/relationships/tags" Target="../tags/tag191.xml"/><Relationship Id="rId20" Type="http://schemas.openxmlformats.org/officeDocument/2006/relationships/tags" Target="../tags/tag195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24" Type="http://schemas.openxmlformats.org/officeDocument/2006/relationships/image" Target="../media/image24.svg"/><Relationship Id="rId5" Type="http://schemas.openxmlformats.org/officeDocument/2006/relationships/tags" Target="../tags/tag180.xml"/><Relationship Id="rId15" Type="http://schemas.openxmlformats.org/officeDocument/2006/relationships/tags" Target="../tags/tag190.xml"/><Relationship Id="rId23" Type="http://schemas.openxmlformats.org/officeDocument/2006/relationships/image" Target="../media/image16.svg"/><Relationship Id="rId10" Type="http://schemas.openxmlformats.org/officeDocument/2006/relationships/tags" Target="../tags/tag185.xml"/><Relationship Id="rId19" Type="http://schemas.openxmlformats.org/officeDocument/2006/relationships/tags" Target="../tags/tag194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tags" Target="../tags/tag189.xml"/><Relationship Id="rId22" Type="http://schemas.openxmlformats.org/officeDocument/2006/relationships/image" Target="../media/image1.jpeg"/><Relationship Id="rId27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7651489?app_id=122963" TargetMode="External"/><Relationship Id="rId13" Type="http://schemas.openxmlformats.org/officeDocument/2006/relationships/hyperlink" Target="https://vimeo.com/1217651489" TargetMode="External"/><Relationship Id="rId18" Type="http://schemas.openxmlformats.org/officeDocument/2006/relationships/image" Target="../media/image48.sv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image" Target="../media/image1.jpeg"/><Relationship Id="rId17" Type="http://schemas.openxmlformats.org/officeDocument/2006/relationships/image" Target="../media/image47.jpeg"/><Relationship Id="rId2" Type="http://schemas.openxmlformats.org/officeDocument/2006/relationships/tags" Target="../tags/tag197.xml"/><Relationship Id="rId16" Type="http://schemas.openxmlformats.org/officeDocument/2006/relationships/image" Target="../media/image9.png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200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99.xml"/><Relationship Id="rId9" Type="http://schemas.openxmlformats.org/officeDocument/2006/relationships/tags" Target="../tags/tag203.xml"/><Relationship Id="rId14" Type="http://schemas.openxmlformats.org/officeDocument/2006/relationships/image" Target="../media/image2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205.xml"/><Relationship Id="rId16" Type="http://schemas.openxmlformats.org/officeDocument/2006/relationships/image" Target="../media/image9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image" Target="../media/image49.svg"/><Relationship Id="rId10" Type="http://schemas.openxmlformats.org/officeDocument/2006/relationships/tags" Target="../tags/tag213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6386295" y="3208851"/>
            <a:ext cx="3354154" cy="3345769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21447362">
            <a:off x="1238314" y="1941968"/>
            <a:ext cx="9588844" cy="3190470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5" name="Freeform 5"/>
          <p:cNvSpPr/>
          <p:nvPr>
            <p:custDataLst>
              <p:tags r:id="rId4"/>
            </p:custDataLst>
          </p:nvPr>
        </p:nvSpPr>
        <p:spPr>
          <a:xfrm>
            <a:off x="1" y="0"/>
            <a:ext cx="2038875" cy="2228696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6" name="Freeform 6"/>
          <p:cNvSpPr/>
          <p:nvPr>
            <p:custDataLst>
              <p:tags r:id="rId5"/>
            </p:custDataLst>
          </p:nvPr>
        </p:nvSpPr>
        <p:spPr>
          <a:xfrm>
            <a:off x="9983925" y="1225373"/>
            <a:ext cx="925995" cy="1089405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1027062" y="4953152"/>
            <a:ext cx="609677" cy="641441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59017" y="1798902"/>
            <a:ext cx="590656" cy="574873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BAB661D-8939-D156-C200-41314EA66812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53" t="-28860" r="4253" b="28860"/>
          <a:stretch>
            <a:fillRect/>
          </a:stretch>
        </p:blipFill>
        <p:spPr bwMode="auto">
          <a:xfrm>
            <a:off x="9799047" y="771525"/>
            <a:ext cx="219075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52608EC-5487-5856-DFDF-57E386DD689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689">
            <a:off x="7877988" y="1911843"/>
            <a:ext cx="2391115" cy="71981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4A417B8-5B03-DE32-E912-1B5A5F390E6E}"/>
              </a:ext>
            </a:extLst>
          </p:cNvPr>
          <p:cNvSpPr txBox="1"/>
          <p:nvPr/>
        </p:nvSpPr>
        <p:spPr>
          <a:xfrm>
            <a:off x="1235149" y="6396335"/>
            <a:ext cx="77701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/>
              <a:t>Text is under a CC BY-NC 4.0 licence. Graphics designed with Canva are under Canva's content licence. </a:t>
            </a:r>
            <a:br>
              <a:rPr lang="en-CA" sz="1100" dirty="0"/>
            </a:br>
            <a:r>
              <a:rPr lang="en-CA" sz="1100" dirty="0"/>
              <a:t>© </a:t>
            </a:r>
            <a:r>
              <a:rPr lang="en-CA" sz="1100" dirty="0">
                <a:hlinkClick r:id="rId22"/>
              </a:rPr>
              <a:t>OFF-TRAIL program </a:t>
            </a:r>
            <a:r>
              <a:rPr lang="en-CA" sz="1100" dirty="0"/>
              <a:t>by Centre RBC </a:t>
            </a:r>
            <a:r>
              <a:rPr lang="en-CA" sz="1100" dirty="0" err="1"/>
              <a:t>d'expertise</a:t>
            </a:r>
            <a:r>
              <a:rPr lang="en-CA" sz="1100" dirty="0"/>
              <a:t> </a:t>
            </a:r>
            <a:r>
              <a:rPr lang="en-CA" sz="1100" dirty="0" err="1"/>
              <a:t>universitaire</a:t>
            </a:r>
            <a:r>
              <a:rPr lang="en-CA" sz="1100" dirty="0"/>
              <a:t> </a:t>
            </a:r>
            <a:r>
              <a:rPr lang="en-CA" sz="1100" dirty="0" err="1"/>
              <a:t>en</a:t>
            </a:r>
            <a:r>
              <a:rPr lang="en-CA" sz="1100" dirty="0"/>
              <a:t> santé </a:t>
            </a:r>
            <a:r>
              <a:rPr lang="en-CA" sz="1100" dirty="0" err="1"/>
              <a:t>mentale</a:t>
            </a:r>
            <a:r>
              <a:rPr lang="en-CA" sz="1100" dirty="0"/>
              <a:t> (2025), Université de Sherbrooke.</a:t>
            </a:r>
            <a:endParaRPr lang="en-ca" sz="1100" b="0" i="0" u="none" baseline="0" dirty="0"/>
          </a:p>
        </p:txBody>
      </p:sp>
      <p:pic>
        <p:nvPicPr>
          <p:cNvPr id="15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46AD8E98-5C7E-3F85-B418-458027999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4" y="6430832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1788CEA-8236-1758-DB16-06DB85690AF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21442907">
            <a:off x="2500432" y="2937322"/>
            <a:ext cx="7360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00000"/>
              </a:lnSpc>
            </a:pP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Emotions... </a:t>
            </a:r>
            <a:b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hey</a:t>
            </a:r>
            <a:r>
              <a:rPr lang="en-CA" sz="4800" b="1" cap="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 </a:t>
            </a:r>
            <a:r>
              <a:rPr lang="en-ca" sz="4800" b="1" i="0" u="none" cap="all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human</a:t>
            </a: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!​</a:t>
            </a:r>
            <a:endParaRPr lang="en-ca" sz="4800" b="1" cap="al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ED53AE4-131A-F350-0202-ABBFDE6884C3}"/>
              </a:ext>
            </a:extLst>
          </p:cNvPr>
          <p:cNvGrpSpPr/>
          <p:nvPr/>
        </p:nvGrpSpPr>
        <p:grpSpPr>
          <a:xfrm>
            <a:off x="2092643" y="130626"/>
            <a:ext cx="9984342" cy="870037"/>
            <a:chOff x="1205931" y="-79331"/>
            <a:chExt cx="10883213" cy="1000125"/>
          </a:xfrm>
        </p:grpSpPr>
        <p:pic>
          <p:nvPicPr>
            <p:cNvPr id="9" name="Image 8" descr="C:\Users\dupa2603\AppData\Local\Microsoft\Windows\INetCache\Content.MSO\295FE466.tmp">
              <a:extLst>
                <a:ext uri="{FF2B5EF4-FFF2-40B4-BE49-F238E27FC236}">
                  <a16:creationId xmlns:a16="http://schemas.microsoft.com/office/drawing/2014/main" id="{EA130803-B9EB-1F64-2348-115EFBBF4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570" y="155939"/>
              <a:ext cx="2679574" cy="56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35244DF-C94D-8E87-1111-BAD0FB877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31" y="67999"/>
              <a:ext cx="3328976" cy="666916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CC86A82-32F2-B907-EBF8-74B621744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139" y="180359"/>
              <a:ext cx="1913654" cy="571809"/>
            </a:xfrm>
            <a:prstGeom prst="rect">
              <a:avLst/>
            </a:prstGeom>
          </p:spPr>
        </p:pic>
        <p:sp>
          <p:nvSpPr>
            <p:cNvPr id="20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3A8B252D-99FD-BE77-AB72-822C4652008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668319" y="-79331"/>
              <a:ext cx="2677670" cy="10001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6400" y="2480594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3A09A-2EB2-3053-C517-0DF76F9A6B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06400" y="218085"/>
            <a:ext cx="9692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the end of the workshop,</a:t>
            </a:r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sz="6000" b="1" i="0" u="none" baseline="0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be able...</a:t>
            </a:r>
            <a:endParaRPr lang="en-ca" sz="60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64C76F-C851-E884-5A2F-778D29D082C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18531" y="3535669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6400" y="4566860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22400" y="2414886"/>
            <a:ext cx="10044176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933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better recognize your various emotions and understand their purpose;</a:t>
            </a:r>
            <a:endParaRPr lang="en-ca" sz="29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4E310-00A0-A91B-6096-9B66B0A9CA7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422400" y="3469961"/>
            <a:ext cx="10428224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933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use new strategies to experience and manage your emotions </a:t>
            </a:r>
            <a:br>
              <a:rPr lang="en-ca" sz="2933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933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healthy way; </a:t>
            </a:r>
            <a:endParaRPr lang="en-ca" sz="29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422400" y="4700924"/>
            <a:ext cx="102616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933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ask for help if you need it. ​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E94007-BAFD-E38D-BF04-C4EB744FEC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0" y="4558819"/>
            <a:ext cx="2315777" cy="2299181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grpSp>
        <p:nvGrpSpPr>
          <p:cNvPr id="4" name="Group 4"/>
          <p:cNvGrpSpPr/>
          <p:nvPr>
            <p:custDataLst>
              <p:tags r:id="rId3"/>
            </p:custDataLst>
          </p:nvPr>
        </p:nvGrpSpPr>
        <p:grpSpPr>
          <a:xfrm>
            <a:off x="1539674" y="4302388"/>
            <a:ext cx="7780963" cy="1810785"/>
            <a:chOff x="0" y="0"/>
            <a:chExt cx="2149108" cy="4954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8" name="Freeform 8"/>
          <p:cNvSpPr/>
          <p:nvPr>
            <p:custDataLst>
              <p:tags r:id="rId4"/>
            </p:custDataLst>
          </p:nvPr>
        </p:nvSpPr>
        <p:spPr>
          <a:xfrm>
            <a:off x="1268984" y="3985761"/>
            <a:ext cx="829069" cy="829069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86E24C-04FB-8166-4B68-D34E9CE32C4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11673" y="398047"/>
            <a:ext cx="6494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emotions...</a:t>
            </a:r>
            <a:endParaRPr lang="en-ca" sz="6000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3F71A8-45B9-B7C6-3BA7-1D167C6F202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53555" y="4560135"/>
            <a:ext cx="655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the purpose of all these emotions?​</a:t>
            </a:r>
            <a:endParaRPr lang="en-ca" sz="400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E06B03-799C-6016-9834-68F07157E21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83802" y="1172245"/>
            <a:ext cx="6141195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667" b="1" i="0" u="none" baseline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inner weather</a:t>
            </a:r>
          </a:p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FEBCD8B-BC03-B573-1C37-D814E09F4ABA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3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F9A3D5-4E7A-F8CB-058C-415E0A8D8C6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315778" y="1881030"/>
            <a:ext cx="9481362" cy="2191759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90A88137-AE4A-0F22-EEE4-6284C1A283B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755158" y="2828702"/>
            <a:ext cx="1119723" cy="1072360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grpSp>
        <p:nvGrpSpPr>
          <p:cNvPr id="21" name="Group 6">
            <a:extLst>
              <a:ext uri="{FF2B5EF4-FFF2-40B4-BE49-F238E27FC236}">
                <a16:creationId xmlns:a16="http://schemas.microsoft.com/office/drawing/2014/main" id="{008593F2-F12A-A873-1131-64F17ED82DAC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 rot="-96328">
            <a:off x="8294237" y="1455950"/>
            <a:ext cx="2941230" cy="573293"/>
            <a:chOff x="0" y="-76200"/>
            <a:chExt cx="1656431" cy="484805"/>
          </a:xfrm>
        </p:grpSpPr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0471F02-FDA8-94D4-1F12-61F3019830C7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>
              <a:defPPr>
                <a:defRPr lang="en-ca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a">
                <a:latin typeface="Calibri" panose="020F0502020204030204" pitchFamily="34" charset="0"/>
              </a:endParaRPr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4FAB274E-1471-2718-BFE5-6AC5E77B83FC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ca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lnSpc>
                  <a:spcPts val="3502"/>
                </a:lnSpc>
              </a:pPr>
              <a:endParaRPr>
                <a:latin typeface="Calibri" panose="020F0502020204030204" pitchFamily="34" charset="0"/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9F108F2B-29F0-CC73-84CA-804FE3F15D1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598045" y="2259636"/>
            <a:ext cx="9199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sz="2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Emotions</a:t>
            </a:r>
            <a:r>
              <a:rPr lang="en-ca" sz="28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n-ca" sz="2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spontaneous internal</a:t>
            </a:r>
            <a:r>
              <a:rPr lang="en-CA" sz="28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reactions</a:t>
            </a:r>
            <a:r>
              <a:rPr lang="en-ca" sz="28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CA" sz="2800" b="0" i="0" u="non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 fontAlgn="base"/>
            <a:r>
              <a:rPr lang="en-ca" sz="28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joy, fear, </a:t>
            </a:r>
            <a:r>
              <a:rPr lang="en-c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anger, sadness, disgust, surprise, etc. </a:t>
            </a:r>
          </a:p>
          <a:p>
            <a:pPr algn="ctr" rtl="0" fontAlgn="base"/>
            <a:r>
              <a:rPr lang="en-c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emotions can be said to be like our </a:t>
            </a:r>
            <a:r>
              <a:rPr lang="en-ca" sz="280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internal weather</a:t>
            </a:r>
            <a:r>
              <a:rPr lang="en-C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0FD60FC9-2D44-B317-BFCB-3143D8E8D73A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320777" y="3429000"/>
            <a:ext cx="1844287" cy="1700097"/>
          </a:xfrm>
          <a:custGeom>
            <a:avLst/>
            <a:gdLst/>
            <a:ahLst/>
            <a:cxnLst/>
            <a:rect l="l" t="t" r="r" b="b"/>
            <a:pathLst>
              <a:path w="2845243" h="2622797">
                <a:moveTo>
                  <a:pt x="0" y="0"/>
                </a:moveTo>
                <a:lnTo>
                  <a:pt x="2845243" y="0"/>
                </a:lnTo>
                <a:lnTo>
                  <a:pt x="2845243" y="2622797"/>
                </a:lnTo>
                <a:lnTo>
                  <a:pt x="0" y="26227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13418E-1631-810C-22C5-DD103B7F39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8" grpId="0" animBg="1"/>
      <p:bldP spid="19" grpId="0" animBg="1"/>
      <p:bldP spid="24" grpId="0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l" rtl="0"/>
            <a:r>
              <a:rPr lang="en-ca" sz="1200" b="0" i="0" u="none" baseline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58510B-35DA-0B22-48A8-6C1193ED68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72953" y="556535"/>
            <a:ext cx="925826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Educational clip – Part 1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16681" y="4354096"/>
            <a:ext cx="3048292" cy="2503905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4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E189D-EFA7-61F6-5FF6-8273068A649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215917" y="3430171"/>
            <a:ext cx="3604533" cy="1270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B08388-F221-A668-395C-56EEA7ABDCE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113183" y="3875343"/>
            <a:ext cx="3810000" cy="379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18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1867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que 7" descr="Volume avec un remplissage uni">
            <a:extLst>
              <a:ext uri="{FF2B5EF4-FFF2-40B4-BE49-F238E27FC236}">
                <a16:creationId xmlns:a16="http://schemas.microsoft.com/office/drawing/2014/main" id="{73060571-9FA9-F3F9-BFDB-C87FC77563C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977103">
            <a:off x="10523135" y="3060549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A4D840-CA72-FB46-3AD1-AFFB6DF9858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pic>
        <p:nvPicPr>
          <p:cNvPr id="2" name="Média en ligne 1" descr="Workshop 3.1">
            <a:hlinkClick r:id="" action="ppaction://media"/>
            <a:extLst>
              <a:ext uri="{FF2B5EF4-FFF2-40B4-BE49-F238E27FC236}">
                <a16:creationId xmlns:a16="http://schemas.microsoft.com/office/drawing/2014/main" id="{DBBF1704-0D95-45A7-8086-62155434425A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7"/>
          <a:stretch>
            <a:fillRect/>
          </a:stretch>
        </p:blipFill>
        <p:spPr>
          <a:xfrm>
            <a:off x="497798" y="2279754"/>
            <a:ext cx="5633179" cy="3173622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736377" y="1925575"/>
            <a:ext cx="600743" cy="70675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A15CA-0D0B-7883-6924-497C1297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7CC8C3-5E9B-B91B-3833-9EE4452EA4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6807025-0B63-B71A-81ED-FC6788B8B5A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15532" y="3142483"/>
            <a:ext cx="3991731" cy="3520657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2009" r="-1" b="163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31FFB9-BCB2-B236-5039-E70018E617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14924" y="524849"/>
            <a:ext cx="5053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Explore your inner weather!​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40F62A3-FF7E-242D-6D2F-85665B38916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5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EE95B-75E7-231E-6367-258968CCF7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606160" y="1600310"/>
            <a:ext cx="5939484" cy="437184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4E12AD-585D-CA85-8A8F-E73DAE10EAE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58777" y="1860652"/>
            <a:ext cx="563425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emotions speak to us! ​</a:t>
            </a:r>
          </a:p>
          <a:p>
            <a:pPr algn="just" rtl="0"/>
            <a:endParaRPr lang="en-c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 like the weather, they inform us about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going on inside us</a:t>
            </a:r>
            <a:r>
              <a:rPr lang="en-CA" sz="2400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ca" sz="2400" b="0" i="0" u="non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endParaRPr lang="en-ca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Becoming aware of our emotional world (our internal weather!) helps us to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</a:t>
            </a:r>
            <a:r>
              <a:rPr lang="en-ca" sz="24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ourselves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ca" sz="24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regulate our emotions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.​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7EB411C-8665-5C8E-63FB-5E3D771F7B20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 rot="-96328">
            <a:off x="8722828" y="5785068"/>
            <a:ext cx="2522657" cy="459915"/>
            <a:chOff x="0" y="0"/>
            <a:chExt cx="1656431" cy="40860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648835F-9866-CA06-FC4C-E1A5966307C4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 dirty="0">
                <a:latin typeface="Calibri" panose="020F050202020403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CF0C6A0-0886-685B-8E40-2C7B9575565A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302268C3-0AD9-37AD-6493-5E96E72A23B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877174" y="1334807"/>
            <a:ext cx="1232733" cy="1194626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99A444-C3B2-A93C-E7F8-C8371771C6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29" y="5934375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95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04483-B6D5-9CA6-64FD-38E752DB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10C5A77-EFA6-9864-DD30-176B4831E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FEC46C-8398-FE99-D4C9-93B12AC102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5600" y="386410"/>
            <a:ext cx="695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Explore your inner weather!​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1E25BC1-C881-083B-30EA-0CDCDC6265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404279">
            <a:off x="567711" y="2644360"/>
            <a:ext cx="4938112" cy="1810785"/>
          </a:xfrm>
          <a:custGeom>
            <a:avLst/>
            <a:gdLst>
              <a:gd name="csX0" fmla="*/ 0 w 4938112"/>
              <a:gd name="csY0" fmla="*/ 0 h 1810785"/>
              <a:gd name="csX1" fmla="*/ 647441 w 4938112"/>
              <a:gd name="csY1" fmla="*/ 0 h 1810785"/>
              <a:gd name="csX2" fmla="*/ 1196120 w 4938112"/>
              <a:gd name="csY2" fmla="*/ 0 h 1810785"/>
              <a:gd name="csX3" fmla="*/ 1843562 w 4938112"/>
              <a:gd name="csY3" fmla="*/ 0 h 1810785"/>
              <a:gd name="csX4" fmla="*/ 2342860 w 4938112"/>
              <a:gd name="csY4" fmla="*/ 0 h 1810785"/>
              <a:gd name="csX5" fmla="*/ 2940920 w 4938112"/>
              <a:gd name="csY5" fmla="*/ 0 h 1810785"/>
              <a:gd name="csX6" fmla="*/ 3341456 w 4938112"/>
              <a:gd name="csY6" fmla="*/ 0 h 1810785"/>
              <a:gd name="csX7" fmla="*/ 3791373 w 4938112"/>
              <a:gd name="csY7" fmla="*/ 0 h 1810785"/>
              <a:gd name="csX8" fmla="*/ 4438814 w 4938112"/>
              <a:gd name="csY8" fmla="*/ 0 h 1810785"/>
              <a:gd name="csX9" fmla="*/ 4938112 w 4938112"/>
              <a:gd name="csY9" fmla="*/ 0 h 1810785"/>
              <a:gd name="csX10" fmla="*/ 4938112 w 4938112"/>
              <a:gd name="csY10" fmla="*/ 452696 h 1810785"/>
              <a:gd name="csX11" fmla="*/ 4938112 w 4938112"/>
              <a:gd name="csY11" fmla="*/ 923500 h 1810785"/>
              <a:gd name="csX12" fmla="*/ 4938112 w 4938112"/>
              <a:gd name="csY12" fmla="*/ 1376197 h 1810785"/>
              <a:gd name="csX13" fmla="*/ 4938112 w 4938112"/>
              <a:gd name="csY13" fmla="*/ 1810785 h 1810785"/>
              <a:gd name="csX14" fmla="*/ 4438814 w 4938112"/>
              <a:gd name="csY14" fmla="*/ 1810785 h 1810785"/>
              <a:gd name="csX15" fmla="*/ 3939516 w 4938112"/>
              <a:gd name="csY15" fmla="*/ 1810785 h 1810785"/>
              <a:gd name="csX16" fmla="*/ 3390837 w 4938112"/>
              <a:gd name="csY16" fmla="*/ 1810785 h 1810785"/>
              <a:gd name="csX17" fmla="*/ 2842158 w 4938112"/>
              <a:gd name="csY17" fmla="*/ 1810785 h 1810785"/>
              <a:gd name="csX18" fmla="*/ 2392241 w 4938112"/>
              <a:gd name="csY18" fmla="*/ 1810785 h 1810785"/>
              <a:gd name="csX19" fmla="*/ 1794181 w 4938112"/>
              <a:gd name="csY19" fmla="*/ 1810785 h 1810785"/>
              <a:gd name="csX20" fmla="*/ 1196120 w 4938112"/>
              <a:gd name="csY20" fmla="*/ 1810785 h 1810785"/>
              <a:gd name="csX21" fmla="*/ 598060 w 4938112"/>
              <a:gd name="csY21" fmla="*/ 1810785 h 1810785"/>
              <a:gd name="csX22" fmla="*/ 0 w 4938112"/>
              <a:gd name="csY22" fmla="*/ 1810785 h 1810785"/>
              <a:gd name="csX23" fmla="*/ 0 w 4938112"/>
              <a:gd name="csY23" fmla="*/ 1358089 h 1810785"/>
              <a:gd name="csX24" fmla="*/ 0 w 4938112"/>
              <a:gd name="csY24" fmla="*/ 941608 h 1810785"/>
              <a:gd name="csX25" fmla="*/ 0 w 4938112"/>
              <a:gd name="csY25" fmla="*/ 525128 h 1810785"/>
              <a:gd name="csX26" fmla="*/ 0 w 4938112"/>
              <a:gd name="csY26" fmla="*/ 0 h 18107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938112" h="1810785" fill="none" extrusionOk="0">
                <a:moveTo>
                  <a:pt x="0" y="0"/>
                </a:moveTo>
                <a:cubicBezTo>
                  <a:pt x="215118" y="-72440"/>
                  <a:pt x="359843" y="64330"/>
                  <a:pt x="647441" y="0"/>
                </a:cubicBezTo>
                <a:cubicBezTo>
                  <a:pt x="935039" y="-64330"/>
                  <a:pt x="1044296" y="16036"/>
                  <a:pt x="1196120" y="0"/>
                </a:cubicBezTo>
                <a:cubicBezTo>
                  <a:pt x="1347944" y="-16036"/>
                  <a:pt x="1660938" y="38717"/>
                  <a:pt x="1843562" y="0"/>
                </a:cubicBezTo>
                <a:cubicBezTo>
                  <a:pt x="2026186" y="-38717"/>
                  <a:pt x="2233443" y="19"/>
                  <a:pt x="2342860" y="0"/>
                </a:cubicBezTo>
                <a:cubicBezTo>
                  <a:pt x="2452277" y="-19"/>
                  <a:pt x="2731261" y="57089"/>
                  <a:pt x="2940920" y="0"/>
                </a:cubicBezTo>
                <a:cubicBezTo>
                  <a:pt x="3150579" y="-57089"/>
                  <a:pt x="3250752" y="10016"/>
                  <a:pt x="3341456" y="0"/>
                </a:cubicBezTo>
                <a:cubicBezTo>
                  <a:pt x="3432160" y="-10016"/>
                  <a:pt x="3566466" y="491"/>
                  <a:pt x="3791373" y="0"/>
                </a:cubicBezTo>
                <a:cubicBezTo>
                  <a:pt x="4016280" y="-491"/>
                  <a:pt x="4230123" y="47027"/>
                  <a:pt x="4438814" y="0"/>
                </a:cubicBezTo>
                <a:cubicBezTo>
                  <a:pt x="4647505" y="-47027"/>
                  <a:pt x="4732974" y="49448"/>
                  <a:pt x="4938112" y="0"/>
                </a:cubicBezTo>
                <a:cubicBezTo>
                  <a:pt x="4963398" y="162187"/>
                  <a:pt x="4889483" y="351401"/>
                  <a:pt x="4938112" y="452696"/>
                </a:cubicBezTo>
                <a:cubicBezTo>
                  <a:pt x="4986741" y="553991"/>
                  <a:pt x="4903600" y="772719"/>
                  <a:pt x="4938112" y="923500"/>
                </a:cubicBezTo>
                <a:cubicBezTo>
                  <a:pt x="4972624" y="1074281"/>
                  <a:pt x="4889675" y="1194445"/>
                  <a:pt x="4938112" y="1376197"/>
                </a:cubicBezTo>
                <a:cubicBezTo>
                  <a:pt x="4986549" y="1557949"/>
                  <a:pt x="4935099" y="1634822"/>
                  <a:pt x="4938112" y="1810785"/>
                </a:cubicBezTo>
                <a:cubicBezTo>
                  <a:pt x="4762756" y="1818321"/>
                  <a:pt x="4599801" y="1762419"/>
                  <a:pt x="4438814" y="1810785"/>
                </a:cubicBezTo>
                <a:cubicBezTo>
                  <a:pt x="4277827" y="1859151"/>
                  <a:pt x="4103552" y="1781761"/>
                  <a:pt x="3939516" y="1810785"/>
                </a:cubicBezTo>
                <a:cubicBezTo>
                  <a:pt x="3775480" y="1839809"/>
                  <a:pt x="3648531" y="1783329"/>
                  <a:pt x="3390837" y="1810785"/>
                </a:cubicBezTo>
                <a:cubicBezTo>
                  <a:pt x="3133143" y="1838241"/>
                  <a:pt x="3046375" y="1784814"/>
                  <a:pt x="2842158" y="1810785"/>
                </a:cubicBezTo>
                <a:cubicBezTo>
                  <a:pt x="2637941" y="1836756"/>
                  <a:pt x="2511627" y="1793093"/>
                  <a:pt x="2392241" y="1810785"/>
                </a:cubicBezTo>
                <a:cubicBezTo>
                  <a:pt x="2272855" y="1828477"/>
                  <a:pt x="2008237" y="1762740"/>
                  <a:pt x="1794181" y="1810785"/>
                </a:cubicBezTo>
                <a:cubicBezTo>
                  <a:pt x="1580125" y="1858830"/>
                  <a:pt x="1433776" y="1809045"/>
                  <a:pt x="1196120" y="1810785"/>
                </a:cubicBezTo>
                <a:cubicBezTo>
                  <a:pt x="958464" y="1812525"/>
                  <a:pt x="760811" y="1802303"/>
                  <a:pt x="598060" y="1810785"/>
                </a:cubicBezTo>
                <a:cubicBezTo>
                  <a:pt x="435309" y="1819267"/>
                  <a:pt x="145409" y="1786217"/>
                  <a:pt x="0" y="1810785"/>
                </a:cubicBezTo>
                <a:cubicBezTo>
                  <a:pt x="-20738" y="1716766"/>
                  <a:pt x="50640" y="1540264"/>
                  <a:pt x="0" y="1358089"/>
                </a:cubicBezTo>
                <a:cubicBezTo>
                  <a:pt x="-50640" y="1175914"/>
                  <a:pt x="8131" y="1091200"/>
                  <a:pt x="0" y="941608"/>
                </a:cubicBezTo>
                <a:cubicBezTo>
                  <a:pt x="-8131" y="792016"/>
                  <a:pt x="32057" y="708153"/>
                  <a:pt x="0" y="525128"/>
                </a:cubicBezTo>
                <a:cubicBezTo>
                  <a:pt x="-32057" y="342103"/>
                  <a:pt x="53141" y="148525"/>
                  <a:pt x="0" y="0"/>
                </a:cubicBezTo>
                <a:close/>
              </a:path>
              <a:path w="4938112" h="1810785" stroke="0" extrusionOk="0">
                <a:moveTo>
                  <a:pt x="0" y="0"/>
                </a:moveTo>
                <a:cubicBezTo>
                  <a:pt x="159812" y="-26917"/>
                  <a:pt x="353107" y="16198"/>
                  <a:pt x="449917" y="0"/>
                </a:cubicBezTo>
                <a:cubicBezTo>
                  <a:pt x="546727" y="-16198"/>
                  <a:pt x="921835" y="45775"/>
                  <a:pt x="1097358" y="0"/>
                </a:cubicBezTo>
                <a:cubicBezTo>
                  <a:pt x="1272881" y="-45775"/>
                  <a:pt x="1555782" y="13922"/>
                  <a:pt x="1744800" y="0"/>
                </a:cubicBezTo>
                <a:cubicBezTo>
                  <a:pt x="1933818" y="-13922"/>
                  <a:pt x="2093047" y="32488"/>
                  <a:pt x="2194716" y="0"/>
                </a:cubicBezTo>
                <a:cubicBezTo>
                  <a:pt x="2296385" y="-32488"/>
                  <a:pt x="2521180" y="37210"/>
                  <a:pt x="2792777" y="0"/>
                </a:cubicBezTo>
                <a:cubicBezTo>
                  <a:pt x="3064374" y="-37210"/>
                  <a:pt x="3021764" y="26291"/>
                  <a:pt x="3193312" y="0"/>
                </a:cubicBezTo>
                <a:cubicBezTo>
                  <a:pt x="3364861" y="-26291"/>
                  <a:pt x="3585485" y="44709"/>
                  <a:pt x="3840754" y="0"/>
                </a:cubicBezTo>
                <a:cubicBezTo>
                  <a:pt x="4096023" y="-44709"/>
                  <a:pt x="4209744" y="19075"/>
                  <a:pt x="4389433" y="0"/>
                </a:cubicBezTo>
                <a:cubicBezTo>
                  <a:pt x="4569122" y="-19075"/>
                  <a:pt x="4669214" y="38393"/>
                  <a:pt x="4938112" y="0"/>
                </a:cubicBezTo>
                <a:cubicBezTo>
                  <a:pt x="4984754" y="188249"/>
                  <a:pt x="4934358" y="330152"/>
                  <a:pt x="4938112" y="434588"/>
                </a:cubicBezTo>
                <a:cubicBezTo>
                  <a:pt x="4941866" y="539024"/>
                  <a:pt x="4913785" y="752015"/>
                  <a:pt x="4938112" y="851069"/>
                </a:cubicBezTo>
                <a:cubicBezTo>
                  <a:pt x="4962439" y="950123"/>
                  <a:pt x="4907578" y="1063158"/>
                  <a:pt x="4938112" y="1249442"/>
                </a:cubicBezTo>
                <a:cubicBezTo>
                  <a:pt x="4968646" y="1435726"/>
                  <a:pt x="4903312" y="1592461"/>
                  <a:pt x="4938112" y="1810785"/>
                </a:cubicBezTo>
                <a:cubicBezTo>
                  <a:pt x="4757268" y="1827666"/>
                  <a:pt x="4698356" y="1773656"/>
                  <a:pt x="4537576" y="1810785"/>
                </a:cubicBezTo>
                <a:cubicBezTo>
                  <a:pt x="4376796" y="1847914"/>
                  <a:pt x="4039090" y="1735391"/>
                  <a:pt x="3890135" y="1810785"/>
                </a:cubicBezTo>
                <a:cubicBezTo>
                  <a:pt x="3741180" y="1886179"/>
                  <a:pt x="3502225" y="1788310"/>
                  <a:pt x="3292075" y="1810785"/>
                </a:cubicBezTo>
                <a:cubicBezTo>
                  <a:pt x="3081925" y="1833260"/>
                  <a:pt x="2932500" y="1734100"/>
                  <a:pt x="2644633" y="1810785"/>
                </a:cubicBezTo>
                <a:cubicBezTo>
                  <a:pt x="2356766" y="1887470"/>
                  <a:pt x="2213163" y="1808698"/>
                  <a:pt x="2095954" y="1810785"/>
                </a:cubicBezTo>
                <a:cubicBezTo>
                  <a:pt x="1978745" y="1812872"/>
                  <a:pt x="1785175" y="1763471"/>
                  <a:pt x="1695418" y="1810785"/>
                </a:cubicBezTo>
                <a:cubicBezTo>
                  <a:pt x="1605661" y="1858099"/>
                  <a:pt x="1348986" y="1756394"/>
                  <a:pt x="1097358" y="1810785"/>
                </a:cubicBezTo>
                <a:cubicBezTo>
                  <a:pt x="845730" y="1865176"/>
                  <a:pt x="760869" y="1774880"/>
                  <a:pt x="598060" y="1810785"/>
                </a:cubicBezTo>
                <a:cubicBezTo>
                  <a:pt x="435251" y="1846690"/>
                  <a:pt x="213736" y="1773769"/>
                  <a:pt x="0" y="1810785"/>
                </a:cubicBezTo>
                <a:cubicBezTo>
                  <a:pt x="-13038" y="1629929"/>
                  <a:pt x="30545" y="1501209"/>
                  <a:pt x="0" y="1339981"/>
                </a:cubicBezTo>
                <a:cubicBezTo>
                  <a:pt x="-30545" y="1178753"/>
                  <a:pt x="10334" y="1111192"/>
                  <a:pt x="0" y="923500"/>
                </a:cubicBezTo>
                <a:cubicBezTo>
                  <a:pt x="-10334" y="735808"/>
                  <a:pt x="21971" y="646311"/>
                  <a:pt x="0" y="434588"/>
                </a:cubicBezTo>
                <a:cubicBezTo>
                  <a:pt x="-21971" y="222865"/>
                  <a:pt x="11333" y="18000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0" name="Freeform 19">
            <a:extLst>
              <a:ext uri="{FF2B5EF4-FFF2-40B4-BE49-F238E27FC236}">
                <a16:creationId xmlns:a16="http://schemas.microsoft.com/office/drawing/2014/main" id="{118C5310-4A2C-9AEA-74DE-CF9A16BBA03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21441141">
            <a:off x="5014757" y="3755384"/>
            <a:ext cx="778917" cy="778917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FBED2C-9AB0-70F6-5FC3-D42E443B317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rot="21406535">
            <a:off x="772780" y="3093152"/>
            <a:ext cx="4527976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Circle the emoji that best represents the emotion you feel.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B02D6ECA-67EA-1B7F-7B43-CE1F0F303EA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6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57886EF7-4363-C644-BAB8-963C7F1AB20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4853686" y="2169884"/>
            <a:ext cx="1695987" cy="928367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874C0BCE-F081-ED5F-EB8D-CF0CF46CEF0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7473" y="4251734"/>
            <a:ext cx="2145375" cy="679934"/>
          </a:xfrm>
          <a:custGeom>
            <a:avLst/>
            <a:gdLst/>
            <a:ahLst/>
            <a:cxnLst/>
            <a:rect l="l" t="t" r="r" b="b"/>
            <a:pathLst>
              <a:path w="9485590" h="1553265">
                <a:moveTo>
                  <a:pt x="0" y="0"/>
                </a:moveTo>
                <a:lnTo>
                  <a:pt x="9485591" y="0"/>
                </a:lnTo>
                <a:lnTo>
                  <a:pt x="9485591" y="1553265"/>
                </a:lnTo>
                <a:lnTo>
                  <a:pt x="0" y="1553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799D16-6BE6-B22E-DF91-2B72C874A11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30AD4B-9651-88A9-F900-BEF50153E2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09" y="1414732"/>
            <a:ext cx="5005699" cy="43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2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roller coaster, ride, sky, outdoor&#10;&#10;Description generated with very high confidence">
            <a:extLst>
              <a:ext uri="{FF2B5EF4-FFF2-40B4-BE49-F238E27FC236}">
                <a16:creationId xmlns:a16="http://schemas.microsoft.com/office/drawing/2014/main" id="{19E7A684-F7A8-4B90-ABD8-D1F0C6293D6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0" y="10"/>
            <a:ext cx="1222857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80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1FB7A35C-670C-49C0-BE4A-6CF986F78D2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36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69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CA2495-8F50-4348-8183-5E833384AC0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pPr algn="r" rtl="0"/>
            <a:fld id="{C145B74D-6A0D-CF46-9BFB-933D6D9953E9}" type="slidenum">
              <a:rPr/>
              <a:pPr/>
              <a:t>10</a:t>
            </a:fld>
            <a:endParaRPr lang="en-ca"/>
          </a:p>
        </p:txBody>
      </p:sp>
      <p:pic>
        <p:nvPicPr>
          <p:cNvPr id="8" name="Imag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8650"/>
            <a:ext cx="12192000" cy="811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0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3" y="0"/>
            <a:ext cx="12194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5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in front of a sunset&#10;&#10;Description generated with very high confidence">
            <a:extLst>
              <a:ext uri="{FF2B5EF4-FFF2-40B4-BE49-F238E27FC236}">
                <a16:creationId xmlns:a16="http://schemas.microsoft.com/office/drawing/2014/main" id="{56B08769-7257-4A67-964B-09B5A745488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/>
          <a:srcRect t="13047" b="74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46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womans face&#10;&#10;Description generated with high confidence">
            <a:extLst>
              <a:ext uri="{FF2B5EF4-FFF2-40B4-BE49-F238E27FC236}">
                <a16:creationId xmlns:a16="http://schemas.microsoft.com/office/drawing/2014/main" id="{625A5CB2-2632-4544-B904-826B3814D2A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7" r="7478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23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teddy bear&#10;&#10;Description generated with very high confidence">
            <a:extLst>
              <a:ext uri="{FF2B5EF4-FFF2-40B4-BE49-F238E27FC236}">
                <a16:creationId xmlns:a16="http://schemas.microsoft.com/office/drawing/2014/main" id="{A3C22CFC-C120-4BC7-AA51-AAD62D791B8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" b="117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50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4B46-1636-283C-2157-222F21447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03ECC0-DD2B-6F59-A4B1-6A8587FE473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44A524-2EF7-50CC-048F-7DD25EE2B61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5599" y="558509"/>
            <a:ext cx="10185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Explore your inner weather!​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904B9BCA-F891-5155-4E7E-D3499BC3D0C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15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EE95B-75E7-231E-6367-258968CCF7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54680" y="2284494"/>
            <a:ext cx="7005320" cy="4341774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dirty="0">
              <a:latin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0D883A-C383-F6C7-635D-83DA671AB1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99516" y="2417250"/>
            <a:ext cx="61712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Experiencing emotions is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inevitable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​</a:t>
            </a:r>
          </a:p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 though we rarely have control over the emergence of our emotions,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do have power over how we regulate them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​</a:t>
            </a:r>
          </a:p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Whether they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 pleasant or difficult,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our emotions</a:t>
            </a:r>
            <a:r>
              <a:rPr lang="en-ca" sz="22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en-ca" sz="22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 place and their reason for being</a:t>
            </a:r>
            <a:r>
              <a:rPr lang="en-ca" sz="220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​</a:t>
            </a:r>
          </a:p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ctr" rtl="0" fontAlgn="base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all have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right to exist within us 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b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be expressed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 but not in just any way! </a:t>
            </a:r>
            <a:endParaRPr lang="en-ca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302268C3-0AD9-37AD-6493-5E96E72A23B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537903" y="2055333"/>
            <a:ext cx="1221210" cy="1199156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486587C-1DE7-8663-715C-D7E45F304D39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2"/>
          <a:stretch>
            <a:fillRect/>
          </a:stretch>
        </p:blipFill>
        <p:spPr bwMode="auto">
          <a:xfrm>
            <a:off x="2148864" y="2750839"/>
            <a:ext cx="1866900" cy="410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reeform 4">
            <a:extLst>
              <a:ext uri="{FF2B5EF4-FFF2-40B4-BE49-F238E27FC236}">
                <a16:creationId xmlns:a16="http://schemas.microsoft.com/office/drawing/2014/main" id="{581FC0D3-F928-0912-0963-CD9141CA9E4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20825" y="1900789"/>
            <a:ext cx="1844287" cy="1700097"/>
          </a:xfrm>
          <a:custGeom>
            <a:avLst/>
            <a:gdLst/>
            <a:ahLst/>
            <a:cxnLst/>
            <a:rect l="l" t="t" r="r" b="b"/>
            <a:pathLst>
              <a:path w="2845243" h="2622797">
                <a:moveTo>
                  <a:pt x="0" y="0"/>
                </a:moveTo>
                <a:lnTo>
                  <a:pt x="2845243" y="0"/>
                </a:lnTo>
                <a:lnTo>
                  <a:pt x="2845243" y="2622797"/>
                </a:lnTo>
                <a:lnTo>
                  <a:pt x="0" y="26227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1B2EBB7-11F7-0D18-1401-2EF3972436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6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ctr" rtl="0"/>
            <a:r>
              <a:rPr lang="en-ca" sz="12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stress level would you associate with each situation on your worksheet? </a:t>
            </a:r>
            <a:endParaRPr lang="en-ca" sz="1067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CB7692E9-32A6-E948-1E1B-576AFDE58FA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46985" y="5357850"/>
            <a:ext cx="4302102" cy="1047858"/>
            <a:chOff x="0" y="0"/>
            <a:chExt cx="2149108" cy="495463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62E75236-F859-0FC0-61E1-3DEE63F6108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C57F7336-B94A-C0F5-10A1-23776450A6B2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5400000">
            <a:off x="3108388" y="1006990"/>
            <a:ext cx="1586162" cy="3417564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4"/>
            </p:custDataLst>
          </p:nvPr>
        </p:nvSpPr>
        <p:spPr>
          <a:xfrm rot="10800000">
            <a:off x="10566401" y="5048396"/>
            <a:ext cx="1625600" cy="1807943"/>
          </a:xfrm>
          <a:custGeom>
            <a:avLst/>
            <a:gdLst/>
            <a:ahLst/>
            <a:cxnLst/>
            <a:rect l="l" t="t" r="r" b="b"/>
            <a:pathLst>
              <a:path w="2794061" h="2787076">
                <a:moveTo>
                  <a:pt x="0" y="0"/>
                </a:moveTo>
                <a:lnTo>
                  <a:pt x="2794060" y="0"/>
                </a:lnTo>
                <a:lnTo>
                  <a:pt x="2794060" y="2787076"/>
                </a:lnTo>
                <a:lnTo>
                  <a:pt x="0" y="27870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41258" t="-26693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35ADB6-7B63-6AFC-D6EE-619E106A50B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365632" y="2174408"/>
            <a:ext cx="30716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1200" b="1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2400" b="1" i="0" u="none" baseline="0">
                <a:solidFill>
                  <a:srgbClr val="044F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 emotions in a healthy way?​</a:t>
            </a:r>
            <a:endParaRPr lang="en-ca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29B076-A4E8-F18E-5FBA-B7DA7A98E1F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80657" y="5559331"/>
            <a:ext cx="518128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have any examples?</a:t>
            </a:r>
            <a:endParaRPr lang="en-ca" sz="2400" b="1" i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802072BF-74AA-42CB-5ED8-49C98AF683F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179437" y="6132900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CAAC019-7BA8-5F70-BFE9-59CCCA620390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16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DB2F629E-0CFE-966B-BF05-53D94C9AD4F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5400000">
            <a:off x="7324505" y="1013334"/>
            <a:ext cx="1586162" cy="3417564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AD8A72-DF70-534F-66A3-86AD2999329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581749" y="2254980"/>
            <a:ext cx="30716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2400" b="1" i="0" u="none" baseline="0" dirty="0">
                <a:solidFill>
                  <a:srgbClr val="044F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 in the heat of the moment?​</a:t>
            </a:r>
            <a:endParaRPr lang="en-ca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DBAB38-1E67-D366-15D8-4784F7E1AEF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733412" y="2497573"/>
            <a:ext cx="464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9410E8E3-148F-624A-A88E-CE9C696FD309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982610" y="4085326"/>
            <a:ext cx="5453773" cy="968101"/>
            <a:chOff x="0" y="0"/>
            <a:chExt cx="2149108" cy="49546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B9BED546-4844-0A0D-AA04-FA598C42506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6" name="TextBox 6">
              <a:extLst>
                <a:ext uri="{FF2B5EF4-FFF2-40B4-BE49-F238E27FC236}">
                  <a16:creationId xmlns:a16="http://schemas.microsoft.com/office/drawing/2014/main" id="{1C3FE940-32EA-D12F-F87E-6DAB6CC7FA73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C3656331-7E4E-FD7C-A2DB-4B107ABDD5D6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118838" y="4084874"/>
            <a:ext cx="518128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the difference between the two types of reactions?​</a:t>
            </a:r>
            <a:endParaRPr lang="en-ca" sz="2400" b="1" i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F094AC30-CC73-8E36-D244-FA967DE79F4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7067623" y="3820395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7B129B94-33A5-E5BF-EB5C-305D3CB69E23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4795100" y="5346647"/>
            <a:ext cx="5072774" cy="1063350"/>
            <a:chOff x="0" y="0"/>
            <a:chExt cx="2149108" cy="495463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7C8B70DB-7215-DAD0-F624-70E37FEAE90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BB370724-850C-08C4-B08C-A1124C0B326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14FD3DA5-2BC1-9D27-2971-B5B240071E84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698725" y="5413140"/>
            <a:ext cx="518128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pros </a:t>
            </a:r>
            <a:b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cons of each?​</a:t>
            </a:r>
            <a:endParaRPr lang="en-ca" sz="24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Freeform 8">
            <a:extLst>
              <a:ext uri="{FF2B5EF4-FFF2-40B4-BE49-F238E27FC236}">
                <a16:creationId xmlns:a16="http://schemas.microsoft.com/office/drawing/2014/main" id="{8F037B9A-8BA6-D627-28DB-A4462F579E2D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9650470" y="6055830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225174-D0BE-E6A2-542D-24D227DCF9C8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1194655" y="298885"/>
            <a:ext cx="10166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  <a:endParaRPr lang="en-ca" sz="600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307756-DFDF-E56B-0EC9-E589EB859FCD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192236" y="4218951"/>
            <a:ext cx="672801" cy="6416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96C17D-C6D9-B5ED-A0F0-847CD1B64CD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  <p:bldP spid="23" grpId="0" animBg="1"/>
      <p:bldP spid="3" grpId="0" animBg="1"/>
      <p:bldP spid="7" grpId="0"/>
      <p:bldP spid="8" grpId="0"/>
      <p:bldP spid="19" grpId="0"/>
      <p:bldP spid="24" grpId="0" animBg="1"/>
      <p:bldP spid="28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855F2-7EBD-9D2A-BF26-B85CE3245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40545C3-F300-6E5B-B75F-092AC3C71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ctr" rtl="0"/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An exam is a good example of a situation that should generate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some stress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to get you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moving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, without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overwhelming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or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paralyzing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you!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F90FC62-AF49-1394-16DC-95A7873949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863900" y="1511989"/>
            <a:ext cx="9234159" cy="1818371"/>
            <a:chOff x="0" y="-76200"/>
            <a:chExt cx="2514598" cy="5716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EC8ACFD-7AF8-2ADE-F4D8-48A0D78CE793}"/>
                </a:ext>
              </a:extLst>
            </p:cNvPr>
            <p:cNvSpPr/>
            <p:nvPr/>
          </p:nvSpPr>
          <p:spPr>
            <a:xfrm>
              <a:off x="0" y="0"/>
              <a:ext cx="251459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AA2B239-13D5-34C7-A199-7737A997D0C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93C06FB-A59A-4A6D-AF70-F76E5E56150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04799" y="199475"/>
            <a:ext cx="10166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  <a:endParaRPr lang="en-ca" sz="6000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6CDDFC0F-846E-756D-9237-C6AFFA422D7A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17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20CD22-A1FA-315A-CB78-735F7285D67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58472" y="3668502"/>
            <a:ext cx="4597004" cy="36933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 the situation as it is, without resisting it​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20E2B1-61E5-8745-6831-A2CDAF1C372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8472" y="4107459"/>
            <a:ext cx="3377804" cy="369332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Notice what is going on inside you​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AA19167-5915-DEE3-C966-D772CDB8744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58472" y="4546416"/>
            <a:ext cx="7796066" cy="36933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 your emotions without judging them or trying to block or deny them​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C3A5989-EB83-6E2A-77A3-AF3109D723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58472" y="4970799"/>
            <a:ext cx="6404783" cy="369332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 or release your emotions through art, sports, writing, etc.​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081747-6E63-C32D-54A9-11C2E7CA8F4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58472" y="5415857"/>
            <a:ext cx="5406300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attentive to the needs that lie behind your emotions​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FBB6BC-1C4A-DCF0-9EEC-E235581254C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58472" y="5878664"/>
            <a:ext cx="4355266" cy="369332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 rtl="0" fontAlgn="base"/>
            <a:r>
              <a:rPr lang="en-ca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 compassionate and kind toward yourself ​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01B866B-B9A5-1C23-3757-ACAB4485B5C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137852" y="3676676"/>
            <a:ext cx="5351472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Reframe your harmful thoughts into more helpful ones​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9ECA0B-437D-2472-6C5B-58AB40B4171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7569" y="4110715"/>
            <a:ext cx="7359010" cy="369332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Refocus your attention on what is important to you (needs, values and goals)​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CD3F5B3-B7E9-E068-653D-84A2007B928F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921281" y="4975341"/>
            <a:ext cx="3901618" cy="369332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 for solutions using your strengths ​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F7DD970-9B43-1D13-4B7A-800927BD0C2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932467" y="5425004"/>
            <a:ext cx="1319671" cy="36933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 for help​</a:t>
            </a: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F2E7186-777E-80A7-8497-0A6DFDC85C9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02635" y="1000657"/>
            <a:ext cx="1016636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3200" b="1" i="0" u="none" baseline="0">
                <a:solidFill>
                  <a:srgbClr val="044F80"/>
                </a:solidFill>
                <a:latin typeface="Calibri"/>
                <a:ea typeface="Calibri"/>
                <a:cs typeface="Calibri"/>
              </a:rPr>
              <a:t>Strategies to regulate your internal weather​</a:t>
            </a:r>
            <a:endParaRPr lang="en-ca" sz="3200">
              <a:solidFill>
                <a:srgbClr val="044F8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CC08649-2C5A-E642-B23F-CB20C7FAA8D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sp>
        <p:nvSpPr>
          <p:cNvPr id="22" name="Freeform 4">
            <a:extLst>
              <a:ext uri="{FF2B5EF4-FFF2-40B4-BE49-F238E27FC236}">
                <a16:creationId xmlns:a16="http://schemas.microsoft.com/office/drawing/2014/main" id="{A1769782-001F-E918-7EA9-473D3564AF20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 flipH="1" flipV="1">
            <a:off x="458471" y="1756211"/>
            <a:ext cx="10439173" cy="1557221"/>
          </a:xfrm>
          <a:custGeom>
            <a:avLst/>
            <a:gdLst/>
            <a:ahLst/>
            <a:cxnLst/>
            <a:rect l="l" t="t" r="r" b="b"/>
            <a:pathLst>
              <a:path w="14004785" h="5206116">
                <a:moveTo>
                  <a:pt x="14004784" y="5206116"/>
                </a:moveTo>
                <a:lnTo>
                  <a:pt x="0" y="5206116"/>
                </a:lnTo>
                <a:lnTo>
                  <a:pt x="0" y="0"/>
                </a:lnTo>
                <a:lnTo>
                  <a:pt x="14004784" y="0"/>
                </a:lnTo>
                <a:lnTo>
                  <a:pt x="14004784" y="52061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t="-125244" r="-11724"/>
            </a:stretch>
          </a:blipFill>
          <a:ln w="38100" cap="sq">
            <a:solidFill>
              <a:srgbClr val="0038FF"/>
            </a:solidFill>
            <a:prstDash val="solid"/>
            <a:miter/>
          </a:ln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154BC7D-7DDB-512E-C49C-071B5B5F95A2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68251" y="2056515"/>
            <a:ext cx="9652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have power over how you experience your emotions, how you express them, and how you behave!​</a:t>
            </a:r>
            <a:endParaRPr lang="en-ca" sz="3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56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21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A2F65-4987-B368-8704-23EF0E2FF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">
            <a:extLst>
              <a:ext uri="{FF2B5EF4-FFF2-40B4-BE49-F238E27FC236}">
                <a16:creationId xmlns:a16="http://schemas.microsoft.com/office/drawing/2014/main" id="{C3ED57C7-260C-97F7-ADDF-61282CF63C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ctr" rtl="0"/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An exam is a good example of a situation that should generate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some stress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to get you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moving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, without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overwhelming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or </a:t>
            </a:r>
            <a:r>
              <a:rPr lang="en-ca" sz="1200" b="1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paralyzing</a:t>
            </a:r>
            <a:r>
              <a:rPr lang="en-ca" sz="1200" b="0" i="0" u="none" baseline="0">
                <a:solidFill>
                  <a:schemeClr val="bg1"/>
                </a:solidFill>
                <a:latin typeface="Raleway" panose="020B0003030101060003" pitchFamily="34" charset="0"/>
                <a:ea typeface="Raleway" panose="020B0003030101060003" pitchFamily="34" charset="0"/>
                <a:cs typeface="Raleway" panose="020B0003030101060003" pitchFamily="34" charset="0"/>
              </a:rPr>
              <a:t> you!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705A7A-8BCD-5B49-D4BB-17472646AD2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67386" y="369324"/>
            <a:ext cx="106214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heads are better than one!​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9DFB9052-765B-36F4-5790-CE36FE1577C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46456" y="2501144"/>
            <a:ext cx="4590295" cy="3552184"/>
            <a:chOff x="0" y="0"/>
            <a:chExt cx="2149108" cy="49546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CD2CA7AA-B907-2DE9-B853-2E1DC2481D12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 dirty="0">
                <a:latin typeface="Calibri" panose="020F0502020204030204" pitchFamily="34" charset="0"/>
              </a:endParaRP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B2575898-B9E8-4E77-3BFF-BA5324DF26BF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7" name="Freeform 8">
            <a:extLst>
              <a:ext uri="{FF2B5EF4-FFF2-40B4-BE49-F238E27FC236}">
                <a16:creationId xmlns:a16="http://schemas.microsoft.com/office/drawing/2014/main" id="{51A35038-CD98-099B-014B-B5D415D903F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402847" y="2341734"/>
            <a:ext cx="829069" cy="82931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8C1A5F-4CD0-44A4-7F72-EC494D703E3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6559" y="2951007"/>
            <a:ext cx="43053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6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Why is it often said that talking about our emotions and asking for help is a taboo subject?​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8DA4B8-9954-FA7D-E2EE-60CBCC5D24C4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18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B24260FC-1FEC-3605-8601-0BC3E3464F2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008057" y="1450893"/>
            <a:ext cx="2183943" cy="2918327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1" y="0"/>
                </a:lnTo>
                <a:lnTo>
                  <a:pt x="4388461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r="-33961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29D11125-4CB0-235B-4B78-53114A6729CB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 rot="5400000">
            <a:off x="7094872" y="1369761"/>
            <a:ext cx="2820612" cy="6546524"/>
            <a:chOff x="0" y="0"/>
            <a:chExt cx="2149108" cy="495463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AE7EDEB-DEE1-36B8-71C8-BEB440F9F0DA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 dirty="0">
                <a:latin typeface="Calibri" panose="020F0502020204030204" pitchFamily="34" charset="0"/>
              </a:endParaRPr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301D9F70-1E19-5593-ACED-A7DF24D7F633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20" name="Freeform 8">
            <a:extLst>
              <a:ext uri="{FF2B5EF4-FFF2-40B4-BE49-F238E27FC236}">
                <a16:creationId xmlns:a16="http://schemas.microsoft.com/office/drawing/2014/main" id="{09A22E99-E6A5-2669-3226-29408B89185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998122" y="5551294"/>
            <a:ext cx="829069" cy="82931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165C8A5-2DBD-E47D-2AC1-EEBFD174F87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351648" y="3683286"/>
            <a:ext cx="6303437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4000" b="1" i="0" u="none" baseline="0" dirty="0">
                <a:solidFill>
                  <a:schemeClr val="bg1"/>
                </a:solidFill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How for help too soon or too often increase anxiety? ​</a:t>
            </a:r>
          </a:p>
        </p:txBody>
      </p:sp>
      <p:pic>
        <p:nvPicPr>
          <p:cNvPr id="2" name="image11.png" descr="Une image contenant cercle, symbole, lampe&#10;&#10;Le contenu généré par l’IA peut être incorrect.">
            <a:extLst>
              <a:ext uri="{FF2B5EF4-FFF2-40B4-BE49-F238E27FC236}">
                <a16:creationId xmlns:a16="http://schemas.microsoft.com/office/drawing/2014/main" id="{8868C319-4E97-E460-20DC-230A6E2AD76A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706854" y="523506"/>
            <a:ext cx="667721" cy="7031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BA5A0F-DC73-9492-8746-47C5A555687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48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FD42E-F637-BCCB-5FDB-3D13D62E6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FCFA2A8-6067-8C60-DCA9-A248E96764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2A94DD3-E6CD-59CE-FF52-7D2CAA7FD9D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36894" y="497417"/>
            <a:ext cx="10809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heads are better than one!​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5D56D844-669B-7DDD-0113-DAE0017E14F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19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54C22396-5115-7C1B-E861-3F4EBB89B5B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21404279">
            <a:off x="548171" y="2815571"/>
            <a:ext cx="4938112" cy="1810785"/>
          </a:xfrm>
          <a:custGeom>
            <a:avLst/>
            <a:gdLst>
              <a:gd name="csX0" fmla="*/ 0 w 4938112"/>
              <a:gd name="csY0" fmla="*/ 0 h 1810785"/>
              <a:gd name="csX1" fmla="*/ 647441 w 4938112"/>
              <a:gd name="csY1" fmla="*/ 0 h 1810785"/>
              <a:gd name="csX2" fmla="*/ 1196120 w 4938112"/>
              <a:gd name="csY2" fmla="*/ 0 h 1810785"/>
              <a:gd name="csX3" fmla="*/ 1843562 w 4938112"/>
              <a:gd name="csY3" fmla="*/ 0 h 1810785"/>
              <a:gd name="csX4" fmla="*/ 2342860 w 4938112"/>
              <a:gd name="csY4" fmla="*/ 0 h 1810785"/>
              <a:gd name="csX5" fmla="*/ 2940920 w 4938112"/>
              <a:gd name="csY5" fmla="*/ 0 h 1810785"/>
              <a:gd name="csX6" fmla="*/ 3341456 w 4938112"/>
              <a:gd name="csY6" fmla="*/ 0 h 1810785"/>
              <a:gd name="csX7" fmla="*/ 3791373 w 4938112"/>
              <a:gd name="csY7" fmla="*/ 0 h 1810785"/>
              <a:gd name="csX8" fmla="*/ 4438814 w 4938112"/>
              <a:gd name="csY8" fmla="*/ 0 h 1810785"/>
              <a:gd name="csX9" fmla="*/ 4938112 w 4938112"/>
              <a:gd name="csY9" fmla="*/ 0 h 1810785"/>
              <a:gd name="csX10" fmla="*/ 4938112 w 4938112"/>
              <a:gd name="csY10" fmla="*/ 452696 h 1810785"/>
              <a:gd name="csX11" fmla="*/ 4938112 w 4938112"/>
              <a:gd name="csY11" fmla="*/ 923500 h 1810785"/>
              <a:gd name="csX12" fmla="*/ 4938112 w 4938112"/>
              <a:gd name="csY12" fmla="*/ 1376197 h 1810785"/>
              <a:gd name="csX13" fmla="*/ 4938112 w 4938112"/>
              <a:gd name="csY13" fmla="*/ 1810785 h 1810785"/>
              <a:gd name="csX14" fmla="*/ 4438814 w 4938112"/>
              <a:gd name="csY14" fmla="*/ 1810785 h 1810785"/>
              <a:gd name="csX15" fmla="*/ 3939516 w 4938112"/>
              <a:gd name="csY15" fmla="*/ 1810785 h 1810785"/>
              <a:gd name="csX16" fmla="*/ 3390837 w 4938112"/>
              <a:gd name="csY16" fmla="*/ 1810785 h 1810785"/>
              <a:gd name="csX17" fmla="*/ 2842158 w 4938112"/>
              <a:gd name="csY17" fmla="*/ 1810785 h 1810785"/>
              <a:gd name="csX18" fmla="*/ 2392241 w 4938112"/>
              <a:gd name="csY18" fmla="*/ 1810785 h 1810785"/>
              <a:gd name="csX19" fmla="*/ 1794181 w 4938112"/>
              <a:gd name="csY19" fmla="*/ 1810785 h 1810785"/>
              <a:gd name="csX20" fmla="*/ 1196120 w 4938112"/>
              <a:gd name="csY20" fmla="*/ 1810785 h 1810785"/>
              <a:gd name="csX21" fmla="*/ 598060 w 4938112"/>
              <a:gd name="csY21" fmla="*/ 1810785 h 1810785"/>
              <a:gd name="csX22" fmla="*/ 0 w 4938112"/>
              <a:gd name="csY22" fmla="*/ 1810785 h 1810785"/>
              <a:gd name="csX23" fmla="*/ 0 w 4938112"/>
              <a:gd name="csY23" fmla="*/ 1358089 h 1810785"/>
              <a:gd name="csX24" fmla="*/ 0 w 4938112"/>
              <a:gd name="csY24" fmla="*/ 941608 h 1810785"/>
              <a:gd name="csX25" fmla="*/ 0 w 4938112"/>
              <a:gd name="csY25" fmla="*/ 525128 h 1810785"/>
              <a:gd name="csX26" fmla="*/ 0 w 4938112"/>
              <a:gd name="csY26" fmla="*/ 0 h 18107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938112" h="1810785" fill="none" extrusionOk="0">
                <a:moveTo>
                  <a:pt x="0" y="0"/>
                </a:moveTo>
                <a:cubicBezTo>
                  <a:pt x="215118" y="-72440"/>
                  <a:pt x="359843" y="64330"/>
                  <a:pt x="647441" y="0"/>
                </a:cubicBezTo>
                <a:cubicBezTo>
                  <a:pt x="935039" y="-64330"/>
                  <a:pt x="1044296" y="16036"/>
                  <a:pt x="1196120" y="0"/>
                </a:cubicBezTo>
                <a:cubicBezTo>
                  <a:pt x="1347944" y="-16036"/>
                  <a:pt x="1660938" y="38717"/>
                  <a:pt x="1843562" y="0"/>
                </a:cubicBezTo>
                <a:cubicBezTo>
                  <a:pt x="2026186" y="-38717"/>
                  <a:pt x="2233443" y="19"/>
                  <a:pt x="2342860" y="0"/>
                </a:cubicBezTo>
                <a:cubicBezTo>
                  <a:pt x="2452277" y="-19"/>
                  <a:pt x="2731261" y="57089"/>
                  <a:pt x="2940920" y="0"/>
                </a:cubicBezTo>
                <a:cubicBezTo>
                  <a:pt x="3150579" y="-57089"/>
                  <a:pt x="3250752" y="10016"/>
                  <a:pt x="3341456" y="0"/>
                </a:cubicBezTo>
                <a:cubicBezTo>
                  <a:pt x="3432160" y="-10016"/>
                  <a:pt x="3566466" y="491"/>
                  <a:pt x="3791373" y="0"/>
                </a:cubicBezTo>
                <a:cubicBezTo>
                  <a:pt x="4016280" y="-491"/>
                  <a:pt x="4230123" y="47027"/>
                  <a:pt x="4438814" y="0"/>
                </a:cubicBezTo>
                <a:cubicBezTo>
                  <a:pt x="4647505" y="-47027"/>
                  <a:pt x="4732974" y="49448"/>
                  <a:pt x="4938112" y="0"/>
                </a:cubicBezTo>
                <a:cubicBezTo>
                  <a:pt x="4963398" y="162187"/>
                  <a:pt x="4889483" y="351401"/>
                  <a:pt x="4938112" y="452696"/>
                </a:cubicBezTo>
                <a:cubicBezTo>
                  <a:pt x="4986741" y="553991"/>
                  <a:pt x="4903600" y="772719"/>
                  <a:pt x="4938112" y="923500"/>
                </a:cubicBezTo>
                <a:cubicBezTo>
                  <a:pt x="4972624" y="1074281"/>
                  <a:pt x="4889675" y="1194445"/>
                  <a:pt x="4938112" y="1376197"/>
                </a:cubicBezTo>
                <a:cubicBezTo>
                  <a:pt x="4986549" y="1557949"/>
                  <a:pt x="4935099" y="1634822"/>
                  <a:pt x="4938112" y="1810785"/>
                </a:cubicBezTo>
                <a:cubicBezTo>
                  <a:pt x="4762756" y="1818321"/>
                  <a:pt x="4599801" y="1762419"/>
                  <a:pt x="4438814" y="1810785"/>
                </a:cubicBezTo>
                <a:cubicBezTo>
                  <a:pt x="4277827" y="1859151"/>
                  <a:pt x="4103552" y="1781761"/>
                  <a:pt x="3939516" y="1810785"/>
                </a:cubicBezTo>
                <a:cubicBezTo>
                  <a:pt x="3775480" y="1839809"/>
                  <a:pt x="3648531" y="1783329"/>
                  <a:pt x="3390837" y="1810785"/>
                </a:cubicBezTo>
                <a:cubicBezTo>
                  <a:pt x="3133143" y="1838241"/>
                  <a:pt x="3046375" y="1784814"/>
                  <a:pt x="2842158" y="1810785"/>
                </a:cubicBezTo>
                <a:cubicBezTo>
                  <a:pt x="2637941" y="1836756"/>
                  <a:pt x="2511627" y="1793093"/>
                  <a:pt x="2392241" y="1810785"/>
                </a:cubicBezTo>
                <a:cubicBezTo>
                  <a:pt x="2272855" y="1828477"/>
                  <a:pt x="2008237" y="1762740"/>
                  <a:pt x="1794181" y="1810785"/>
                </a:cubicBezTo>
                <a:cubicBezTo>
                  <a:pt x="1580125" y="1858830"/>
                  <a:pt x="1433776" y="1809045"/>
                  <a:pt x="1196120" y="1810785"/>
                </a:cubicBezTo>
                <a:cubicBezTo>
                  <a:pt x="958464" y="1812525"/>
                  <a:pt x="760811" y="1802303"/>
                  <a:pt x="598060" y="1810785"/>
                </a:cubicBezTo>
                <a:cubicBezTo>
                  <a:pt x="435309" y="1819267"/>
                  <a:pt x="145409" y="1786217"/>
                  <a:pt x="0" y="1810785"/>
                </a:cubicBezTo>
                <a:cubicBezTo>
                  <a:pt x="-20738" y="1716766"/>
                  <a:pt x="50640" y="1540264"/>
                  <a:pt x="0" y="1358089"/>
                </a:cubicBezTo>
                <a:cubicBezTo>
                  <a:pt x="-50640" y="1175914"/>
                  <a:pt x="8131" y="1091200"/>
                  <a:pt x="0" y="941608"/>
                </a:cubicBezTo>
                <a:cubicBezTo>
                  <a:pt x="-8131" y="792016"/>
                  <a:pt x="32057" y="708153"/>
                  <a:pt x="0" y="525128"/>
                </a:cubicBezTo>
                <a:cubicBezTo>
                  <a:pt x="-32057" y="342103"/>
                  <a:pt x="53141" y="148525"/>
                  <a:pt x="0" y="0"/>
                </a:cubicBezTo>
                <a:close/>
              </a:path>
              <a:path w="4938112" h="1810785" stroke="0" extrusionOk="0">
                <a:moveTo>
                  <a:pt x="0" y="0"/>
                </a:moveTo>
                <a:cubicBezTo>
                  <a:pt x="159812" y="-26917"/>
                  <a:pt x="353107" y="16198"/>
                  <a:pt x="449917" y="0"/>
                </a:cubicBezTo>
                <a:cubicBezTo>
                  <a:pt x="546727" y="-16198"/>
                  <a:pt x="921835" y="45775"/>
                  <a:pt x="1097358" y="0"/>
                </a:cubicBezTo>
                <a:cubicBezTo>
                  <a:pt x="1272881" y="-45775"/>
                  <a:pt x="1555782" y="13922"/>
                  <a:pt x="1744800" y="0"/>
                </a:cubicBezTo>
                <a:cubicBezTo>
                  <a:pt x="1933818" y="-13922"/>
                  <a:pt x="2093047" y="32488"/>
                  <a:pt x="2194716" y="0"/>
                </a:cubicBezTo>
                <a:cubicBezTo>
                  <a:pt x="2296385" y="-32488"/>
                  <a:pt x="2521180" y="37210"/>
                  <a:pt x="2792777" y="0"/>
                </a:cubicBezTo>
                <a:cubicBezTo>
                  <a:pt x="3064374" y="-37210"/>
                  <a:pt x="3021764" y="26291"/>
                  <a:pt x="3193312" y="0"/>
                </a:cubicBezTo>
                <a:cubicBezTo>
                  <a:pt x="3364861" y="-26291"/>
                  <a:pt x="3585485" y="44709"/>
                  <a:pt x="3840754" y="0"/>
                </a:cubicBezTo>
                <a:cubicBezTo>
                  <a:pt x="4096023" y="-44709"/>
                  <a:pt x="4209744" y="19075"/>
                  <a:pt x="4389433" y="0"/>
                </a:cubicBezTo>
                <a:cubicBezTo>
                  <a:pt x="4569122" y="-19075"/>
                  <a:pt x="4669214" y="38393"/>
                  <a:pt x="4938112" y="0"/>
                </a:cubicBezTo>
                <a:cubicBezTo>
                  <a:pt x="4984754" y="188249"/>
                  <a:pt x="4934358" y="330152"/>
                  <a:pt x="4938112" y="434588"/>
                </a:cubicBezTo>
                <a:cubicBezTo>
                  <a:pt x="4941866" y="539024"/>
                  <a:pt x="4913785" y="752015"/>
                  <a:pt x="4938112" y="851069"/>
                </a:cubicBezTo>
                <a:cubicBezTo>
                  <a:pt x="4962439" y="950123"/>
                  <a:pt x="4907578" y="1063158"/>
                  <a:pt x="4938112" y="1249442"/>
                </a:cubicBezTo>
                <a:cubicBezTo>
                  <a:pt x="4968646" y="1435726"/>
                  <a:pt x="4903312" y="1592461"/>
                  <a:pt x="4938112" y="1810785"/>
                </a:cubicBezTo>
                <a:cubicBezTo>
                  <a:pt x="4757268" y="1827666"/>
                  <a:pt x="4698356" y="1773656"/>
                  <a:pt x="4537576" y="1810785"/>
                </a:cubicBezTo>
                <a:cubicBezTo>
                  <a:pt x="4376796" y="1847914"/>
                  <a:pt x="4039090" y="1735391"/>
                  <a:pt x="3890135" y="1810785"/>
                </a:cubicBezTo>
                <a:cubicBezTo>
                  <a:pt x="3741180" y="1886179"/>
                  <a:pt x="3502225" y="1788310"/>
                  <a:pt x="3292075" y="1810785"/>
                </a:cubicBezTo>
                <a:cubicBezTo>
                  <a:pt x="3081925" y="1833260"/>
                  <a:pt x="2932500" y="1734100"/>
                  <a:pt x="2644633" y="1810785"/>
                </a:cubicBezTo>
                <a:cubicBezTo>
                  <a:pt x="2356766" y="1887470"/>
                  <a:pt x="2213163" y="1808698"/>
                  <a:pt x="2095954" y="1810785"/>
                </a:cubicBezTo>
                <a:cubicBezTo>
                  <a:pt x="1978745" y="1812872"/>
                  <a:pt x="1785175" y="1763471"/>
                  <a:pt x="1695418" y="1810785"/>
                </a:cubicBezTo>
                <a:cubicBezTo>
                  <a:pt x="1605661" y="1858099"/>
                  <a:pt x="1348986" y="1756394"/>
                  <a:pt x="1097358" y="1810785"/>
                </a:cubicBezTo>
                <a:cubicBezTo>
                  <a:pt x="845730" y="1865176"/>
                  <a:pt x="760869" y="1774880"/>
                  <a:pt x="598060" y="1810785"/>
                </a:cubicBezTo>
                <a:cubicBezTo>
                  <a:pt x="435251" y="1846690"/>
                  <a:pt x="213736" y="1773769"/>
                  <a:pt x="0" y="1810785"/>
                </a:cubicBezTo>
                <a:cubicBezTo>
                  <a:pt x="-13038" y="1629929"/>
                  <a:pt x="30545" y="1501209"/>
                  <a:pt x="0" y="1339981"/>
                </a:cubicBezTo>
                <a:cubicBezTo>
                  <a:pt x="-30545" y="1178753"/>
                  <a:pt x="10334" y="1111192"/>
                  <a:pt x="0" y="923500"/>
                </a:cubicBezTo>
                <a:cubicBezTo>
                  <a:pt x="-10334" y="735808"/>
                  <a:pt x="21971" y="646311"/>
                  <a:pt x="0" y="434588"/>
                </a:cubicBezTo>
                <a:cubicBezTo>
                  <a:pt x="-21971" y="222865"/>
                  <a:pt x="11333" y="18000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4" name="Freeform 19">
            <a:extLst>
              <a:ext uri="{FF2B5EF4-FFF2-40B4-BE49-F238E27FC236}">
                <a16:creationId xmlns:a16="http://schemas.microsoft.com/office/drawing/2014/main" id="{B784B065-7F51-9DE1-2E06-D8A02F4DE31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41141">
            <a:off x="4995217" y="3926595"/>
            <a:ext cx="778917" cy="778917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DF7257-9A10-7407-03A9-7474B9AF9D4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406535">
            <a:off x="873830" y="3281327"/>
            <a:ext cx="4286793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teams, answer one of the following 3 questions.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7CB7015-19CC-A700-C088-64597A4F770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290845" y="1717711"/>
            <a:ext cx="4921226" cy="1146889"/>
            <a:chOff x="0" y="0"/>
            <a:chExt cx="2149108" cy="49546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2BC6586-7777-10D8-E6DE-E76EABB4F39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60BB060D-4494-4CB5-97F0-B378ADFFF7B9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46F19006-A85E-DB00-B7C0-A56D5089C56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227930" y="2001757"/>
            <a:ext cx="5181281" cy="9131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65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Who to ask for help and how?​</a:t>
            </a:r>
            <a:endParaRPr lang="en-ca" sz="2650" b="1" i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C248A889-86DC-8276-091B-860E9A1569A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145168" y="1534871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B2445B76-57E5-BB9C-38A3-26D640650575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290845" y="3122210"/>
            <a:ext cx="4921226" cy="1569655"/>
            <a:chOff x="0" y="0"/>
            <a:chExt cx="2149108" cy="49546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5F1BA208-6F23-D833-303E-62CD86B1CD7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8178A3F9-CFA4-841D-A40E-D509653189E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DED08F25-D669-4EC9-5998-9720EA534E3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865421" y="3002078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B54F5A-D60F-53B6-BA0B-B70F423B6BF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114606" y="3459588"/>
            <a:ext cx="518128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stopping you from asking for help (obstacles, fears)?​</a:t>
            </a:r>
            <a:endParaRPr lang="en-ca" sz="24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AE6F2863-2D2E-FFD5-F747-F9A955350EAD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6290845" y="4892206"/>
            <a:ext cx="4921226" cy="1569655"/>
            <a:chOff x="0" y="0"/>
            <a:chExt cx="2149108" cy="495463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6A639E04-2F94-9E10-4D75-7B1F1D6D908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3" name="TextBox 6">
              <a:extLst>
                <a:ext uri="{FF2B5EF4-FFF2-40B4-BE49-F238E27FC236}">
                  <a16:creationId xmlns:a16="http://schemas.microsoft.com/office/drawing/2014/main" id="{26A3E120-2B2E-6B9A-93FA-FB67E262912B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71ED98B4-B2FA-B7E9-0775-BCC99E9760FB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426221" y="5270049"/>
            <a:ext cx="4785850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positive aspects of asking for help (pros)?​</a:t>
            </a:r>
            <a:endParaRPr lang="en-ca" sz="2400" b="1" i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AE000157-66A0-7445-23B5-E0348783D27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096000" y="4787719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957E43-33D2-CBB1-D010-DF90AC8CDFAA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15246" y="630324"/>
            <a:ext cx="622084" cy="6220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D8D65D8-C304-B7EF-2B70-1586BDFBDD7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29" y="5934375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6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14" grpId="0"/>
      <p:bldP spid="15" grpId="0" animBg="1"/>
      <p:bldP spid="19" grpId="0" animBg="1"/>
      <p:bldP spid="20" grpId="0"/>
      <p:bldP spid="25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1D87E-011F-9AD7-311F-1E627D9DC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3605708-DA0D-1FB0-A4B7-4CC5ECED4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A8C44F-F6D0-253D-123D-38E1E0DC0C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7407" y="470426"/>
            <a:ext cx="10809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heads are better than one!​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9577C53D-F3A2-CF20-4A3C-310E4CF7B3C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20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37C6B2BD-A42A-A98C-5364-81C73AD422F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85312" y="3075805"/>
            <a:ext cx="4921226" cy="1146889"/>
            <a:chOff x="0" y="0"/>
            <a:chExt cx="2149108" cy="49546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27B68F5-810B-E339-B273-0253A5371392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904E9794-5894-8C1C-756E-912A48214F8D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E5D9E8EC-B370-F516-3648-9B633829665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07407" y="3344862"/>
            <a:ext cx="5181281" cy="9131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65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Who to ask for help and how?​</a:t>
            </a:r>
            <a:endParaRPr lang="en-ca" sz="2650" b="1" i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F6E1A97A-CFFF-2428-AE3D-69F587DE40E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39635" y="2892965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355D3D8A-943F-74CA-0F9E-377E4EA202C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718594" flipV="1">
            <a:off x="5059336" y="2601768"/>
            <a:ext cx="1414293" cy="774170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87CEF83-1C87-18C6-E399-89EE4EE4302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94938" y="2680622"/>
            <a:ext cx="5210549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Text, call or directly talk to a friend, adult or parent you feel you can confide in</a:t>
            </a: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59F450C-F1B9-1460-7705-373A8FD4530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694939" y="1877594"/>
            <a:ext cx="5210548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 a friend if they</a:t>
            </a: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 like to do an activity </a:t>
            </a:r>
            <a:b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go for a walk together.</a:t>
            </a: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1052B16-A8C9-F700-E1D3-66AB66D380B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694936" y="3996745"/>
            <a:ext cx="5210547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 advice, guidance or support </a:t>
            </a:r>
            <a:b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difficult situation.</a:t>
            </a: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6C8C4B6-00FE-8081-402D-3A22F117761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694937" y="3479710"/>
            <a:ext cx="5210547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 with a school counsellor.​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E991434-DB19-3FBF-79F3-A53E55B5B22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694936" y="4790779"/>
            <a:ext cx="5210547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official resources: school counsellors, CLSCs, Tel-jeunes, </a:t>
            </a:r>
            <a:r>
              <a:rPr lang="en-ca" b="0" i="0" u="none" baseline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Alloprof</a:t>
            </a: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youth centres, etc.​</a:t>
            </a:r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3696402E-05CC-EA13-6684-4DA6BAD7B829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6406904" y="1637087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A1EC32E0-8CD2-A781-72D9-8D53DC4FC19C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544332" y="3261971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36" name="Freeform 3">
            <a:extLst>
              <a:ext uri="{FF2B5EF4-FFF2-40B4-BE49-F238E27FC236}">
                <a16:creationId xmlns:a16="http://schemas.microsoft.com/office/drawing/2014/main" id="{EE48F1FF-DB48-0DDD-6CD7-2523CCECBAC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580903" y="5699964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38" name="Freeform 2">
            <a:extLst>
              <a:ext uri="{FF2B5EF4-FFF2-40B4-BE49-F238E27FC236}">
                <a16:creationId xmlns:a16="http://schemas.microsoft.com/office/drawing/2014/main" id="{4AB31639-8E67-C7F6-B52A-7B40E8584C3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579599" y="3662632"/>
            <a:ext cx="1069281" cy="1015663"/>
          </a:xfrm>
          <a:custGeom>
            <a:avLst/>
            <a:gdLst/>
            <a:ahLst/>
            <a:cxnLst/>
            <a:rect l="l" t="t" r="r" b="b"/>
            <a:pathLst>
              <a:path w="3962149" h="3645177">
                <a:moveTo>
                  <a:pt x="0" y="0"/>
                </a:moveTo>
                <a:lnTo>
                  <a:pt x="3962148" y="0"/>
                </a:lnTo>
                <a:lnTo>
                  <a:pt x="3962148" y="3645177"/>
                </a:lnTo>
                <a:lnTo>
                  <a:pt x="0" y="3645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DA8B283B-055D-8650-FD93-5D6A25D7FDC0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666593" y="4103708"/>
            <a:ext cx="1836668" cy="2773153"/>
          </a:xfrm>
          <a:custGeom>
            <a:avLst/>
            <a:gdLst/>
            <a:ahLst/>
            <a:cxnLst/>
            <a:rect l="l" t="t" r="r" b="b"/>
            <a:pathLst>
              <a:path w="3720370" h="5532148">
                <a:moveTo>
                  <a:pt x="0" y="0"/>
                </a:moveTo>
                <a:lnTo>
                  <a:pt x="3720370" y="0"/>
                </a:lnTo>
                <a:lnTo>
                  <a:pt x="3720370" y="5532148"/>
                </a:lnTo>
                <a:lnTo>
                  <a:pt x="0" y="553214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4D9594-3415-2FB7-4168-CD406AD8918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29" y="5934375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8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C72F3-55CE-6059-B93C-02B9E0D54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C1A3837-597B-5588-16D5-EE40BD8C2A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FC06E4-6B3D-8260-D62A-15F6F61046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5882" y="497417"/>
            <a:ext cx="10809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heads are better than one!​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C8C8D772-A304-78A9-BFB5-59FE67686E6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21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959A88F0-F5F9-8501-CDE9-3A0E754DC28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93426" y="1784874"/>
            <a:ext cx="4921226" cy="1624211"/>
            <a:chOff x="0" y="0"/>
            <a:chExt cx="2149108" cy="49546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4A077BE-01B1-60FB-3336-02644F32884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 dirty="0">
                <a:latin typeface="Calibri" panose="020F0502020204030204" pitchFamily="34" charset="0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0B824A05-E644-2124-FD16-B8F5263944CC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390FCDC-9F46-FD27-DB85-577796A8C65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0550" y="2083911"/>
            <a:ext cx="518128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stopping you from asking for help (obstacles, fears)?​</a:t>
            </a:r>
            <a:endParaRPr lang="en-ca" sz="24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AAA3925D-55C5-2AD8-3925-DC5FDCEB6A0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47749" y="1602034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A4A830ED-304C-60CC-2602-158D534F7EE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4962459" flipV="1">
            <a:off x="378716" y="2929320"/>
            <a:ext cx="1414293" cy="774170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CD9BEBC-26FC-BF87-D293-CDB84D4845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3899" y="4153839"/>
            <a:ext cx="5220075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 embarrassed or uncomfortable </a:t>
            </a:r>
            <a:b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asking for help.​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D5AB6E1-A38E-A480-1ADA-580791C4A95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83899" y="4948570"/>
            <a:ext cx="5210548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knowing where, when, how and whom </a:t>
            </a:r>
            <a:b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ask for help.​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47D5466-CEAB-E486-9DCA-2204E9254C7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83900" y="5750907"/>
            <a:ext cx="5249854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/>
                <a:ea typeface="Calibri"/>
                <a:cs typeface="Calibri"/>
              </a:rPr>
              <a:t>Fear of not being welcomed, of bothering</a:t>
            </a:r>
            <a:r>
              <a:rPr lang="en-ca" b="0" i="0" u="none" dirty="0">
                <a:latin typeface="Calibri"/>
                <a:ea typeface="Calibri"/>
                <a:cs typeface="Calibri"/>
              </a:rPr>
              <a:t> </a:t>
            </a:r>
            <a:r>
              <a:rPr lang="en-ca" b="0" i="0" u="none" baseline="0" dirty="0">
                <a:latin typeface="Calibri"/>
                <a:ea typeface="Calibri"/>
                <a:cs typeface="Calibri"/>
              </a:rPr>
              <a:t>others, </a:t>
            </a:r>
            <a:br>
              <a:rPr lang="en-ca" b="0" i="0" u="none" baseline="0" dirty="0">
                <a:latin typeface="Calibri"/>
                <a:ea typeface="Calibri"/>
                <a:cs typeface="Calibri"/>
              </a:rPr>
            </a:br>
            <a:r>
              <a:rPr lang="en-ca" b="0" i="0" u="none" baseline="0" dirty="0">
                <a:latin typeface="Calibri"/>
                <a:ea typeface="Calibri"/>
                <a:cs typeface="Calibri"/>
              </a:rPr>
              <a:t>of being rejected.​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0A0715E-AB79-17A6-EA92-82EAEDED0B7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949321" y="2327301"/>
            <a:ext cx="5981489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Fear of being judged by others.​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1A22193-9BC3-6352-AC82-CB5F765CD6A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949321" y="2813359"/>
            <a:ext cx="5981489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wanting others to know that you have a problem.​</a:t>
            </a:r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78D57D07-EC2D-8C4F-22CB-3E960C575154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1574975" y="2122932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B1D8CB5D-8BE8-8CBB-F848-A58BA671520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11129" y="5353686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346091F-21E5-6196-E8F3-9A4F766BEBA5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949321" y="3274721"/>
            <a:ext cx="5981489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Fear of appearing vulnerable or weak.​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EB28B44-F08B-22AD-2965-155623C054D9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949321" y="3750421"/>
            <a:ext cx="5981183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Difficulty trusting others.​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10D9A5-F672-DAD3-92E1-4ED15D133952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949321" y="4247368"/>
            <a:ext cx="5981183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CA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hard</a:t>
            </a:r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yourself for needing help, feeling ashamed.​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FDE77A9-A952-5340-9AA2-F7BA3C5179CB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949321" y="4735709"/>
            <a:ext cx="5981183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/>
                <a:ea typeface="Calibri"/>
                <a:cs typeface="Calibri"/>
              </a:rPr>
              <a:t>Believing that you are invincible, that you can do everything</a:t>
            </a:r>
            <a:endParaRPr lang="en-CA" b="0" i="0" u="none" baseline="0" dirty="0">
              <a:latin typeface="Calibri"/>
              <a:ea typeface="Calibri"/>
              <a:cs typeface="Calibri"/>
            </a:endParaRPr>
          </a:p>
          <a:p>
            <a:pPr algn="ctr" rtl="0" fontAlgn="base"/>
            <a:r>
              <a:rPr lang="en-ca" b="0" i="0" u="none" baseline="0" dirty="0">
                <a:latin typeface="Calibri"/>
                <a:ea typeface="Calibri"/>
                <a:cs typeface="Calibri"/>
              </a:rPr>
              <a:t>on your own.</a:t>
            </a:r>
            <a:endParaRPr lang="en-ca" dirty="0">
              <a:latin typeface="Calibri"/>
              <a:ea typeface="Calibri"/>
              <a:cs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9EE7DB-BED8-21D5-5992-C3B6C500928A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949321" y="5508030"/>
            <a:ext cx="5981183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Believing that the problem will sort itself out (magical thinking!).</a:t>
            </a: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395A2F31-A8AA-9FE7-3C6A-994DBFF5790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5750494" y="5664650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  <p:sp>
        <p:nvSpPr>
          <p:cNvPr id="37" name="Freeform 3">
            <a:extLst>
              <a:ext uri="{FF2B5EF4-FFF2-40B4-BE49-F238E27FC236}">
                <a16:creationId xmlns:a16="http://schemas.microsoft.com/office/drawing/2014/main" id="{FD0ECB23-CACF-1D21-86AC-D51A04ECF320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684095" y="3244866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EB8B0846-AA6F-93BA-DE66-D3E8C024C888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601647" y="2865980"/>
            <a:ext cx="931727" cy="893357"/>
          </a:xfrm>
          <a:custGeom>
            <a:avLst/>
            <a:gdLst/>
            <a:ahLst/>
            <a:cxnLst/>
            <a:rect l="l" t="t" r="r" b="b"/>
            <a:pathLst>
              <a:path w="2521112" h="2451782">
                <a:moveTo>
                  <a:pt x="0" y="0"/>
                </a:moveTo>
                <a:lnTo>
                  <a:pt x="2521112" y="0"/>
                </a:lnTo>
                <a:lnTo>
                  <a:pt x="2521112" y="2451782"/>
                </a:lnTo>
                <a:lnTo>
                  <a:pt x="0" y="24517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Calibri" panose="020F0502020204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7C4D89-9C2B-9F4C-0DAA-C32D870D154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6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5" grpId="0" animBg="1"/>
      <p:bldP spid="3" grpId="0" animBg="1"/>
      <p:bldP spid="4" grpId="0" animBg="1"/>
      <p:bldP spid="6" grpId="0" animBg="1"/>
      <p:bldP spid="12" grpId="0" animBg="1"/>
      <p:bldP spid="16" grpId="0" animBg="1"/>
      <p:bldP spid="34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E28B2-EB83-3BE6-35E0-556BAE378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90A776-1AE3-46FB-99D2-B3CC7F2551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831250-BC63-16A8-567F-A9677C743F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5882" y="497417"/>
            <a:ext cx="10809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heads are better than one!​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9846BB7F-F594-36C9-4F52-7CF69391157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22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56B7ABBF-AF4E-C238-6571-5CC803C82D7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93426" y="1535078"/>
            <a:ext cx="6474302" cy="1874007"/>
            <a:chOff x="0" y="-76200"/>
            <a:chExt cx="2149108" cy="57166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DC66362-C956-8825-6F7F-E8FCB8A4C968}"/>
                </a:ext>
              </a:extLst>
            </p:cNvPr>
            <p:cNvSpPr/>
            <p:nvPr/>
          </p:nvSpPr>
          <p:spPr>
            <a:xfrm>
              <a:off x="0" y="104854"/>
              <a:ext cx="2149108" cy="390609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62E99591-2F25-F54D-60E7-0911782E328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F4CB0249-CE5A-6F90-6A76-648F928F4ED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8461" y="2281581"/>
            <a:ext cx="674423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positive aspects of ​</a:t>
            </a:r>
          </a:p>
          <a:p>
            <a:pPr algn="ctr" rtl="0"/>
            <a:r>
              <a:rPr lang="en-ca" sz="26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asking for help (pros)? </a:t>
            </a:r>
            <a:endParaRPr lang="en-ca" sz="24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55A4A289-E4F8-C8AE-C047-DFF29CBECA2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2720" y="1901837"/>
            <a:ext cx="528800" cy="528956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4614E72-3BBF-4CEC-4B9F-A82614C81F4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4962459" flipV="1">
            <a:off x="6530511" y="2494465"/>
            <a:ext cx="1414293" cy="774170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E685E6-EDC2-F650-9608-33D02A99769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2951" y="3680477"/>
            <a:ext cx="5210549" cy="646331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 supported, not being alone </a:t>
            </a:r>
            <a:b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facing a challenge.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CCD0A1A-CAE8-2525-64B3-12239491108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02950" y="4446922"/>
            <a:ext cx="5173081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 someone you can rely on.​</a:t>
            </a: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2867A51A-1BE0-EA17-855F-A0372DEBD6E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225598" y="4392701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3563694-9E69-71DA-5ED5-E1A1091014C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89998" y="4946491"/>
            <a:ext cx="5186034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Regaining self-confidence.​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1BEFF8-7770-D3EA-6F51-E525966D5CF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02951" y="5455950"/>
            <a:ext cx="5229601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Feeling relief, calm.​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52C0A2-6B8F-514A-3050-E1706AB05AC7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846725" y="3675486"/>
            <a:ext cx="5963518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 new solutions to address the problem.​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898E3F-A99E-B00C-C7FE-6D27BB000B69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846725" y="4158611"/>
            <a:ext cx="5970491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Getting perspective, seeing the situation differently.​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5C4653-8F00-BF4E-FF8E-024494CEF896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846724" y="4627939"/>
            <a:ext cx="5954633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Expanding your means and resources.​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28F022D-B0F4-A6A5-29DA-0718508F5A05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846724" y="5095507"/>
            <a:ext cx="5954634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Discovering new strengths.​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044E498-CA6E-67B5-A1BE-12ECD8FDE228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846724" y="5564835"/>
            <a:ext cx="5954634" cy="369332"/>
          </a:xfrm>
          <a:prstGeom prst="rect">
            <a:avLst/>
          </a:prstGeom>
          <a:solidFill>
            <a:srgbClr val="FFFFFF"/>
          </a:solidFill>
          <a:ln w="28575">
            <a:solidFill>
              <a:srgbClr val="0038FF"/>
            </a:solidFill>
          </a:ln>
        </p:spPr>
        <p:txBody>
          <a:bodyPr wrap="square" rtlCol="0">
            <a:spAutoFit/>
          </a:bodyPr>
          <a:lstStyle/>
          <a:p>
            <a:pPr algn="ctr" rtl="0" fontAlgn="base"/>
            <a:r>
              <a:rPr lang="en-ca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Creating a sense of mutual support and solidarity.​</a:t>
            </a:r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23AF956E-9020-AA1A-3346-EF253D6E89F6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5255224" y="5582843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8B6F6180-7CE5-CDF0-485B-7E29FA5D3B87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1518734" y="4566926"/>
            <a:ext cx="528800" cy="49867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8C88EDA7-744F-579D-977B-DD6F3698C84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0505832" y="2487863"/>
            <a:ext cx="1301963" cy="1173991"/>
          </a:xfrm>
          <a:custGeom>
            <a:avLst/>
            <a:gdLst/>
            <a:ahLst/>
            <a:cxnLst/>
            <a:rect l="l" t="t" r="r" b="b"/>
            <a:pathLst>
              <a:path w="3443863" h="2805183">
                <a:moveTo>
                  <a:pt x="0" y="0"/>
                </a:moveTo>
                <a:lnTo>
                  <a:pt x="3443863" y="0"/>
                </a:lnTo>
                <a:lnTo>
                  <a:pt x="3443863" y="2805183"/>
                </a:lnTo>
                <a:lnTo>
                  <a:pt x="0" y="2805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649CE5-B210-F132-1DC1-05EF5E31C0D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2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5" grpId="0" animBg="1"/>
      <p:bldP spid="12" grpId="0" animBg="1"/>
      <p:bldP spid="16" grpId="0" animBg="1"/>
      <p:bldP spid="13" grpId="0" animBg="1"/>
      <p:bldP spid="17" grpId="0" animBg="1"/>
      <p:bldP spid="18" grpId="0" animBg="1"/>
      <p:bldP spid="19" grpId="0" animBg="1"/>
      <p:bldP spid="21" grpId="0" animBg="1"/>
      <p:bldP spid="33" grpId="0" animBg="1"/>
      <p:bldP spid="34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04B47-14B4-484C-F7DB-DAA32AA66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0B7F9A43-5E36-1042-DD08-65CD3269B7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l" rtl="0"/>
            <a:r>
              <a:rPr lang="en-ca" sz="1200" b="0" i="0" u="none" baseline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C84BAB-C69E-F60B-D8E1-912F1D2BF63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7050" y="556535"/>
            <a:ext cx="1277648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Educational clip – Part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91E7FA-DAD9-CA39-724C-DBAE0421795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23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89D7C7-EFFA-0269-4D75-5F12E6CCDE0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215917" y="3430171"/>
            <a:ext cx="3604533" cy="1270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5836AB-1EF0-347E-D43E-0C8635CB602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113183" y="3875343"/>
            <a:ext cx="3810000" cy="379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1867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1867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que 7" descr="Volume avec un remplissage uni">
            <a:extLst>
              <a:ext uri="{FF2B5EF4-FFF2-40B4-BE49-F238E27FC236}">
                <a16:creationId xmlns:a16="http://schemas.microsoft.com/office/drawing/2014/main" id="{AC0B0A29-7FFD-5BCF-9D4E-2CBA4D78FB7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977103">
            <a:off x="10523135" y="3060549"/>
            <a:ext cx="609600" cy="60960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B5910CF0-1810-AC53-593B-C2061A0ACCD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-18901" y="4886474"/>
            <a:ext cx="1990427" cy="1952625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6CB0093-3115-7322-405B-9000E50C899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pic>
        <p:nvPicPr>
          <p:cNvPr id="5" name="Média en ligne 4" descr="Workshop 3.2">
            <a:hlinkClick r:id="" action="ppaction://media"/>
            <a:extLst>
              <a:ext uri="{FF2B5EF4-FFF2-40B4-BE49-F238E27FC236}">
                <a16:creationId xmlns:a16="http://schemas.microsoft.com/office/drawing/2014/main" id="{FABD16AE-0D6D-2B11-5C4B-2BAF3DFA206B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7"/>
          <a:stretch>
            <a:fillRect/>
          </a:stretch>
        </p:blipFill>
        <p:spPr>
          <a:xfrm>
            <a:off x="484415" y="2166257"/>
            <a:ext cx="5748338" cy="3238500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F9189B7E-B286-21D2-E02E-05FA2D0825D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9977159">
            <a:off x="6017714" y="1995865"/>
            <a:ext cx="804271" cy="815721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4310" b="1204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1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17" y="2346545"/>
            <a:ext cx="12192000" cy="451145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60400" y="482600"/>
            <a:ext cx="9248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194730">
            <a:off x="2187654" y="2691296"/>
            <a:ext cx="3726567" cy="3410431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56B3EA7-5038-36E2-7A42-D7509222DD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0400" y="1320576"/>
            <a:ext cx="891336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667" b="1" i="0" u="none" baseline="0" dirty="0">
                <a:solidFill>
                  <a:srgbClr val="365A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week, during a difficult situation...​</a:t>
            </a:r>
            <a:endParaRPr lang="en-ca" sz="2667" dirty="0">
              <a:solidFill>
                <a:srgbClr val="365A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D7E7F4-FC14-21FC-6CC8-BBE6DDA8FE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rot="21290044">
            <a:off x="2620422" y="3265419"/>
            <a:ext cx="2184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688106" y="2907267"/>
            <a:ext cx="829482" cy="864591"/>
          </a:xfrm>
          <a:prstGeom prst="ellipse">
            <a:avLst/>
          </a:prstGeom>
        </p:spPr>
        <p:txBody>
          <a:bodyPr lIns="33867" tIns="33867" rIns="33867" bIns="33867" rtlCol="0" anchor="ctr"/>
          <a:lstStyle/>
          <a:p>
            <a:pPr algn="ctr" rtl="0">
              <a:lnSpc>
                <a:spcPts val="2335"/>
              </a:lnSpc>
            </a:pPr>
            <a:endParaRPr sz="1200" dirty="0"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21381639">
            <a:off x="2355062" y="4049122"/>
            <a:ext cx="2979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the emotions you felt in response to this difficult situation.​</a:t>
            </a:r>
            <a:endParaRPr lang="en-ca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D17D1BC3-A878-DBD4-7634-D65301209ED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155797" y="2621403"/>
            <a:ext cx="3726567" cy="3410431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AD23E82-3BCB-5850-7459-AA8A2B6EF3A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348882">
            <a:off x="6923689" y="3251596"/>
            <a:ext cx="2184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  <a:p>
            <a:endParaRPr lang="en-ca" sz="1200" dirty="0">
              <a:latin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348882">
            <a:off x="6278010" y="3864456"/>
            <a:ext cx="30536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Use an emotion regulation strategy to better cope with the difficult situation.​</a:t>
            </a:r>
            <a:endParaRPr lang="en-ca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24</a:t>
            </a:fld>
            <a:endParaRPr lang="en-ca" sz="1867" b="1" dirty="0">
              <a:latin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46AC21-D038-8EA1-6D60-75F710A05C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935A4F-5641-49B9-B473-B1CA33552E02}">
  <ds:schemaRefs>
    <ds:schemaRef ds:uri="http://schemas.microsoft.com/office/2006/documentManagement/types"/>
    <ds:schemaRef ds:uri="http://purl.org/dc/dcmitype/"/>
    <ds:schemaRef ds:uri="46590783-275d-4e7e-820c-073db9b06cee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706bbcd1-905b-4b72-9787-879f2b1cbf08"/>
  </ds:schemaRefs>
</ds:datastoreItem>
</file>

<file path=customXml/itemProps2.xml><?xml version="1.0" encoding="utf-8"?>
<ds:datastoreItem xmlns:ds="http://schemas.openxmlformats.org/officeDocument/2006/customXml" ds:itemID="{E011E4ED-7712-41BA-8932-BF8306D403E1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3B5C7D8-B83E-4569-A410-6372981F39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a5a8744-5935-45f9-9423-b32c3a5de082}" enabled="0" method="" siteId="{3a5a8744-5935-45f9-9423-b32c3a5de08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1001</Words>
  <Application>Microsoft Macintosh PowerPoint</Application>
  <PresentationFormat>Grand écran</PresentationFormat>
  <Paragraphs>130</Paragraphs>
  <Slides>24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Aptos Display</vt:lpstr>
      <vt:lpstr>Arial</vt:lpstr>
      <vt:lpstr>Calibri</vt:lpstr>
      <vt:lpstr>Raleway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Audrey-Anne Marcotte</dc:creator>
  <cp:lastModifiedBy>Audrey April</cp:lastModifiedBy>
  <cp:revision>30</cp:revision>
  <dcterms:created xsi:type="dcterms:W3CDTF">2025-06-17T12:09:11Z</dcterms:created>
  <dcterms:modified xsi:type="dcterms:W3CDTF">2026-08-20T15:02:20Z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  <property fmtid="{D5CDD505-2E9C-101B-9397-08002B2CF9AE}" pid="4" name="MSIP_Label_6a7d8d5d-78e2-4a62-9fcd-016eb5e4c57c_Enabled">
    <vt:lpwstr>true</vt:lpwstr>
  </property>
  <property fmtid="{D5CDD505-2E9C-101B-9397-08002B2CF9AE}" pid="5" name="MSIP_Label_6a7d8d5d-78e2-4a62-9fcd-016eb5e4c57c_SetDate">
    <vt:lpwstr>2025-07-06T19:45:22Z</vt:lpwstr>
  </property>
  <property fmtid="{D5CDD505-2E9C-101B-9397-08002B2CF9AE}" pid="6" name="MSIP_Label_6a7d8d5d-78e2-4a62-9fcd-016eb5e4c57c_Method">
    <vt:lpwstr>Standard</vt:lpwstr>
  </property>
  <property fmtid="{D5CDD505-2E9C-101B-9397-08002B2CF9AE}" pid="7" name="MSIP_Label_6a7d8d5d-78e2-4a62-9fcd-016eb5e4c57c_Name">
    <vt:lpwstr>Général</vt:lpwstr>
  </property>
  <property fmtid="{D5CDD505-2E9C-101B-9397-08002B2CF9AE}" pid="8" name="MSIP_Label_6a7d8d5d-78e2-4a62-9fcd-016eb5e4c57c_SiteId">
    <vt:lpwstr>06e1fe28-5f8b-4075-bf6c-ae24be1a7992</vt:lpwstr>
  </property>
  <property fmtid="{D5CDD505-2E9C-101B-9397-08002B2CF9AE}" pid="9" name="MSIP_Label_6a7d8d5d-78e2-4a62-9fcd-016eb5e4c57c_ActionId">
    <vt:lpwstr>2843add9-ab7f-4ffe-8fe8-637f93a275d3</vt:lpwstr>
  </property>
  <property fmtid="{D5CDD505-2E9C-101B-9397-08002B2CF9AE}" pid="10" name="MSIP_Label_6a7d8d5d-78e2-4a62-9fcd-016eb5e4c57c_ContentBits">
    <vt:lpwstr>0</vt:lpwstr>
  </property>
</Properties>
</file>