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2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3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7" r:id="rId5"/>
    <p:sldId id="263" r:id="rId6"/>
    <p:sldId id="258" r:id="rId7"/>
    <p:sldId id="265" r:id="rId8"/>
    <p:sldId id="264" r:id="rId9"/>
    <p:sldId id="325" r:id="rId10"/>
    <p:sldId id="326" r:id="rId11"/>
    <p:sldId id="268" r:id="rId12"/>
    <p:sldId id="266" r:id="rId13"/>
    <p:sldId id="327" r:id="rId14"/>
    <p:sldId id="328" r:id="rId15"/>
    <p:sldId id="329" r:id="rId16"/>
    <p:sldId id="330" r:id="rId17"/>
    <p:sldId id="331" r:id="rId18"/>
    <p:sldId id="333" r:id="rId19"/>
    <p:sldId id="332" r:id="rId20"/>
    <p:sldId id="313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4B612-B3E0-533B-F888-273DE3955D75}" name="Audrey April" initials="AA" userId="S::apra2743@usherbrooke.ca::333fe208-c15a-4089-9e73-21915c0a9d46" providerId="AD"/>
  <p188:author id="{79361FCF-C50C-4607-4A68-A6FAAAEE5232}" name="Audrey-Anne Marcotte" initials="AM" userId="S::mara3605@usherbrooke.ca::a8b27795-60fb-45e7-85ae-030ae331a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DFF"/>
    <a:srgbClr val="0038FF"/>
    <a:srgbClr val="044F80"/>
    <a:srgbClr val="D9D9D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C1B4A7-A7D4-734A-9198-92720822DFA3}" v="25" dt="2026-08-20T14:54:34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973"/>
    <p:restoredTop sz="94721"/>
  </p:normalViewPr>
  <p:slideViewPr>
    <p:cSldViewPr snapToGrid="0">
      <p:cViewPr varScale="1">
        <p:scale>
          <a:sx n="68" d="100"/>
          <a:sy n="68" d="100"/>
        </p:scale>
        <p:origin x="232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custSel modSld">
      <pc:chgData name="Audrey April" userId="333fe208-c15a-4089-9e73-21915c0a9d46" providerId="ADAL" clId="{A162E600-BFB0-5A55-A81F-A6938A90D55B}" dt="2026-08-20T14:55:01.280" v="89" actId="1076"/>
      <pc:docMkLst>
        <pc:docMk/>
      </pc:docMkLst>
      <pc:sldChg chg="addSp delSp modSp mod">
        <pc:chgData name="Audrey April" userId="333fe208-c15a-4089-9e73-21915c0a9d46" providerId="ADAL" clId="{A162E600-BFB0-5A55-A81F-A6938A90D55B}" dt="2026-07-30T18:16:46.622" v="56" actId="1037"/>
        <pc:sldMkLst>
          <pc:docMk/>
          <pc:sldMk cId="0" sldId="257"/>
        </pc:sldMkLst>
        <pc:spChg chg="mod">
          <ac:chgData name="Audrey April" userId="333fe208-c15a-4089-9e73-21915c0a9d46" providerId="ADAL" clId="{A162E600-BFB0-5A55-A81F-A6938A90D55B}" dt="2026-07-30T18:16:39.742" v="47" actId="1038"/>
          <ac:spMkLst>
            <pc:docMk/>
            <pc:sldMk cId="0" sldId="257"/>
            <ac:spMk id="27" creationId="{254392E2-9DBC-19F3-E9F0-AF34F5D38644}"/>
          </ac:spMkLst>
        </pc:spChg>
        <pc:grpChg chg="add mod">
          <ac:chgData name="Audrey April" userId="333fe208-c15a-4089-9e73-21915c0a9d46" providerId="ADAL" clId="{A162E600-BFB0-5A55-A81F-A6938A90D55B}" dt="2026-07-30T18:16:21.114" v="10" actId="1076"/>
          <ac:grpSpMkLst>
            <pc:docMk/>
            <pc:sldMk cId="0" sldId="257"/>
            <ac:grpSpMk id="21" creationId="{21196378-A746-DBBB-25BC-E244CB5D1BDF}"/>
          </ac:grpSpMkLst>
        </pc:grpChg>
        <pc:picChg chg="mod">
          <ac:chgData name="Audrey April" userId="333fe208-c15a-4089-9e73-21915c0a9d46" providerId="ADAL" clId="{A162E600-BFB0-5A55-A81F-A6938A90D55B}" dt="2026-07-30T18:16:46.622" v="56" actId="1037"/>
          <ac:picMkLst>
            <pc:docMk/>
            <pc:sldMk cId="0" sldId="257"/>
            <ac:picMk id="23" creationId="{1F282240-F104-EEC6-A3A3-7E86F4B890D9}"/>
          </ac:picMkLst>
        </pc:picChg>
        <pc:picChg chg="mod">
          <ac:chgData name="Audrey April" userId="333fe208-c15a-4089-9e73-21915c0a9d46" providerId="ADAL" clId="{A162E600-BFB0-5A55-A81F-A6938A90D55B}" dt="2026-07-30T18:16:27.631" v="15" actId="1038"/>
          <ac:picMkLst>
            <pc:docMk/>
            <pc:sldMk cId="0" sldId="257"/>
            <ac:picMk id="24" creationId="{B5654307-6170-01A8-550B-589F085D7C9B}"/>
          </ac:picMkLst>
        </pc:picChg>
        <pc:picChg chg="mod">
          <ac:chgData name="Audrey April" userId="333fe208-c15a-4089-9e73-21915c0a9d46" providerId="ADAL" clId="{A162E600-BFB0-5A55-A81F-A6938A90D55B}" dt="2026-07-30T18:16:36.221" v="42" actId="1036"/>
          <ac:picMkLst>
            <pc:docMk/>
            <pc:sldMk cId="0" sldId="257"/>
            <ac:picMk id="26" creationId="{7D6F3C4C-7D98-FBF3-FD3C-C77A65066ACC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4:43:51.049" v="83"/>
        <pc:sldMkLst>
          <pc:docMk/>
          <pc:sldMk cId="3717149564" sldId="265"/>
        </pc:sldMkLst>
        <pc:spChg chg="mod">
          <ac:chgData name="Audrey April" userId="333fe208-c15a-4089-9e73-21915c0a9d46" providerId="ADAL" clId="{A162E600-BFB0-5A55-A81F-A6938A90D55B}" dt="2026-08-20T14:43:51.049" v="83"/>
          <ac:spMkLst>
            <pc:docMk/>
            <pc:sldMk cId="3717149564" sldId="265"/>
            <ac:spMk id="5" creationId="{8CC66547-5C27-A9E2-E623-AAB27C8E1F26}"/>
          </ac:spMkLst>
        </pc:spChg>
        <pc:spChg chg="mod">
          <ac:chgData name="Audrey April" userId="333fe208-c15a-4089-9e73-21915c0a9d46" providerId="ADAL" clId="{A162E600-BFB0-5A55-A81F-A6938A90D55B}" dt="2026-08-20T14:43:23.078" v="82" actId="170"/>
          <ac:spMkLst>
            <pc:docMk/>
            <pc:sldMk cId="3717149564" sldId="265"/>
            <ac:spMk id="13" creationId="{631932E1-CC4F-E665-7D9A-EAC13C22BC7E}"/>
          </ac:spMkLst>
        </pc:spChg>
        <pc:picChg chg="add mod">
          <ac:chgData name="Audrey April" userId="333fe208-c15a-4089-9e73-21915c0a9d46" providerId="ADAL" clId="{A162E600-BFB0-5A55-A81F-A6938A90D55B}" dt="2026-08-20T14:43:04.336" v="78" actId="171"/>
          <ac:picMkLst>
            <pc:docMk/>
            <pc:sldMk cId="3717149564" sldId="265"/>
            <ac:picMk id="6" creationId="{2F9B9BA4-2A69-9A60-5591-3FD8AD60BC20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3:58:46.607" v="58"/>
        <pc:sldMkLst>
          <pc:docMk/>
          <pc:sldMk cId="864887153" sldId="327"/>
        </pc:sldMkLst>
        <pc:spChg chg="add mod">
          <ac:chgData name="Audrey April" userId="333fe208-c15a-4089-9e73-21915c0a9d46" providerId="ADAL" clId="{A162E600-BFB0-5A55-A81F-A6938A90D55B}" dt="2026-07-31T13:58:46.607" v="58"/>
          <ac:spMkLst>
            <pc:docMk/>
            <pc:sldMk cId="864887153" sldId="327"/>
            <ac:spMk id="7" creationId="{8A8D5FF3-2E3D-4D3A-CE65-872D0B3C33E1}"/>
          </ac:spMkLst>
        </pc:spChg>
        <pc:picChg chg="add mod">
          <ac:chgData name="Audrey April" userId="333fe208-c15a-4089-9e73-21915c0a9d46" providerId="ADAL" clId="{A162E600-BFB0-5A55-A81F-A6938A90D55B}" dt="2026-07-31T13:58:46.607" v="58"/>
          <ac:picMkLst>
            <pc:docMk/>
            <pc:sldMk cId="864887153" sldId="327"/>
            <ac:picMk id="8" creationId="{BDC1818B-1D74-D359-DAF0-CFA8F55E2C52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3:58:50.711" v="60"/>
        <pc:sldMkLst>
          <pc:docMk/>
          <pc:sldMk cId="1063754324" sldId="328"/>
        </pc:sldMkLst>
        <pc:spChg chg="add mod">
          <ac:chgData name="Audrey April" userId="333fe208-c15a-4089-9e73-21915c0a9d46" providerId="ADAL" clId="{A162E600-BFB0-5A55-A81F-A6938A90D55B}" dt="2026-07-31T13:58:50.711" v="60"/>
          <ac:spMkLst>
            <pc:docMk/>
            <pc:sldMk cId="1063754324" sldId="328"/>
            <ac:spMk id="3" creationId="{4B7B08A2-54A0-A688-A9FE-4BDF962CACDC}"/>
          </ac:spMkLst>
        </pc:spChg>
        <pc:picChg chg="add mod">
          <ac:chgData name="Audrey April" userId="333fe208-c15a-4089-9e73-21915c0a9d46" providerId="ADAL" clId="{A162E600-BFB0-5A55-A81F-A6938A90D55B}" dt="2026-07-31T13:58:50.711" v="60"/>
          <ac:picMkLst>
            <pc:docMk/>
            <pc:sldMk cId="1063754324" sldId="328"/>
            <ac:picMk id="6" creationId="{D184C91A-2316-A227-A033-926D85B43AD6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3:58:54.385" v="62"/>
        <pc:sldMkLst>
          <pc:docMk/>
          <pc:sldMk cId="472643023" sldId="329"/>
        </pc:sldMkLst>
        <pc:spChg chg="add mod">
          <ac:chgData name="Audrey April" userId="333fe208-c15a-4089-9e73-21915c0a9d46" providerId="ADAL" clId="{A162E600-BFB0-5A55-A81F-A6938A90D55B}" dt="2026-07-31T13:58:54.385" v="62"/>
          <ac:spMkLst>
            <pc:docMk/>
            <pc:sldMk cId="472643023" sldId="329"/>
            <ac:spMk id="3" creationId="{4E92E96D-FBBD-A855-2DFB-0025E7CD5A81}"/>
          </ac:spMkLst>
        </pc:spChg>
        <pc:picChg chg="add mod">
          <ac:chgData name="Audrey April" userId="333fe208-c15a-4089-9e73-21915c0a9d46" providerId="ADAL" clId="{A162E600-BFB0-5A55-A81F-A6938A90D55B}" dt="2026-07-31T13:58:54.385" v="62"/>
          <ac:picMkLst>
            <pc:docMk/>
            <pc:sldMk cId="472643023" sldId="329"/>
            <ac:picMk id="7" creationId="{2046DDFC-3606-FFFC-2558-140B2BEB0087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3:58:57.580" v="64"/>
        <pc:sldMkLst>
          <pc:docMk/>
          <pc:sldMk cId="914716227" sldId="330"/>
        </pc:sldMkLst>
        <pc:spChg chg="add mod">
          <ac:chgData name="Audrey April" userId="333fe208-c15a-4089-9e73-21915c0a9d46" providerId="ADAL" clId="{A162E600-BFB0-5A55-A81F-A6938A90D55B}" dt="2026-07-31T13:58:57.580" v="64"/>
          <ac:spMkLst>
            <pc:docMk/>
            <pc:sldMk cId="914716227" sldId="330"/>
            <ac:spMk id="3" creationId="{0DEB6E6A-9542-4B2E-9682-06B5FEE9F905}"/>
          </ac:spMkLst>
        </pc:spChg>
        <pc:picChg chg="add mod">
          <ac:chgData name="Audrey April" userId="333fe208-c15a-4089-9e73-21915c0a9d46" providerId="ADAL" clId="{A162E600-BFB0-5A55-A81F-A6938A90D55B}" dt="2026-07-31T13:58:57.580" v="64"/>
          <ac:picMkLst>
            <pc:docMk/>
            <pc:sldMk cId="914716227" sldId="330"/>
            <ac:picMk id="7" creationId="{0B52C04C-1887-34F3-DB71-79DAA8980C36}"/>
          </ac:picMkLst>
        </pc:picChg>
      </pc:sldChg>
      <pc:sldChg chg="addSp delSp modSp mod">
        <pc:chgData name="Audrey April" userId="333fe208-c15a-4089-9e73-21915c0a9d46" providerId="ADAL" clId="{A162E600-BFB0-5A55-A81F-A6938A90D55B}" dt="2026-07-31T13:59:01.377" v="66"/>
        <pc:sldMkLst>
          <pc:docMk/>
          <pc:sldMk cId="3396848564" sldId="331"/>
        </pc:sldMkLst>
        <pc:spChg chg="add mod">
          <ac:chgData name="Audrey April" userId="333fe208-c15a-4089-9e73-21915c0a9d46" providerId="ADAL" clId="{A162E600-BFB0-5A55-A81F-A6938A90D55B}" dt="2026-07-31T13:59:01.377" v="66"/>
          <ac:spMkLst>
            <pc:docMk/>
            <pc:sldMk cId="3396848564" sldId="331"/>
            <ac:spMk id="9" creationId="{C28C37ED-B3A7-EB4B-23DC-FC22B28C58AE}"/>
          </ac:spMkLst>
        </pc:spChg>
        <pc:picChg chg="add mod">
          <ac:chgData name="Audrey April" userId="333fe208-c15a-4089-9e73-21915c0a9d46" providerId="ADAL" clId="{A162E600-BFB0-5A55-A81F-A6938A90D55B}" dt="2026-07-31T13:59:01.377" v="66"/>
          <ac:picMkLst>
            <pc:docMk/>
            <pc:sldMk cId="3396848564" sldId="331"/>
            <ac:picMk id="16" creationId="{E0DFD088-3B78-FFC2-3374-22095560D2BE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4:55:01.280" v="89" actId="1076"/>
        <pc:sldMkLst>
          <pc:docMk/>
          <pc:sldMk cId="1463039325" sldId="332"/>
        </pc:sldMkLst>
        <pc:spChg chg="mod">
          <ac:chgData name="Audrey April" userId="333fe208-c15a-4089-9e73-21915c0a9d46" providerId="ADAL" clId="{A162E600-BFB0-5A55-A81F-A6938A90D55B}" dt="2026-08-20T14:55:00.277" v="88" actId="1076"/>
          <ac:spMkLst>
            <pc:docMk/>
            <pc:sldMk cId="1463039325" sldId="332"/>
            <ac:spMk id="5" creationId="{67901E24-7E75-EF90-ECF1-ACD8418B4238}"/>
          </ac:spMkLst>
        </pc:spChg>
        <pc:picChg chg="add mod">
          <ac:chgData name="Audrey April" userId="333fe208-c15a-4089-9e73-21915c0a9d46" providerId="ADAL" clId="{A162E600-BFB0-5A55-A81F-A6938A90D55B}" dt="2026-08-20T14:55:01.280" v="89" actId="1076"/>
          <ac:picMkLst>
            <pc:docMk/>
            <pc:sldMk cId="1463039325" sldId="332"/>
            <ac:picMk id="9" creationId="{D9ADE632-117A-4620-450A-0C7E1051B4E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C0D357C-6E8C-4401-97D1-FE5F35D7AC10}" type="datetimeFigureOut">
              <a:rPr lang="fr-CA" smtClean="0"/>
              <a:pPr/>
              <a:t>2026-08-20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7A56CA3-0229-4B73-80AA-7F373DEC781C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921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 dirty="0"/>
              <a:t>NOTE! </a:t>
            </a:r>
          </a:p>
          <a:p>
            <a:pPr algn="l" rtl="0"/>
            <a:r>
              <a:rPr lang="en-ca" b="0" i="0" u="none" baseline="0" dirty="0"/>
              <a:t>You play the educational clip </a:t>
            </a:r>
            <a:r>
              <a:rPr lang="en-ca" b="0" i="1" u="none" baseline="0" dirty="0"/>
              <a:t>When anxiety takes over – Part 1</a:t>
            </a:r>
            <a:r>
              <a:rPr lang="en-ca" b="0" i="0" u="none" baseline="0" dirty="0"/>
              <a:t> for your students.</a:t>
            </a:r>
            <a:r>
              <a:rPr lang="en-CA" b="0" i="0" u="none" baseline="0" dirty="0"/>
              <a:t> </a:t>
            </a:r>
            <a:endParaRPr lang="en-ca" b="0" i="0" u="none" baseline="0" dirty="0"/>
          </a:p>
          <a:p>
            <a:pPr algn="l" rtl="0"/>
            <a:r>
              <a:rPr lang="en-ca" b="0" i="0" u="none" baseline="0" dirty="0"/>
              <a:t>To do so, </a:t>
            </a:r>
            <a:r>
              <a:rPr lang="en-ca" b="1" i="0" u="none" baseline="0" dirty="0"/>
              <a:t>choose the format that you consider most appropriate based on the needs and characteristics of your students, from the following two options</a:t>
            </a:r>
            <a:r>
              <a:rPr lang="en-ca" b="0" i="0" u="none" baseline="0" dirty="0"/>
              <a:t>. </a:t>
            </a:r>
          </a:p>
          <a:p>
            <a:pPr algn="l" rtl="0"/>
            <a:r>
              <a:rPr lang="en-ca" b="0" i="0" u="none" baseline="0" dirty="0"/>
              <a:t>Note that the two formats contain essentially the same information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7A56CA3-0229-4B73-80AA-7F373DEC781C}" type="slidenum">
              <a:rPr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5682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 dirty="0"/>
              <a:t>NOTE!</a:t>
            </a:r>
          </a:p>
          <a:p>
            <a:pPr algn="l" rtl="0"/>
            <a:r>
              <a:rPr lang="en-ca" b="0" i="0" u="none" baseline="0" dirty="0"/>
              <a:t>You play the educational clip </a:t>
            </a:r>
            <a:r>
              <a:rPr lang="en-ca" b="0" i="1" u="none" baseline="0" dirty="0"/>
              <a:t>When anxiety takes over – part 2</a:t>
            </a:r>
            <a:r>
              <a:rPr lang="en-ca" b="0" i="0" u="none" baseline="0" dirty="0"/>
              <a:t> for your students.</a:t>
            </a:r>
            <a:r>
              <a:rPr lang="en-CA" b="0" i="0" u="none" baseline="0" dirty="0"/>
              <a:t> </a:t>
            </a:r>
            <a:endParaRPr lang="en-ca" b="0" i="0" u="none" baseline="0" dirty="0"/>
          </a:p>
          <a:p>
            <a:pPr algn="l" rtl="0"/>
            <a:r>
              <a:rPr lang="en-ca" b="1" i="0" u="none" baseline="0" dirty="0"/>
              <a:t>Make sure you use the same format as before.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7A56CA3-0229-4B73-80AA-7F373DEC781C}" type="slidenum">
              <a:rPr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976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1D7AE-83DF-01AC-5420-3EDD5CAB8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38E1424-DF59-3D78-43DF-6DBDA93180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9D2554-2775-6669-32D7-EBF98D2A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F7E1CC-F64B-B766-4A5F-A5788847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DECEEC-2A4D-2A04-32BF-4FE04C78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7311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9C31A3-BFFD-FE67-20F7-7575589B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C88FB0-8089-5DC0-8E78-AF038D82E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124925-0CB6-74EF-22D0-CD532DF06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EBD28E-22FD-B125-2E45-0B3DC318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E27818-335C-BEC6-F124-F1F14133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7424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FAFDCD-6285-95E9-89F1-E1EB07BB7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26E9A3-38A2-53A7-E190-135FC72F1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128C43-ECE1-4EB4-99CA-63A16A94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4F77E9-6A7A-B6E1-96A4-D1B0B1FC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10DA4F-5C2E-2E56-64A3-02073C44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691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B281B-D0F5-EC21-4C9A-DB6A0A84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CF5264-EC7C-294A-A037-120983844F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770E5C-04DB-ECA9-CDA4-B9D0C1704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6E7CC69-2BB9-6347-09E5-0589479D4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004026-75DA-3E7C-FDDC-3DC48790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D3F37D-B2DF-2A73-1695-8B1900A64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8367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8CCA2-9F89-A65E-7BCE-6BA004B42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5C7D4E-707F-4FA4-6B51-24E5CF903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AE58FC-53F7-59EE-3543-55EA5A7BC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BB7EC3-4AFA-2038-D603-4F994F220A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4656065-4912-B442-DE0F-231DF517DA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8B5A9B-C74E-B0A1-B0AF-3B8C22854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FCA6606-5A52-1DC0-1C12-E4746E6A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E31A77F-81C0-0DE3-CD0B-CA3E71B4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644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4FFA2-1044-3F52-F464-CD37B33CF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8B1F485-BA8F-4918-074D-206DCAA8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8F6C68-914F-C405-501D-9C9C7A1F9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831B36-81E0-15C3-30C2-F0509AD2C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570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6AAF7EA-950A-DCF4-E76D-65DCE4AD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571D4C-582A-213A-8552-6B657863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83AC5E-882C-E155-0C1C-02964429F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1789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FD039E-3F7E-62DF-E8DA-C64F0B6BF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8ED8E6-A936-CDEF-1A7F-3737836AD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54E78E-8422-7CE9-983D-1A574D366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19064C-4483-666A-4C33-25A224BE1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9CB92A-3590-28FA-7A68-B8A53B0A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89F6BC-E0DD-087E-C86D-19319968C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599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6F350-F0F8-143E-53B6-2952BB77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A5F56B-4064-C418-622D-D945460A5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79A2D2-46A6-24BE-5373-65BCE9BC2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D2D0A6-AA50-F0DE-0C2F-30A5B40FA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55F7BA2-0EED-A646-62B2-575865DC0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18110E-F7CF-E915-727C-90798211A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2951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FD5A6-1853-65A4-81C5-683D628F0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5120AE-B012-43F2-5304-9FD483E96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86D337-7607-1829-4758-C6A0DA69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DF7A2B-4FA1-4ABC-366B-72B8A578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165813-9B0C-79E0-CFC9-630CC0BAA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661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8AEE327-7A2B-D99A-2132-11B8E7E8B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A1EBAF-2371-C99D-2E58-1A34752A8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FCC362-255C-9D69-8B7B-897D13674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4087-6EAE-4AFD-9E83-4C6563A381F8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96D97A-CFD9-332E-BE11-32394DB65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BE456-B433-7855-D755-4F444CB3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6DFC9-E694-4FDA-844F-0BA3DA2AE05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043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4A71CEE-8214-6580-5494-B3EF9F3F8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170846-B046-79D3-52E3-12E937562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A459C7-8B2F-CF47-2838-E2B8E792E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F9CC4087-6EAE-4AFD-9E83-4C6563A381F8}" type="datetimeFigureOut">
              <a:rPr lang="fr-CA" smtClean="0"/>
              <a:pPr/>
              <a:t>2026-08-20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913042-1230-2C63-67F2-12A049330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8324D8-71A1-32E1-188D-B15C69313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88B6DFC9-E694-4FDA-844F-0BA3DA2AE055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997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eg"/><Relationship Id="rId18" Type="http://schemas.openxmlformats.org/officeDocument/2006/relationships/image" Target="../media/image6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1.jpeg"/><Relationship Id="rId5" Type="http://schemas.openxmlformats.org/officeDocument/2006/relationships/tags" Target="../tags/tag5.xml"/><Relationship Id="rId15" Type="http://schemas.openxmlformats.org/officeDocument/2006/relationships/image" Target="../media/image3.sv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Relationship Id="rId22" Type="http://schemas.openxmlformats.org/officeDocument/2006/relationships/hyperlink" Target="https://sante-mentale-jeunesse.usherbrooke.ca/en/hors-piste/programme-secondaire/" TargetMode="External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1.jpe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image" Target="../media/image9.png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24.xml"/><Relationship Id="rId21" Type="http://schemas.openxmlformats.org/officeDocument/2006/relationships/image" Target="../media/image4.svg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20" Type="http://schemas.openxmlformats.org/officeDocument/2006/relationships/image" Target="../media/image6.sv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10" Type="http://schemas.openxmlformats.org/officeDocument/2006/relationships/tags" Target="../tags/tag31.xml"/><Relationship Id="rId19" Type="http://schemas.openxmlformats.org/officeDocument/2006/relationships/image" Target="../media/image1.jpe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image" Target="../media/image16.svg"/><Relationship Id="rId18" Type="http://schemas.openxmlformats.org/officeDocument/2006/relationships/image" Target="../media/image9.png"/><Relationship Id="rId3" Type="http://schemas.openxmlformats.org/officeDocument/2006/relationships/tags" Target="../tags/tag41.xml"/><Relationship Id="rId7" Type="http://schemas.openxmlformats.org/officeDocument/2006/relationships/tags" Target="../tags/tag44.xml"/><Relationship Id="rId12" Type="http://schemas.openxmlformats.org/officeDocument/2006/relationships/image" Target="../media/image1.jpeg"/><Relationship Id="rId17" Type="http://schemas.openxmlformats.org/officeDocument/2006/relationships/image" Target="../media/image19.png"/><Relationship Id="rId2" Type="http://schemas.openxmlformats.org/officeDocument/2006/relationships/tags" Target="../tags/tag40.xml"/><Relationship Id="rId16" Type="http://schemas.openxmlformats.org/officeDocument/2006/relationships/image" Target="../media/image18.svg"/><Relationship Id="rId1" Type="http://schemas.openxmlformats.org/officeDocument/2006/relationships/tags" Target="../tags/tag39.xml"/><Relationship Id="rId6" Type="http://schemas.openxmlformats.org/officeDocument/2006/relationships/tags" Target="../tags/tag43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42.xml"/><Relationship Id="rId15" Type="http://schemas.openxmlformats.org/officeDocument/2006/relationships/hyperlink" Target="https://vimeo.com/1217446476/62d4c11982" TargetMode="External"/><Relationship Id="rId10" Type="http://schemas.openxmlformats.org/officeDocument/2006/relationships/slideLayout" Target="../slideLayouts/slideLayout7.xml"/><Relationship Id="rId4" Type="http://schemas.openxmlformats.org/officeDocument/2006/relationships/video" Target="https://player.vimeo.com/video/1217446476?h=62d4c11982&amp;amp;app_id=122963" TargetMode="External"/><Relationship Id="rId9" Type="http://schemas.openxmlformats.org/officeDocument/2006/relationships/tags" Target="../tags/tag46.xml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image" Target="../media/image21.svg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image" Target="../media/image20.svg"/><Relationship Id="rId2" Type="http://schemas.openxmlformats.org/officeDocument/2006/relationships/tags" Target="../tags/tag48.xml"/><Relationship Id="rId16" Type="http://schemas.openxmlformats.org/officeDocument/2006/relationships/image" Target="../media/image23.jp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image" Target="../media/image1.jpeg"/><Relationship Id="rId5" Type="http://schemas.openxmlformats.org/officeDocument/2006/relationships/tags" Target="../tags/tag5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image" Target="../media/image24.jpg"/><Relationship Id="rId3" Type="http://schemas.openxmlformats.org/officeDocument/2006/relationships/tags" Target="../tags/tag58.xml"/><Relationship Id="rId21" Type="http://schemas.openxmlformats.org/officeDocument/2006/relationships/image" Target="../media/image9.png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image" Target="../media/image1.jpeg"/><Relationship Id="rId2" Type="http://schemas.openxmlformats.org/officeDocument/2006/relationships/tags" Target="../tags/tag57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26.sv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10" Type="http://schemas.openxmlformats.org/officeDocument/2006/relationships/tags" Target="../tags/tag65.xml"/><Relationship Id="rId19" Type="http://schemas.openxmlformats.org/officeDocument/2006/relationships/image" Target="../media/image25.svg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image" Target="../media/image20.svg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image" Target="../media/image25.svg"/><Relationship Id="rId2" Type="http://schemas.openxmlformats.org/officeDocument/2006/relationships/tags" Target="../tags/tag72.xml"/><Relationship Id="rId16" Type="http://schemas.openxmlformats.org/officeDocument/2006/relationships/image" Target="../media/image27.jpg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1.jpeg"/><Relationship Id="rId5" Type="http://schemas.openxmlformats.org/officeDocument/2006/relationships/tags" Target="../tags/tag75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0.svg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17" Type="http://schemas.openxmlformats.org/officeDocument/2006/relationships/image" Target="../media/image30.svg"/><Relationship Id="rId2" Type="http://schemas.openxmlformats.org/officeDocument/2006/relationships/tags" Target="../tags/tag81.xml"/><Relationship Id="rId16" Type="http://schemas.openxmlformats.org/officeDocument/2006/relationships/image" Target="../media/image29.png"/><Relationship Id="rId20" Type="http://schemas.openxmlformats.org/officeDocument/2006/relationships/image" Target="../media/image9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5" Type="http://schemas.openxmlformats.org/officeDocument/2006/relationships/image" Target="../media/image28.svg"/><Relationship Id="rId10" Type="http://schemas.openxmlformats.org/officeDocument/2006/relationships/tags" Target="../tags/tag89.xml"/><Relationship Id="rId19" Type="http://schemas.openxmlformats.org/officeDocument/2006/relationships/image" Target="../media/image31.png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image" Target="../media/image32.svg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9.png"/><Relationship Id="rId2" Type="http://schemas.openxmlformats.org/officeDocument/2006/relationships/tags" Target="../tags/tag93.xml"/><Relationship Id="rId16" Type="http://schemas.openxmlformats.org/officeDocument/2006/relationships/image" Target="../media/image31.png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5" Type="http://schemas.openxmlformats.org/officeDocument/2006/relationships/image" Target="../media/image34.svg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image" Target="../media/image33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image" Target="../media/image32.svg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1.png"/><Relationship Id="rId2" Type="http://schemas.openxmlformats.org/officeDocument/2006/relationships/tags" Target="../tags/tag104.xml"/><Relationship Id="rId16" Type="http://schemas.openxmlformats.org/officeDocument/2006/relationships/image" Target="../media/image9.png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5" Type="http://schemas.openxmlformats.org/officeDocument/2006/relationships/tags" Target="../tags/tag107.xml"/><Relationship Id="rId15" Type="http://schemas.openxmlformats.org/officeDocument/2006/relationships/image" Target="../media/image36.svg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image" Target="../media/image35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32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1.png"/><Relationship Id="rId2" Type="http://schemas.openxmlformats.org/officeDocument/2006/relationships/tags" Target="../tags/tag115.xml"/><Relationship Id="rId16" Type="http://schemas.openxmlformats.org/officeDocument/2006/relationships/image" Target="../media/image9.pn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5" Type="http://schemas.openxmlformats.org/officeDocument/2006/relationships/tags" Target="../tags/tag118.xml"/><Relationship Id="rId15" Type="http://schemas.openxmlformats.org/officeDocument/2006/relationships/image" Target="../media/image37.gif"/><Relationship Id="rId10" Type="http://schemas.openxmlformats.org/officeDocument/2006/relationships/tags" Target="../tags/tag123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32.svg"/><Relationship Id="rId3" Type="http://schemas.openxmlformats.org/officeDocument/2006/relationships/tags" Target="../tags/tag127.xml"/><Relationship Id="rId7" Type="http://schemas.openxmlformats.org/officeDocument/2006/relationships/tags" Target="../tags/tag131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1.png"/><Relationship Id="rId2" Type="http://schemas.openxmlformats.org/officeDocument/2006/relationships/tags" Target="../tags/tag126.xml"/><Relationship Id="rId16" Type="http://schemas.openxmlformats.org/officeDocument/2006/relationships/image" Target="../media/image9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5" Type="http://schemas.openxmlformats.org/officeDocument/2006/relationships/tags" Target="../tags/tag129.xml"/><Relationship Id="rId15" Type="http://schemas.openxmlformats.org/officeDocument/2006/relationships/image" Target="../media/image38.gif"/><Relationship Id="rId10" Type="http://schemas.openxmlformats.org/officeDocument/2006/relationships/tags" Target="../tags/tag134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13" Type="http://schemas.openxmlformats.org/officeDocument/2006/relationships/image" Target="../media/image32.svg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31.png"/><Relationship Id="rId2" Type="http://schemas.openxmlformats.org/officeDocument/2006/relationships/tags" Target="../tags/tag137.xml"/><Relationship Id="rId16" Type="http://schemas.openxmlformats.org/officeDocument/2006/relationships/image" Target="../media/image9.png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11" Type="http://schemas.openxmlformats.org/officeDocument/2006/relationships/tags" Target="../tags/tag146.xml"/><Relationship Id="rId5" Type="http://schemas.openxmlformats.org/officeDocument/2006/relationships/tags" Target="../tags/tag140.xml"/><Relationship Id="rId15" Type="http://schemas.openxmlformats.org/officeDocument/2006/relationships/image" Target="../media/image39.gif"/><Relationship Id="rId10" Type="http://schemas.openxmlformats.org/officeDocument/2006/relationships/tags" Target="../tags/tag145.xml"/><Relationship Id="rId4" Type="http://schemas.openxmlformats.org/officeDocument/2006/relationships/tags" Target="../tags/tag139.xml"/><Relationship Id="rId9" Type="http://schemas.openxmlformats.org/officeDocument/2006/relationships/tags" Target="../tags/tag144.xml"/><Relationship Id="rId1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image" Target="../media/image1.jpeg"/><Relationship Id="rId18" Type="http://schemas.openxmlformats.org/officeDocument/2006/relationships/image" Target="../media/image31.png"/><Relationship Id="rId3" Type="http://schemas.openxmlformats.org/officeDocument/2006/relationships/tags" Target="../tags/tag149.xml"/><Relationship Id="rId7" Type="http://schemas.openxmlformats.org/officeDocument/2006/relationships/tags" Target="../tags/tag15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9.png"/><Relationship Id="rId2" Type="http://schemas.openxmlformats.org/officeDocument/2006/relationships/tags" Target="../tags/tag148.xml"/><Relationship Id="rId16" Type="http://schemas.openxmlformats.org/officeDocument/2006/relationships/image" Target="../media/image2.svg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5" Type="http://schemas.openxmlformats.org/officeDocument/2006/relationships/tags" Target="../tags/tag151.xml"/><Relationship Id="rId15" Type="http://schemas.openxmlformats.org/officeDocument/2006/relationships/image" Target="../media/image40.png"/><Relationship Id="rId10" Type="http://schemas.openxmlformats.org/officeDocument/2006/relationships/tags" Target="../tags/tag156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tags" Target="../tags/tag170.xml"/><Relationship Id="rId18" Type="http://schemas.openxmlformats.org/officeDocument/2006/relationships/tags" Target="../tags/tag175.xml"/><Relationship Id="rId3" Type="http://schemas.openxmlformats.org/officeDocument/2006/relationships/tags" Target="../tags/tag160.xml"/><Relationship Id="rId21" Type="http://schemas.openxmlformats.org/officeDocument/2006/relationships/image" Target="../media/image1.jpeg"/><Relationship Id="rId7" Type="http://schemas.openxmlformats.org/officeDocument/2006/relationships/tags" Target="../tags/tag164.xml"/><Relationship Id="rId12" Type="http://schemas.openxmlformats.org/officeDocument/2006/relationships/tags" Target="../tags/tag169.xml"/><Relationship Id="rId17" Type="http://schemas.openxmlformats.org/officeDocument/2006/relationships/tags" Target="../tags/tag174.xml"/><Relationship Id="rId2" Type="http://schemas.openxmlformats.org/officeDocument/2006/relationships/tags" Target="../tags/tag159.xml"/><Relationship Id="rId16" Type="http://schemas.openxmlformats.org/officeDocument/2006/relationships/tags" Target="../tags/tag173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tags" Target="../tags/tag168.xml"/><Relationship Id="rId24" Type="http://schemas.openxmlformats.org/officeDocument/2006/relationships/image" Target="../media/image9.png"/><Relationship Id="rId5" Type="http://schemas.openxmlformats.org/officeDocument/2006/relationships/tags" Target="../tags/tag162.xml"/><Relationship Id="rId15" Type="http://schemas.openxmlformats.org/officeDocument/2006/relationships/tags" Target="../tags/tag172.xml"/><Relationship Id="rId23" Type="http://schemas.openxmlformats.org/officeDocument/2006/relationships/image" Target="../media/image4.svg"/><Relationship Id="rId10" Type="http://schemas.openxmlformats.org/officeDocument/2006/relationships/tags" Target="../tags/tag167.xml"/><Relationship Id="rId19" Type="http://schemas.openxmlformats.org/officeDocument/2006/relationships/tags" Target="../tags/tag176.xml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tags" Target="../tags/tag171.xml"/><Relationship Id="rId22" Type="http://schemas.openxmlformats.org/officeDocument/2006/relationships/image" Target="../media/image4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7631247?h=27e4098ce8&amp;amp;app_id=122963" TargetMode="External"/><Relationship Id="rId13" Type="http://schemas.openxmlformats.org/officeDocument/2006/relationships/hyperlink" Target="https://vimeo.com/1217631247/27e4098ce8" TargetMode="Externa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36.svg"/><Relationship Id="rId2" Type="http://schemas.openxmlformats.org/officeDocument/2006/relationships/tags" Target="../tags/tag178.xml"/><Relationship Id="rId16" Type="http://schemas.openxmlformats.org/officeDocument/2006/relationships/image" Target="../media/image43.jpeg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1.jpeg"/><Relationship Id="rId5" Type="http://schemas.openxmlformats.org/officeDocument/2006/relationships/tags" Target="../tags/tag181.xml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3.xml"/><Relationship Id="rId4" Type="http://schemas.openxmlformats.org/officeDocument/2006/relationships/tags" Target="../tags/tag18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91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186.xml"/><Relationship Id="rId7" Type="http://schemas.openxmlformats.org/officeDocument/2006/relationships/tags" Target="../tags/tag190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85.xml"/><Relationship Id="rId16" Type="http://schemas.openxmlformats.org/officeDocument/2006/relationships/image" Target="../media/image9.png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tags" Target="../tags/tag194.xml"/><Relationship Id="rId5" Type="http://schemas.openxmlformats.org/officeDocument/2006/relationships/tags" Target="../tags/tag188.xml"/><Relationship Id="rId15" Type="http://schemas.openxmlformats.org/officeDocument/2006/relationships/image" Target="../media/image44.svg"/><Relationship Id="rId10" Type="http://schemas.openxmlformats.org/officeDocument/2006/relationships/tags" Target="../tags/tag193.xml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6317284" y="2984564"/>
            <a:ext cx="3354154" cy="3345769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233263" y="1942080"/>
            <a:ext cx="9588844" cy="2962875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1" y="0"/>
            <a:ext cx="2038875" cy="2228696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9983925" y="1225373"/>
            <a:ext cx="925995" cy="1089405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027062" y="4953152"/>
            <a:ext cx="609677" cy="641441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59017" y="1798902"/>
            <a:ext cx="590656" cy="574873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C1D538E-ABC7-5B30-82EA-7CEFFB580E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rcRect l="-1900" t="-18244" r="1900" b="18244"/>
          <a:stretch>
            <a:fillRect/>
          </a:stretch>
        </p:blipFill>
        <p:spPr>
          <a:xfrm>
            <a:off x="10554458" y="1979346"/>
            <a:ext cx="1512510" cy="48867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F0A5AE-AF7C-B907-B3C8-84824EBE651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7937949" y="3920524"/>
            <a:ext cx="2391115" cy="719817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77DD478D-6338-A9D6-F993-3DCFA562CD3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21442907">
            <a:off x="2310310" y="2456642"/>
            <a:ext cx="8010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00000"/>
              </a:lnSpc>
            </a:pP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fear of </a:t>
            </a:r>
            <a:r>
              <a:rPr lang="en-ca" sz="4800" b="1" i="0" u="none" cap="all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afraid...</a:t>
            </a:r>
          </a:p>
          <a:p>
            <a:pPr algn="ctr" rtl="0">
              <a:lnSpc>
                <a:spcPct val="100000"/>
              </a:lnSpc>
            </a:pPr>
            <a:r>
              <a:rPr lang="en-ca" sz="4800" b="1" i="0" u="none" cap="all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anxiety takes over!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35FF00E-DFFC-84C2-2F17-D27E874E97F4}"/>
              </a:ext>
            </a:extLst>
          </p:cNvPr>
          <p:cNvSpPr txBox="1"/>
          <p:nvPr/>
        </p:nvSpPr>
        <p:spPr>
          <a:xfrm>
            <a:off x="1235149" y="6396335"/>
            <a:ext cx="77701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Text is under a CC BY-NC 4.0 licence. Graphics designed with Canva are under Canva's content licence. </a:t>
            </a:r>
            <a:br>
              <a:rPr lang="en-CA" sz="1100" dirty="0"/>
            </a:br>
            <a:r>
              <a:rPr lang="en-CA" sz="1100" dirty="0"/>
              <a:t>© </a:t>
            </a:r>
            <a:r>
              <a:rPr lang="en-CA" sz="1100" dirty="0">
                <a:hlinkClick r:id="rId22"/>
              </a:rPr>
              <a:t>OFF-TRAIL program </a:t>
            </a:r>
            <a:r>
              <a:rPr lang="en-CA" sz="1100" dirty="0"/>
              <a:t>by Centre RBC </a:t>
            </a:r>
            <a:r>
              <a:rPr lang="en-CA" sz="1100" dirty="0" err="1"/>
              <a:t>d'expertise</a:t>
            </a:r>
            <a:r>
              <a:rPr lang="en-CA" sz="1100" dirty="0"/>
              <a:t> </a:t>
            </a:r>
            <a:r>
              <a:rPr lang="en-CA" sz="1100" dirty="0" err="1"/>
              <a:t>universitaire</a:t>
            </a:r>
            <a:r>
              <a:rPr lang="en-CA" sz="1100" dirty="0"/>
              <a:t> </a:t>
            </a:r>
            <a:r>
              <a:rPr lang="en-CA" sz="1100" dirty="0" err="1"/>
              <a:t>en</a:t>
            </a:r>
            <a:r>
              <a:rPr lang="en-CA" sz="1100" dirty="0"/>
              <a:t> santé </a:t>
            </a:r>
            <a:r>
              <a:rPr lang="en-CA" sz="1100" dirty="0" err="1"/>
              <a:t>mentale</a:t>
            </a:r>
            <a:r>
              <a:rPr lang="en-CA" sz="1100" dirty="0"/>
              <a:t> (2025), Université de Sherbrooke.</a:t>
            </a:r>
            <a:endParaRPr lang="en-ca" sz="1100" b="0" i="0" u="none" baseline="0" dirty="0"/>
          </a:p>
        </p:txBody>
      </p:sp>
      <p:pic>
        <p:nvPicPr>
          <p:cNvPr id="25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02DB7C3C-8763-FF44-AB29-82461F84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4" y="6430832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21196378-A746-DBBB-25BC-E244CB5D1BDF}"/>
              </a:ext>
            </a:extLst>
          </p:cNvPr>
          <p:cNvGrpSpPr/>
          <p:nvPr/>
        </p:nvGrpSpPr>
        <p:grpSpPr>
          <a:xfrm>
            <a:off x="2092643" y="130626"/>
            <a:ext cx="9984342" cy="870037"/>
            <a:chOff x="1205931" y="-79331"/>
            <a:chExt cx="10883213" cy="1000125"/>
          </a:xfrm>
        </p:grpSpPr>
        <p:pic>
          <p:nvPicPr>
            <p:cNvPr id="23" name="Image 22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1F282240-F104-EEC6-A3A3-7E86F4B89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5654307-6170-01A8-550B-589F085D7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7D6F3C4C-7D98-FBF3-FD3C-C77A65066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27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254392E2-9DBC-19F3-E9F0-AF34F5D3864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6400" y="2118490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06400" y="218085"/>
            <a:ext cx="9692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end of the workshop,</a:t>
            </a:r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6000" b="1" i="0" u="none" baseline="0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be able to...</a:t>
            </a:r>
            <a:endParaRPr lang="en-ca" sz="6000" b="1" dirty="0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18531" y="3173565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6400" y="4204756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EE8E752-17A1-2AB4-A952-671EDEB59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06400" y="5224953"/>
            <a:ext cx="925995" cy="8636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422400" y="2252814"/>
            <a:ext cx="6350000" cy="5436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900" b="0" i="0" u="none" baseline="0">
                <a:latin typeface="Calibri"/>
                <a:ea typeface="Calibri"/>
                <a:cs typeface="Calibri"/>
              </a:rPr>
              <a:t>Distinguish between stress and anxiety;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422400" y="3107857"/>
            <a:ext cx="8676090" cy="995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900" b="0" i="0" u="none" baseline="0">
                <a:latin typeface="Calibri"/>
                <a:ea typeface="Calibri"/>
                <a:cs typeface="Calibri"/>
              </a:rPr>
              <a:t>Understand the concepts of comfort zone, avoidance and exposure;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422400" y="4139048"/>
            <a:ext cx="10261600" cy="995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900" b="0" i="0" u="none" baseline="0">
                <a:latin typeface="Calibri"/>
                <a:ea typeface="Calibri"/>
                <a:cs typeface="Calibri"/>
              </a:rPr>
              <a:t>Recognize situations that cause you more anxiety and recognize your signs of stress and anxiety;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30F627-0B78-2386-1E2A-E9859481D9A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422400" y="5224953"/>
            <a:ext cx="10261600" cy="995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900" b="0" i="0" u="none" baseline="0">
                <a:latin typeface="Calibri"/>
                <a:ea typeface="Calibri"/>
                <a:cs typeface="Calibri"/>
              </a:rPr>
              <a:t>Use strategies to calm yourself and expose yourself to anxiety-provoking situations.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2</a:t>
            </a:fld>
            <a:endParaRPr lang="en-ca" sz="1867" b="1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49984F-5AC8-2863-895F-BB97A1F549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 dirty="0">
              <a:latin typeface="Calibri" panose="020F0502020204030204" pitchFamily="34" charset="0"/>
            </a:endParaRPr>
          </a:p>
        </p:txBody>
      </p:sp>
      <p:grpSp>
        <p:nvGrpSpPr>
          <p:cNvPr id="4" name="Group 4"/>
          <p:cNvGrpSpPr/>
          <p:nvPr>
            <p:custDataLst>
              <p:tags r:id="rId2"/>
            </p:custDataLst>
          </p:nvPr>
        </p:nvGrpSpPr>
        <p:grpSpPr>
          <a:xfrm>
            <a:off x="515547" y="2433398"/>
            <a:ext cx="5461498" cy="892608"/>
            <a:chOff x="0" y="0"/>
            <a:chExt cx="2149108" cy="4954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 rot="598403">
            <a:off x="5630971" y="2132807"/>
            <a:ext cx="600743" cy="70675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11673" y="398047"/>
            <a:ext cx="6494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Stress... anxiety...</a:t>
            </a:r>
            <a:endParaRPr lang="en-ca" sz="5867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C3F71A8-45B9-B7C6-3BA7-1D167C6F202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1431" y="2570063"/>
            <a:ext cx="5611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 is always negative...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E06B03-799C-6016-9834-68F07157E21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11673" y="1237863"/>
            <a:ext cx="614119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667" b="1" i="0" u="none" baseline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en-CA" sz="2667" b="1" i="0" u="none" baseline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667" b="1" i="0" u="none" baseline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the difference? </a:t>
            </a:r>
            <a:endParaRPr lang="en-ca" sz="1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3</a:t>
            </a:fld>
            <a:endParaRPr lang="en-ca" sz="1867" b="1">
              <a:latin typeface="Calibri" panose="020F0502020204030204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A113BA07-E60E-2574-6820-D7E7C5EC581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3209543" y="3413901"/>
            <a:ext cx="8476489" cy="892608"/>
            <a:chOff x="0" y="0"/>
            <a:chExt cx="2149108" cy="49546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DEA88C6-F97D-B952-2DEA-BBA80AA3750E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74256414-1BA9-723A-2EA9-B13554284778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D6683F6E-48CF-4A42-9E48-F888DEC7A5D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00913" y="3615848"/>
            <a:ext cx="9691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no difference between stress and anxiety...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B230679B-D972-D10B-465D-4B9A0AA45BA7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355322" y="4311785"/>
            <a:ext cx="6126610" cy="1029887"/>
            <a:chOff x="0" y="-76200"/>
            <a:chExt cx="2149108" cy="571663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CD06765-7352-D5F1-70B0-7EE648B55B05}"/>
                </a:ext>
              </a:extLst>
            </p:cNvPr>
            <p:cNvSpPr/>
            <p:nvPr/>
          </p:nvSpPr>
          <p:spPr>
            <a:xfrm>
              <a:off x="50867" y="0"/>
              <a:ext cx="2098241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668F4B9D-257C-8416-61C5-C82F5A1E9D6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83E0AB9A-C141-CED8-1C71-D6B049C4856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85825" y="4647293"/>
            <a:ext cx="5796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Anxiety is a fear of being afraid...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8402C545-9D85-DD49-B82A-F73F865B0CD4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511720" y="5581966"/>
            <a:ext cx="9377164" cy="892608"/>
            <a:chOff x="0" y="0"/>
            <a:chExt cx="2149108" cy="495463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2DD63627-AC5E-2070-25E0-429D228718C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6EA3FDCD-3EC4-E2F3-3AD6-8EFC440BBC59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EE95BE97-9058-3062-4582-9958D00EC9A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0" y="5753135"/>
            <a:ext cx="10361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have anxiety now, you</a:t>
            </a:r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 have it for the rest of your life.</a:t>
            </a: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9BDF7C3B-47E3-B293-4522-85FCE6D9CD34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6584695" y="4306794"/>
            <a:ext cx="5404105" cy="1029887"/>
            <a:chOff x="0" y="-76200"/>
            <a:chExt cx="2149108" cy="571663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C8720F11-5425-D748-6CEA-62B8716D9965}"/>
                </a:ext>
              </a:extLst>
            </p:cNvPr>
            <p:cNvSpPr/>
            <p:nvPr/>
          </p:nvSpPr>
          <p:spPr>
            <a:xfrm>
              <a:off x="0" y="0"/>
              <a:ext cx="1491203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A12236D0-5180-FBBE-7C06-338D11F75D54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5F840BB7-4EC2-30A2-FFA0-9116D9AA6736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523289" y="4639122"/>
            <a:ext cx="3483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Anxiety is normal.</a:t>
            </a:r>
          </a:p>
        </p:txBody>
      </p:sp>
      <p:sp>
        <p:nvSpPr>
          <p:cNvPr id="41" name="Freeform 5">
            <a:extLst>
              <a:ext uri="{FF2B5EF4-FFF2-40B4-BE49-F238E27FC236}">
                <a16:creationId xmlns:a16="http://schemas.microsoft.com/office/drawing/2014/main" id="{640F3E98-1ED4-7061-B806-50860485B7C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rot="5400000">
            <a:off x="9807593" y="23540"/>
            <a:ext cx="2436185" cy="238910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F0F1A4E-0249-7A56-5196-CD7E5D66C03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rot="598403">
            <a:off x="9715947" y="5458516"/>
            <a:ext cx="600743" cy="70675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B61A81-E8F0-6A63-481D-898703ADEE1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21" grpId="0"/>
      <p:bldP spid="26" grpId="0"/>
      <p:bldP spid="31" grpId="0"/>
      <p:bldP spid="36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5600" y="533096"/>
            <a:ext cx="9427847" cy="9925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5850" b="1" i="0" u="none" baseline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 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16681" y="4354096"/>
            <a:ext cx="3048292" cy="2503905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6" name="Média en ligne 5" descr="Workshop 2.1">
            <a:hlinkClick r:id="" action="ppaction://media"/>
            <a:extLst>
              <a:ext uri="{FF2B5EF4-FFF2-40B4-BE49-F238E27FC236}">
                <a16:creationId xmlns:a16="http://schemas.microsoft.com/office/drawing/2014/main" id="{2F9B9BA4-2A69-9A60-5591-3FD8AD60BC20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4"/>
          <a:stretch>
            <a:fillRect/>
          </a:stretch>
        </p:blipFill>
        <p:spPr>
          <a:xfrm>
            <a:off x="514350" y="1981200"/>
            <a:ext cx="6120289" cy="34480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4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5" name="Rectangle 4">
            <a:hlinkClick r:id="rId15"/>
            <a:extLst>
              <a:ext uri="{FF2B5EF4-FFF2-40B4-BE49-F238E27FC236}">
                <a16:creationId xmlns:a16="http://schemas.microsoft.com/office/drawing/2014/main" id="{8CC66547-5C27-A9E2-E623-AAB27C8E1F2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541442" y="3090905"/>
            <a:ext cx="3801870" cy="1263191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dirty="0">
              <a:latin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A9B897-4807-8B8B-08FB-74A63A79EEB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572591" y="3537834"/>
            <a:ext cx="3770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406851" y="1892566"/>
            <a:ext cx="600743" cy="70675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12BDCC-16CA-E5B4-71DE-0E653176F0F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0915811" y="2599323"/>
            <a:ext cx="1072989" cy="10729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2830139-4ADF-06D2-AEDD-DC90130611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D8A2-227E-53FF-96D6-D8E8EEF0A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35F0DD-CB34-1606-35AF-0D75D7424F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5332EE-010F-3EB5-D206-1286A0A65A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1673" y="433734"/>
            <a:ext cx="6494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comfort zone</a:t>
            </a:r>
            <a:endParaRPr lang="en-ca" sz="6000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30A9A4D-9C2D-E362-6F42-A3F33EBC49C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5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085BA7-6FB8-0BA3-5204-01E895B4954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25672" y="1813811"/>
            <a:ext cx="5015008" cy="253364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DA2BB2-C882-BBD7-A690-F60AA55D1EB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09628" y="1965214"/>
            <a:ext cx="44808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ca" sz="2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comfort zone</a:t>
            </a:r>
            <a:r>
              <a:rPr lang="en-ca" sz="20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where, in your life, you feel </a:t>
            </a:r>
            <a:r>
              <a:rPr lang="en-ca" sz="2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on </a:t>
            </a:r>
            <a:r>
              <a:rPr lang="en-ca" sz="2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familiar ground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 rtl="0"/>
            <a:endParaRPr lang="en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the relationships, events and environments where you know how to react, where you don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'</a:t>
            </a:r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ask too many questions. </a:t>
            </a:r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8A6388DE-AAB4-055A-F213-5031E2049E4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969650" y="1663148"/>
            <a:ext cx="942060" cy="925047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2290D5FA-940E-9088-34C3-42A0E26621B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5801728">
            <a:off x="3056684" y="3251314"/>
            <a:ext cx="1822711" cy="364477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29ACC93F-E432-6883-B30A-23A0998AACE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829636" y="4610296"/>
            <a:ext cx="659885" cy="658235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A5CE25B-4764-9685-546D-E0FC49C3A9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E54050A-F6F3-C7C1-54E0-FA06E363B93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21166950">
            <a:off x="2603960" y="4340944"/>
            <a:ext cx="2888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the zone where you feel </a:t>
            </a:r>
            <a:r>
              <a:rPr lang="en-ca" sz="2400" b="1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COMFORTABLE.</a:t>
            </a:r>
          </a:p>
        </p:txBody>
      </p:sp>
      <p:pic>
        <p:nvPicPr>
          <p:cNvPr id="8" name="Image 7" descr="Une image contenant croquis, Dessin au trait, dessin, clipart&#10;&#10;Le contenu généré par l’IA peut être incorrect.">
            <a:extLst>
              <a:ext uri="{FF2B5EF4-FFF2-40B4-BE49-F238E27FC236}">
                <a16:creationId xmlns:a16="http://schemas.microsoft.com/office/drawing/2014/main" id="{427A9BC3-D169-62E2-C8EA-47E8864C201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72" y="1473834"/>
            <a:ext cx="5962968" cy="428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17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1434-A4A9-F355-F3E0-9C942C99F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2C5DD17-9905-9F0E-7A9F-B56EC4C9F6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4000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F3C75D-DEE4-3991-0352-9E2FA60FCEB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9105" y="342547"/>
            <a:ext cx="6494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comfort zone</a:t>
            </a:r>
            <a:endParaRPr lang="en-ca" sz="6000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3E59EC43-1726-B53A-8A8E-7E05CC2FC5A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6</a:t>
            </a:fld>
            <a:endParaRPr lang="en-ca" sz="1867" b="1">
              <a:latin typeface="Calibri" panose="020F050202020403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59F9395-4089-2CE6-C62E-7937420B067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3261" y="1656682"/>
            <a:ext cx="2556827" cy="2320958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664E588-98D3-9FB7-211F-228EA0225AD0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C496A964-FC54-33E2-DA8F-5B1C18E23477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2C1CF8A9-42DF-B035-F9EC-5308C452685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33260" y="1821519"/>
            <a:ext cx="24799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Anxiety can occur when </a:t>
            </a:r>
            <a:r>
              <a:rPr lang="en-ca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step outside your comfort zone</a:t>
            </a:r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even when you </a:t>
            </a:r>
            <a:r>
              <a:rPr lang="en-ca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about situations that take you outside your comfort zone.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DDE80F4E-DE25-91B2-BC11-CFC317DE44A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58983">
            <a:off x="2127952" y="1551859"/>
            <a:ext cx="1266928" cy="374482"/>
          </a:xfrm>
          <a:custGeom>
            <a:avLst/>
            <a:gdLst/>
            <a:ahLst/>
            <a:cxnLst/>
            <a:rect l="l" t="t" r="r" b="b"/>
            <a:pathLst>
              <a:path w="1816195" h="359995">
                <a:moveTo>
                  <a:pt x="0" y="0"/>
                </a:moveTo>
                <a:lnTo>
                  <a:pt x="1816195" y="0"/>
                </a:lnTo>
                <a:lnTo>
                  <a:pt x="1816195" y="359995"/>
                </a:lnTo>
                <a:lnTo>
                  <a:pt x="0" y="359995"/>
                </a:lnTo>
                <a:close/>
              </a:path>
            </a:pathLst>
          </a:custGeom>
          <a:solidFill>
            <a:srgbClr val="002060"/>
          </a:solid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19AFDE30-2893-7DA8-4316-1C974531404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3095472" y="5949304"/>
            <a:ext cx="5915101" cy="700567"/>
            <a:chOff x="0" y="0"/>
            <a:chExt cx="2149108" cy="495463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95A8D51-F4CE-E9BA-3F13-958369E18589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98470945-D3C6-40EC-91EB-CA325DA4446D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93DF5F4-B2EA-E63E-0861-CCBDCBA95191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3398311" y="1747830"/>
            <a:ext cx="5752320" cy="3810837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C9B7E39B-BBAD-B362-D178-BAE8A9DB945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990088" y="5980606"/>
            <a:ext cx="6040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then </a:t>
            </a:r>
            <a:r>
              <a:rPr lang="en-ca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to push through your fear zone...</a:t>
            </a:r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which is rather </a:t>
            </a:r>
            <a:r>
              <a:rPr lang="en-ca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uncomfortable</a:t>
            </a:r>
            <a:r>
              <a:rPr lang="en-ca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73E7071C-D754-9A73-2CCC-D48E3F8828B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235486">
            <a:off x="2073241" y="3857247"/>
            <a:ext cx="1376349" cy="653253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23A40A11-1D43-ADC7-D9D1-462176C4464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2060905">
            <a:off x="6207669" y="5396540"/>
            <a:ext cx="1053150" cy="499854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5F37254A-44B7-ADF3-6D2B-81DB9F268D22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304119" y="3058440"/>
            <a:ext cx="2556827" cy="2320958"/>
            <a:chOff x="0" y="0"/>
            <a:chExt cx="2149108" cy="495463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9788973A-B7F4-28A6-DF48-7A082974739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109EEBE-5CED-C6DB-8726-B08D1650B3E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956EF3DC-5757-7E68-1152-B77B9BF050A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342550" y="3476404"/>
            <a:ext cx="24799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you want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avoid 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situation and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 to your comfort zone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This is called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voidance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D57F951C-188A-0278-EB99-1443CA66840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7146445">
            <a:off x="8609541" y="5352537"/>
            <a:ext cx="1053150" cy="499854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2C37FCFC-652A-E29A-0A37-58386083F479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521642" y="2892940"/>
            <a:ext cx="1266928" cy="374482"/>
          </a:xfrm>
          <a:custGeom>
            <a:avLst/>
            <a:gdLst/>
            <a:ahLst/>
            <a:cxnLst/>
            <a:rect l="l" t="t" r="r" b="b"/>
            <a:pathLst>
              <a:path w="1816195" h="359995">
                <a:moveTo>
                  <a:pt x="0" y="0"/>
                </a:moveTo>
                <a:lnTo>
                  <a:pt x="1816195" y="0"/>
                </a:lnTo>
                <a:lnTo>
                  <a:pt x="1816195" y="359995"/>
                </a:lnTo>
                <a:lnTo>
                  <a:pt x="0" y="359995"/>
                </a:lnTo>
                <a:close/>
              </a:path>
            </a:pathLst>
          </a:custGeom>
          <a:solidFill>
            <a:srgbClr val="002060"/>
          </a:solid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33" name="Freeform 3">
            <a:extLst>
              <a:ext uri="{FF2B5EF4-FFF2-40B4-BE49-F238E27FC236}">
                <a16:creationId xmlns:a16="http://schemas.microsoft.com/office/drawing/2014/main" id="{EA207C87-5678-476A-F6B7-16DE245E1940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-216405">
            <a:off x="9863868" y="4903824"/>
            <a:ext cx="1387842" cy="197612"/>
          </a:xfrm>
          <a:custGeom>
            <a:avLst/>
            <a:gdLst/>
            <a:ahLst/>
            <a:cxnLst/>
            <a:rect l="l" t="t" r="r" b="b"/>
            <a:pathLst>
              <a:path w="11445782" h="1231242">
                <a:moveTo>
                  <a:pt x="0" y="0"/>
                </a:moveTo>
                <a:lnTo>
                  <a:pt x="11445782" y="0"/>
                </a:lnTo>
                <a:lnTo>
                  <a:pt x="11445782" y="1231242"/>
                </a:lnTo>
                <a:lnTo>
                  <a:pt x="0" y="1231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0310565-335A-3E04-809E-EF7F2B1BAC7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7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1" grpId="0" animBg="1"/>
      <p:bldP spid="25" grpId="0"/>
      <p:bldP spid="26" grpId="0" animBg="1"/>
      <p:bldP spid="15" grpId="0" animBg="1"/>
      <p:bldP spid="30" grpId="0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E3D56-9B0E-D9BF-61FF-015E73F8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EC1EE6-7AE7-E8AD-F6F2-D8357A21E7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517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5000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4995BC-E1E1-5553-1E59-BD7BDC4E90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49743" y="403967"/>
            <a:ext cx="6494866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5867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comfort zone</a:t>
            </a:r>
            <a:endParaRPr lang="en-ca" sz="5867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8CA204F5-5FCA-6D35-2526-37169234337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7</a:t>
            </a:fld>
            <a:endParaRPr lang="en-ca" sz="1867" b="1">
              <a:latin typeface="Calibri" panose="020F050202020403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31C3930-0472-B1CA-3F69-0CB748FA44E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806539" y="1707703"/>
            <a:ext cx="4430454" cy="3811430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242D5AF-F43C-20A8-AEDD-A552D72CD789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0175FCB-0DEA-21A3-A667-2603C16CAB88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EDFF2BD6-DD10-DDBF-1F53-1D0F73CFA7C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908864" y="2025750"/>
            <a:ext cx="422580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Remember! </a:t>
            </a:r>
          </a:p>
          <a:p>
            <a:pPr algn="ctr" rtl="0"/>
            <a:endParaRPr lang="en-ca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Anxiety is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dangerous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0"/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temporary.</a:t>
            </a:r>
          </a:p>
          <a:p>
            <a:pPr algn="ctr" rtl="0"/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always eventually goes away!</a:t>
            </a:r>
          </a:p>
          <a:p>
            <a:pPr algn="ctr" rtl="0"/>
            <a:endParaRPr lang="en-ca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more you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face your fears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 more they will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diminish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even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disappear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algn="ctr" rtl="0"/>
            <a:endParaRPr lang="en-ca" b="1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r>
              <a:rPr lang="en-ca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called</a:t>
            </a:r>
            <a:r>
              <a:rPr lang="en-CA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ca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xposure</a:t>
            </a:r>
            <a:r>
              <a:rPr lang="en-ca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B67DA2E-2CE2-4D8E-6A82-A3356884AA3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058983">
            <a:off x="6540504" y="5260343"/>
            <a:ext cx="1266928" cy="374482"/>
          </a:xfrm>
          <a:custGeom>
            <a:avLst/>
            <a:gdLst/>
            <a:ahLst/>
            <a:cxnLst/>
            <a:rect l="l" t="t" r="r" b="b"/>
            <a:pathLst>
              <a:path w="1816195" h="359995">
                <a:moveTo>
                  <a:pt x="0" y="0"/>
                </a:moveTo>
                <a:lnTo>
                  <a:pt x="1816195" y="0"/>
                </a:lnTo>
                <a:lnTo>
                  <a:pt x="1816195" y="359995"/>
                </a:lnTo>
                <a:lnTo>
                  <a:pt x="0" y="359995"/>
                </a:lnTo>
                <a:close/>
              </a:path>
            </a:pathLst>
          </a:custGeom>
          <a:solidFill>
            <a:srgbClr val="002060"/>
          </a:solid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0426EB97-A2FE-3917-7124-51D3BBE01E9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7774091">
            <a:off x="6000977" y="1855816"/>
            <a:ext cx="1376349" cy="653253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E234046C-FDC1-88DB-EBBF-DC035995217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769524" y="1457939"/>
            <a:ext cx="832613" cy="817576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CDC0D5F1-D1CC-383D-811F-B97340232BC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-216405">
            <a:off x="8931688" y="5015725"/>
            <a:ext cx="1387842" cy="197612"/>
          </a:xfrm>
          <a:custGeom>
            <a:avLst/>
            <a:gdLst/>
            <a:ahLst/>
            <a:cxnLst/>
            <a:rect l="l" t="t" r="r" b="b"/>
            <a:pathLst>
              <a:path w="11445782" h="1231242">
                <a:moveTo>
                  <a:pt x="0" y="0"/>
                </a:moveTo>
                <a:lnTo>
                  <a:pt x="11445782" y="0"/>
                </a:lnTo>
                <a:lnTo>
                  <a:pt x="11445782" y="1231242"/>
                </a:lnTo>
                <a:lnTo>
                  <a:pt x="0" y="1231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207BB-DEC7-F928-2EFC-07B926CC54F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DC6FC51-F346-EC81-6615-6B9EAB4E51C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603061" y="1747296"/>
            <a:ext cx="5328749" cy="381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5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7BB8-07CF-EBB7-35E4-66A82E31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18AD24A-9937-1B67-F4D3-307D3D98DC5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6200000">
            <a:off x="6510211" y="1185736"/>
            <a:ext cx="6889114" cy="4474464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105DE8-0F11-96BC-5104-895E9BDEDE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1475" y="258045"/>
            <a:ext cx="7381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75C09148-435A-A528-8B9B-14265368266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6289" y="2678628"/>
            <a:ext cx="4319123" cy="3063804"/>
            <a:chOff x="0" y="0"/>
            <a:chExt cx="2149108" cy="49546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8DB46E8-C59E-963C-0F2C-8E76BB50DDA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1D66E383-7512-AD38-47FA-61C58E8E8B7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7" name="Freeform 8">
            <a:extLst>
              <a:ext uri="{FF2B5EF4-FFF2-40B4-BE49-F238E27FC236}">
                <a16:creationId xmlns:a16="http://schemas.microsoft.com/office/drawing/2014/main" id="{61756C02-012D-8017-19BA-0E75F5A8173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55599" y="2391947"/>
            <a:ext cx="829069" cy="82931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AB14007-734B-1D14-F84B-3815BEFD85A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22761" y="2919830"/>
            <a:ext cx="3760744" cy="2554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667" b="1" i="0" u="none" baseline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Why can the same situation be very anxiety-provoking</a:t>
            </a:r>
          </a:p>
          <a:p>
            <a:pPr algn="ctr" rtl="0"/>
            <a:r>
              <a:rPr lang="en-ca" sz="2667" b="1" i="0" u="none" baseline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for one person and not at all for another?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E31B654-016B-BEE2-873C-3FB1B3065A43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0179907" y="93668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8</a:t>
            </a:fld>
            <a:endParaRPr lang="en-ca" sz="1867" b="1">
              <a:latin typeface="Calibri" panose="020F0502020204030204" pitchFamily="34" charset="0"/>
            </a:endParaRPr>
          </a:p>
        </p:txBody>
      </p:sp>
      <p:pic>
        <p:nvPicPr>
          <p:cNvPr id="16" name="Image 15" descr="Une image contenant illustration, clipart, dessin, Dessin animé&#10;&#10;Le contenu généré par l’IA peut être incorrect.">
            <a:extLst>
              <a:ext uri="{FF2B5EF4-FFF2-40B4-BE49-F238E27FC236}">
                <a16:creationId xmlns:a16="http://schemas.microsoft.com/office/drawing/2014/main" id="{09757BEF-6DC3-A989-089A-4BD9FAC7352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42"/>
          <a:stretch>
            <a:fillRect/>
          </a:stretch>
        </p:blipFill>
        <p:spPr>
          <a:xfrm flipH="1">
            <a:off x="4297923" y="4124214"/>
            <a:ext cx="1563380" cy="2916104"/>
          </a:xfrm>
          <a:prstGeom prst="rect">
            <a:avLst/>
          </a:prstGeom>
        </p:spPr>
      </p:pic>
      <p:sp>
        <p:nvSpPr>
          <p:cNvPr id="24" name="Freeform 10">
            <a:extLst>
              <a:ext uri="{FF2B5EF4-FFF2-40B4-BE49-F238E27FC236}">
                <a16:creationId xmlns:a16="http://schemas.microsoft.com/office/drawing/2014/main" id="{0F780833-8589-6BC1-0E10-2CAA46D8B9B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16200000">
            <a:off x="6819133" y="1849306"/>
            <a:ext cx="3562594" cy="425125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94C81617-9738-B831-DD8A-4EE2486A639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5400000">
            <a:off x="9376092" y="3548169"/>
            <a:ext cx="3558024" cy="858098"/>
          </a:xfrm>
          <a:custGeom>
            <a:avLst/>
            <a:gdLst/>
            <a:ahLst/>
            <a:cxnLst/>
            <a:rect l="l" t="t" r="r" b="b"/>
            <a:pathLst>
              <a:path w="1816195" h="359995">
                <a:moveTo>
                  <a:pt x="0" y="0"/>
                </a:moveTo>
                <a:lnTo>
                  <a:pt x="1816195" y="0"/>
                </a:lnTo>
                <a:lnTo>
                  <a:pt x="1816195" y="359995"/>
                </a:lnTo>
                <a:lnTo>
                  <a:pt x="0" y="359995"/>
                </a:lnTo>
                <a:close/>
              </a:path>
            </a:pathLst>
          </a:custGeom>
          <a:solidFill>
            <a:srgbClr val="002060"/>
          </a:solid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C7FCECC5-AED9-EE7C-FC3F-B06C56AC9DE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1070563" y="1861052"/>
            <a:ext cx="832613" cy="817576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0EA745C-15F5-CF29-3A53-264DB371CFC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854449" y="2371267"/>
            <a:ext cx="39575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person has different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tolerance levels</a:t>
            </a:r>
            <a:r>
              <a:rPr lang="en-ca" sz="22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 situations they encounter... A bit like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</a:t>
            </a:r>
            <a:r>
              <a:rPr lang="en-CA" sz="2200" b="1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ntolerances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endParaRPr lang="en-ca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it comes to </a:t>
            </a:r>
            <a:r>
              <a:rPr lang="en-ca" sz="22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anxiety</a:t>
            </a:r>
            <a:r>
              <a:rPr lang="en-ca" sz="22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these intolerances are like </a:t>
            </a:r>
            <a:r>
              <a:rPr lang="en-ca" sz="22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lenses that distort reality.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614DB8-9FC5-7754-8A25-B1F8A48E326B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25675" y="491742"/>
            <a:ext cx="636914" cy="6233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8475AD-0377-53ED-BBD6-6EF808B94F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9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4" grpId="0" animBg="1"/>
      <p:bldP spid="25" grpId="0" animBg="1"/>
      <p:bldP spid="27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4C922EF6-5EB2-F124-BAF5-10C139625D5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9276B-0E6F-0F5F-C3E1-6F6E8D60074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654" y="2223789"/>
            <a:ext cx="5643554" cy="297000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2CC578-3F97-A70F-F42A-AB3567B95B7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2654" y="2223788"/>
            <a:ext cx="4473122" cy="684004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885C9A6-6F89-31A7-8CD1-753E8F37153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61908" y="2301904"/>
            <a:ext cx="471359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33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uncertainty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08C3FAD0-13C7-F559-47C3-2544F315C939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9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D03A594-919D-32E1-7F29-927E7314832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297576">
            <a:off x="3112564" y="3975798"/>
            <a:ext cx="4125879" cy="2762535"/>
          </a:xfrm>
          <a:custGeom>
            <a:avLst/>
            <a:gdLst/>
            <a:ahLst/>
            <a:cxnLst/>
            <a:rect l="l" t="t" r="r" b="b"/>
            <a:pathLst>
              <a:path w="6386185" h="4677881">
                <a:moveTo>
                  <a:pt x="0" y="0"/>
                </a:moveTo>
                <a:lnTo>
                  <a:pt x="6386186" y="0"/>
                </a:lnTo>
                <a:lnTo>
                  <a:pt x="6386186" y="4677881"/>
                </a:lnTo>
                <a:lnTo>
                  <a:pt x="0" y="4677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3FC023D-3468-ECF3-235B-629768CC339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516595" y="4705620"/>
            <a:ext cx="3486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struggle to function in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ambiguous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unpredictable</a:t>
            </a:r>
            <a:r>
              <a:rPr lang="en-ca" sz="2400" b="0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situations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.”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sz="2400" b="0" i="0" u="none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dirty="0">
              <a:latin typeface="Calibri" panose="020F0502020204030204" pitchFamily="34" charset="0"/>
            </a:endParaRPr>
          </a:p>
        </p:txBody>
      </p:sp>
      <p:pic>
        <p:nvPicPr>
          <p:cNvPr id="18" name="Image 17" descr="Une image contenant dessin, clipart, illustration, Graphique">
            <a:extLst>
              <a:ext uri="{FF2B5EF4-FFF2-40B4-BE49-F238E27FC236}">
                <a16:creationId xmlns:a16="http://schemas.microsoft.com/office/drawing/2014/main" id="{F92D56E4-2C53-0EE8-DCB4-280C9B9B94D0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738529" y="1195999"/>
            <a:ext cx="4993727" cy="5364690"/>
          </a:xfrm>
          <a:prstGeom prst="rect">
            <a:avLst/>
          </a:prstGeom>
        </p:spPr>
      </p:pic>
      <p:sp>
        <p:nvSpPr>
          <p:cNvPr id="20" name="Freeform 3">
            <a:extLst>
              <a:ext uri="{FF2B5EF4-FFF2-40B4-BE49-F238E27FC236}">
                <a16:creationId xmlns:a16="http://schemas.microsoft.com/office/drawing/2014/main" id="{91DD5651-1FA1-8763-3665-E3867D4E38F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6841419">
            <a:off x="147804" y="4597283"/>
            <a:ext cx="951714" cy="905835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75" t="-271" r="5634" b="129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B64C36-29FB-C91F-195E-109CFF0C8E0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47937E4-651B-98B4-58CB-0666192EFF9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299906-4E28-9A5D-5D4E-12A0DB92F5D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37731" y="3104209"/>
            <a:ext cx="4902476" cy="94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danger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anything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F1D08-8223-4B5F-7873-52B3E54F8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9EE1895-37D4-A314-4DC7-0FEC51F1453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655994" y="2286002"/>
            <a:ext cx="5643554" cy="297000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CD7F32-A734-9579-56CA-A2DF48306A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645485" y="2271368"/>
            <a:ext cx="3774560" cy="684004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604AC4-4148-6C3F-CBA2-CD1619AE5A8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612045" y="2344150"/>
            <a:ext cx="3704483" cy="5436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ca" sz="2933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Perfectionism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AD4B23BE-11FD-7997-1AF6-4A2A3514D2B2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18607" y="151162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10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3ED6629-1FC0-B455-E3B9-99647A78EF3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297576">
            <a:off x="8186119" y="4270069"/>
            <a:ext cx="3800046" cy="2544369"/>
          </a:xfrm>
          <a:custGeom>
            <a:avLst/>
            <a:gdLst/>
            <a:ahLst/>
            <a:cxnLst/>
            <a:rect l="l" t="t" r="r" b="b"/>
            <a:pathLst>
              <a:path w="6386185" h="4677881">
                <a:moveTo>
                  <a:pt x="0" y="0"/>
                </a:moveTo>
                <a:lnTo>
                  <a:pt x="6386186" y="0"/>
                </a:lnTo>
                <a:lnTo>
                  <a:pt x="6386186" y="4677881"/>
                </a:lnTo>
                <a:lnTo>
                  <a:pt x="0" y="4677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E98D435-0452-9665-2AA0-BCBDCCDBC1D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75151" y="5115450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satisfied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unless it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perfect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</p:txBody>
      </p:sp>
      <p:pic>
        <p:nvPicPr>
          <p:cNvPr id="6" name="Image 5" descr="Une image contenant dessin humoristique, dessin, Dessin d’enfant, Dessin animé">
            <a:extLst>
              <a:ext uri="{FF2B5EF4-FFF2-40B4-BE49-F238E27FC236}">
                <a16:creationId xmlns:a16="http://schemas.microsoft.com/office/drawing/2014/main" id="{8604879D-EC98-9C4F-7B7B-A1069FC3690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252868" y="2613370"/>
            <a:ext cx="5174515" cy="3485423"/>
          </a:xfrm>
          <a:prstGeom prst="rect">
            <a:avLst/>
          </a:prstGeom>
        </p:spPr>
      </p:pic>
      <p:sp>
        <p:nvSpPr>
          <p:cNvPr id="25" name="Freeform 9">
            <a:extLst>
              <a:ext uri="{FF2B5EF4-FFF2-40B4-BE49-F238E27FC236}">
                <a16:creationId xmlns:a16="http://schemas.microsoft.com/office/drawing/2014/main" id="{06567A3F-15F3-003F-0E4C-FB98DCD858E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895534">
            <a:off x="5234870" y="4574268"/>
            <a:ext cx="1442413" cy="857754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4DA743-8680-E63E-77DB-E6A9B9E4C3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1" y="6216672"/>
            <a:ext cx="1884110" cy="5671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E41D862-0DE7-EBC9-3393-BBCF5C22E721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13771" y="2968086"/>
            <a:ext cx="5535073" cy="139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the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making a mistake,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imperfection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guilt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Tendency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criticize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own achievements.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8D5FF3-2E3D-4D3A-CE65-872D0B3C33E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C1818B-1D74-D359-DAF0-CFA8F55E2C52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87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992A1-F17A-D495-E883-868C95CED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B4134E5-D353-FA76-DD1A-62D1322736E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92654" y="2223789"/>
            <a:ext cx="5643554" cy="297000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C97734-EC1E-8B95-7245-A3103B221A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654" y="2223788"/>
            <a:ext cx="4473122" cy="684004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E0C4E1-FB4D-B21A-AF2E-6013364187B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61908" y="2301904"/>
            <a:ext cx="471359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33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Excessive responsibility 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C2F0B4F-3FBC-6A01-4C2F-7F8E303FA4B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11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00A412A-99E7-1EC5-BE36-14CE804B8B6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297576">
            <a:off x="4438102" y="4206575"/>
            <a:ext cx="3669467" cy="2526219"/>
          </a:xfrm>
          <a:custGeom>
            <a:avLst/>
            <a:gdLst/>
            <a:ahLst/>
            <a:cxnLst/>
            <a:rect l="l" t="t" r="r" b="b"/>
            <a:pathLst>
              <a:path w="6386185" h="4677881">
                <a:moveTo>
                  <a:pt x="0" y="0"/>
                </a:moveTo>
                <a:lnTo>
                  <a:pt x="6386186" y="0"/>
                </a:lnTo>
                <a:lnTo>
                  <a:pt x="6386186" y="4677881"/>
                </a:lnTo>
                <a:lnTo>
                  <a:pt x="0" y="4677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D52C1E-6646-9027-1B59-CAFD126D96A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545356" y="5162054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feel </a:t>
            </a:r>
            <a:r>
              <a:rPr lang="en-ca" sz="24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guilty</a:t>
            </a:r>
            <a:r>
              <a:rPr lang="en-ca" sz="24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 the time.”</a:t>
            </a: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1ED8F6DF-76FC-E5A0-76CF-6E9EF585823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841419">
            <a:off x="5778665" y="2339765"/>
            <a:ext cx="951714" cy="905835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75" t="-271" r="5634" b="129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7" name="Image 6" descr="Une image contenant dessin, clipart, illustration, croquis">
            <a:extLst>
              <a:ext uri="{FF2B5EF4-FFF2-40B4-BE49-F238E27FC236}">
                <a16:creationId xmlns:a16="http://schemas.microsoft.com/office/drawing/2014/main" id="{AED5B3E5-5B0C-A744-47E6-0551EA3BAFB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065113" y="1828310"/>
            <a:ext cx="4746800" cy="444390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C0063A-29C7-DAB5-C973-44C82EAE9AD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D702771-588D-836A-C17B-AB62E1B877C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24502" y="3099212"/>
            <a:ext cx="5371498" cy="1687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consequences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might happen to or affect others; </a:t>
            </a:r>
          </a:p>
          <a:p>
            <a:pPr algn="l" rtl="0">
              <a:lnSpc>
                <a:spcPct val="120000"/>
              </a:lnSpc>
            </a:pP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think it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fault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because you didn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do anything to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 them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B7B08A2-54A0-A688-A9FE-4BDF962CACD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84C91A-2316-A227-A033-926D85B43AD6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54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E9A5-AEDC-FAAD-8F68-8703C4748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AC49759-0EC4-18AF-C899-A8D816CC81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107354" y="2286002"/>
            <a:ext cx="5643554" cy="297000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32EA08-1E27-ABA2-A6F4-98E43F24252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96845" y="2271368"/>
            <a:ext cx="5135292" cy="684004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57834E3-3D48-41E0-F8BE-76E2E19C1A4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856370" y="2326898"/>
            <a:ext cx="564355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33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Fear of being judged by others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ED35939-9218-DE9B-FD71-76EC52726368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12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5CB9F7E-66E8-DC37-F88B-A4DFFFC01F6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297576">
            <a:off x="7627264" y="4038011"/>
            <a:ext cx="4125879" cy="2762535"/>
          </a:xfrm>
          <a:custGeom>
            <a:avLst/>
            <a:gdLst/>
            <a:ahLst/>
            <a:cxnLst/>
            <a:rect l="l" t="t" r="r" b="b"/>
            <a:pathLst>
              <a:path w="6386185" h="4677881">
                <a:moveTo>
                  <a:pt x="0" y="0"/>
                </a:moveTo>
                <a:lnTo>
                  <a:pt x="6386186" y="0"/>
                </a:lnTo>
                <a:lnTo>
                  <a:pt x="6386186" y="4677881"/>
                </a:lnTo>
                <a:lnTo>
                  <a:pt x="0" y="4677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5C8987-A4D4-E624-0C0F-684A5E1CD01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984542" y="5084120"/>
            <a:ext cx="348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often feel that </a:t>
            </a:r>
            <a:b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others are judging me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</p:txBody>
      </p:sp>
      <p:sp>
        <p:nvSpPr>
          <p:cNvPr id="25" name="Freeform 9">
            <a:extLst>
              <a:ext uri="{FF2B5EF4-FFF2-40B4-BE49-F238E27FC236}">
                <a16:creationId xmlns:a16="http://schemas.microsoft.com/office/drawing/2014/main" id="{1FFF7D03-E3FE-2673-7353-2CCD88C7F5B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895534">
            <a:off x="4686230" y="4574268"/>
            <a:ext cx="1442413" cy="857754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18" name="Image 17" descr="Une image contenant croquis, dessin, dessin humoristique, Dessin d’enfant">
            <a:extLst>
              <a:ext uri="{FF2B5EF4-FFF2-40B4-BE49-F238E27FC236}">
                <a16:creationId xmlns:a16="http://schemas.microsoft.com/office/drawing/2014/main" id="{EBA3BC2D-256C-22F1-8196-34CB417C257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84313" y="1776760"/>
            <a:ext cx="5353486" cy="466976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69AC86-01CF-FCBB-F1DB-56C9D7D7991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01" y="6216672"/>
            <a:ext cx="1884110" cy="5671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651DFA-D476-4F8C-1AD5-C49CBB2F3AE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189132" y="3125482"/>
            <a:ext cx="5392524" cy="1392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20000"/>
              </a:lnSpc>
            </a:pP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the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possible judgment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criticism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others,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mockery 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b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laughed at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E92E96D-FBBD-A855-2DFB-0025E7CD5A8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46DDFC-3606-FFFC-2558-140B2BEB0087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4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AFAC8-7404-E61E-3459-A0EB75A1C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BC6D36-3CBE-F0B1-33F0-46C6EF276F3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92654" y="2223789"/>
            <a:ext cx="5643554" cy="2970003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355F0-E54D-AEE2-8098-534A66CD7EB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92654" y="2223788"/>
            <a:ext cx="4576896" cy="1205212"/>
          </a:xfrm>
          <a:prstGeom prst="rect">
            <a:avLst/>
          </a:prstGeom>
          <a:solidFill>
            <a:srgbClr val="003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50BCCC4-A728-BD1C-C055-E7B1DF9E4DE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61908" y="2301904"/>
            <a:ext cx="4707642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933" b="1" i="0" u="none" baseline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Intolerance to psychological and physical discomfort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B341D55B-7337-AEAD-CB21-3900A1BEFEF2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13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2D33D50-85F8-5128-5AA5-9DF46595980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297576">
            <a:off x="4926872" y="4668117"/>
            <a:ext cx="3148739" cy="2151432"/>
          </a:xfrm>
          <a:custGeom>
            <a:avLst/>
            <a:gdLst/>
            <a:ahLst/>
            <a:cxnLst/>
            <a:rect l="l" t="t" r="r" b="b"/>
            <a:pathLst>
              <a:path w="6386185" h="4677881">
                <a:moveTo>
                  <a:pt x="0" y="0"/>
                </a:moveTo>
                <a:lnTo>
                  <a:pt x="6386186" y="0"/>
                </a:lnTo>
                <a:lnTo>
                  <a:pt x="6386186" y="4677881"/>
                </a:lnTo>
                <a:lnTo>
                  <a:pt x="0" y="4677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E72623A-8B9B-ACC6-30F8-CB52384B2CA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017045" y="5286970"/>
            <a:ext cx="2849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“Something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</a:t>
            </a:r>
            <a:r>
              <a:rPr lang="en-ca" sz="24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wrong </a:t>
            </a:r>
            <a:r>
              <a:rPr lang="en-ca" sz="240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my body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!”</a:t>
            </a: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3AE0C3A1-5726-9687-5FE1-2D6BFFCE272B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6841419">
            <a:off x="5757088" y="2008048"/>
            <a:ext cx="951714" cy="905835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75" t="-271" r="5634" b="129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11" name="Image 10" descr="Une image contenant dessin, croquis, clipart, Dessin d’enfant&#10;&#10;Le contenu généré par l’IA peut être incorrect.">
            <a:extLst>
              <a:ext uri="{FF2B5EF4-FFF2-40B4-BE49-F238E27FC236}">
                <a16:creationId xmlns:a16="http://schemas.microsoft.com/office/drawing/2014/main" id="{8AFB6913-54CD-21DA-7A29-432EC7C83043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575" y="1421873"/>
            <a:ext cx="3048857" cy="451205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4BA4FCF-6C84-7821-1E57-5906146BDE3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81764" y="3438102"/>
            <a:ext cx="5442992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10000"/>
              </a:lnSpc>
            </a:pP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tendency to worry excessively about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negative emotions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unpleasant physical sensations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ca" sz="2400" b="0" i="0" u="none" baseline="0" dirty="0">
                <a:highlight>
                  <a:srgbClr val="9BAD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symptoms</a:t>
            </a:r>
            <a:r>
              <a:rPr lang="en-ca" sz="24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caused by anxiety.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53C2A3B-22BF-5F19-19D5-7641C0E0433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EB6E6A-9542-4B2E-9682-06B5FEE9F90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B52C04C-1887-34F3-DB71-79DAA8980C36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16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A2F65-4987-B368-8704-23EF0E2FF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B4F1-7FC0-BFC6-89F6-D28B007C6B9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6200000">
            <a:off x="6761871" y="1427363"/>
            <a:ext cx="6830507" cy="4030768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9DFB9052-765B-36F4-5790-CE36FE1577C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605541" y="2757176"/>
            <a:ext cx="5316467" cy="1769103"/>
            <a:chOff x="0" y="0"/>
            <a:chExt cx="2149108" cy="495463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CD2CA7AA-B907-2DE9-B853-2E1DC2481D12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14" name="TextBox 6">
              <a:extLst>
                <a:ext uri="{FF2B5EF4-FFF2-40B4-BE49-F238E27FC236}">
                  <a16:creationId xmlns:a16="http://schemas.microsoft.com/office/drawing/2014/main" id="{B2575898-B9E8-4E77-3BFF-BA5324DF26BF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>
                <a:latin typeface="Calibri" panose="020F0502020204030204" pitchFamily="34" charset="0"/>
              </a:endParaRPr>
            </a:p>
          </p:txBody>
        </p:sp>
      </p:grpSp>
      <p:sp>
        <p:nvSpPr>
          <p:cNvPr id="17" name="Freeform 8">
            <a:extLst>
              <a:ext uri="{FF2B5EF4-FFF2-40B4-BE49-F238E27FC236}">
                <a16:creationId xmlns:a16="http://schemas.microsoft.com/office/drawing/2014/main" id="{51A35038-CD98-099B-014B-B5D415D903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372128" y="2358472"/>
            <a:ext cx="829069" cy="82931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8C1A5F-4CD0-44A4-7F72-EC494D703E3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31070" y="2992363"/>
            <a:ext cx="4836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intolerances does Sacha have?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8DA4B8-9954-FA7D-E2EE-60CBCC5D24C4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14</a:t>
            </a:fld>
            <a:endParaRPr lang="en-ca" sz="1867" b="1">
              <a:latin typeface="Calibri" panose="020F0502020204030204" pitchFamily="34" charset="0"/>
            </a:endParaRPr>
          </a:p>
        </p:txBody>
      </p:sp>
      <p:pic>
        <p:nvPicPr>
          <p:cNvPr id="2" name="Espace réservé du contenu 5">
            <a:extLst>
              <a:ext uri="{FF2B5EF4-FFF2-40B4-BE49-F238E27FC236}">
                <a16:creationId xmlns:a16="http://schemas.microsoft.com/office/drawing/2014/main" id="{BEE5495F-2A18-6029-3B0A-3D0734F75FF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rcRect b="6561"/>
          <a:stretch>
            <a:fillRect/>
          </a:stretch>
        </p:blipFill>
        <p:spPr>
          <a:xfrm>
            <a:off x="770134" y="3530971"/>
            <a:ext cx="1670814" cy="3304129"/>
          </a:xfrm>
          <a:prstGeom prst="rect">
            <a:avLst/>
          </a:prstGeom>
          <a:noFill/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7ABFB02E-7515-EDC2-6870-5033DD384EB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318901" y="4350051"/>
            <a:ext cx="3137985" cy="656630"/>
            <a:chOff x="0" y="-76200"/>
            <a:chExt cx="1761377" cy="484805"/>
          </a:xfrm>
          <a:solidFill>
            <a:srgbClr val="0038FF"/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98F2613-9BFD-0AC2-38FC-0F5367B4517A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ca" sz="1200">
                <a:latin typeface="Calibri" panose="020F0502020204030204" pitchFamily="34" charset="0"/>
              </a:endParaRPr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6AD56CEA-2D7F-817B-5F99-76FFA8C6DC4D}"/>
                </a:ext>
              </a:extLst>
            </p:cNvPr>
            <p:cNvSpPr txBox="1"/>
            <p:nvPr/>
          </p:nvSpPr>
          <p:spPr>
            <a:xfrm>
              <a:off x="0" y="-76200"/>
              <a:ext cx="1761377" cy="48480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 rtl="0">
                <a:lnSpc>
                  <a:spcPts val="2335"/>
                </a:lnSpc>
              </a:pPr>
              <a:endParaRPr sz="1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D5AECABE-D1D3-7209-2081-35CC09CC1C3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324864" y="4351150"/>
            <a:ext cx="3225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200" b="1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about you?</a:t>
            </a: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B24260FC-1FEC-3605-8601-0BC3E3464F2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0008057" y="1450893"/>
            <a:ext cx="2183943" cy="291832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1" y="0"/>
                </a:lnTo>
                <a:lnTo>
                  <a:pt x="4388461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r="-33961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1F2F78F-2885-9403-C739-3168655FEA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28C37ED-B3A7-EB4B-23DC-FC22B28C58A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53328" y="227605"/>
            <a:ext cx="78408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Intolerances that distort reality...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0DFD088-3B78-FFC2-3374-22095560D2BE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96738" y="501388"/>
            <a:ext cx="636914" cy="62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4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0FA4-393A-DFA3-9E0B-3B4B74C0F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F8B6955-399C-B63E-E6BB-6F02A5F818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7678" y="19907"/>
            <a:ext cx="12174322" cy="683809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7CE011-D815-33B3-229B-94189E05362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5183" y="457501"/>
            <a:ext cx="742572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Your turn!</a:t>
            </a:r>
            <a:endParaRPr lang="en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6CD0C5-D0C6-294C-3AE5-EC197658887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45719" y="2980007"/>
            <a:ext cx="4836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000" b="1" i="0" u="none" baseline="0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intolerances does Sacha have? 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55DEE3-33E7-B51E-C49B-B66D74CEA66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15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7B48E66-3FE3-50EC-11A8-62C151B79DF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09977" y="2317457"/>
            <a:ext cx="658041" cy="6301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D501DF8-7616-17DB-A66F-F4A792A0B82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2613" y="2213504"/>
            <a:ext cx="4432464" cy="40011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 that you can</a:t>
            </a:r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control everything.</a:t>
            </a:r>
            <a:endParaRPr lang="en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6F42433-418F-20A4-E9BF-811C628F31D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32612" y="4134169"/>
            <a:ext cx="4795880" cy="70788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 on the process, efforts and progress rather than on the results.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BFF8372-EF98-49CF-3F5E-8D6D035C6A7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466492" y="3647786"/>
            <a:ext cx="4079631" cy="40011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Refocus on yourself and your needs.</a:t>
            </a:r>
            <a:endParaRPr lang="en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9BC6231-5E46-F45A-37C1-D669235A0D4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34974" y="3164673"/>
            <a:ext cx="4500441" cy="40011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 </a:t>
            </a:r>
            <a:r>
              <a:rPr lang="en-ca" sz="2000" b="0" i="0" u="none" baseline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thoughts and perceptions.</a:t>
            </a:r>
            <a:endParaRPr lang="en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4FEAA40-93BD-685C-F80B-F401CD302D2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32612" y="2678290"/>
            <a:ext cx="5792342" cy="400110"/>
          </a:xfrm>
          <a:prstGeom prst="rect">
            <a:avLst/>
          </a:prstGeom>
          <a:solidFill>
            <a:srgbClr val="044F80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Maintain positive self-talk about your personal worth. </a:t>
            </a:r>
            <a:endParaRPr lang="en-ca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43DE6A7-0AA1-EE87-83B6-732A4C919A9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32611" y="4925058"/>
            <a:ext cx="6179204" cy="400110"/>
          </a:xfrm>
          <a:prstGeom prst="rect">
            <a:avLst/>
          </a:prstGeom>
          <a:solidFill>
            <a:srgbClr val="0038FF"/>
          </a:solidFill>
          <a:ln>
            <a:solidFill>
              <a:srgbClr val="2F5CEE"/>
            </a:solidFill>
          </a:ln>
        </p:spPr>
        <p:txBody>
          <a:bodyPr wrap="square">
            <a:spAutoFit/>
          </a:bodyPr>
          <a:lstStyle/>
          <a:p>
            <a:pPr rtl="0"/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Gradually expose yourself to anxiety-provoking situations.</a:t>
            </a:r>
            <a:endParaRPr lang="en-ca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630B6A2-D41A-1DD4-5769-11CF4F6716A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334001" y="4134169"/>
            <a:ext cx="5334000" cy="707886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Remember</a:t>
            </a:r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</a:t>
            </a:r>
            <a:r>
              <a:rPr lang="en-ca" sz="20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hat emotions and sensations in your body are normal and not dangerous.</a:t>
            </a:r>
            <a:endParaRPr lang="en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54A1B15-70E7-8B32-0798-3AD089E6A4DB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48399" y="2677518"/>
            <a:ext cx="5474677" cy="400110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 rtl="0"/>
            <a:r>
              <a:rPr lang="en-ca" sz="2000">
                <a:latin typeface="Calibri"/>
                <a:ea typeface="Calibri"/>
                <a:cs typeface="Calibri"/>
              </a:rPr>
              <a:t>Put</a:t>
            </a:r>
            <a:r>
              <a:rPr lang="en-ca" sz="2000" b="0" i="0" u="none" baseline="0">
                <a:effectLst/>
                <a:latin typeface="Calibri"/>
                <a:ea typeface="Calibri"/>
                <a:cs typeface="Calibri"/>
              </a:rPr>
              <a:t> the actual risks of a situation into perspective</a:t>
            </a:r>
            <a:r>
              <a:rPr lang="en-CA" sz="2000" b="0" i="0" u="none" baseline="0" dirty="0">
                <a:effectLst/>
                <a:latin typeface="Calibri"/>
                <a:ea typeface="Calibri"/>
                <a:cs typeface="Calibri"/>
              </a:rPr>
              <a:t>.</a:t>
            </a:r>
            <a:endParaRPr lang="en-ca" sz="2000" dirty="0">
              <a:latin typeface="Calibri"/>
              <a:ea typeface="Calibri"/>
              <a:cs typeface="Calibri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A60B775-C33C-E300-5006-9C6DDA49697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958862" y="2212111"/>
            <a:ext cx="5779476" cy="400110"/>
          </a:xfrm>
          <a:prstGeom prst="rect">
            <a:avLst/>
          </a:prstGeom>
          <a:solidFill>
            <a:srgbClr val="0038FF"/>
          </a:solidFill>
          <a:ln>
            <a:solidFill>
              <a:srgbClr val="2F5CEE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 challenges and mistakes as opportunities to learn.</a:t>
            </a:r>
            <a:endParaRPr lang="en-ca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D654D45-61BE-EE26-1D86-FB095D6E67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433891" y="3651056"/>
            <a:ext cx="3962264" cy="400110"/>
          </a:xfrm>
          <a:prstGeom prst="rect">
            <a:avLst/>
          </a:prstGeom>
          <a:solidFill>
            <a:srgbClr val="0038FF"/>
          </a:solidFill>
          <a:ln>
            <a:solidFill>
              <a:srgbClr val="2F5CEE"/>
            </a:solidFill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 go of what is not in your control.</a:t>
            </a:r>
            <a:endParaRPr lang="en-ca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CC12BD1-21DA-070D-4EA2-AF8088CE3E5B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994031" y="3171328"/>
            <a:ext cx="5627077" cy="400110"/>
          </a:xfrm>
          <a:prstGeom prst="rect">
            <a:avLst/>
          </a:prstGeom>
          <a:solidFill>
            <a:srgbClr val="044F80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0"/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 </a:t>
            </a:r>
            <a:r>
              <a:rPr lang="en-ca" sz="2000" b="0" i="0" u="none" baseline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ca" sz="2000" b="0" i="0" u="none" baseline="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boundaries to others, learn to say “no.”</a:t>
            </a:r>
            <a:endParaRPr lang="en-ca" sz="2000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5EE97C13-EE07-AF49-3BD9-DCC222627FD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rot="5400000">
            <a:off x="7180454" y="4978371"/>
            <a:ext cx="1626132" cy="217294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1" y="0"/>
                </a:lnTo>
                <a:lnTo>
                  <a:pt x="4388461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r="-33961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37" name="Freeform 5">
            <a:extLst>
              <a:ext uri="{FF2B5EF4-FFF2-40B4-BE49-F238E27FC236}">
                <a16:creationId xmlns:a16="http://schemas.microsoft.com/office/drawing/2014/main" id="{9133C861-9AAB-E6B3-4862-2887E6E36D3B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 rot="5400000">
            <a:off x="9807593" y="23540"/>
            <a:ext cx="2436185" cy="238910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70937C-0F16-6CE8-5E42-6CDFB7F6EC1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432941" y="1209785"/>
            <a:ext cx="748080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800" b="1" i="0" u="none" baseline="0">
                <a:solidFill>
                  <a:srgbClr val="044F80"/>
                </a:solidFill>
                <a:latin typeface="Calibri"/>
                <a:ea typeface="Calibri"/>
                <a:cs typeface="Calibri"/>
              </a:rPr>
              <a:t>Strategies to help expose you to the situation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C076CD-90B8-592A-18A9-68B248EB42B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14846-B465-9B35-21D2-710E8B3C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0D870AF1-4878-F0EA-E1DF-C7B7B2F23D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166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8CCFDD-8290-46E2-38BD-1A5AD0918C7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13109" y="533096"/>
            <a:ext cx="978728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6000" b="1" i="0" u="none" baseline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 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C86032-F0ED-0742-6FBF-7BD94FC3F40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16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67901E24-7E75-EF90-ECF1-ACD8418B423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02926">
            <a:off x="-229600" y="4749665"/>
            <a:ext cx="3380697" cy="2010386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0FF1D-EAA6-3687-736E-1FEC2ED32FA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232600" y="3228064"/>
            <a:ext cx="3801870" cy="1263191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>
              <a:latin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75CD732-8929-91E6-5698-5CBFC47879E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248174" y="3674993"/>
            <a:ext cx="3770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b="1" i="0" u="none" baseline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3BA3AA0-DB64-96FB-0B82-B47B517BAC7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 rot="21186364">
            <a:off x="10610654" y="2682426"/>
            <a:ext cx="1072989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FE92FCC-8C95-2A53-805F-8AC956A6493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  <p:pic>
        <p:nvPicPr>
          <p:cNvPr id="9" name="Média en ligne 8" descr="Workshop 2.2">
            <a:hlinkClick r:id="" action="ppaction://media"/>
            <a:extLst>
              <a:ext uri="{FF2B5EF4-FFF2-40B4-BE49-F238E27FC236}">
                <a16:creationId xmlns:a16="http://schemas.microsoft.com/office/drawing/2014/main" id="{D9ADE632-117A-4620-450A-0C7E1051B4EA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6"/>
          <a:stretch>
            <a:fillRect/>
          </a:stretch>
        </p:blipFill>
        <p:spPr>
          <a:xfrm>
            <a:off x="457200" y="2057400"/>
            <a:ext cx="6210300" cy="349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3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17" y="2346545"/>
            <a:ext cx="12192000" cy="451145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60400" y="482600"/>
            <a:ext cx="848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0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194730">
            <a:off x="2070128" y="2810962"/>
            <a:ext cx="3726567" cy="3410431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6B3EA7-5038-36E2-7A42-D7509222DD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60400" y="1295670"/>
            <a:ext cx="10483088" cy="5027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2650" b="1" i="0" u="none" baseline="0" dirty="0">
                <a:solidFill>
                  <a:srgbClr val="044F80"/>
                </a:solidFill>
                <a:latin typeface="Calibri"/>
                <a:ea typeface="Calibri"/>
                <a:cs typeface="Calibri"/>
              </a:rPr>
              <a:t>This week, when faced with an anxiety-provoking situation...</a:t>
            </a:r>
            <a:endParaRPr lang="en-ca" sz="2650" dirty="0">
              <a:solidFill>
                <a:srgbClr val="044F8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688106" y="2907267"/>
            <a:ext cx="829482" cy="864591"/>
          </a:xfrm>
          <a:prstGeom prst="ellipse">
            <a:avLst/>
          </a:prstGeom>
        </p:spPr>
        <p:txBody>
          <a:bodyPr lIns="33867" tIns="33867" rIns="33867" bIns="33867" rtlCol="0" anchor="ctr"/>
          <a:lstStyle/>
          <a:p>
            <a:pPr algn="ctr" rtl="0">
              <a:lnSpc>
                <a:spcPts val="2335"/>
              </a:lnSpc>
            </a:pPr>
            <a:endParaRPr sz="1200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180000">
            <a:off x="2372371" y="3682328"/>
            <a:ext cx="3066941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400" b="1" i="0" u="none" baseline="0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Notice your reactions to certain situations that cause you to react strongly (intolerances). </a:t>
            </a:r>
            <a:endParaRPr lang="en-ca" sz="2000" i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42334" y="2423421"/>
            <a:ext cx="4213499" cy="3856055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195969">
            <a:off x="7048531" y="3461437"/>
            <a:ext cx="28649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400" b="1" i="0" u="none" baseline="0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 applying at least two strategies to calm yourself and to expose yourself to the situation, at your own pace. </a:t>
            </a:r>
            <a:endParaRPr lang="en-ca" sz="2000" i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1200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10160000" y="127000"/>
            <a:ext cx="1828800" cy="243417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1867" b="1">
                <a:latin typeface="Calibri" panose="020F0502020204030204" pitchFamily="34" charset="0"/>
              </a:rPr>
              <a:pPr/>
              <a:t>17</a:t>
            </a:fld>
            <a:endParaRPr lang="en-ca" sz="1867" b="1">
              <a:latin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404FA62-43D0-5177-D185-685826BFA9D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-480000">
            <a:off x="3351028" y="3377609"/>
            <a:ext cx="5546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ca" sz="2400" b="1" i="0" u="none" baseline="0">
                <a:solidFill>
                  <a:srgbClr val="2F5CEE"/>
                </a:solidFill>
                <a:latin typeface="Calibri"/>
                <a:ea typeface="Calibri"/>
                <a:cs typeface="Calibri"/>
              </a:rPr>
              <a:t>01</a:t>
            </a:r>
            <a:endParaRPr lang="en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487DC1-4584-8AC2-C7D3-407F23CDD4A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180000">
            <a:off x="8330609" y="3111795"/>
            <a:ext cx="55466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ca" sz="2400" b="1" i="0" u="none" baseline="0">
                <a:solidFill>
                  <a:srgbClr val="2F5CEE"/>
                </a:solidFill>
                <a:latin typeface="Calibri"/>
                <a:ea typeface="Calibri"/>
                <a:cs typeface="Calibri"/>
              </a:rPr>
              <a:t>02</a:t>
            </a:r>
            <a:endParaRPr lang="en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1E15DB-D1EE-A1E7-83D7-DD514272AF5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4618" y="9186359"/>
            <a:ext cx="2755900" cy="82963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7FFA7DA-85A0-B124-0A5B-228587EFC8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188" y="6084277"/>
            <a:ext cx="1884110" cy="56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6D8D55-A4CA-4829-A408-C3AA12B1A8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9A72F6-9273-4A16-A2DE-36BD7D478FB9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D151581-13D5-4C29-ABE9-F2AE2F77A391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706bbcd1-905b-4b72-9787-879f2b1cbf08"/>
    <ds:schemaRef ds:uri="46590783-275d-4e7e-820c-073db9b06cee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3a5a8744-5935-45f9-9423-b32c3a5de082}" enabled="0" method="" siteId="{3a5a8744-5935-45f9-9423-b32c3a5de08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864</Words>
  <Application>Microsoft Macintosh PowerPoint</Application>
  <PresentationFormat>Grand écran</PresentationFormat>
  <Paragraphs>116</Paragraphs>
  <Slides>17</Slides>
  <Notes>4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Audrey-Anne Marcotte</dc:creator>
  <cp:lastModifiedBy>Audrey April</cp:lastModifiedBy>
  <cp:revision>23</cp:revision>
  <dcterms:created xsi:type="dcterms:W3CDTF">2025-06-11T17:08:15Z</dcterms:created>
  <dcterms:modified xsi:type="dcterms:W3CDTF">2026-08-20T14:55:05Z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Enabled">
    <vt:lpwstr>true</vt:lpwstr>
  </property>
  <property fmtid="{D5CDD505-2E9C-101B-9397-08002B2CF9AE}" pid="5" name="MSIP_Label_6a7d8d5d-78e2-4a62-9fcd-016eb5e4c57c_SetDate">
    <vt:lpwstr>2025-07-06T19:17:53Z</vt:lpwstr>
  </property>
  <property fmtid="{D5CDD505-2E9C-101B-9397-08002B2CF9AE}" pid="6" name="MSIP_Label_6a7d8d5d-78e2-4a62-9fcd-016eb5e4c57c_Method">
    <vt:lpwstr>Standard</vt:lpwstr>
  </property>
  <property fmtid="{D5CDD505-2E9C-101B-9397-08002B2CF9AE}" pid="7" name="MSIP_Label_6a7d8d5d-78e2-4a62-9fcd-016eb5e4c57c_Name">
    <vt:lpwstr>Général</vt:lpwstr>
  </property>
  <property fmtid="{D5CDD505-2E9C-101B-9397-08002B2CF9AE}" pid="8" name="MSIP_Label_6a7d8d5d-78e2-4a62-9fcd-016eb5e4c57c_SiteId">
    <vt:lpwstr>06e1fe28-5f8b-4075-bf6c-ae24be1a7992</vt:lpwstr>
  </property>
  <property fmtid="{D5CDD505-2E9C-101B-9397-08002B2CF9AE}" pid="9" name="MSIP_Label_6a7d8d5d-78e2-4a62-9fcd-016eb5e4c57c_ActionId">
    <vt:lpwstr>1ee6fd1e-2137-4e8b-8f1a-af3c481ede87</vt:lpwstr>
  </property>
  <property fmtid="{D5CDD505-2E9C-101B-9397-08002B2CF9AE}" pid="10" name="MSIP_Label_6a7d8d5d-78e2-4a62-9fcd-016eb5e4c57c_ContentBits">
    <vt:lpwstr>0</vt:lpwstr>
  </property>
</Properties>
</file>