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Calibri (MS) Bold" charset="1" panose="020F0702030404030204"/>
      <p:regular r:id="rId22"/>
    </p:embeddedFont>
    <p:embeddedFont>
      <p:font typeface="Calibri (MS)" charset="1" panose="020F0502020204030204"/>
      <p:regular r:id="rId23"/>
    </p:embeddedFont>
    <p:embeddedFont>
      <p:font typeface="Calibri (MS) Italics" charset="1" panose="020F05020202040A0204"/>
      <p:regular r:id="rId24"/>
    </p:embeddedFont>
    <p:embeddedFont>
      <p:font typeface="Calibri (MS) Bold Italics" charset="1" panose="020F07020304040A0204"/>
      <p:regular r:id="rId25"/>
    </p:embeddedFont>
    <p:embeddedFont>
      <p:font typeface="Open Sans Bold" charset="1" panose="020B08060305040202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6.fntdata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5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svg" Type="http://schemas.openxmlformats.org/officeDocument/2006/relationships/image"/><Relationship Id="rId11" Target="../media/image52.png" Type="http://schemas.openxmlformats.org/officeDocument/2006/relationships/image"/><Relationship Id="rId12" Target="../media/image53.svg" Type="http://schemas.openxmlformats.org/officeDocument/2006/relationships/image"/><Relationship Id="rId13" Target="../media/image54.png" Type="http://schemas.openxmlformats.org/officeDocument/2006/relationships/image"/><Relationship Id="rId14" Target="../media/image55.svg" Type="http://schemas.openxmlformats.org/officeDocument/2006/relationships/image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40.pn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5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svg" Type="http://schemas.openxmlformats.org/officeDocument/2006/relationships/image"/><Relationship Id="rId11" Target="../media/image65.png" Type="http://schemas.openxmlformats.org/officeDocument/2006/relationships/image"/><Relationship Id="rId12" Target="../media/image66.svg" Type="http://schemas.openxmlformats.org/officeDocument/2006/relationships/image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40.pn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Relationship Id="rId7" Target="../media/image61.png" Type="http://schemas.openxmlformats.org/officeDocument/2006/relationships/image"/><Relationship Id="rId8" Target="../media/image62.svg" Type="http://schemas.openxmlformats.org/officeDocument/2006/relationships/image"/><Relationship Id="rId9" Target="../media/image6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67.png" Type="http://schemas.openxmlformats.org/officeDocument/2006/relationships/image"/><Relationship Id="rId6" Target="../media/image68.svg" Type="http://schemas.openxmlformats.org/officeDocument/2006/relationships/image"/><Relationship Id="rId7" Target="../media/image6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0.png" Type="http://schemas.openxmlformats.org/officeDocument/2006/relationships/image"/><Relationship Id="rId4" Target="../media/image71.png" Type="http://schemas.openxmlformats.org/officeDocument/2006/relationships/image"/><Relationship Id="rId5" Target="../media/image72.png" Type="http://schemas.openxmlformats.org/officeDocument/2006/relationships/image"/><Relationship Id="rId6" Target="../media/image73.svg" Type="http://schemas.openxmlformats.org/officeDocument/2006/relationships/image"/><Relationship Id="rId7" Target="../media/image74.png" Type="http://schemas.openxmlformats.org/officeDocument/2006/relationships/image"/><Relationship Id="rId8" Target="../media/image7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6.png" Type="http://schemas.openxmlformats.org/officeDocument/2006/relationships/image"/><Relationship Id="rId4" Target="../media/image77.svg" Type="http://schemas.openxmlformats.org/officeDocument/2006/relationships/image"/><Relationship Id="rId5" Target="../media/image78.png" Type="http://schemas.openxmlformats.org/officeDocument/2006/relationships/image"/><Relationship Id="rId6" Target="../media/image7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8462310"/>
            <a:ext cx="18288000" cy="1824690"/>
            <a:chOff x="0" y="0"/>
            <a:chExt cx="4816593" cy="4805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480577"/>
            </a:xfrm>
            <a:custGeom>
              <a:avLst/>
              <a:gdLst/>
              <a:ahLst/>
              <a:cxnLst/>
              <a:rect r="r" b="b" t="t" l="l"/>
              <a:pathLst>
                <a:path h="48057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80577"/>
                  </a:lnTo>
                  <a:lnTo>
                    <a:pt x="0" y="480577"/>
                  </a:ln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5186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114418" y="8798744"/>
            <a:ext cx="3029582" cy="1175105"/>
          </a:xfrm>
          <a:custGeom>
            <a:avLst/>
            <a:gdLst/>
            <a:ahLst/>
            <a:cxnLst/>
            <a:rect r="r" b="b" t="t" l="l"/>
            <a:pathLst>
              <a:path h="1175105" w="3029582">
                <a:moveTo>
                  <a:pt x="0" y="0"/>
                </a:moveTo>
                <a:lnTo>
                  <a:pt x="3029582" y="0"/>
                </a:lnTo>
                <a:lnTo>
                  <a:pt x="3029582" y="1175105"/>
                </a:lnTo>
                <a:lnTo>
                  <a:pt x="0" y="1175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90" t="-96422" r="-5887" b="-8996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675390" y="8989866"/>
            <a:ext cx="4211000" cy="1076231"/>
          </a:xfrm>
          <a:custGeom>
            <a:avLst/>
            <a:gdLst/>
            <a:ahLst/>
            <a:cxnLst/>
            <a:rect r="r" b="b" t="t" l="l"/>
            <a:pathLst>
              <a:path h="1076231" w="4211000">
                <a:moveTo>
                  <a:pt x="0" y="0"/>
                </a:moveTo>
                <a:lnTo>
                  <a:pt x="4210999" y="0"/>
                </a:lnTo>
                <a:lnTo>
                  <a:pt x="4210999" y="1076231"/>
                </a:lnTo>
                <a:lnTo>
                  <a:pt x="0" y="10762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81" t="-219995" r="-20001" b="-22967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582751" y="9082115"/>
            <a:ext cx="3653888" cy="891734"/>
          </a:xfrm>
          <a:custGeom>
            <a:avLst/>
            <a:gdLst/>
            <a:ahLst/>
            <a:cxnLst/>
            <a:rect r="r" b="b" t="t" l="l"/>
            <a:pathLst>
              <a:path h="891734" w="3653888">
                <a:moveTo>
                  <a:pt x="0" y="0"/>
                </a:moveTo>
                <a:lnTo>
                  <a:pt x="3653888" y="0"/>
                </a:lnTo>
                <a:lnTo>
                  <a:pt x="3653888" y="891734"/>
                </a:lnTo>
                <a:lnTo>
                  <a:pt x="0" y="8917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421" t="-29338" r="-3235" b="-2938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91652" y="8798744"/>
            <a:ext cx="5239995" cy="1175105"/>
          </a:xfrm>
          <a:custGeom>
            <a:avLst/>
            <a:gdLst/>
            <a:ahLst/>
            <a:cxnLst/>
            <a:rect r="r" b="b" t="t" l="l"/>
            <a:pathLst>
              <a:path h="1175105" w="5239995">
                <a:moveTo>
                  <a:pt x="0" y="0"/>
                </a:moveTo>
                <a:lnTo>
                  <a:pt x="5239995" y="0"/>
                </a:lnTo>
                <a:lnTo>
                  <a:pt x="5239995" y="1175105"/>
                </a:lnTo>
                <a:lnTo>
                  <a:pt x="0" y="11751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98" t="-1813" r="-2199" b="-4648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276236" y="395469"/>
            <a:ext cx="5036834" cy="2507562"/>
          </a:xfrm>
          <a:custGeom>
            <a:avLst/>
            <a:gdLst/>
            <a:ahLst/>
            <a:cxnLst/>
            <a:rect r="r" b="b" t="t" l="l"/>
            <a:pathLst>
              <a:path h="2507562" w="5036834">
                <a:moveTo>
                  <a:pt x="0" y="0"/>
                </a:moveTo>
                <a:lnTo>
                  <a:pt x="5036833" y="0"/>
                </a:lnTo>
                <a:lnTo>
                  <a:pt x="5036833" y="2507561"/>
                </a:lnTo>
                <a:lnTo>
                  <a:pt x="0" y="25075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2828158"/>
            <a:ext cx="17886389" cy="5053149"/>
          </a:xfrm>
          <a:custGeom>
            <a:avLst/>
            <a:gdLst/>
            <a:ahLst/>
            <a:cxnLst/>
            <a:rect r="r" b="b" t="t" l="l"/>
            <a:pathLst>
              <a:path h="5053149" w="17886389">
                <a:moveTo>
                  <a:pt x="0" y="0"/>
                </a:moveTo>
                <a:lnTo>
                  <a:pt x="17886389" y="0"/>
                </a:lnTo>
                <a:lnTo>
                  <a:pt x="17886389" y="5053150"/>
                </a:lnTo>
                <a:lnTo>
                  <a:pt x="0" y="50531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531323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RELATIONS D'AMITIÉ ET RÉSEAU SOCIAL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839845"/>
            <a:ext cx="18288000" cy="103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tru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Mon réseau social de soutien!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70611" y="3986153"/>
            <a:ext cx="15702587" cy="2295289"/>
            <a:chOff x="0" y="0"/>
            <a:chExt cx="5387505" cy="78750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87504" cy="787506"/>
            </a:xfrm>
            <a:custGeom>
              <a:avLst/>
              <a:gdLst/>
              <a:ahLst/>
              <a:cxnLst/>
              <a:rect r="r" b="b" t="t" l="l"/>
              <a:pathLst>
                <a:path h="787506" w="5387504">
                  <a:moveTo>
                    <a:pt x="2958" y="0"/>
                  </a:moveTo>
                  <a:lnTo>
                    <a:pt x="5384546" y="0"/>
                  </a:lnTo>
                  <a:cubicBezTo>
                    <a:pt x="5386180" y="0"/>
                    <a:pt x="5387504" y="1324"/>
                    <a:pt x="5387504" y="2958"/>
                  </a:cubicBezTo>
                  <a:lnTo>
                    <a:pt x="5387504" y="784548"/>
                  </a:lnTo>
                  <a:cubicBezTo>
                    <a:pt x="5387504" y="786182"/>
                    <a:pt x="5386180" y="787506"/>
                    <a:pt x="5384546" y="787506"/>
                  </a:cubicBezTo>
                  <a:lnTo>
                    <a:pt x="2958" y="787506"/>
                  </a:lnTo>
                  <a:cubicBezTo>
                    <a:pt x="1324" y="787506"/>
                    <a:pt x="0" y="786182"/>
                    <a:pt x="0" y="784548"/>
                  </a:cubicBezTo>
                  <a:lnTo>
                    <a:pt x="0" y="2958"/>
                  </a:lnTo>
                  <a:cubicBezTo>
                    <a:pt x="0" y="1324"/>
                    <a:pt x="1324" y="0"/>
                    <a:pt x="29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5387505" cy="816081"/>
            </a:xfrm>
            <a:prstGeom prst="rect">
              <a:avLst/>
            </a:prstGeom>
          </p:spPr>
          <p:txBody>
            <a:bodyPr anchor="ctr" rtlCol="false" tIns="51193" lIns="51193" bIns="51193" rIns="51193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72568" y="3846110"/>
            <a:ext cx="5023290" cy="1111960"/>
            <a:chOff x="0" y="0"/>
            <a:chExt cx="1723474" cy="3815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23474" cy="381510"/>
            </a:xfrm>
            <a:custGeom>
              <a:avLst/>
              <a:gdLst/>
              <a:ahLst/>
              <a:cxnLst/>
              <a:rect r="r" b="b" t="t" l="l"/>
              <a:pathLst>
                <a:path h="381510" w="1723474">
                  <a:moveTo>
                    <a:pt x="9247" y="0"/>
                  </a:moveTo>
                  <a:lnTo>
                    <a:pt x="1714227" y="0"/>
                  </a:lnTo>
                  <a:cubicBezTo>
                    <a:pt x="1719334" y="0"/>
                    <a:pt x="1723474" y="4140"/>
                    <a:pt x="1723474" y="9247"/>
                  </a:cubicBezTo>
                  <a:lnTo>
                    <a:pt x="1723474" y="372262"/>
                  </a:lnTo>
                  <a:cubicBezTo>
                    <a:pt x="1723474" y="377369"/>
                    <a:pt x="1719334" y="381510"/>
                    <a:pt x="1714227" y="381510"/>
                  </a:cubicBezTo>
                  <a:lnTo>
                    <a:pt x="9247" y="381510"/>
                  </a:lnTo>
                  <a:cubicBezTo>
                    <a:pt x="4140" y="381510"/>
                    <a:pt x="0" y="377369"/>
                    <a:pt x="0" y="372262"/>
                  </a:cubicBezTo>
                  <a:lnTo>
                    <a:pt x="0" y="9247"/>
                  </a:lnTo>
                  <a:cubicBezTo>
                    <a:pt x="0" y="4140"/>
                    <a:pt x="4140" y="0"/>
                    <a:pt x="9247" y="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723474" cy="410085"/>
            </a:xfrm>
            <a:prstGeom prst="rect">
              <a:avLst/>
            </a:prstGeom>
          </p:spPr>
          <p:txBody>
            <a:bodyPr anchor="ctr" rtlCol="false" tIns="51193" lIns="51193" bIns="51193" rIns="51193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99157" y="3846110"/>
            <a:ext cx="1056590" cy="1111960"/>
            <a:chOff x="0" y="0"/>
            <a:chExt cx="729082" cy="76728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29082" cy="767288"/>
            </a:xfrm>
            <a:custGeom>
              <a:avLst/>
              <a:gdLst/>
              <a:ahLst/>
              <a:cxnLst/>
              <a:rect r="r" b="b" t="t" l="l"/>
              <a:pathLst>
                <a:path h="767288" w="729082">
                  <a:moveTo>
                    <a:pt x="364541" y="0"/>
                  </a:moveTo>
                  <a:cubicBezTo>
                    <a:pt x="163211" y="0"/>
                    <a:pt x="0" y="171763"/>
                    <a:pt x="0" y="383644"/>
                  </a:cubicBezTo>
                  <a:cubicBezTo>
                    <a:pt x="0" y="595525"/>
                    <a:pt x="163211" y="767288"/>
                    <a:pt x="364541" y="767288"/>
                  </a:cubicBezTo>
                  <a:cubicBezTo>
                    <a:pt x="565871" y="767288"/>
                    <a:pt x="729082" y="595525"/>
                    <a:pt x="729082" y="383644"/>
                  </a:cubicBezTo>
                  <a:cubicBezTo>
                    <a:pt x="729082" y="171763"/>
                    <a:pt x="565871" y="0"/>
                    <a:pt x="364541" y="0"/>
                  </a:cubicBezTo>
                  <a:close/>
                </a:path>
              </a:pathLst>
            </a:custGeom>
            <a:solidFill>
              <a:srgbClr val="023E8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68351" y="33833"/>
              <a:ext cx="592379" cy="661522"/>
            </a:xfrm>
            <a:prstGeom prst="rect">
              <a:avLst/>
            </a:prstGeom>
          </p:spPr>
          <p:txBody>
            <a:bodyPr anchor="ctr" rtlCol="false" tIns="43778" lIns="43778" bIns="43778" rIns="43778"/>
            <a:lstStyle/>
            <a:p>
              <a:pPr algn="ctr">
                <a:lnSpc>
                  <a:spcPts val="13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99157" y="6617767"/>
            <a:ext cx="16921726" cy="1111960"/>
            <a:chOff x="0" y="0"/>
            <a:chExt cx="22562301" cy="1482613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1697881" y="0"/>
              <a:ext cx="20864420" cy="1482613"/>
              <a:chOff x="0" y="0"/>
              <a:chExt cx="5368884" cy="38151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368884" cy="381510"/>
              </a:xfrm>
              <a:custGeom>
                <a:avLst/>
                <a:gdLst/>
                <a:ahLst/>
                <a:cxnLst/>
                <a:rect r="r" b="b" t="t" l="l"/>
                <a:pathLst>
                  <a:path h="381510" w="5368884">
                    <a:moveTo>
                      <a:pt x="3080" y="0"/>
                    </a:moveTo>
                    <a:lnTo>
                      <a:pt x="5365804" y="0"/>
                    </a:lnTo>
                    <a:cubicBezTo>
                      <a:pt x="5366621" y="0"/>
                      <a:pt x="5367405" y="324"/>
                      <a:pt x="5367982" y="902"/>
                    </a:cubicBezTo>
                    <a:cubicBezTo>
                      <a:pt x="5368560" y="1480"/>
                      <a:pt x="5368884" y="2263"/>
                      <a:pt x="5368884" y="3080"/>
                    </a:cubicBezTo>
                    <a:lnTo>
                      <a:pt x="5368884" y="378430"/>
                    </a:lnTo>
                    <a:cubicBezTo>
                      <a:pt x="5368884" y="379247"/>
                      <a:pt x="5368560" y="380030"/>
                      <a:pt x="5367982" y="380608"/>
                    </a:cubicBezTo>
                    <a:cubicBezTo>
                      <a:pt x="5367405" y="381185"/>
                      <a:pt x="5366621" y="381510"/>
                      <a:pt x="5365804" y="381510"/>
                    </a:cubicBezTo>
                    <a:lnTo>
                      <a:pt x="3080" y="381510"/>
                    </a:lnTo>
                    <a:cubicBezTo>
                      <a:pt x="1379" y="381510"/>
                      <a:pt x="0" y="380131"/>
                      <a:pt x="0" y="378430"/>
                    </a:cubicBezTo>
                    <a:lnTo>
                      <a:pt x="0" y="3080"/>
                    </a:lnTo>
                    <a:cubicBezTo>
                      <a:pt x="0" y="1379"/>
                      <a:pt x="1379" y="0"/>
                      <a:pt x="3080" y="0"/>
                    </a:cubicBezTo>
                    <a:close/>
                  </a:path>
                </a:pathLst>
              </a:custGeom>
              <a:solidFill>
                <a:srgbClr val="E7FE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5368884" cy="410085"/>
              </a:xfrm>
              <a:prstGeom prst="rect">
                <a:avLst/>
              </a:prstGeom>
            </p:spPr>
            <p:txBody>
              <a:bodyPr anchor="ctr" rtlCol="false" tIns="49345" lIns="49345" bIns="49345" rIns="49345"/>
              <a:lstStyle/>
              <a:p>
                <a:pPr algn="ctr">
                  <a:lnSpc>
                    <a:spcPts val="1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0"/>
              <a:ext cx="1408787" cy="1482613"/>
              <a:chOff x="0" y="0"/>
              <a:chExt cx="729082" cy="767288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729082" cy="767288"/>
              </a:xfrm>
              <a:custGeom>
                <a:avLst/>
                <a:gdLst/>
                <a:ahLst/>
                <a:cxnLst/>
                <a:rect r="r" b="b" t="t" l="l"/>
                <a:pathLst>
                  <a:path h="767288" w="729082">
                    <a:moveTo>
                      <a:pt x="364541" y="0"/>
                    </a:moveTo>
                    <a:cubicBezTo>
                      <a:pt x="163211" y="0"/>
                      <a:pt x="0" y="171763"/>
                      <a:pt x="0" y="383644"/>
                    </a:cubicBezTo>
                    <a:cubicBezTo>
                      <a:pt x="0" y="595525"/>
                      <a:pt x="163211" y="767288"/>
                      <a:pt x="364541" y="767288"/>
                    </a:cubicBezTo>
                    <a:cubicBezTo>
                      <a:pt x="565871" y="767288"/>
                      <a:pt x="729082" y="595525"/>
                      <a:pt x="729082" y="383644"/>
                    </a:cubicBezTo>
                    <a:cubicBezTo>
                      <a:pt x="729082" y="171763"/>
                      <a:pt x="565871" y="0"/>
                      <a:pt x="364541" y="0"/>
                    </a:cubicBezTo>
                    <a:close/>
                  </a:path>
                </a:pathLst>
              </a:custGeom>
              <a:solidFill>
                <a:srgbClr val="023E8A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68351" y="33833"/>
                <a:ext cx="592379" cy="661522"/>
              </a:xfrm>
              <a:prstGeom prst="rect">
                <a:avLst/>
              </a:prstGeom>
            </p:spPr>
            <p:txBody>
              <a:bodyPr anchor="ctr" rtlCol="false" tIns="42197" lIns="42197" bIns="42197" rIns="42197"/>
              <a:lstStyle/>
              <a:p>
                <a:pPr algn="ctr">
                  <a:lnSpc>
                    <a:spcPts val="1340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322118" y="-55039"/>
              <a:ext cx="764550" cy="14940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00"/>
                </a:lnSpc>
                <a:spcBef>
                  <a:spcPct val="0"/>
                </a:spcBef>
              </a:pPr>
              <a:r>
                <a:rPr lang="en-US" b="true" sz="6142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964436" y="144202"/>
              <a:ext cx="20326093" cy="13384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3"/>
                </a:lnSpc>
                <a:spcBef>
                  <a:spcPct val="0"/>
                </a:spcBef>
              </a:pPr>
              <a:r>
                <a:rPr lang="en-US" sz="3849" spc="-115">
                  <a:solidFill>
                    <a:srgbClr val="023E8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 a-t-il d’autr</a:t>
              </a:r>
              <a:r>
                <a:rPr lang="en-US" sz="3849" spc="-115" strike="noStrike" u="none">
                  <a:solidFill>
                    <a:srgbClr val="023E8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es</a:t>
              </a:r>
              <a:r>
                <a:rPr lang="en-US" sz="3849" spc="-115" strike="noStrike" u="none">
                  <a:solidFill>
                    <a:srgbClr val="023E8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personnes que tu aimerais amener en expédition avec toi, mais qui ne figurent pas parmi celles identifiées ci-haut? Lesquelles? Pourquoi?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499157" y="7906604"/>
            <a:ext cx="16921726" cy="1111960"/>
            <a:chOff x="0" y="0"/>
            <a:chExt cx="22562301" cy="1482613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1697881" y="0"/>
              <a:ext cx="20864420" cy="1482613"/>
              <a:chOff x="0" y="0"/>
              <a:chExt cx="5368884" cy="38151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5368884" cy="381510"/>
              </a:xfrm>
              <a:custGeom>
                <a:avLst/>
                <a:gdLst/>
                <a:ahLst/>
                <a:cxnLst/>
                <a:rect r="r" b="b" t="t" l="l"/>
                <a:pathLst>
                  <a:path h="381510" w="5368884">
                    <a:moveTo>
                      <a:pt x="3080" y="0"/>
                    </a:moveTo>
                    <a:lnTo>
                      <a:pt x="5365804" y="0"/>
                    </a:lnTo>
                    <a:cubicBezTo>
                      <a:pt x="5366621" y="0"/>
                      <a:pt x="5367405" y="324"/>
                      <a:pt x="5367982" y="902"/>
                    </a:cubicBezTo>
                    <a:cubicBezTo>
                      <a:pt x="5368560" y="1480"/>
                      <a:pt x="5368884" y="2263"/>
                      <a:pt x="5368884" y="3080"/>
                    </a:cubicBezTo>
                    <a:lnTo>
                      <a:pt x="5368884" y="378430"/>
                    </a:lnTo>
                    <a:cubicBezTo>
                      <a:pt x="5368884" y="379247"/>
                      <a:pt x="5368560" y="380030"/>
                      <a:pt x="5367982" y="380608"/>
                    </a:cubicBezTo>
                    <a:cubicBezTo>
                      <a:pt x="5367405" y="381185"/>
                      <a:pt x="5366621" y="381510"/>
                      <a:pt x="5365804" y="381510"/>
                    </a:cubicBezTo>
                    <a:lnTo>
                      <a:pt x="3080" y="381510"/>
                    </a:lnTo>
                    <a:cubicBezTo>
                      <a:pt x="1379" y="381510"/>
                      <a:pt x="0" y="380131"/>
                      <a:pt x="0" y="378430"/>
                    </a:cubicBezTo>
                    <a:lnTo>
                      <a:pt x="0" y="3080"/>
                    </a:lnTo>
                    <a:cubicBezTo>
                      <a:pt x="0" y="1379"/>
                      <a:pt x="1379" y="0"/>
                      <a:pt x="3080" y="0"/>
                    </a:cubicBezTo>
                    <a:close/>
                  </a:path>
                </a:pathLst>
              </a:custGeom>
              <a:solidFill>
                <a:srgbClr val="E7FE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28575"/>
                <a:ext cx="5368884" cy="410085"/>
              </a:xfrm>
              <a:prstGeom prst="rect">
                <a:avLst/>
              </a:prstGeom>
            </p:spPr>
            <p:txBody>
              <a:bodyPr anchor="ctr" rtlCol="false" tIns="49345" lIns="49345" bIns="49345" rIns="49345"/>
              <a:lstStyle/>
              <a:p>
                <a:pPr algn="ctr">
                  <a:lnSpc>
                    <a:spcPts val="1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0" y="0"/>
              <a:ext cx="1408787" cy="1482613"/>
              <a:chOff x="0" y="0"/>
              <a:chExt cx="729082" cy="767288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729082" cy="767288"/>
              </a:xfrm>
              <a:custGeom>
                <a:avLst/>
                <a:gdLst/>
                <a:ahLst/>
                <a:cxnLst/>
                <a:rect r="r" b="b" t="t" l="l"/>
                <a:pathLst>
                  <a:path h="767288" w="729082">
                    <a:moveTo>
                      <a:pt x="364541" y="0"/>
                    </a:moveTo>
                    <a:cubicBezTo>
                      <a:pt x="163211" y="0"/>
                      <a:pt x="0" y="171763"/>
                      <a:pt x="0" y="383644"/>
                    </a:cubicBezTo>
                    <a:cubicBezTo>
                      <a:pt x="0" y="595525"/>
                      <a:pt x="163211" y="767288"/>
                      <a:pt x="364541" y="767288"/>
                    </a:cubicBezTo>
                    <a:cubicBezTo>
                      <a:pt x="565871" y="767288"/>
                      <a:pt x="729082" y="595525"/>
                      <a:pt x="729082" y="383644"/>
                    </a:cubicBezTo>
                    <a:cubicBezTo>
                      <a:pt x="729082" y="171763"/>
                      <a:pt x="565871" y="0"/>
                      <a:pt x="364541" y="0"/>
                    </a:cubicBezTo>
                    <a:close/>
                  </a:path>
                </a:pathLst>
              </a:custGeom>
              <a:solidFill>
                <a:srgbClr val="023E8A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68351" y="33833"/>
                <a:ext cx="592379" cy="661522"/>
              </a:xfrm>
              <a:prstGeom prst="rect">
                <a:avLst/>
              </a:prstGeom>
            </p:spPr>
            <p:txBody>
              <a:bodyPr anchor="ctr" rtlCol="false" tIns="42197" lIns="42197" bIns="42197" rIns="42197"/>
              <a:lstStyle/>
              <a:p>
                <a:pPr algn="ctr">
                  <a:lnSpc>
                    <a:spcPts val="1340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322118" y="-55039"/>
              <a:ext cx="764550" cy="14940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00"/>
                </a:lnSpc>
                <a:spcBef>
                  <a:spcPct val="0"/>
                </a:spcBef>
              </a:pPr>
              <a:r>
                <a:rPr lang="en-US" b="true" sz="6142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964436" y="144202"/>
              <a:ext cx="20597865" cy="13384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3"/>
                </a:lnSpc>
                <a:spcBef>
                  <a:spcPct val="0"/>
                </a:spcBef>
              </a:pPr>
              <a:r>
                <a:rPr lang="en-US" sz="3849" spc="-115">
                  <a:solidFill>
                    <a:srgbClr val="023E8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Sur </a:t>
              </a:r>
              <a:r>
                <a:rPr lang="en-US" sz="3849" spc="-115" strike="noStrike" u="none">
                  <a:solidFill>
                    <a:srgbClr val="023E8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une échelle de 1 à 10, à quel point es-tu satisfaite ou satisfait de ton réseau social de soutien? Pourquoi?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772568" y="9056663"/>
            <a:ext cx="15617731" cy="1035719"/>
            <a:chOff x="0" y="0"/>
            <a:chExt cx="20823642" cy="1380959"/>
          </a:xfrm>
        </p:grpSpPr>
        <p:sp>
          <p:nvSpPr>
            <p:cNvPr name="AutoShape 34" id="34"/>
            <p:cNvSpPr/>
            <p:nvPr/>
          </p:nvSpPr>
          <p:spPr>
            <a:xfrm>
              <a:off x="85791" y="888598"/>
              <a:ext cx="17211229" cy="59186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5" id="35"/>
            <p:cNvGrpSpPr/>
            <p:nvPr/>
          </p:nvGrpSpPr>
          <p:grpSpPr>
            <a:xfrm rot="0">
              <a:off x="0" y="198335"/>
              <a:ext cx="3883676" cy="1182624"/>
              <a:chOff x="0" y="0"/>
              <a:chExt cx="3026849" cy="92171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3026849" cy="921710"/>
              </a:xfrm>
              <a:custGeom>
                <a:avLst/>
                <a:gdLst/>
                <a:ahLst/>
                <a:cxnLst/>
                <a:rect r="r" b="b" t="t" l="l"/>
                <a:pathLst>
                  <a:path h="921710" w="3026849">
                    <a:moveTo>
                      <a:pt x="34103" y="0"/>
                    </a:moveTo>
                    <a:lnTo>
                      <a:pt x="2992746" y="0"/>
                    </a:lnTo>
                    <a:cubicBezTo>
                      <a:pt x="3011580" y="0"/>
                      <a:pt x="3026849" y="15269"/>
                      <a:pt x="3026849" y="34103"/>
                    </a:cubicBezTo>
                    <a:lnTo>
                      <a:pt x="3026849" y="887607"/>
                    </a:lnTo>
                    <a:cubicBezTo>
                      <a:pt x="3026849" y="906442"/>
                      <a:pt x="3011580" y="921710"/>
                      <a:pt x="2992746" y="921710"/>
                    </a:cubicBezTo>
                    <a:lnTo>
                      <a:pt x="34103" y="921710"/>
                    </a:lnTo>
                    <a:cubicBezTo>
                      <a:pt x="15269" y="921710"/>
                      <a:pt x="0" y="906442"/>
                      <a:pt x="0" y="887607"/>
                    </a:cubicBezTo>
                    <a:lnTo>
                      <a:pt x="0" y="34103"/>
                    </a:lnTo>
                    <a:cubicBezTo>
                      <a:pt x="0" y="15269"/>
                      <a:pt x="15269" y="0"/>
                      <a:pt x="34103" y="0"/>
                    </a:cubicBezTo>
                    <a:close/>
                  </a:path>
                </a:pathLst>
              </a:custGeom>
              <a:solidFill>
                <a:srgbClr val="023E8A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57150"/>
                <a:ext cx="3026849" cy="97886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59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0" y="378076"/>
              <a:ext cx="3825393" cy="833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57"/>
                </a:lnSpc>
              </a:pPr>
              <a:r>
                <a:rPr lang="en-US" b="true" sz="2454" spc="-122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Aucunement </a:t>
              </a:r>
            </a:p>
            <a:p>
              <a:pPr algn="ctr">
                <a:lnSpc>
                  <a:spcPts val="2257"/>
                </a:lnSpc>
              </a:pPr>
              <a:r>
                <a:rPr lang="en-US" b="true" sz="2454" spc="-122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satisfaite ou satisfait</a:t>
              </a:r>
            </a:p>
          </p:txBody>
        </p:sp>
        <p:sp>
          <p:nvSpPr>
            <p:cNvPr name="AutoShape 39" id="39"/>
            <p:cNvSpPr/>
            <p:nvPr/>
          </p:nvSpPr>
          <p:spPr>
            <a:xfrm flipH="true">
              <a:off x="4880300" y="669841"/>
              <a:ext cx="4328" cy="521994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0" id="40"/>
            <p:cNvSpPr txBox="true"/>
            <p:nvPr/>
          </p:nvSpPr>
          <p:spPr>
            <a:xfrm rot="0">
              <a:off x="4683938" y="47224"/>
              <a:ext cx="395246" cy="6400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8"/>
                </a:lnSpc>
              </a:pPr>
              <a:r>
                <a:rPr lang="en-US" b="true" sz="3346" spc="-167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  <p:sp>
          <p:nvSpPr>
            <p:cNvPr name="AutoShape 41" id="41"/>
            <p:cNvSpPr/>
            <p:nvPr/>
          </p:nvSpPr>
          <p:spPr>
            <a:xfrm flipH="true">
              <a:off x="6088992" y="669841"/>
              <a:ext cx="4328" cy="521994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2" id="42"/>
            <p:cNvSpPr txBox="true"/>
            <p:nvPr/>
          </p:nvSpPr>
          <p:spPr>
            <a:xfrm rot="0">
              <a:off x="5892631" y="47224"/>
              <a:ext cx="395246" cy="6400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8"/>
                </a:lnSpc>
              </a:pPr>
              <a:r>
                <a:rPr lang="en-US" b="true" sz="3346" spc="-167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  <p:sp>
          <p:nvSpPr>
            <p:cNvPr name="AutoShape 43" id="43"/>
            <p:cNvSpPr/>
            <p:nvPr/>
          </p:nvSpPr>
          <p:spPr>
            <a:xfrm flipH="true">
              <a:off x="7297685" y="669841"/>
              <a:ext cx="4328" cy="521994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4" id="44"/>
            <p:cNvSpPr txBox="true"/>
            <p:nvPr/>
          </p:nvSpPr>
          <p:spPr>
            <a:xfrm rot="0">
              <a:off x="7101324" y="47224"/>
              <a:ext cx="395246" cy="6400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8"/>
                </a:lnSpc>
              </a:pPr>
              <a:r>
                <a:rPr lang="en-US" b="true" sz="3346" spc="-167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  <p:sp>
          <p:nvSpPr>
            <p:cNvPr name="AutoShape 45" id="45"/>
            <p:cNvSpPr/>
            <p:nvPr/>
          </p:nvSpPr>
          <p:spPr>
            <a:xfrm flipH="true">
              <a:off x="12132457" y="651191"/>
              <a:ext cx="4328" cy="521994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6" id="46"/>
            <p:cNvSpPr txBox="true"/>
            <p:nvPr/>
          </p:nvSpPr>
          <p:spPr>
            <a:xfrm rot="0">
              <a:off x="11936095" y="28575"/>
              <a:ext cx="395246" cy="6400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8"/>
                </a:lnSpc>
              </a:pPr>
              <a:r>
                <a:rPr lang="en-US" b="true" sz="3346" spc="-167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7</a:t>
              </a:r>
            </a:p>
          </p:txBody>
        </p:sp>
        <p:sp>
          <p:nvSpPr>
            <p:cNvPr name="AutoShape 47" id="47"/>
            <p:cNvSpPr/>
            <p:nvPr/>
          </p:nvSpPr>
          <p:spPr>
            <a:xfrm flipH="true">
              <a:off x="8506378" y="669841"/>
              <a:ext cx="4328" cy="521994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8" id="48"/>
            <p:cNvSpPr txBox="true"/>
            <p:nvPr/>
          </p:nvSpPr>
          <p:spPr>
            <a:xfrm rot="0">
              <a:off x="8310017" y="47224"/>
              <a:ext cx="395246" cy="6400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8"/>
                </a:lnSpc>
              </a:pPr>
              <a:r>
                <a:rPr lang="en-US" b="true" sz="3346" spc="-167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  <p:sp>
          <p:nvSpPr>
            <p:cNvPr name="AutoShape 49" id="49"/>
            <p:cNvSpPr/>
            <p:nvPr/>
          </p:nvSpPr>
          <p:spPr>
            <a:xfrm flipH="true">
              <a:off x="9715071" y="669841"/>
              <a:ext cx="4328" cy="521994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0" id="50"/>
            <p:cNvSpPr txBox="true"/>
            <p:nvPr/>
          </p:nvSpPr>
          <p:spPr>
            <a:xfrm rot="0">
              <a:off x="9518710" y="47224"/>
              <a:ext cx="395246" cy="6400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8"/>
                </a:lnSpc>
              </a:pPr>
              <a:r>
                <a:rPr lang="en-US" b="true" sz="3346" spc="-167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</a:t>
              </a:r>
            </a:p>
          </p:txBody>
        </p:sp>
        <p:sp>
          <p:nvSpPr>
            <p:cNvPr name="AutoShape 51" id="51"/>
            <p:cNvSpPr/>
            <p:nvPr/>
          </p:nvSpPr>
          <p:spPr>
            <a:xfrm flipH="true">
              <a:off x="10923764" y="651191"/>
              <a:ext cx="4328" cy="521994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2" id="52"/>
            <p:cNvSpPr txBox="true"/>
            <p:nvPr/>
          </p:nvSpPr>
          <p:spPr>
            <a:xfrm rot="0">
              <a:off x="10727402" y="28575"/>
              <a:ext cx="395246" cy="6400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8"/>
                </a:lnSpc>
              </a:pPr>
              <a:r>
                <a:rPr lang="en-US" b="true" sz="3346" spc="-167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6</a:t>
              </a:r>
            </a:p>
          </p:txBody>
        </p:sp>
        <p:sp>
          <p:nvSpPr>
            <p:cNvPr name="AutoShape 53" id="53"/>
            <p:cNvSpPr/>
            <p:nvPr/>
          </p:nvSpPr>
          <p:spPr>
            <a:xfrm flipH="true">
              <a:off x="13341150" y="651191"/>
              <a:ext cx="4328" cy="521994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4" id="54"/>
            <p:cNvSpPr txBox="true"/>
            <p:nvPr/>
          </p:nvSpPr>
          <p:spPr>
            <a:xfrm rot="0">
              <a:off x="13144788" y="28575"/>
              <a:ext cx="395246" cy="6400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8"/>
                </a:lnSpc>
              </a:pPr>
              <a:r>
                <a:rPr lang="en-US" b="true" sz="3346" spc="-167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8</a:t>
              </a:r>
            </a:p>
          </p:txBody>
        </p:sp>
        <p:sp>
          <p:nvSpPr>
            <p:cNvPr name="AutoShape 55" id="55"/>
            <p:cNvSpPr/>
            <p:nvPr/>
          </p:nvSpPr>
          <p:spPr>
            <a:xfrm flipH="true">
              <a:off x="14549842" y="669841"/>
              <a:ext cx="4328" cy="521994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6" id="56"/>
            <p:cNvSpPr txBox="true"/>
            <p:nvPr/>
          </p:nvSpPr>
          <p:spPr>
            <a:xfrm rot="0">
              <a:off x="14353481" y="47224"/>
              <a:ext cx="395246" cy="6400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8"/>
                </a:lnSpc>
              </a:pPr>
              <a:r>
                <a:rPr lang="en-US" b="true" sz="3346" spc="-167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9</a:t>
              </a:r>
            </a:p>
          </p:txBody>
        </p:sp>
        <p:sp>
          <p:nvSpPr>
            <p:cNvPr name="AutoShape 57" id="57"/>
            <p:cNvSpPr/>
            <p:nvPr/>
          </p:nvSpPr>
          <p:spPr>
            <a:xfrm flipH="true">
              <a:off x="15845024" y="668673"/>
              <a:ext cx="4328" cy="521994"/>
            </a:xfrm>
            <a:prstGeom prst="line">
              <a:avLst/>
            </a:prstGeom>
            <a:ln cap="rnd" w="113334">
              <a:solidFill>
                <a:srgbClr val="00267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8" id="58"/>
            <p:cNvSpPr txBox="true"/>
            <p:nvPr/>
          </p:nvSpPr>
          <p:spPr>
            <a:xfrm rot="0">
              <a:off x="15562125" y="28575"/>
              <a:ext cx="564175" cy="6400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8"/>
                </a:lnSpc>
              </a:pPr>
              <a:r>
                <a:rPr lang="en-US" b="true" sz="3346" spc="-167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10</a:t>
              </a:r>
            </a:p>
          </p:txBody>
        </p:sp>
        <p:grpSp>
          <p:nvGrpSpPr>
            <p:cNvPr name="Group 59" id="59"/>
            <p:cNvGrpSpPr/>
            <p:nvPr/>
          </p:nvGrpSpPr>
          <p:grpSpPr>
            <a:xfrm rot="0">
              <a:off x="16939966" y="198335"/>
              <a:ext cx="3883676" cy="1182624"/>
              <a:chOff x="0" y="0"/>
              <a:chExt cx="3026849" cy="92171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3026849" cy="921710"/>
              </a:xfrm>
              <a:custGeom>
                <a:avLst/>
                <a:gdLst/>
                <a:ahLst/>
                <a:cxnLst/>
                <a:rect r="r" b="b" t="t" l="l"/>
                <a:pathLst>
                  <a:path h="921710" w="3026849">
                    <a:moveTo>
                      <a:pt x="34103" y="0"/>
                    </a:moveTo>
                    <a:lnTo>
                      <a:pt x="2992746" y="0"/>
                    </a:lnTo>
                    <a:cubicBezTo>
                      <a:pt x="3011580" y="0"/>
                      <a:pt x="3026849" y="15269"/>
                      <a:pt x="3026849" y="34103"/>
                    </a:cubicBezTo>
                    <a:lnTo>
                      <a:pt x="3026849" y="887607"/>
                    </a:lnTo>
                    <a:cubicBezTo>
                      <a:pt x="3026849" y="906442"/>
                      <a:pt x="3011580" y="921710"/>
                      <a:pt x="2992746" y="921710"/>
                    </a:cubicBezTo>
                    <a:lnTo>
                      <a:pt x="34103" y="921710"/>
                    </a:lnTo>
                    <a:cubicBezTo>
                      <a:pt x="15269" y="921710"/>
                      <a:pt x="0" y="906442"/>
                      <a:pt x="0" y="887607"/>
                    </a:cubicBezTo>
                    <a:lnTo>
                      <a:pt x="0" y="34103"/>
                    </a:lnTo>
                    <a:cubicBezTo>
                      <a:pt x="0" y="15269"/>
                      <a:pt x="15269" y="0"/>
                      <a:pt x="34103" y="0"/>
                    </a:cubicBezTo>
                    <a:close/>
                  </a:path>
                </a:pathLst>
              </a:custGeom>
              <a:solidFill>
                <a:srgbClr val="023E8A"/>
              </a:soli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-57150"/>
                <a:ext cx="3026849" cy="97886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59"/>
                  </a:lnSpc>
                </a:pPr>
              </a:p>
            </p:txBody>
          </p:sp>
        </p:grpSp>
        <p:sp>
          <p:nvSpPr>
            <p:cNvPr name="TextBox 62" id="62"/>
            <p:cNvSpPr txBox="true"/>
            <p:nvPr/>
          </p:nvSpPr>
          <p:spPr>
            <a:xfrm rot="0">
              <a:off x="16940584" y="378076"/>
              <a:ext cx="3825393" cy="833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57"/>
                </a:lnSpc>
              </a:pPr>
              <a:r>
                <a:rPr lang="en-US" b="true" sz="2454" spc="-122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Totalement</a:t>
              </a:r>
            </a:p>
            <a:p>
              <a:pPr algn="ctr">
                <a:lnSpc>
                  <a:spcPts val="2257"/>
                </a:lnSpc>
              </a:pPr>
              <a:r>
                <a:rPr lang="en-US" b="true" sz="2454" spc="-122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satisfaite ou satisfait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155758" y="2816774"/>
            <a:ext cx="7897202" cy="837612"/>
            <a:chOff x="0" y="0"/>
            <a:chExt cx="10529603" cy="1116815"/>
          </a:xfrm>
        </p:grpSpPr>
        <p:grpSp>
          <p:nvGrpSpPr>
            <p:cNvPr name="Group 64" id="64"/>
            <p:cNvGrpSpPr/>
            <p:nvPr/>
          </p:nvGrpSpPr>
          <p:grpSpPr>
            <a:xfrm rot="0">
              <a:off x="0" y="0"/>
              <a:ext cx="10529603" cy="1116815"/>
              <a:chOff x="0" y="0"/>
              <a:chExt cx="3699938" cy="392431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3699937" cy="392431"/>
              </a:xfrm>
              <a:custGeom>
                <a:avLst/>
                <a:gdLst/>
                <a:ahLst/>
                <a:cxnLst/>
                <a:rect r="r" b="b" t="t" l="l"/>
                <a:pathLst>
                  <a:path h="392431" w="3699937">
                    <a:moveTo>
                      <a:pt x="7843" y="0"/>
                    </a:moveTo>
                    <a:lnTo>
                      <a:pt x="3692095" y="0"/>
                    </a:lnTo>
                    <a:cubicBezTo>
                      <a:pt x="3696426" y="0"/>
                      <a:pt x="3699937" y="3511"/>
                      <a:pt x="3699937" y="7843"/>
                    </a:cubicBezTo>
                    <a:lnTo>
                      <a:pt x="3699937" y="384589"/>
                    </a:lnTo>
                    <a:cubicBezTo>
                      <a:pt x="3699937" y="386669"/>
                      <a:pt x="3699111" y="388664"/>
                      <a:pt x="3697640" y="390134"/>
                    </a:cubicBezTo>
                    <a:cubicBezTo>
                      <a:pt x="3696169" y="391605"/>
                      <a:pt x="3694175" y="392431"/>
                      <a:pt x="3692095" y="392431"/>
                    </a:cubicBezTo>
                    <a:lnTo>
                      <a:pt x="7843" y="392431"/>
                    </a:lnTo>
                    <a:cubicBezTo>
                      <a:pt x="3511" y="392431"/>
                      <a:pt x="0" y="388920"/>
                      <a:pt x="0" y="384589"/>
                    </a:cubicBezTo>
                    <a:lnTo>
                      <a:pt x="0" y="7843"/>
                    </a:lnTo>
                    <a:cubicBezTo>
                      <a:pt x="0" y="3511"/>
                      <a:pt x="3511" y="0"/>
                      <a:pt x="7843" y="0"/>
                    </a:cubicBezTo>
                    <a:close/>
                  </a:path>
                </a:pathLst>
              </a:custGeom>
              <a:solidFill>
                <a:srgbClr val="3ED6D9"/>
              </a:solidFill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28575"/>
                <a:ext cx="3699938" cy="421006"/>
              </a:xfrm>
              <a:prstGeom prst="rect">
                <a:avLst/>
              </a:prstGeom>
            </p:spPr>
            <p:txBody>
              <a:bodyPr anchor="ctr" rtlCol="false" tIns="45709" lIns="45709" bIns="45709" rIns="45709"/>
              <a:lstStyle/>
              <a:p>
                <a:pPr algn="ctr">
                  <a:lnSpc>
                    <a:spcPts val="845"/>
                  </a:lnSpc>
                </a:pPr>
              </a:p>
            </p:txBody>
          </p:sp>
        </p:grpSp>
        <p:sp>
          <p:nvSpPr>
            <p:cNvPr name="TextBox 67" id="67"/>
            <p:cNvSpPr txBox="true"/>
            <p:nvPr/>
          </p:nvSpPr>
          <p:spPr>
            <a:xfrm rot="0">
              <a:off x="181419" y="176092"/>
              <a:ext cx="10065530" cy="7932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31"/>
                </a:lnSpc>
              </a:pPr>
              <a:r>
                <a:rPr lang="en-US" b="true" sz="4055" spc="-202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Imaginons que tu pars en EXPÉDITION!</a:t>
              </a:r>
            </a:p>
          </p:txBody>
        </p:sp>
      </p:grpSp>
      <p:sp>
        <p:nvSpPr>
          <p:cNvPr name="TextBox 68" id="68"/>
          <p:cNvSpPr txBox="true"/>
          <p:nvPr/>
        </p:nvSpPr>
        <p:spPr>
          <a:xfrm rot="0">
            <a:off x="1993607" y="4095765"/>
            <a:ext cx="13205971" cy="560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03"/>
              </a:lnSpc>
              <a:spcBef>
                <a:spcPct val="0"/>
              </a:spcBef>
            </a:pPr>
            <a:r>
              <a:rPr lang="en-US" sz="3849" spc="-115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Qui amènes-tu avec toi ?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6795858" y="4684671"/>
            <a:ext cx="10459940" cy="1596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4857" indent="-372428" lvl="1">
              <a:lnSpc>
                <a:spcPts val="2967"/>
              </a:lnSpc>
              <a:buFont typeface="Arial"/>
              <a:buChar char="•"/>
            </a:pPr>
            <a:r>
              <a:rPr lang="en-US" sz="3450" spc="-103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sur qui peux-tu vraiment compter lorsque tu </a:t>
            </a:r>
            <a:r>
              <a:rPr lang="en-US" sz="3450" spc="-103" strike="noStrike" u="none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en as besoin;</a:t>
            </a:r>
          </a:p>
          <a:p>
            <a:pPr algn="l" marL="744857" indent="-372428" lvl="1">
              <a:lnSpc>
                <a:spcPts val="2967"/>
              </a:lnSpc>
              <a:buFont typeface="Arial"/>
              <a:buChar char="•"/>
            </a:pPr>
            <a:r>
              <a:rPr lang="en-US" sz="3450" spc="-103" strike="noStrike" u="none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à qui peux-tu te confier en toute sécurité et confiance;</a:t>
            </a:r>
          </a:p>
          <a:p>
            <a:pPr algn="l" marL="744857" indent="-372428" lvl="1">
              <a:lnSpc>
                <a:spcPts val="2967"/>
              </a:lnSpc>
              <a:buFont typeface="Arial"/>
              <a:buChar char="•"/>
            </a:pPr>
            <a:r>
              <a:rPr lang="en-US" sz="3450" spc="-103" strike="noStrike" u="none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pour qui te sens-tu importante ou important;</a:t>
            </a:r>
          </a:p>
          <a:p>
            <a:pPr algn="l" marL="744857" indent="-372428" lvl="1">
              <a:lnSpc>
                <a:spcPts val="2967"/>
              </a:lnSpc>
              <a:buFont typeface="Arial"/>
              <a:buChar char="•"/>
            </a:pPr>
            <a:r>
              <a:rPr lang="en-US" sz="3450" spc="-103" strike="noStrike" u="none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avec qui c’est facile de t’entendre et de t’amuser.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10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740746" y="3742918"/>
            <a:ext cx="573413" cy="1182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00"/>
              </a:lnSpc>
              <a:spcBef>
                <a:spcPct val="0"/>
              </a:spcBef>
            </a:pPr>
            <a:r>
              <a:rPr lang="en-US" b="true" sz="614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7300536" y="4162346"/>
            <a:ext cx="10819732" cy="498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9"/>
              </a:lnSpc>
              <a:spcBef>
                <a:spcPct val="0"/>
              </a:spcBef>
            </a:pPr>
            <a:r>
              <a:rPr lang="en-US" sz="3450" spc="-103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Pense aux personnes (jeunes et adultes)…</a:t>
            </a:r>
          </a:p>
        </p:txBody>
      </p:sp>
      <p:grpSp>
        <p:nvGrpSpPr>
          <p:cNvPr name="Group 73" id="73"/>
          <p:cNvGrpSpPr/>
          <p:nvPr/>
        </p:nvGrpSpPr>
        <p:grpSpPr>
          <a:xfrm rot="0">
            <a:off x="1883088" y="5063776"/>
            <a:ext cx="4802251" cy="931548"/>
            <a:chOff x="0" y="0"/>
            <a:chExt cx="6403002" cy="1242064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5637215" y="0"/>
              <a:ext cx="765786" cy="1235139"/>
            </a:xfrm>
            <a:custGeom>
              <a:avLst/>
              <a:gdLst/>
              <a:ahLst/>
              <a:cxnLst/>
              <a:rect r="r" b="b" t="t" l="l"/>
              <a:pathLst>
                <a:path h="1235139" w="765786">
                  <a:moveTo>
                    <a:pt x="0" y="0"/>
                  </a:moveTo>
                  <a:lnTo>
                    <a:pt x="765787" y="0"/>
                  </a:lnTo>
                  <a:lnTo>
                    <a:pt x="765787" y="1235139"/>
                  </a:lnTo>
                  <a:lnTo>
                    <a:pt x="0" y="1235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5" id="75"/>
            <p:cNvSpPr/>
            <p:nvPr/>
          </p:nvSpPr>
          <p:spPr>
            <a:xfrm flipH="false" flipV="false" rot="0">
              <a:off x="3739077" y="6925"/>
              <a:ext cx="818298" cy="1228215"/>
            </a:xfrm>
            <a:custGeom>
              <a:avLst/>
              <a:gdLst/>
              <a:ahLst/>
              <a:cxnLst/>
              <a:rect r="r" b="b" t="t" l="l"/>
              <a:pathLst>
                <a:path h="1228215" w="818298">
                  <a:moveTo>
                    <a:pt x="0" y="0"/>
                  </a:moveTo>
                  <a:lnTo>
                    <a:pt x="818298" y="0"/>
                  </a:lnTo>
                  <a:lnTo>
                    <a:pt x="818298" y="1228214"/>
                  </a:lnTo>
                  <a:lnTo>
                    <a:pt x="0" y="1228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6" id="76"/>
            <p:cNvSpPr/>
            <p:nvPr/>
          </p:nvSpPr>
          <p:spPr>
            <a:xfrm flipH="false" flipV="false" rot="0">
              <a:off x="0" y="6925"/>
              <a:ext cx="765786" cy="1235139"/>
            </a:xfrm>
            <a:custGeom>
              <a:avLst/>
              <a:gdLst/>
              <a:ahLst/>
              <a:cxnLst/>
              <a:rect r="r" b="b" t="t" l="l"/>
              <a:pathLst>
                <a:path h="1235139" w="765786">
                  <a:moveTo>
                    <a:pt x="0" y="0"/>
                  </a:moveTo>
                  <a:lnTo>
                    <a:pt x="765786" y="0"/>
                  </a:lnTo>
                  <a:lnTo>
                    <a:pt x="765786" y="1235139"/>
                  </a:lnTo>
                  <a:lnTo>
                    <a:pt x="0" y="1235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7" id="77"/>
            <p:cNvSpPr/>
            <p:nvPr/>
          </p:nvSpPr>
          <p:spPr>
            <a:xfrm flipH="false" flipV="false" rot="0">
              <a:off x="1845627" y="6925"/>
              <a:ext cx="818298" cy="1228215"/>
            </a:xfrm>
            <a:custGeom>
              <a:avLst/>
              <a:gdLst/>
              <a:ahLst/>
              <a:cxnLst/>
              <a:rect r="r" b="b" t="t" l="l"/>
              <a:pathLst>
                <a:path h="1228215" w="818298">
                  <a:moveTo>
                    <a:pt x="0" y="0"/>
                  </a:moveTo>
                  <a:lnTo>
                    <a:pt x="818298" y="0"/>
                  </a:lnTo>
                  <a:lnTo>
                    <a:pt x="818298" y="1228214"/>
                  </a:lnTo>
                  <a:lnTo>
                    <a:pt x="0" y="1228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531323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RELATIONS D'AMITIÉ ET RÉSEAU SOCIAL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1839845"/>
            <a:ext cx="18288000" cy="103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tru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Mon réseau social de soutien!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2715912"/>
            <a:ext cx="15635984" cy="1895878"/>
            <a:chOff x="0" y="0"/>
            <a:chExt cx="20847979" cy="252783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728982" y="433343"/>
              <a:ext cx="18118997" cy="1678428"/>
              <a:chOff x="0" y="0"/>
              <a:chExt cx="3131139" cy="29004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131139" cy="290049"/>
              </a:xfrm>
              <a:custGeom>
                <a:avLst/>
                <a:gdLst/>
                <a:ahLst/>
                <a:cxnLst/>
                <a:rect r="r" b="b" t="t" l="l"/>
                <a:pathLst>
                  <a:path h="290049" w="3131139">
                    <a:moveTo>
                      <a:pt x="7976" y="0"/>
                    </a:moveTo>
                    <a:lnTo>
                      <a:pt x="3123163" y="0"/>
                    </a:lnTo>
                    <a:cubicBezTo>
                      <a:pt x="3125279" y="0"/>
                      <a:pt x="3127307" y="840"/>
                      <a:pt x="3128803" y="2336"/>
                    </a:cubicBezTo>
                    <a:cubicBezTo>
                      <a:pt x="3130299" y="3832"/>
                      <a:pt x="3131139" y="5861"/>
                      <a:pt x="3131139" y="7976"/>
                    </a:cubicBezTo>
                    <a:lnTo>
                      <a:pt x="3131139" y="282073"/>
                    </a:lnTo>
                    <a:cubicBezTo>
                      <a:pt x="3131139" y="286478"/>
                      <a:pt x="3127568" y="290049"/>
                      <a:pt x="3123163" y="290049"/>
                    </a:cubicBezTo>
                    <a:lnTo>
                      <a:pt x="7976" y="290049"/>
                    </a:lnTo>
                    <a:cubicBezTo>
                      <a:pt x="5861" y="290049"/>
                      <a:pt x="3832" y="289208"/>
                      <a:pt x="2336" y="287713"/>
                    </a:cubicBezTo>
                    <a:cubicBezTo>
                      <a:pt x="840" y="286217"/>
                      <a:pt x="0" y="284188"/>
                      <a:pt x="0" y="282073"/>
                    </a:cubicBezTo>
                    <a:lnTo>
                      <a:pt x="0" y="7976"/>
                    </a:lnTo>
                    <a:cubicBezTo>
                      <a:pt x="0" y="5861"/>
                      <a:pt x="840" y="3832"/>
                      <a:pt x="2336" y="2336"/>
                    </a:cubicBezTo>
                    <a:cubicBezTo>
                      <a:pt x="3832" y="840"/>
                      <a:pt x="5861" y="0"/>
                      <a:pt x="7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sq">
                <a:solidFill>
                  <a:srgbClr val="E1F7F1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3131139" cy="347199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l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87072" y="433343"/>
              <a:ext cx="3260133" cy="1661151"/>
              <a:chOff x="0" y="0"/>
              <a:chExt cx="818725" cy="417169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8725" cy="417169"/>
              </a:xfrm>
              <a:custGeom>
                <a:avLst/>
                <a:gdLst/>
                <a:ahLst/>
                <a:cxnLst/>
                <a:rect r="r" b="b" t="t" l="l"/>
                <a:pathLst>
                  <a:path h="417169" w="818725">
                    <a:moveTo>
                      <a:pt x="28497" y="0"/>
                    </a:moveTo>
                    <a:lnTo>
                      <a:pt x="790228" y="0"/>
                    </a:lnTo>
                    <a:cubicBezTo>
                      <a:pt x="805966" y="0"/>
                      <a:pt x="818725" y="12758"/>
                      <a:pt x="818725" y="28497"/>
                    </a:cubicBezTo>
                    <a:lnTo>
                      <a:pt x="818725" y="388672"/>
                    </a:lnTo>
                    <a:cubicBezTo>
                      <a:pt x="818725" y="404410"/>
                      <a:pt x="805966" y="417169"/>
                      <a:pt x="790228" y="417169"/>
                    </a:cubicBezTo>
                    <a:lnTo>
                      <a:pt x="28497" y="417169"/>
                    </a:lnTo>
                    <a:cubicBezTo>
                      <a:pt x="12758" y="417169"/>
                      <a:pt x="0" y="404410"/>
                      <a:pt x="0" y="388672"/>
                    </a:cubicBezTo>
                    <a:lnTo>
                      <a:pt x="0" y="28497"/>
                    </a:lnTo>
                    <a:cubicBezTo>
                      <a:pt x="0" y="12758"/>
                      <a:pt x="12758" y="0"/>
                      <a:pt x="28497" y="0"/>
                    </a:cubicBezTo>
                    <a:close/>
                  </a:path>
                </a:pathLst>
              </a:custGeom>
              <a:solidFill>
                <a:srgbClr val="E0F6F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818725" cy="474319"/>
              </a:xfrm>
              <a:prstGeom prst="rect">
                <a:avLst/>
              </a:prstGeom>
            </p:spPr>
            <p:txBody>
              <a:bodyPr anchor="ctr" rtlCol="false" tIns="102230" lIns="102230" bIns="102230" rIns="102230"/>
              <a:lstStyle/>
              <a:p>
                <a:pPr algn="ctr">
                  <a:lnSpc>
                    <a:spcPts val="1862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661253">
              <a:off x="159436" y="279629"/>
              <a:ext cx="3115406" cy="1968580"/>
            </a:xfrm>
            <a:custGeom>
              <a:avLst/>
              <a:gdLst/>
              <a:ahLst/>
              <a:cxnLst/>
              <a:rect r="r" b="b" t="t" l="l"/>
              <a:pathLst>
                <a:path h="1968580" w="3115406">
                  <a:moveTo>
                    <a:pt x="0" y="0"/>
                  </a:moveTo>
                  <a:lnTo>
                    <a:pt x="3115406" y="0"/>
                  </a:lnTo>
                  <a:lnTo>
                    <a:pt x="3115406" y="1968579"/>
                  </a:lnTo>
                  <a:lnTo>
                    <a:pt x="0" y="1968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91" t="0" r="-1791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434278" y="534463"/>
              <a:ext cx="17141923" cy="19143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48"/>
                </a:lnSpc>
              </a:pPr>
              <a:r>
                <a:rPr lang="en-US" sz="2617" spc="-23" b="true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Un réseau</a:t>
              </a:r>
              <a:r>
                <a:rPr lang="en-US" b="true" sz="2617" spc="-23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social équilibré devrait à la fois comprendre des jeunes et des adultes (dont des membres de la famille), auprès de qui l’enfant expérimente des relations satisfaisantes, soutenantes et saines </a:t>
              </a:r>
              <a:r>
                <a:rPr lang="en-US" sz="2617" spc="-23">
                  <a:solidFill>
                    <a:srgbClr val="00388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(Pauzé et al., 2019).</a:t>
              </a:r>
            </a:p>
            <a:p>
              <a:pPr algn="l">
                <a:lnSpc>
                  <a:spcPts val="2748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5400000">
            <a:off x="6599057" y="-1987266"/>
            <a:ext cx="5089887" cy="18288000"/>
            <a:chOff x="0" y="0"/>
            <a:chExt cx="538017" cy="193309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38017" cy="1933097"/>
            </a:xfrm>
            <a:custGeom>
              <a:avLst/>
              <a:gdLst/>
              <a:ahLst/>
              <a:cxnLst/>
              <a:rect r="r" b="b" t="t" l="l"/>
              <a:pathLst>
                <a:path h="1933097" w="538017">
                  <a:moveTo>
                    <a:pt x="6084" y="0"/>
                  </a:moveTo>
                  <a:lnTo>
                    <a:pt x="531932" y="0"/>
                  </a:lnTo>
                  <a:cubicBezTo>
                    <a:pt x="535293" y="0"/>
                    <a:pt x="538017" y="2724"/>
                    <a:pt x="538017" y="6084"/>
                  </a:cubicBezTo>
                  <a:lnTo>
                    <a:pt x="538017" y="1927013"/>
                  </a:lnTo>
                  <a:cubicBezTo>
                    <a:pt x="538017" y="1930373"/>
                    <a:pt x="535293" y="1933097"/>
                    <a:pt x="531932" y="1933097"/>
                  </a:cubicBezTo>
                  <a:lnTo>
                    <a:pt x="6084" y="1933097"/>
                  </a:lnTo>
                  <a:cubicBezTo>
                    <a:pt x="2724" y="1933097"/>
                    <a:pt x="0" y="1930373"/>
                    <a:pt x="0" y="1927013"/>
                  </a:cubicBezTo>
                  <a:lnTo>
                    <a:pt x="0" y="6084"/>
                  </a:lnTo>
                  <a:cubicBezTo>
                    <a:pt x="0" y="2724"/>
                    <a:pt x="2724" y="0"/>
                    <a:pt x="6084" y="0"/>
                  </a:cubicBezTo>
                  <a:close/>
                </a:path>
              </a:pathLst>
            </a:custGeom>
            <a:solidFill>
              <a:srgbClr val="E8FE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538017" cy="1971197"/>
            </a:xfrm>
            <a:prstGeom prst="rect">
              <a:avLst/>
            </a:prstGeom>
          </p:spPr>
          <p:txBody>
            <a:bodyPr anchor="ctr" rtlCol="false" tIns="25754" lIns="25754" bIns="25754" rIns="25754"/>
            <a:lstStyle/>
            <a:p>
              <a:pPr algn="ctr">
                <a:lnSpc>
                  <a:spcPts val="1064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2487409" y="8108725"/>
            <a:ext cx="1097961" cy="1471305"/>
          </a:xfrm>
          <a:custGeom>
            <a:avLst/>
            <a:gdLst/>
            <a:ahLst/>
            <a:cxnLst/>
            <a:rect r="r" b="b" t="t" l="l"/>
            <a:pathLst>
              <a:path h="1471305" w="1097961">
                <a:moveTo>
                  <a:pt x="0" y="0"/>
                </a:moveTo>
                <a:lnTo>
                  <a:pt x="1097962" y="0"/>
                </a:lnTo>
                <a:lnTo>
                  <a:pt x="1097962" y="1471306"/>
                </a:lnTo>
                <a:lnTo>
                  <a:pt x="0" y="14713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923868" y="8356470"/>
            <a:ext cx="1193914" cy="1165559"/>
          </a:xfrm>
          <a:custGeom>
            <a:avLst/>
            <a:gdLst/>
            <a:ahLst/>
            <a:cxnLst/>
            <a:rect r="r" b="b" t="t" l="l"/>
            <a:pathLst>
              <a:path h="1165559" w="1193914">
                <a:moveTo>
                  <a:pt x="0" y="0"/>
                </a:moveTo>
                <a:lnTo>
                  <a:pt x="1193915" y="0"/>
                </a:lnTo>
                <a:lnTo>
                  <a:pt x="1193915" y="1165558"/>
                </a:lnTo>
                <a:lnTo>
                  <a:pt x="0" y="11655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314851" y="8112201"/>
            <a:ext cx="1559060" cy="1481107"/>
          </a:xfrm>
          <a:custGeom>
            <a:avLst/>
            <a:gdLst/>
            <a:ahLst/>
            <a:cxnLst/>
            <a:rect r="r" b="b" t="t" l="l"/>
            <a:pathLst>
              <a:path h="1481107" w="1559060">
                <a:moveTo>
                  <a:pt x="0" y="0"/>
                </a:moveTo>
                <a:lnTo>
                  <a:pt x="1559060" y="0"/>
                </a:lnTo>
                <a:lnTo>
                  <a:pt x="1559060" y="1481107"/>
                </a:lnTo>
                <a:lnTo>
                  <a:pt x="0" y="14811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662024" y="8268438"/>
            <a:ext cx="1282720" cy="1282720"/>
          </a:xfrm>
          <a:custGeom>
            <a:avLst/>
            <a:gdLst/>
            <a:ahLst/>
            <a:cxnLst/>
            <a:rect r="r" b="b" t="t" l="l"/>
            <a:pathLst>
              <a:path h="1282720" w="1282720">
                <a:moveTo>
                  <a:pt x="0" y="0"/>
                </a:moveTo>
                <a:lnTo>
                  <a:pt x="1282720" y="0"/>
                </a:lnTo>
                <a:lnTo>
                  <a:pt x="1282720" y="1282720"/>
                </a:lnTo>
                <a:lnTo>
                  <a:pt x="0" y="1282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120842" y="8613350"/>
            <a:ext cx="1363508" cy="727204"/>
          </a:xfrm>
          <a:custGeom>
            <a:avLst/>
            <a:gdLst/>
            <a:ahLst/>
            <a:cxnLst/>
            <a:rect r="r" b="b" t="t" l="l"/>
            <a:pathLst>
              <a:path h="727204" w="1363508">
                <a:moveTo>
                  <a:pt x="0" y="0"/>
                </a:moveTo>
                <a:lnTo>
                  <a:pt x="1363508" y="0"/>
                </a:lnTo>
                <a:lnTo>
                  <a:pt x="1363508" y="727205"/>
                </a:lnTo>
                <a:lnTo>
                  <a:pt x="0" y="7272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51215" y="4982620"/>
            <a:ext cx="17417839" cy="2745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Un réseau social diversifié c’est bien, mais ce qui compte le plus, ce n’est p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s 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la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 quantité... C’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est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 la qual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ité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!</a:t>
            </a:r>
          </a:p>
          <a:p>
            <a:pPr algn="ctr">
              <a:lnSpc>
                <a:spcPts val="3060"/>
              </a:lnSpc>
            </a:pPr>
          </a:p>
          <a:p>
            <a:pPr algn="ctr">
              <a:lnSpc>
                <a:spcPts val="3060"/>
              </a:lnSpc>
            </a:pP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L’impo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rta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nt, c’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est s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urtout…</a:t>
            </a:r>
          </a:p>
          <a:p>
            <a:pPr algn="ctr">
              <a:lnSpc>
                <a:spcPts val="3060"/>
              </a:lnSpc>
            </a:pP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de pr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en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dr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e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 conscie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nc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e d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e ses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 relations d’amitié et de son réseau social de soutien</a:t>
            </a:r>
          </a:p>
          <a:p>
            <a:pPr algn="ctr">
              <a:lnSpc>
                <a:spcPts val="3060"/>
              </a:lnSpc>
            </a:pP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afin de faire des choix positifs 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et s</a:t>
            </a: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atisfaisants.</a:t>
            </a:r>
          </a:p>
          <a:p>
            <a:pPr algn="ctr">
              <a:lnSpc>
                <a:spcPts val="3060"/>
              </a:lnSpc>
            </a:pPr>
          </a:p>
          <a:p>
            <a:pPr algn="ctr">
              <a:lnSpc>
                <a:spcPts val="3060"/>
              </a:lnSpc>
            </a:pPr>
            <a:r>
              <a:rPr lang="en-US" sz="3000" spc="-72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Pour cela, il faut parfois puiser dans son courage et sa confiance pour sortir de sa zone de confort!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814815" y="3195186"/>
            <a:ext cx="15648315" cy="1111960"/>
            <a:chOff x="0" y="0"/>
            <a:chExt cx="5368884" cy="3815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8884" cy="381510"/>
            </a:xfrm>
            <a:custGeom>
              <a:avLst/>
              <a:gdLst/>
              <a:ahLst/>
              <a:cxnLst/>
              <a:rect r="r" b="b" t="t" l="l"/>
              <a:pathLst>
                <a:path h="381510" w="5368884">
                  <a:moveTo>
                    <a:pt x="2968" y="0"/>
                  </a:moveTo>
                  <a:lnTo>
                    <a:pt x="5365915" y="0"/>
                  </a:lnTo>
                  <a:cubicBezTo>
                    <a:pt x="5366703" y="0"/>
                    <a:pt x="5367458" y="313"/>
                    <a:pt x="5368015" y="869"/>
                  </a:cubicBezTo>
                  <a:cubicBezTo>
                    <a:pt x="5368571" y="1426"/>
                    <a:pt x="5368884" y="2181"/>
                    <a:pt x="5368884" y="2968"/>
                  </a:cubicBezTo>
                  <a:lnTo>
                    <a:pt x="5368884" y="378541"/>
                  </a:lnTo>
                  <a:cubicBezTo>
                    <a:pt x="5368884" y="380181"/>
                    <a:pt x="5367555" y="381510"/>
                    <a:pt x="5365915" y="381510"/>
                  </a:cubicBezTo>
                  <a:lnTo>
                    <a:pt x="2968" y="381510"/>
                  </a:lnTo>
                  <a:cubicBezTo>
                    <a:pt x="1329" y="381510"/>
                    <a:pt x="0" y="380181"/>
                    <a:pt x="0" y="378541"/>
                  </a:cubicBezTo>
                  <a:lnTo>
                    <a:pt x="0" y="2968"/>
                  </a:lnTo>
                  <a:cubicBezTo>
                    <a:pt x="0" y="1329"/>
                    <a:pt x="1329" y="0"/>
                    <a:pt x="2968" y="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5368884" cy="410085"/>
            </a:xfrm>
            <a:prstGeom prst="rect">
              <a:avLst/>
            </a:prstGeom>
          </p:spPr>
          <p:txBody>
            <a:bodyPr anchor="ctr" rtlCol="false" tIns="51193" lIns="51193" bIns="51193" rIns="51193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41404" y="3195186"/>
            <a:ext cx="1056590" cy="1111960"/>
            <a:chOff x="0" y="0"/>
            <a:chExt cx="729082" cy="7672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29082" cy="767288"/>
            </a:xfrm>
            <a:custGeom>
              <a:avLst/>
              <a:gdLst/>
              <a:ahLst/>
              <a:cxnLst/>
              <a:rect r="r" b="b" t="t" l="l"/>
              <a:pathLst>
                <a:path h="767288" w="729082">
                  <a:moveTo>
                    <a:pt x="364541" y="0"/>
                  </a:moveTo>
                  <a:cubicBezTo>
                    <a:pt x="163211" y="0"/>
                    <a:pt x="0" y="171763"/>
                    <a:pt x="0" y="383644"/>
                  </a:cubicBezTo>
                  <a:cubicBezTo>
                    <a:pt x="0" y="595525"/>
                    <a:pt x="163211" y="767288"/>
                    <a:pt x="364541" y="767288"/>
                  </a:cubicBezTo>
                  <a:cubicBezTo>
                    <a:pt x="565871" y="767288"/>
                    <a:pt x="729082" y="595525"/>
                    <a:pt x="729082" y="383644"/>
                  </a:cubicBezTo>
                  <a:cubicBezTo>
                    <a:pt x="729082" y="171763"/>
                    <a:pt x="565871" y="0"/>
                    <a:pt x="364541" y="0"/>
                  </a:cubicBezTo>
                  <a:close/>
                </a:path>
              </a:pathLst>
            </a:custGeom>
            <a:solidFill>
              <a:srgbClr val="023E8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68351" y="33833"/>
              <a:ext cx="592379" cy="661522"/>
            </a:xfrm>
            <a:prstGeom prst="rect">
              <a:avLst/>
            </a:prstGeom>
          </p:spPr>
          <p:txBody>
            <a:bodyPr anchor="ctr" rtlCol="false" tIns="43778" lIns="43778" bIns="43778" rIns="43778"/>
            <a:lstStyle/>
            <a:p>
              <a:pPr algn="ctr">
                <a:lnSpc>
                  <a:spcPts val="134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696887" y="3378355"/>
            <a:ext cx="745623" cy="745623"/>
          </a:xfrm>
          <a:custGeom>
            <a:avLst/>
            <a:gdLst/>
            <a:ahLst/>
            <a:cxnLst/>
            <a:rect r="r" b="b" t="t" l="l"/>
            <a:pathLst>
              <a:path h="745623" w="745623">
                <a:moveTo>
                  <a:pt x="0" y="0"/>
                </a:moveTo>
                <a:lnTo>
                  <a:pt x="745623" y="0"/>
                </a:lnTo>
                <a:lnTo>
                  <a:pt x="745623" y="745623"/>
                </a:lnTo>
                <a:lnTo>
                  <a:pt x="0" y="7456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0" y="531323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RELATIONS D'AMITIÉ ET RÉSEAU SOCIAL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0" y="1839845"/>
            <a:ext cx="18288000" cy="103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tru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Mes prochains petits pas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014730" y="3308100"/>
            <a:ext cx="13205971" cy="99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03"/>
              </a:lnSpc>
              <a:spcBef>
                <a:spcPct val="0"/>
              </a:spcBef>
            </a:pPr>
            <a:r>
              <a:rPr lang="en-US" sz="3849" spc="-115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Quels petits pas pourrais-tu faire prochai</a:t>
            </a:r>
            <a:r>
              <a:rPr lang="en-US" sz="3849" spc="-115" strike="noStrike" u="none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nement pour rendre ton réseau social de soutien plus satisfaisant, soutenant et équilibré?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4958416" y="4636835"/>
            <a:ext cx="8371168" cy="5659690"/>
          </a:xfrm>
          <a:custGeom>
            <a:avLst/>
            <a:gdLst/>
            <a:ahLst/>
            <a:cxnLst/>
            <a:rect r="r" b="b" t="t" l="l"/>
            <a:pathLst>
              <a:path h="5659690" w="8371168">
                <a:moveTo>
                  <a:pt x="0" y="0"/>
                </a:moveTo>
                <a:lnTo>
                  <a:pt x="8371168" y="0"/>
                </a:lnTo>
                <a:lnTo>
                  <a:pt x="8371168" y="5659690"/>
                </a:lnTo>
                <a:lnTo>
                  <a:pt x="0" y="5659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9910" t="0" r="-36629" b="-20392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531323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RELATIONS D'AMITIÉ ET RÉSEAU SOCIAL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839845"/>
            <a:ext cx="18288000" cy="103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tru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Mon réseau social de soutien!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13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37588" y="6771081"/>
            <a:ext cx="15635984" cy="1895878"/>
            <a:chOff x="0" y="0"/>
            <a:chExt cx="20847979" cy="252783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728982" y="433343"/>
              <a:ext cx="18118997" cy="1678428"/>
              <a:chOff x="0" y="0"/>
              <a:chExt cx="3131139" cy="29004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131139" cy="290049"/>
              </a:xfrm>
              <a:custGeom>
                <a:avLst/>
                <a:gdLst/>
                <a:ahLst/>
                <a:cxnLst/>
                <a:rect r="r" b="b" t="t" l="l"/>
                <a:pathLst>
                  <a:path h="290049" w="3131139">
                    <a:moveTo>
                      <a:pt x="7976" y="0"/>
                    </a:moveTo>
                    <a:lnTo>
                      <a:pt x="3123163" y="0"/>
                    </a:lnTo>
                    <a:cubicBezTo>
                      <a:pt x="3125279" y="0"/>
                      <a:pt x="3127307" y="840"/>
                      <a:pt x="3128803" y="2336"/>
                    </a:cubicBezTo>
                    <a:cubicBezTo>
                      <a:pt x="3130299" y="3832"/>
                      <a:pt x="3131139" y="5861"/>
                      <a:pt x="3131139" y="7976"/>
                    </a:cubicBezTo>
                    <a:lnTo>
                      <a:pt x="3131139" y="282073"/>
                    </a:lnTo>
                    <a:cubicBezTo>
                      <a:pt x="3131139" y="286478"/>
                      <a:pt x="3127568" y="290049"/>
                      <a:pt x="3123163" y="290049"/>
                    </a:cubicBezTo>
                    <a:lnTo>
                      <a:pt x="7976" y="290049"/>
                    </a:lnTo>
                    <a:cubicBezTo>
                      <a:pt x="5861" y="290049"/>
                      <a:pt x="3832" y="289208"/>
                      <a:pt x="2336" y="287713"/>
                    </a:cubicBezTo>
                    <a:cubicBezTo>
                      <a:pt x="840" y="286217"/>
                      <a:pt x="0" y="284188"/>
                      <a:pt x="0" y="282073"/>
                    </a:cubicBezTo>
                    <a:lnTo>
                      <a:pt x="0" y="7976"/>
                    </a:lnTo>
                    <a:cubicBezTo>
                      <a:pt x="0" y="5861"/>
                      <a:pt x="840" y="3832"/>
                      <a:pt x="2336" y="2336"/>
                    </a:cubicBezTo>
                    <a:cubicBezTo>
                      <a:pt x="3832" y="840"/>
                      <a:pt x="5861" y="0"/>
                      <a:pt x="7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sq">
                <a:solidFill>
                  <a:srgbClr val="E1F7F1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3131139" cy="347199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l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87072" y="433343"/>
              <a:ext cx="3260133" cy="1661151"/>
              <a:chOff x="0" y="0"/>
              <a:chExt cx="818725" cy="417169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8725" cy="417169"/>
              </a:xfrm>
              <a:custGeom>
                <a:avLst/>
                <a:gdLst/>
                <a:ahLst/>
                <a:cxnLst/>
                <a:rect r="r" b="b" t="t" l="l"/>
                <a:pathLst>
                  <a:path h="417169" w="818725">
                    <a:moveTo>
                      <a:pt x="28497" y="0"/>
                    </a:moveTo>
                    <a:lnTo>
                      <a:pt x="790228" y="0"/>
                    </a:lnTo>
                    <a:cubicBezTo>
                      <a:pt x="805966" y="0"/>
                      <a:pt x="818725" y="12758"/>
                      <a:pt x="818725" y="28497"/>
                    </a:cubicBezTo>
                    <a:lnTo>
                      <a:pt x="818725" y="388672"/>
                    </a:lnTo>
                    <a:cubicBezTo>
                      <a:pt x="818725" y="404410"/>
                      <a:pt x="805966" y="417169"/>
                      <a:pt x="790228" y="417169"/>
                    </a:cubicBezTo>
                    <a:lnTo>
                      <a:pt x="28497" y="417169"/>
                    </a:lnTo>
                    <a:cubicBezTo>
                      <a:pt x="12758" y="417169"/>
                      <a:pt x="0" y="404410"/>
                      <a:pt x="0" y="388672"/>
                    </a:cubicBezTo>
                    <a:lnTo>
                      <a:pt x="0" y="28497"/>
                    </a:lnTo>
                    <a:cubicBezTo>
                      <a:pt x="0" y="12758"/>
                      <a:pt x="12758" y="0"/>
                      <a:pt x="28497" y="0"/>
                    </a:cubicBezTo>
                    <a:close/>
                  </a:path>
                </a:pathLst>
              </a:custGeom>
              <a:solidFill>
                <a:srgbClr val="E0F6F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818725" cy="474319"/>
              </a:xfrm>
              <a:prstGeom prst="rect">
                <a:avLst/>
              </a:prstGeom>
            </p:spPr>
            <p:txBody>
              <a:bodyPr anchor="ctr" rtlCol="false" tIns="102230" lIns="102230" bIns="102230" rIns="102230"/>
              <a:lstStyle/>
              <a:p>
                <a:pPr algn="ctr">
                  <a:lnSpc>
                    <a:spcPts val="1862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661253">
              <a:off x="159436" y="279629"/>
              <a:ext cx="3115406" cy="1968580"/>
            </a:xfrm>
            <a:custGeom>
              <a:avLst/>
              <a:gdLst/>
              <a:ahLst/>
              <a:cxnLst/>
              <a:rect r="r" b="b" t="t" l="l"/>
              <a:pathLst>
                <a:path h="1968580" w="3115406">
                  <a:moveTo>
                    <a:pt x="0" y="0"/>
                  </a:moveTo>
                  <a:lnTo>
                    <a:pt x="3115406" y="0"/>
                  </a:lnTo>
                  <a:lnTo>
                    <a:pt x="3115406" y="1968579"/>
                  </a:lnTo>
                  <a:lnTo>
                    <a:pt x="0" y="1968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91" t="0" r="-1791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706056" y="754425"/>
              <a:ext cx="16525448" cy="9999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48"/>
                </a:lnSpc>
              </a:pPr>
              <a:r>
                <a:rPr lang="en-US" sz="2617" spc="-23" b="true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 rôle</a:t>
              </a:r>
              <a:r>
                <a:rPr lang="en-US" b="true" sz="2617" spc="-23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des parents est d’accompagner leur enfant à explorer son univers social et à établir des relations d’amitié significatives.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true" flipV="false" rot="1066994">
            <a:off x="14442113" y="8271185"/>
            <a:ext cx="1247623" cy="734963"/>
          </a:xfrm>
          <a:custGeom>
            <a:avLst/>
            <a:gdLst/>
            <a:ahLst/>
            <a:cxnLst/>
            <a:rect r="r" b="b" t="t" l="l"/>
            <a:pathLst>
              <a:path h="734963" w="1247623">
                <a:moveTo>
                  <a:pt x="1247623" y="0"/>
                </a:moveTo>
                <a:lnTo>
                  <a:pt x="0" y="0"/>
                </a:lnTo>
                <a:lnTo>
                  <a:pt x="0" y="734963"/>
                </a:lnTo>
                <a:lnTo>
                  <a:pt x="1247623" y="734963"/>
                </a:lnTo>
                <a:lnTo>
                  <a:pt x="124762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5389574" y="7855709"/>
            <a:ext cx="2730715" cy="1622500"/>
            <a:chOff x="0" y="0"/>
            <a:chExt cx="3640953" cy="21633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640953" cy="2163333"/>
            </a:xfrm>
            <a:custGeom>
              <a:avLst/>
              <a:gdLst/>
              <a:ahLst/>
              <a:cxnLst/>
              <a:rect r="r" b="b" t="t" l="l"/>
              <a:pathLst>
                <a:path h="2163333" w="3640953">
                  <a:moveTo>
                    <a:pt x="0" y="0"/>
                  </a:moveTo>
                  <a:lnTo>
                    <a:pt x="3640953" y="0"/>
                  </a:lnTo>
                  <a:lnTo>
                    <a:pt x="3640953" y="2163333"/>
                  </a:lnTo>
                  <a:lnTo>
                    <a:pt x="0" y="2163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74092">
              <a:off x="245758" y="739166"/>
              <a:ext cx="3148204" cy="742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115"/>
                </a:lnSpc>
              </a:pPr>
              <a:r>
                <a:rPr lang="en-US" b="true" sz="225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Tel un guide bienveillant!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7516423" y="-4504521"/>
            <a:ext cx="3255153" cy="18288000"/>
            <a:chOff x="0" y="0"/>
            <a:chExt cx="520149" cy="29222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20150" cy="2922288"/>
            </a:xfrm>
            <a:custGeom>
              <a:avLst/>
              <a:gdLst/>
              <a:ahLst/>
              <a:cxnLst/>
              <a:rect r="r" b="b" t="t" l="l"/>
              <a:pathLst>
                <a:path h="2922288" w="520150">
                  <a:moveTo>
                    <a:pt x="9513" y="0"/>
                  </a:moveTo>
                  <a:lnTo>
                    <a:pt x="510636" y="0"/>
                  </a:lnTo>
                  <a:cubicBezTo>
                    <a:pt x="515890" y="0"/>
                    <a:pt x="520150" y="4259"/>
                    <a:pt x="520150" y="9513"/>
                  </a:cubicBezTo>
                  <a:lnTo>
                    <a:pt x="520150" y="2912774"/>
                  </a:lnTo>
                  <a:cubicBezTo>
                    <a:pt x="520150" y="2915297"/>
                    <a:pt x="519147" y="2917717"/>
                    <a:pt x="517363" y="2919501"/>
                  </a:cubicBezTo>
                  <a:cubicBezTo>
                    <a:pt x="515579" y="2921285"/>
                    <a:pt x="513159" y="2922288"/>
                    <a:pt x="510636" y="2922288"/>
                  </a:cubicBezTo>
                  <a:lnTo>
                    <a:pt x="9513" y="2922288"/>
                  </a:lnTo>
                  <a:cubicBezTo>
                    <a:pt x="6990" y="2922288"/>
                    <a:pt x="4571" y="2921285"/>
                    <a:pt x="2786" y="2919501"/>
                  </a:cubicBezTo>
                  <a:cubicBezTo>
                    <a:pt x="1002" y="2917717"/>
                    <a:pt x="0" y="2915297"/>
                    <a:pt x="0" y="2912774"/>
                  </a:cubicBezTo>
                  <a:lnTo>
                    <a:pt x="0" y="9513"/>
                  </a:lnTo>
                  <a:cubicBezTo>
                    <a:pt x="0" y="6990"/>
                    <a:pt x="1002" y="4571"/>
                    <a:pt x="2786" y="2786"/>
                  </a:cubicBezTo>
                  <a:cubicBezTo>
                    <a:pt x="4571" y="1002"/>
                    <a:pt x="6990" y="0"/>
                    <a:pt x="95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520149" cy="2960388"/>
            </a:xfrm>
            <a:prstGeom prst="rect">
              <a:avLst/>
            </a:prstGeom>
          </p:spPr>
          <p:txBody>
            <a:bodyPr anchor="ctr" rtlCol="false" tIns="25754" lIns="25754" bIns="25754" rIns="25754"/>
            <a:lstStyle/>
            <a:p>
              <a:pPr algn="ctr">
                <a:lnSpc>
                  <a:spcPts val="106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083344" y="2630034"/>
            <a:ext cx="2221843" cy="3950547"/>
            <a:chOff x="0" y="0"/>
            <a:chExt cx="2962457" cy="526739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1178127"/>
              <a:ext cx="2962457" cy="2725460"/>
            </a:xfrm>
            <a:custGeom>
              <a:avLst/>
              <a:gdLst/>
              <a:ahLst/>
              <a:cxnLst/>
              <a:rect r="r" b="b" t="t" l="l"/>
              <a:pathLst>
                <a:path h="2725460" w="2962457">
                  <a:moveTo>
                    <a:pt x="0" y="0"/>
                  </a:moveTo>
                  <a:lnTo>
                    <a:pt x="2962457" y="0"/>
                  </a:lnTo>
                  <a:lnTo>
                    <a:pt x="2962457" y="2725460"/>
                  </a:lnTo>
                  <a:lnTo>
                    <a:pt x="0" y="272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true" rot="-2916908">
              <a:off x="814940" y="256852"/>
              <a:ext cx="1326739" cy="1421506"/>
            </a:xfrm>
            <a:custGeom>
              <a:avLst/>
              <a:gdLst/>
              <a:ahLst/>
              <a:cxnLst/>
              <a:rect r="r" b="b" t="t" l="l"/>
              <a:pathLst>
                <a:path h="1421506" w="1326739">
                  <a:moveTo>
                    <a:pt x="0" y="1421506"/>
                  </a:moveTo>
                  <a:lnTo>
                    <a:pt x="1326738" y="1421506"/>
                  </a:lnTo>
                  <a:lnTo>
                    <a:pt x="1326738" y="0"/>
                  </a:lnTo>
                  <a:lnTo>
                    <a:pt x="0" y="0"/>
                  </a:lnTo>
                  <a:lnTo>
                    <a:pt x="0" y="1421506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true" rot="7840515">
              <a:off x="814521" y="3590285"/>
              <a:ext cx="1326739" cy="1421506"/>
            </a:xfrm>
            <a:custGeom>
              <a:avLst/>
              <a:gdLst/>
              <a:ahLst/>
              <a:cxnLst/>
              <a:rect r="r" b="b" t="t" l="l"/>
              <a:pathLst>
                <a:path h="1421506" w="1326739">
                  <a:moveTo>
                    <a:pt x="0" y="1421505"/>
                  </a:moveTo>
                  <a:lnTo>
                    <a:pt x="1326738" y="1421505"/>
                  </a:lnTo>
                  <a:lnTo>
                    <a:pt x="1326738" y="0"/>
                  </a:lnTo>
                  <a:lnTo>
                    <a:pt x="0" y="0"/>
                  </a:lnTo>
                  <a:lnTo>
                    <a:pt x="0" y="142150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387346" y="3295583"/>
            <a:ext cx="7265172" cy="1309725"/>
            <a:chOff x="0" y="0"/>
            <a:chExt cx="9686896" cy="1746299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9686896" cy="1746299"/>
              <a:chOff x="0" y="0"/>
              <a:chExt cx="1642150" cy="296038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642150" cy="296038"/>
              </a:xfrm>
              <a:custGeom>
                <a:avLst/>
                <a:gdLst/>
                <a:ahLst/>
                <a:cxnLst/>
                <a:rect r="r" b="b" t="t" l="l"/>
                <a:pathLst>
                  <a:path h="296038" w="1642150">
                    <a:moveTo>
                      <a:pt x="9591" y="0"/>
                    </a:moveTo>
                    <a:lnTo>
                      <a:pt x="1632560" y="0"/>
                    </a:lnTo>
                    <a:cubicBezTo>
                      <a:pt x="1635103" y="0"/>
                      <a:pt x="1637543" y="1010"/>
                      <a:pt x="1639341" y="2809"/>
                    </a:cubicBezTo>
                    <a:cubicBezTo>
                      <a:pt x="1641140" y="4608"/>
                      <a:pt x="1642150" y="7047"/>
                      <a:pt x="1642150" y="9591"/>
                    </a:cubicBezTo>
                    <a:lnTo>
                      <a:pt x="1642150" y="286447"/>
                    </a:lnTo>
                    <a:cubicBezTo>
                      <a:pt x="1642150" y="288991"/>
                      <a:pt x="1641140" y="291430"/>
                      <a:pt x="1639341" y="293229"/>
                    </a:cubicBezTo>
                    <a:cubicBezTo>
                      <a:pt x="1637543" y="295027"/>
                      <a:pt x="1635103" y="296038"/>
                      <a:pt x="1632560" y="296038"/>
                    </a:cubicBezTo>
                    <a:lnTo>
                      <a:pt x="9591" y="296038"/>
                    </a:lnTo>
                    <a:cubicBezTo>
                      <a:pt x="7047" y="296038"/>
                      <a:pt x="4608" y="295027"/>
                      <a:pt x="2809" y="293229"/>
                    </a:cubicBezTo>
                    <a:cubicBezTo>
                      <a:pt x="1010" y="291430"/>
                      <a:pt x="0" y="288991"/>
                      <a:pt x="0" y="286447"/>
                    </a:cubicBezTo>
                    <a:lnTo>
                      <a:pt x="0" y="9591"/>
                    </a:lnTo>
                    <a:cubicBezTo>
                      <a:pt x="0" y="7047"/>
                      <a:pt x="1010" y="4608"/>
                      <a:pt x="2809" y="2809"/>
                    </a:cubicBezTo>
                    <a:cubicBezTo>
                      <a:pt x="4608" y="1010"/>
                      <a:pt x="7047" y="0"/>
                      <a:pt x="9591" y="0"/>
                    </a:cubicBezTo>
                    <a:close/>
                  </a:path>
                </a:pathLst>
              </a:custGeom>
              <a:solidFill>
                <a:srgbClr val="E8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57150"/>
                <a:ext cx="1642150" cy="35318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59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322760" y="278282"/>
              <a:ext cx="9041376" cy="11897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64"/>
                </a:lnSpc>
              </a:pPr>
              <a:r>
                <a:rPr lang="en-US" sz="3200" spc="-76">
                  <a:solidFill>
                    <a:srgbClr val="023E8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Les parents font partie intégrante du </a:t>
              </a:r>
              <a:r>
                <a:rPr lang="en-US" b="true" sz="3200" spc="-76">
                  <a:solidFill>
                    <a:srgbClr val="023E8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réseau social</a:t>
              </a:r>
              <a:r>
                <a:rPr lang="en-US" sz="3200" spc="-76">
                  <a:solidFill>
                    <a:srgbClr val="023E8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b="true" sz="3200" spc="-76">
                  <a:solidFill>
                    <a:srgbClr val="023E8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 soutien </a:t>
              </a:r>
              <a:r>
                <a:rPr lang="en-US" sz="3200" spc="-76">
                  <a:solidFill>
                    <a:srgbClr val="023E8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 l’enfant. 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387346" y="4791164"/>
            <a:ext cx="7265172" cy="1204108"/>
            <a:chOff x="0" y="0"/>
            <a:chExt cx="9686896" cy="1605477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9686896" cy="1605477"/>
              <a:chOff x="0" y="0"/>
              <a:chExt cx="1642150" cy="272165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642150" cy="272165"/>
              </a:xfrm>
              <a:custGeom>
                <a:avLst/>
                <a:gdLst/>
                <a:ahLst/>
                <a:cxnLst/>
                <a:rect r="r" b="b" t="t" l="l"/>
                <a:pathLst>
                  <a:path h="272165" w="1642150">
                    <a:moveTo>
                      <a:pt x="9591" y="0"/>
                    </a:moveTo>
                    <a:lnTo>
                      <a:pt x="1632560" y="0"/>
                    </a:lnTo>
                    <a:cubicBezTo>
                      <a:pt x="1635103" y="0"/>
                      <a:pt x="1637543" y="1010"/>
                      <a:pt x="1639341" y="2809"/>
                    </a:cubicBezTo>
                    <a:cubicBezTo>
                      <a:pt x="1641140" y="4608"/>
                      <a:pt x="1642150" y="7047"/>
                      <a:pt x="1642150" y="9591"/>
                    </a:cubicBezTo>
                    <a:lnTo>
                      <a:pt x="1642150" y="262575"/>
                    </a:lnTo>
                    <a:cubicBezTo>
                      <a:pt x="1642150" y="267871"/>
                      <a:pt x="1637856" y="272165"/>
                      <a:pt x="1632560" y="272165"/>
                    </a:cubicBezTo>
                    <a:lnTo>
                      <a:pt x="9591" y="272165"/>
                    </a:lnTo>
                    <a:cubicBezTo>
                      <a:pt x="7047" y="272165"/>
                      <a:pt x="4608" y="271155"/>
                      <a:pt x="2809" y="269356"/>
                    </a:cubicBezTo>
                    <a:cubicBezTo>
                      <a:pt x="1010" y="267558"/>
                      <a:pt x="0" y="265118"/>
                      <a:pt x="0" y="262575"/>
                    </a:cubicBezTo>
                    <a:lnTo>
                      <a:pt x="0" y="9591"/>
                    </a:lnTo>
                    <a:cubicBezTo>
                      <a:pt x="0" y="7047"/>
                      <a:pt x="1010" y="4608"/>
                      <a:pt x="2809" y="2809"/>
                    </a:cubicBezTo>
                    <a:cubicBezTo>
                      <a:pt x="4608" y="1010"/>
                      <a:pt x="7047" y="0"/>
                      <a:pt x="9591" y="0"/>
                    </a:cubicBezTo>
                    <a:close/>
                  </a:path>
                </a:pathLst>
              </a:custGeom>
              <a:solidFill>
                <a:srgbClr val="E8FF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57150"/>
                <a:ext cx="1642150" cy="32931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59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322760" y="207871"/>
              <a:ext cx="9041376" cy="11897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64"/>
                </a:lnSpc>
              </a:pPr>
              <a:r>
                <a:rPr lang="en-US" sz="3200" spc="-76">
                  <a:solidFill>
                    <a:srgbClr val="023E8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Pour ainsi l’aider à </a:t>
              </a:r>
              <a:r>
                <a:rPr lang="en-US" b="true" sz="3200" spc="-76">
                  <a:solidFill>
                    <a:srgbClr val="023E8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développer un réseau social de soutien plus fort</a:t>
              </a:r>
              <a:r>
                <a:rPr lang="en-US" sz="3200" spc="-76">
                  <a:solidFill>
                    <a:srgbClr val="023E8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!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0736014" y="3326444"/>
            <a:ext cx="7126781" cy="2637967"/>
            <a:chOff x="0" y="0"/>
            <a:chExt cx="1610870" cy="59626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610870" cy="596261"/>
            </a:xfrm>
            <a:custGeom>
              <a:avLst/>
              <a:gdLst/>
              <a:ahLst/>
              <a:cxnLst/>
              <a:rect r="r" b="b" t="t" l="l"/>
              <a:pathLst>
                <a:path h="596261" w="1610870">
                  <a:moveTo>
                    <a:pt x="9777" y="0"/>
                  </a:moveTo>
                  <a:lnTo>
                    <a:pt x="1601093" y="0"/>
                  </a:lnTo>
                  <a:cubicBezTo>
                    <a:pt x="1603686" y="0"/>
                    <a:pt x="1606173" y="1030"/>
                    <a:pt x="1608006" y="2864"/>
                  </a:cubicBezTo>
                  <a:cubicBezTo>
                    <a:pt x="1609840" y="4697"/>
                    <a:pt x="1610870" y="7184"/>
                    <a:pt x="1610870" y="9777"/>
                  </a:cubicBezTo>
                  <a:lnTo>
                    <a:pt x="1610870" y="586484"/>
                  </a:lnTo>
                  <a:cubicBezTo>
                    <a:pt x="1610870" y="591884"/>
                    <a:pt x="1606493" y="596261"/>
                    <a:pt x="1601093" y="596261"/>
                  </a:cubicBezTo>
                  <a:lnTo>
                    <a:pt x="9777" y="596261"/>
                  </a:lnTo>
                  <a:cubicBezTo>
                    <a:pt x="7184" y="596261"/>
                    <a:pt x="4697" y="595231"/>
                    <a:pt x="2864" y="593397"/>
                  </a:cubicBezTo>
                  <a:cubicBezTo>
                    <a:pt x="1030" y="591564"/>
                    <a:pt x="0" y="589077"/>
                    <a:pt x="0" y="586484"/>
                  </a:cubicBezTo>
                  <a:lnTo>
                    <a:pt x="0" y="9777"/>
                  </a:lnTo>
                  <a:cubicBezTo>
                    <a:pt x="0" y="4377"/>
                    <a:pt x="4377" y="0"/>
                    <a:pt x="9777" y="0"/>
                  </a:cubicBezTo>
                  <a:close/>
                </a:path>
              </a:pathLst>
            </a:custGeom>
            <a:solidFill>
              <a:srgbClr val="E8FFF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57150"/>
              <a:ext cx="1610870" cy="6534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9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10939483" y="3587656"/>
            <a:ext cx="6754326" cy="2114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78"/>
              </a:lnSpc>
            </a:pP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Tout en étant sensibles, disponibles et à l’écoute des émotions de leur enfant, ils peuvent : l’</a:t>
            </a:r>
            <a:r>
              <a:rPr lang="en-US" b="true" sz="3214" spc="-77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encourager à vivre de nouvelles expériences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e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n 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favo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r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sa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nt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le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s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oc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c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sions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 de so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c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l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s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t</a:t>
            </a:r>
            <a:r>
              <a:rPr lang="en-US" sz="3214" spc="-77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ion.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50343" y="7109128"/>
            <a:ext cx="3850509" cy="3374446"/>
          </a:xfrm>
          <a:custGeom>
            <a:avLst/>
            <a:gdLst/>
            <a:ahLst/>
            <a:cxnLst/>
            <a:rect r="r" b="b" t="t" l="l"/>
            <a:pathLst>
              <a:path h="3374446" w="3850509">
                <a:moveTo>
                  <a:pt x="0" y="0"/>
                </a:moveTo>
                <a:lnTo>
                  <a:pt x="3850509" y="0"/>
                </a:lnTo>
                <a:lnTo>
                  <a:pt x="3850509" y="3374446"/>
                </a:lnTo>
                <a:lnTo>
                  <a:pt x="0" y="3374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310083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DÉFI DE LA SEMAINE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163438" y="2540900"/>
            <a:ext cx="15180532" cy="1192994"/>
            <a:chOff x="0" y="0"/>
            <a:chExt cx="2788268" cy="2191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88268" cy="219122"/>
            </a:xfrm>
            <a:custGeom>
              <a:avLst/>
              <a:gdLst/>
              <a:ahLst/>
              <a:cxnLst/>
              <a:rect r="r" b="b" t="t" l="l"/>
              <a:pathLst>
                <a:path h="219122" w="2788268">
                  <a:moveTo>
                    <a:pt x="6120" y="0"/>
                  </a:moveTo>
                  <a:lnTo>
                    <a:pt x="2782148" y="0"/>
                  </a:lnTo>
                  <a:cubicBezTo>
                    <a:pt x="2785528" y="0"/>
                    <a:pt x="2788268" y="2740"/>
                    <a:pt x="2788268" y="6120"/>
                  </a:cubicBezTo>
                  <a:lnTo>
                    <a:pt x="2788268" y="213002"/>
                  </a:lnTo>
                  <a:cubicBezTo>
                    <a:pt x="2788268" y="216382"/>
                    <a:pt x="2785528" y="219122"/>
                    <a:pt x="2782148" y="219122"/>
                  </a:cubicBezTo>
                  <a:lnTo>
                    <a:pt x="6120" y="219122"/>
                  </a:lnTo>
                  <a:cubicBezTo>
                    <a:pt x="2740" y="219122"/>
                    <a:pt x="0" y="216382"/>
                    <a:pt x="0" y="213002"/>
                  </a:cubicBezTo>
                  <a:lnTo>
                    <a:pt x="0" y="6120"/>
                  </a:lnTo>
                  <a:cubicBezTo>
                    <a:pt x="0" y="2740"/>
                    <a:pt x="2740" y="0"/>
                    <a:pt x="6120" y="0"/>
                  </a:cubicBezTo>
                  <a:close/>
                </a:path>
              </a:pathLst>
            </a:custGeom>
            <a:solidFill>
              <a:srgbClr val="003886"/>
            </a:solidFill>
            <a:ln w="57150" cap="sq">
              <a:solidFill>
                <a:srgbClr val="30178B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2788268" cy="333422"/>
            </a:xfrm>
            <a:prstGeom prst="rect">
              <a:avLst/>
            </a:prstGeom>
          </p:spPr>
          <p:txBody>
            <a:bodyPr anchor="ctr" rtlCol="false" tIns="100254" lIns="100254" bIns="100254" rIns="100254"/>
            <a:lstStyle/>
            <a:p>
              <a:pPr algn="ctr">
                <a:lnSpc>
                  <a:spcPts val="4085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494363" y="2689712"/>
            <a:ext cx="618838" cy="929947"/>
          </a:xfrm>
          <a:custGeom>
            <a:avLst/>
            <a:gdLst/>
            <a:ahLst/>
            <a:cxnLst/>
            <a:rect r="r" b="b" t="t" l="l"/>
            <a:pathLst>
              <a:path h="929947" w="618838">
                <a:moveTo>
                  <a:pt x="0" y="0"/>
                </a:moveTo>
                <a:lnTo>
                  <a:pt x="618838" y="0"/>
                </a:lnTo>
                <a:lnTo>
                  <a:pt x="618838" y="929947"/>
                </a:lnTo>
                <a:lnTo>
                  <a:pt x="0" y="9299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02296" y="2540900"/>
            <a:ext cx="1189666" cy="1192994"/>
            <a:chOff x="0" y="0"/>
            <a:chExt cx="742644" cy="7447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42644" cy="744721"/>
            </a:xfrm>
            <a:custGeom>
              <a:avLst/>
              <a:gdLst/>
              <a:ahLst/>
              <a:cxnLst/>
              <a:rect r="r" b="b" t="t" l="l"/>
              <a:pathLst>
                <a:path h="744721" w="742644">
                  <a:moveTo>
                    <a:pt x="371322" y="0"/>
                  </a:moveTo>
                  <a:cubicBezTo>
                    <a:pt x="166246" y="0"/>
                    <a:pt x="0" y="166711"/>
                    <a:pt x="0" y="372361"/>
                  </a:cubicBezTo>
                  <a:cubicBezTo>
                    <a:pt x="0" y="578010"/>
                    <a:pt x="166246" y="744721"/>
                    <a:pt x="371322" y="744721"/>
                  </a:cubicBezTo>
                  <a:cubicBezTo>
                    <a:pt x="576397" y="744721"/>
                    <a:pt x="742644" y="578010"/>
                    <a:pt x="742644" y="372361"/>
                  </a:cubicBezTo>
                  <a:cubicBezTo>
                    <a:pt x="742644" y="166711"/>
                    <a:pt x="576397" y="0"/>
                    <a:pt x="371322" y="0"/>
                  </a:cubicBezTo>
                  <a:close/>
                </a:path>
              </a:pathLst>
            </a:custGeom>
            <a:solidFill>
              <a:srgbClr val="DCF7F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69623" y="12668"/>
              <a:ext cx="603398" cy="662236"/>
            </a:xfrm>
            <a:prstGeom prst="rect">
              <a:avLst/>
            </a:prstGeom>
          </p:spPr>
          <p:txBody>
            <a:bodyPr anchor="ctr" rtlCol="false" tIns="100571" lIns="100571" bIns="100571" rIns="100571"/>
            <a:lstStyle/>
            <a:p>
              <a:pPr algn="ctr">
                <a:lnSpc>
                  <a:spcPts val="20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417193" y="2722404"/>
            <a:ext cx="13583659" cy="89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b="true" sz="3099" spc="-9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Cette semaine, tentez d’appliquer au moins un des petits pas identifiés pour rendre le réseau social de soutien de l’enfant plus satisfaisant, soutenant et équilibré.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4313" y="2389741"/>
            <a:ext cx="645633" cy="1313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6"/>
              </a:lnSpc>
              <a:spcBef>
                <a:spcPct val="0"/>
              </a:spcBef>
            </a:pPr>
            <a:r>
              <a:rPr lang="en-US" b="true" sz="679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18868" y="1846444"/>
            <a:ext cx="5996649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3999" spc="-119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 défi commun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14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23121" y="42715"/>
            <a:ext cx="5250951" cy="669331"/>
          </a:xfrm>
          <a:custGeom>
            <a:avLst/>
            <a:gdLst/>
            <a:ahLst/>
            <a:cxnLst/>
            <a:rect r="r" b="b" t="t" l="l"/>
            <a:pathLst>
              <a:path h="669331" w="5250951">
                <a:moveTo>
                  <a:pt x="0" y="0"/>
                </a:moveTo>
                <a:lnTo>
                  <a:pt x="5250951" y="0"/>
                </a:lnTo>
                <a:lnTo>
                  <a:pt x="5250951" y="669331"/>
                </a:lnTo>
                <a:lnTo>
                  <a:pt x="0" y="6693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15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654040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CONCLUSION ET DÉPART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4063" y="-13385"/>
            <a:ext cx="6427555" cy="791250"/>
          </a:xfrm>
          <a:custGeom>
            <a:avLst/>
            <a:gdLst/>
            <a:ahLst/>
            <a:cxnLst/>
            <a:rect r="r" b="b" t="t" l="l"/>
            <a:pathLst>
              <a:path h="791250" w="6427555">
                <a:moveTo>
                  <a:pt x="0" y="0"/>
                </a:moveTo>
                <a:lnTo>
                  <a:pt x="6427555" y="0"/>
                </a:lnTo>
                <a:lnTo>
                  <a:pt x="6427555" y="791250"/>
                </a:lnTo>
                <a:lnTo>
                  <a:pt x="0" y="791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56426" y="3470630"/>
            <a:ext cx="14706524" cy="8841646"/>
            <a:chOff x="0" y="0"/>
            <a:chExt cx="19608699" cy="11788862"/>
          </a:xfrm>
        </p:grpSpPr>
        <p:sp>
          <p:nvSpPr>
            <p:cNvPr name="Freeform 7" id="7"/>
            <p:cNvSpPr/>
            <p:nvPr/>
          </p:nvSpPr>
          <p:spPr>
            <a:xfrm flipH="false" flipV="false" rot="-206696">
              <a:off x="300490" y="654291"/>
              <a:ext cx="19007719" cy="10573044"/>
            </a:xfrm>
            <a:custGeom>
              <a:avLst/>
              <a:gdLst/>
              <a:ahLst/>
              <a:cxnLst/>
              <a:rect r="r" b="b" t="t" l="l"/>
              <a:pathLst>
                <a:path h="10573044" w="19007719">
                  <a:moveTo>
                    <a:pt x="0" y="0"/>
                  </a:moveTo>
                  <a:lnTo>
                    <a:pt x="19007719" y="0"/>
                  </a:lnTo>
                  <a:lnTo>
                    <a:pt x="19007719" y="10573043"/>
                  </a:lnTo>
                  <a:lnTo>
                    <a:pt x="0" y="10573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538589" y="0"/>
              <a:ext cx="556189" cy="750339"/>
            </a:xfrm>
            <a:custGeom>
              <a:avLst/>
              <a:gdLst/>
              <a:ahLst/>
              <a:cxnLst/>
              <a:rect r="r" b="b" t="t" l="l"/>
              <a:pathLst>
                <a:path h="750339" w="556189">
                  <a:moveTo>
                    <a:pt x="0" y="0"/>
                  </a:moveTo>
                  <a:lnTo>
                    <a:pt x="556189" y="0"/>
                  </a:lnTo>
                  <a:lnTo>
                    <a:pt x="556189" y="750339"/>
                  </a:lnTo>
                  <a:lnTo>
                    <a:pt x="0" y="750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10248855" y="704839"/>
              <a:ext cx="626201" cy="626201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66675" cap="sq">
                <a:solidFill>
                  <a:srgbClr val="FF5A6A">
                    <a:alpha val="80000"/>
                  </a:srgbClr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4651" lIns="24651" bIns="24651" rIns="24651"/>
              <a:lstStyle/>
              <a:p>
                <a:pPr algn="ctr">
                  <a:lnSpc>
                    <a:spcPts val="1048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6202950" y="3673430"/>
              <a:ext cx="626201" cy="626201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66675" cap="sq">
                <a:solidFill>
                  <a:srgbClr val="FF5A6A">
                    <a:alpha val="80000"/>
                  </a:srgbClr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4651" lIns="24651" bIns="24651" rIns="24651"/>
              <a:lstStyle/>
              <a:p>
                <a:pPr algn="ctr">
                  <a:lnSpc>
                    <a:spcPts val="1048"/>
                  </a:lnSpc>
                </a:pPr>
              </a:p>
            </p:txBody>
          </p:sp>
        </p:grpSp>
        <p:sp>
          <p:nvSpPr>
            <p:cNvPr name="AutoShape 15" id="15"/>
            <p:cNvSpPr/>
            <p:nvPr/>
          </p:nvSpPr>
          <p:spPr>
            <a:xfrm flipV="true">
              <a:off x="1400745" y="4299631"/>
              <a:ext cx="4991364" cy="4793039"/>
            </a:xfrm>
            <a:prstGeom prst="line">
              <a:avLst/>
            </a:prstGeom>
            <a:ln cap="rnd" w="75655">
              <a:solidFill>
                <a:srgbClr val="FF5A6A">
                  <a:alpha val="69804"/>
                </a:srgbClr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flipV="true">
              <a:off x="6967533" y="1239335"/>
              <a:ext cx="3373027" cy="2526620"/>
            </a:xfrm>
            <a:prstGeom prst="line">
              <a:avLst/>
            </a:prstGeom>
            <a:ln cap="rnd" w="75655">
              <a:solidFill>
                <a:srgbClr val="FF5A6A">
                  <a:alpha val="69804"/>
                </a:srgbClr>
              </a:solidFill>
              <a:prstDash val="sysDash"/>
              <a:headEnd type="none" len="sm" w="sm"/>
              <a:tailEnd type="none" len="sm" w="sm"/>
            </a:ln>
          </p:spPr>
        </p:sp>
      </p:grpSp>
      <p:sp>
        <p:nvSpPr>
          <p:cNvPr name="Freeform 17" id="17"/>
          <p:cNvSpPr/>
          <p:nvPr/>
        </p:nvSpPr>
        <p:spPr>
          <a:xfrm flipH="true" flipV="true" rot="2333485">
            <a:off x="7163658" y="3446428"/>
            <a:ext cx="1774535" cy="1282101"/>
          </a:xfrm>
          <a:custGeom>
            <a:avLst/>
            <a:gdLst/>
            <a:ahLst/>
            <a:cxnLst/>
            <a:rect r="r" b="b" t="t" l="l"/>
            <a:pathLst>
              <a:path h="1282101" w="1774535">
                <a:moveTo>
                  <a:pt x="1774535" y="1282101"/>
                </a:moveTo>
                <a:lnTo>
                  <a:pt x="0" y="1282101"/>
                </a:lnTo>
                <a:lnTo>
                  <a:pt x="0" y="0"/>
                </a:lnTo>
                <a:lnTo>
                  <a:pt x="1774535" y="0"/>
                </a:lnTo>
                <a:lnTo>
                  <a:pt x="1774535" y="128210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327389" y="2717081"/>
            <a:ext cx="6018124" cy="2426419"/>
            <a:chOff x="0" y="0"/>
            <a:chExt cx="3199174" cy="12898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199174" cy="1289860"/>
            </a:xfrm>
            <a:custGeom>
              <a:avLst/>
              <a:gdLst/>
              <a:ahLst/>
              <a:cxnLst/>
              <a:rect r="r" b="b" t="t" l="l"/>
              <a:pathLst>
                <a:path h="1289860" w="3199174">
                  <a:moveTo>
                    <a:pt x="10291" y="0"/>
                  </a:moveTo>
                  <a:lnTo>
                    <a:pt x="3188883" y="0"/>
                  </a:lnTo>
                  <a:cubicBezTo>
                    <a:pt x="3191613" y="0"/>
                    <a:pt x="3194230" y="1084"/>
                    <a:pt x="3196160" y="3014"/>
                  </a:cubicBezTo>
                  <a:cubicBezTo>
                    <a:pt x="3198090" y="4944"/>
                    <a:pt x="3199174" y="7562"/>
                    <a:pt x="3199174" y="10291"/>
                  </a:cubicBezTo>
                  <a:lnTo>
                    <a:pt x="3199174" y="1279568"/>
                  </a:lnTo>
                  <a:cubicBezTo>
                    <a:pt x="3199174" y="1285252"/>
                    <a:pt x="3194567" y="1289860"/>
                    <a:pt x="3188883" y="1289860"/>
                  </a:cubicBezTo>
                  <a:lnTo>
                    <a:pt x="10291" y="1289860"/>
                  </a:lnTo>
                  <a:cubicBezTo>
                    <a:pt x="7562" y="1289860"/>
                    <a:pt x="4944" y="1288776"/>
                    <a:pt x="3014" y="1286845"/>
                  </a:cubicBezTo>
                  <a:cubicBezTo>
                    <a:pt x="1084" y="1284915"/>
                    <a:pt x="0" y="1282298"/>
                    <a:pt x="0" y="1279568"/>
                  </a:cubicBezTo>
                  <a:lnTo>
                    <a:pt x="0" y="10291"/>
                  </a:lnTo>
                  <a:cubicBezTo>
                    <a:pt x="0" y="7562"/>
                    <a:pt x="1084" y="4944"/>
                    <a:pt x="3014" y="3014"/>
                  </a:cubicBezTo>
                  <a:cubicBezTo>
                    <a:pt x="4944" y="1084"/>
                    <a:pt x="7562" y="0"/>
                    <a:pt x="10291" y="0"/>
                  </a:cubicBezTo>
                  <a:close/>
                </a:path>
              </a:pathLst>
            </a:custGeom>
            <a:solidFill>
              <a:srgbClr val="DCF7F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3199174" cy="1318435"/>
            </a:xfrm>
            <a:prstGeom prst="rect">
              <a:avLst/>
            </a:prstGeom>
          </p:spPr>
          <p:txBody>
            <a:bodyPr anchor="ctr" rtlCol="false" tIns="45709" lIns="45709" bIns="45709" rIns="45709"/>
            <a:lstStyle/>
            <a:p>
              <a:pPr algn="ctr">
                <a:lnSpc>
                  <a:spcPts val="845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705032" y="2887639"/>
            <a:ext cx="5299770" cy="208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b="true" sz="4519" spc="-158">
                <a:solidFill>
                  <a:srgbClr val="3DD6D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YEAH! NOUS SOMMES AU SOMMET DE LA MONTAGNE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6629" y="1684909"/>
            <a:ext cx="17494741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b="true" sz="8000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Merci pour votre participation!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2906592">
            <a:off x="592814" y="6623113"/>
            <a:ext cx="2102402" cy="2530243"/>
          </a:xfrm>
          <a:custGeom>
            <a:avLst/>
            <a:gdLst/>
            <a:ahLst/>
            <a:cxnLst/>
            <a:rect r="r" b="b" t="t" l="l"/>
            <a:pathLst>
              <a:path h="2530243" w="2102402">
                <a:moveTo>
                  <a:pt x="0" y="0"/>
                </a:moveTo>
                <a:lnTo>
                  <a:pt x="2102402" y="0"/>
                </a:lnTo>
                <a:lnTo>
                  <a:pt x="2102402" y="2530242"/>
                </a:lnTo>
                <a:lnTo>
                  <a:pt x="0" y="2530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25263" y="3407080"/>
            <a:ext cx="13069672" cy="7400702"/>
          </a:xfrm>
          <a:custGeom>
            <a:avLst/>
            <a:gdLst/>
            <a:ahLst/>
            <a:cxnLst/>
            <a:rect r="r" b="b" t="t" l="l"/>
            <a:pathLst>
              <a:path h="7400702" w="13069672">
                <a:moveTo>
                  <a:pt x="0" y="0"/>
                </a:moveTo>
                <a:lnTo>
                  <a:pt x="13069672" y="0"/>
                </a:lnTo>
                <a:lnTo>
                  <a:pt x="13069672" y="7400702"/>
                </a:lnTo>
                <a:lnTo>
                  <a:pt x="0" y="74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16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2906592">
            <a:off x="14564084" y="2940717"/>
            <a:ext cx="2102402" cy="2530243"/>
          </a:xfrm>
          <a:custGeom>
            <a:avLst/>
            <a:gdLst/>
            <a:ahLst/>
            <a:cxnLst/>
            <a:rect r="r" b="b" t="t" l="l"/>
            <a:pathLst>
              <a:path h="2530243" w="2102402">
                <a:moveTo>
                  <a:pt x="0" y="0"/>
                </a:moveTo>
                <a:lnTo>
                  <a:pt x="2102402" y="0"/>
                </a:lnTo>
                <a:lnTo>
                  <a:pt x="2102402" y="2530243"/>
                </a:lnTo>
                <a:lnTo>
                  <a:pt x="0" y="25302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654040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CONCLUSION ET DÉPART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4063" y="-13385"/>
            <a:ext cx="6427555" cy="791250"/>
          </a:xfrm>
          <a:custGeom>
            <a:avLst/>
            <a:gdLst/>
            <a:ahLst/>
            <a:cxnLst/>
            <a:rect r="r" b="b" t="t" l="l"/>
            <a:pathLst>
              <a:path h="791250" w="6427555">
                <a:moveTo>
                  <a:pt x="0" y="0"/>
                </a:moveTo>
                <a:lnTo>
                  <a:pt x="6427555" y="0"/>
                </a:lnTo>
                <a:lnTo>
                  <a:pt x="6427555" y="791250"/>
                </a:lnTo>
                <a:lnTo>
                  <a:pt x="0" y="7912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28700" y="2612996"/>
            <a:ext cx="9247827" cy="6061601"/>
          </a:xfrm>
          <a:custGeom>
            <a:avLst/>
            <a:gdLst/>
            <a:ahLst/>
            <a:cxnLst/>
            <a:rect r="r" b="b" t="t" l="l"/>
            <a:pathLst>
              <a:path h="6061601" w="9247827">
                <a:moveTo>
                  <a:pt x="0" y="0"/>
                </a:moveTo>
                <a:lnTo>
                  <a:pt x="9247827" y="0"/>
                </a:lnTo>
                <a:lnTo>
                  <a:pt x="9247827" y="6061600"/>
                </a:lnTo>
                <a:lnTo>
                  <a:pt x="0" y="6061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88325" y="642294"/>
            <a:ext cx="17711350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b="true" sz="8000" spc="-408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DÉROULEMENT GÉNÉRAL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55941" y="7124944"/>
            <a:ext cx="12993752" cy="3040183"/>
            <a:chOff x="0" y="0"/>
            <a:chExt cx="2786843" cy="65204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86842" cy="652045"/>
            </a:xfrm>
            <a:custGeom>
              <a:avLst/>
              <a:gdLst/>
              <a:ahLst/>
              <a:cxnLst/>
              <a:rect r="r" b="b" t="t" l="l"/>
              <a:pathLst>
                <a:path h="652045" w="2786842">
                  <a:moveTo>
                    <a:pt x="22641" y="0"/>
                  </a:moveTo>
                  <a:lnTo>
                    <a:pt x="2764201" y="0"/>
                  </a:lnTo>
                  <a:cubicBezTo>
                    <a:pt x="2770206" y="0"/>
                    <a:pt x="2775965" y="2385"/>
                    <a:pt x="2780211" y="6631"/>
                  </a:cubicBezTo>
                  <a:cubicBezTo>
                    <a:pt x="2784457" y="10877"/>
                    <a:pt x="2786842" y="16636"/>
                    <a:pt x="2786842" y="22641"/>
                  </a:cubicBezTo>
                  <a:lnTo>
                    <a:pt x="2786842" y="629404"/>
                  </a:lnTo>
                  <a:cubicBezTo>
                    <a:pt x="2786842" y="635409"/>
                    <a:pt x="2784457" y="641168"/>
                    <a:pt x="2780211" y="645414"/>
                  </a:cubicBezTo>
                  <a:cubicBezTo>
                    <a:pt x="2775965" y="649660"/>
                    <a:pt x="2770206" y="652045"/>
                    <a:pt x="2764201" y="652045"/>
                  </a:cubicBezTo>
                  <a:lnTo>
                    <a:pt x="22641" y="652045"/>
                  </a:lnTo>
                  <a:cubicBezTo>
                    <a:pt x="16636" y="652045"/>
                    <a:pt x="10877" y="649660"/>
                    <a:pt x="6631" y="645414"/>
                  </a:cubicBezTo>
                  <a:cubicBezTo>
                    <a:pt x="2385" y="641168"/>
                    <a:pt x="0" y="635409"/>
                    <a:pt x="0" y="629404"/>
                  </a:cubicBezTo>
                  <a:lnTo>
                    <a:pt x="0" y="22641"/>
                  </a:lnTo>
                  <a:cubicBezTo>
                    <a:pt x="0" y="16636"/>
                    <a:pt x="2385" y="10877"/>
                    <a:pt x="6631" y="6631"/>
                  </a:cubicBezTo>
                  <a:cubicBezTo>
                    <a:pt x="10877" y="2385"/>
                    <a:pt x="16636" y="0"/>
                    <a:pt x="22641" y="0"/>
                  </a:cubicBezTo>
                  <a:close/>
                </a:path>
              </a:pathLst>
            </a:custGeom>
            <a:solidFill>
              <a:srgbClr val="E0F6F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786843" cy="7091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6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283645" y="7090405"/>
            <a:ext cx="11568828" cy="739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60"/>
              </a:lnSpc>
              <a:spcBef>
                <a:spcPct val="0"/>
              </a:spcBef>
            </a:pPr>
            <a:r>
              <a:rPr lang="en-US" b="true" sz="3900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OBJECTIFS SPÉCIFIQUES DE L’ATELIER 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55941" y="7686653"/>
            <a:ext cx="12993752" cy="2381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5586" indent="-242793" lvl="1">
              <a:lnSpc>
                <a:spcPts val="3148"/>
              </a:lnSpc>
              <a:buFont typeface="Arial"/>
              <a:buChar char="•"/>
            </a:pPr>
            <a:r>
              <a:rPr lang="en-US" b="true" sz="2249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Comprendre l’importance </a:t>
            </a:r>
            <a:r>
              <a:rPr lang="en-US" b="true" sz="2249" strike="noStrike" u="non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des relations d’amitié de qualité pour la santé et le bien-être;</a:t>
            </a:r>
          </a:p>
          <a:p>
            <a:pPr algn="l" marL="485586" indent="-242793" lvl="1">
              <a:lnSpc>
                <a:spcPts val="3148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249" strike="noStrike" u="non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Connaitre l’effet protecteur d’un bon réseau soc</a:t>
            </a:r>
            <a:r>
              <a:rPr lang="en-US" b="true" sz="2249" strike="noStrike" u="non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ial de soutien vis-à-vis l’anxiété;</a:t>
            </a:r>
          </a:p>
          <a:p>
            <a:pPr algn="l" marL="485586" indent="-242793" lvl="1">
              <a:lnSpc>
                <a:spcPts val="3148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249" strike="noStrike" u="non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Prendre conscience du réseau social de soutien actuel de l’enfant;</a:t>
            </a:r>
          </a:p>
          <a:p>
            <a:pPr algn="l" marL="485586" indent="-242793" lvl="1">
              <a:lnSpc>
                <a:spcPts val="3148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249" strike="noStrike" u="non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Identifier des actions pour rendre le réseau social de l’enfant plus satisfaisant, soutenant et équilibré;</a:t>
            </a:r>
          </a:p>
          <a:p>
            <a:pPr algn="l" marL="485586" indent="-242793" lvl="1">
              <a:lnSpc>
                <a:spcPts val="3148"/>
              </a:lnSpc>
              <a:buFont typeface="Arial"/>
              <a:buChar char="•"/>
            </a:pPr>
            <a:r>
              <a:rPr lang="en-US" b="true" sz="2249" strike="noStrike" u="non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Pour les parents, favoriser les occasions de socialisation de l’enfant, tout en préservant la relation d’attachement.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455400" y="6767592"/>
            <a:ext cx="1510230" cy="1466811"/>
          </a:xfrm>
          <a:custGeom>
            <a:avLst/>
            <a:gdLst/>
            <a:ahLst/>
            <a:cxnLst/>
            <a:rect r="r" b="b" t="t" l="l"/>
            <a:pathLst>
              <a:path h="1466811" w="1510230">
                <a:moveTo>
                  <a:pt x="0" y="0"/>
                </a:moveTo>
                <a:lnTo>
                  <a:pt x="1510231" y="0"/>
                </a:lnTo>
                <a:lnTo>
                  <a:pt x="1510231" y="1466812"/>
                </a:lnTo>
                <a:lnTo>
                  <a:pt x="0" y="1466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422156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AMITIÉS ET RÉSEAU SOCIAL DE SOUTIEN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245699" y="1807340"/>
            <a:ext cx="8242493" cy="5203074"/>
          </a:xfrm>
          <a:custGeom>
            <a:avLst/>
            <a:gdLst/>
            <a:ahLst/>
            <a:cxnLst/>
            <a:rect r="r" b="b" t="t" l="l"/>
            <a:pathLst>
              <a:path h="5203074" w="8242493">
                <a:moveTo>
                  <a:pt x="0" y="0"/>
                </a:moveTo>
                <a:lnTo>
                  <a:pt x="8242493" y="0"/>
                </a:lnTo>
                <a:lnTo>
                  <a:pt x="8242493" y="5203074"/>
                </a:lnTo>
                <a:lnTo>
                  <a:pt x="0" y="5203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400017" y="8208794"/>
            <a:ext cx="378522" cy="769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7"/>
              </a:lnSpc>
              <a:spcBef>
                <a:spcPct val="0"/>
              </a:spcBef>
            </a:pPr>
            <a:r>
              <a:rPr lang="en-US" b="true" sz="4055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98601" y="7282599"/>
            <a:ext cx="3464194" cy="3035894"/>
          </a:xfrm>
          <a:custGeom>
            <a:avLst/>
            <a:gdLst/>
            <a:ahLst/>
            <a:cxnLst/>
            <a:rect r="r" b="b" t="t" l="l"/>
            <a:pathLst>
              <a:path h="3035894" w="3464194">
                <a:moveTo>
                  <a:pt x="0" y="0"/>
                </a:moveTo>
                <a:lnTo>
                  <a:pt x="3464195" y="0"/>
                </a:lnTo>
                <a:lnTo>
                  <a:pt x="3464195" y="3035894"/>
                </a:lnTo>
                <a:lnTo>
                  <a:pt x="0" y="30358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901421" y="5912521"/>
            <a:ext cx="11992227" cy="1016644"/>
            <a:chOff x="0" y="0"/>
            <a:chExt cx="2584739" cy="2191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84739" cy="219122"/>
            </a:xfrm>
            <a:custGeom>
              <a:avLst/>
              <a:gdLst/>
              <a:ahLst/>
              <a:cxnLst/>
              <a:rect r="r" b="b" t="t" l="l"/>
              <a:pathLst>
                <a:path h="219122" w="2584739">
                  <a:moveTo>
                    <a:pt x="7747" y="0"/>
                  </a:moveTo>
                  <a:lnTo>
                    <a:pt x="2576992" y="0"/>
                  </a:lnTo>
                  <a:cubicBezTo>
                    <a:pt x="2581271" y="0"/>
                    <a:pt x="2584739" y="3468"/>
                    <a:pt x="2584739" y="7747"/>
                  </a:cubicBezTo>
                  <a:lnTo>
                    <a:pt x="2584739" y="211375"/>
                  </a:lnTo>
                  <a:cubicBezTo>
                    <a:pt x="2584739" y="213430"/>
                    <a:pt x="2583923" y="215400"/>
                    <a:pt x="2582470" y="216853"/>
                  </a:cubicBezTo>
                  <a:cubicBezTo>
                    <a:pt x="2581017" y="218306"/>
                    <a:pt x="2579047" y="219122"/>
                    <a:pt x="2576992" y="219122"/>
                  </a:cubicBezTo>
                  <a:lnTo>
                    <a:pt x="7747" y="219122"/>
                  </a:lnTo>
                  <a:cubicBezTo>
                    <a:pt x="3468" y="219122"/>
                    <a:pt x="0" y="215654"/>
                    <a:pt x="0" y="211375"/>
                  </a:cubicBezTo>
                  <a:lnTo>
                    <a:pt x="0" y="7747"/>
                  </a:lnTo>
                  <a:cubicBezTo>
                    <a:pt x="0" y="3468"/>
                    <a:pt x="3468" y="0"/>
                    <a:pt x="7747" y="0"/>
                  </a:cubicBezTo>
                  <a:close/>
                </a:path>
              </a:pathLst>
            </a:custGeom>
            <a:solidFill>
              <a:srgbClr val="023E8A"/>
            </a:solidFill>
            <a:ln w="57150" cap="sq">
              <a:solidFill>
                <a:srgbClr val="023E8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14300"/>
              <a:ext cx="2584739" cy="333422"/>
            </a:xfrm>
            <a:prstGeom prst="rect">
              <a:avLst/>
            </a:prstGeom>
          </p:spPr>
          <p:txBody>
            <a:bodyPr anchor="ctr" rtlCol="false" tIns="85435" lIns="85435" bIns="85435" rIns="85435"/>
            <a:lstStyle/>
            <a:p>
              <a:pPr algn="ctr">
                <a:lnSpc>
                  <a:spcPts val="4085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114718" y="5992317"/>
            <a:ext cx="16173282" cy="838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9"/>
              </a:lnSpc>
            </a:pPr>
            <a:r>
              <a:rPr lang="en-US" b="true" sz="2865" spc="-85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Cette semaine, t</a:t>
            </a:r>
            <a:r>
              <a:rPr lang="en-US" b="true" sz="2865" spc="-85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entez d’appliquer</a:t>
            </a:r>
            <a:r>
              <a:rPr lang="en-US" b="true" sz="2865" spc="-85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ensemble le premier petit pas en lien avec l’habitude de vie que vous avez choi</a:t>
            </a:r>
            <a:r>
              <a:rPr lang="en-US" b="true" sz="2865" spc="-85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 d’investir pour</a:t>
            </a:r>
            <a:r>
              <a:rPr lang="en-US" b="true" sz="2865" spc="-85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prendre soin de votre jardin.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16374" y="5912521"/>
            <a:ext cx="929051" cy="1016644"/>
            <a:chOff x="0" y="0"/>
            <a:chExt cx="680557" cy="74472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80557" cy="744721"/>
            </a:xfrm>
            <a:custGeom>
              <a:avLst/>
              <a:gdLst/>
              <a:ahLst/>
              <a:cxnLst/>
              <a:rect r="r" b="b" t="t" l="l"/>
              <a:pathLst>
                <a:path h="744721" w="680557">
                  <a:moveTo>
                    <a:pt x="340278" y="0"/>
                  </a:moveTo>
                  <a:cubicBezTo>
                    <a:pt x="152348" y="0"/>
                    <a:pt x="0" y="166711"/>
                    <a:pt x="0" y="372361"/>
                  </a:cubicBezTo>
                  <a:cubicBezTo>
                    <a:pt x="0" y="578010"/>
                    <a:pt x="152348" y="744721"/>
                    <a:pt x="340278" y="744721"/>
                  </a:cubicBezTo>
                  <a:cubicBezTo>
                    <a:pt x="528209" y="744721"/>
                    <a:pt x="680557" y="578010"/>
                    <a:pt x="680557" y="372361"/>
                  </a:cubicBezTo>
                  <a:cubicBezTo>
                    <a:pt x="680557" y="166711"/>
                    <a:pt x="528209" y="0"/>
                    <a:pt x="340278" y="0"/>
                  </a:cubicBezTo>
                  <a:close/>
                </a:path>
              </a:pathLst>
            </a:custGeom>
            <a:solidFill>
              <a:srgbClr val="DAFD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63802" y="12668"/>
              <a:ext cx="552952" cy="662236"/>
            </a:xfrm>
            <a:prstGeom prst="rect">
              <a:avLst/>
            </a:prstGeom>
          </p:spPr>
          <p:txBody>
            <a:bodyPr anchor="ctr" rtlCol="false" tIns="85705" lIns="85705" bIns="85705" rIns="85705"/>
            <a:lstStyle/>
            <a:p>
              <a:pPr algn="ctr">
                <a:lnSpc>
                  <a:spcPts val="20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56531" y="5741668"/>
            <a:ext cx="448737" cy="1118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1"/>
              </a:lnSpc>
              <a:spcBef>
                <a:spcPct val="0"/>
              </a:spcBef>
            </a:pPr>
            <a:r>
              <a:rPr lang="en-US" b="true" sz="5786">
                <a:solidFill>
                  <a:srgbClr val="3017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27740" y="2450904"/>
            <a:ext cx="12295081" cy="1216898"/>
            <a:chOff x="0" y="0"/>
            <a:chExt cx="16393441" cy="162253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292420" y="107189"/>
              <a:ext cx="12365623" cy="1515341"/>
              <a:chOff x="0" y="0"/>
              <a:chExt cx="4449286" cy="54523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4449286" cy="545236"/>
              </a:xfrm>
              <a:custGeom>
                <a:avLst/>
                <a:gdLst/>
                <a:ahLst/>
                <a:cxnLst/>
                <a:rect r="r" b="b" t="t" l="l"/>
                <a:pathLst>
                  <a:path h="545236" w="4449286">
                    <a:moveTo>
                      <a:pt x="7513" y="0"/>
                    </a:moveTo>
                    <a:lnTo>
                      <a:pt x="4441773" y="0"/>
                    </a:lnTo>
                    <a:cubicBezTo>
                      <a:pt x="4443766" y="0"/>
                      <a:pt x="4445677" y="792"/>
                      <a:pt x="4447086" y="2201"/>
                    </a:cubicBezTo>
                    <a:cubicBezTo>
                      <a:pt x="4448495" y="3609"/>
                      <a:pt x="4449286" y="5520"/>
                      <a:pt x="4449286" y="7513"/>
                    </a:cubicBezTo>
                    <a:lnTo>
                      <a:pt x="4449286" y="537723"/>
                    </a:lnTo>
                    <a:cubicBezTo>
                      <a:pt x="4449286" y="541873"/>
                      <a:pt x="4445922" y="545236"/>
                      <a:pt x="4441773" y="545236"/>
                    </a:cubicBezTo>
                    <a:lnTo>
                      <a:pt x="7513" y="545236"/>
                    </a:lnTo>
                    <a:cubicBezTo>
                      <a:pt x="3364" y="545236"/>
                      <a:pt x="0" y="541873"/>
                      <a:pt x="0" y="537723"/>
                    </a:cubicBezTo>
                    <a:lnTo>
                      <a:pt x="0" y="7513"/>
                    </a:lnTo>
                    <a:cubicBezTo>
                      <a:pt x="0" y="3364"/>
                      <a:pt x="3364" y="0"/>
                      <a:pt x="7513" y="0"/>
                    </a:cubicBezTo>
                    <a:close/>
                  </a:path>
                </a:pathLst>
              </a:custGeom>
              <a:solidFill>
                <a:srgbClr val="DAFD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4449286" cy="602386"/>
              </a:xfrm>
              <a:prstGeom prst="rect">
                <a:avLst/>
              </a:prstGeom>
            </p:spPr>
            <p:txBody>
              <a:bodyPr anchor="ctr" rtlCol="false" tIns="100571" lIns="100571" bIns="100571" rIns="100571"/>
              <a:lstStyle/>
              <a:p>
                <a:pPr algn="ctr">
                  <a:lnSpc>
                    <a:spcPts val="1862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0"/>
              <a:ext cx="1174419" cy="1167799"/>
              <a:chOff x="0" y="0"/>
              <a:chExt cx="748943" cy="74472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48943" cy="744721"/>
              </a:xfrm>
              <a:custGeom>
                <a:avLst/>
                <a:gdLst/>
                <a:ahLst/>
                <a:cxnLst/>
                <a:rect r="r" b="b" t="t" l="l"/>
                <a:pathLst>
                  <a:path h="744721" w="748943">
                    <a:moveTo>
                      <a:pt x="374471" y="0"/>
                    </a:moveTo>
                    <a:cubicBezTo>
                      <a:pt x="167656" y="0"/>
                      <a:pt x="0" y="166711"/>
                      <a:pt x="0" y="372361"/>
                    </a:cubicBezTo>
                    <a:cubicBezTo>
                      <a:pt x="0" y="578010"/>
                      <a:pt x="167656" y="744721"/>
                      <a:pt x="374471" y="744721"/>
                    </a:cubicBezTo>
                    <a:cubicBezTo>
                      <a:pt x="581286" y="744721"/>
                      <a:pt x="748943" y="578010"/>
                      <a:pt x="748943" y="372361"/>
                    </a:cubicBezTo>
                    <a:cubicBezTo>
                      <a:pt x="748943" y="166711"/>
                      <a:pt x="581286" y="0"/>
                      <a:pt x="374471" y="0"/>
                    </a:cubicBezTo>
                    <a:close/>
                  </a:path>
                </a:pathLst>
              </a:custGeom>
              <a:solidFill>
                <a:srgbClr val="023E8A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0213" y="12668"/>
                <a:ext cx="608516" cy="662236"/>
              </a:xfrm>
              <a:prstGeom prst="rect">
                <a:avLst/>
              </a:prstGeom>
            </p:spPr>
            <p:txBody>
              <a:bodyPr anchor="ctr" rtlCol="false" tIns="100571" lIns="100571" bIns="100571" rIns="100571"/>
              <a:lstStyle/>
              <a:p>
                <a:pPr algn="ctr">
                  <a:lnSpc>
                    <a:spcPts val="2059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268530" y="-68276"/>
              <a:ext cx="637358" cy="12115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79"/>
                </a:lnSpc>
                <a:spcBef>
                  <a:spcPct val="0"/>
                </a:spcBef>
              </a:pPr>
              <a:r>
                <a:rPr lang="en-US" b="true" sz="4985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450982" y="577800"/>
              <a:ext cx="14942459" cy="6973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67"/>
                </a:lnSpc>
              </a:pPr>
              <a:r>
                <a:rPr lang="en-US" sz="3399" spc="-139" b="true">
                  <a:solidFill>
                    <a:srgbClr val="023E8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Comment s’est passée votre semaine ensemble? 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0" y="422156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RETOUR SUR LA SEMAINE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5089912" y="569793"/>
            <a:ext cx="2106735" cy="2138917"/>
            <a:chOff x="0" y="0"/>
            <a:chExt cx="2808981" cy="2851889"/>
          </a:xfrm>
        </p:grpSpPr>
        <p:sp>
          <p:nvSpPr>
            <p:cNvPr name="Freeform 26" id="26"/>
            <p:cNvSpPr/>
            <p:nvPr/>
          </p:nvSpPr>
          <p:spPr>
            <a:xfrm flipH="true" flipV="false" rot="0">
              <a:off x="242280" y="0"/>
              <a:ext cx="2566701" cy="2851889"/>
            </a:xfrm>
            <a:custGeom>
              <a:avLst/>
              <a:gdLst/>
              <a:ahLst/>
              <a:cxnLst/>
              <a:rect r="r" b="b" t="t" l="l"/>
              <a:pathLst>
                <a:path h="2851889" w="2566701">
                  <a:moveTo>
                    <a:pt x="2566701" y="0"/>
                  </a:moveTo>
                  <a:lnTo>
                    <a:pt x="0" y="0"/>
                  </a:lnTo>
                  <a:lnTo>
                    <a:pt x="0" y="2851889"/>
                  </a:lnTo>
                  <a:lnTo>
                    <a:pt x="2566701" y="2851889"/>
                  </a:lnTo>
                  <a:lnTo>
                    <a:pt x="2566701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1903956"/>
              <a:ext cx="947933" cy="947933"/>
            </a:xfrm>
            <a:custGeom>
              <a:avLst/>
              <a:gdLst/>
              <a:ahLst/>
              <a:cxnLst/>
              <a:rect r="r" b="b" t="t" l="l"/>
              <a:pathLst>
                <a:path h="947933" w="947933">
                  <a:moveTo>
                    <a:pt x="0" y="0"/>
                  </a:moveTo>
                  <a:lnTo>
                    <a:pt x="947933" y="0"/>
                  </a:lnTo>
                  <a:lnTo>
                    <a:pt x="947933" y="947933"/>
                  </a:lnTo>
                  <a:lnTo>
                    <a:pt x="0" y="947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327740" y="4068369"/>
            <a:ext cx="14599826" cy="1444102"/>
            <a:chOff x="0" y="0"/>
            <a:chExt cx="19466435" cy="1925469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289961" y="410128"/>
              <a:ext cx="14600451" cy="1515341"/>
              <a:chOff x="0" y="0"/>
              <a:chExt cx="5253402" cy="545236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5253402" cy="545236"/>
              </a:xfrm>
              <a:custGeom>
                <a:avLst/>
                <a:gdLst/>
                <a:ahLst/>
                <a:cxnLst/>
                <a:rect r="r" b="b" t="t" l="l"/>
                <a:pathLst>
                  <a:path h="545236" w="5253402">
                    <a:moveTo>
                      <a:pt x="6363" y="0"/>
                    </a:moveTo>
                    <a:lnTo>
                      <a:pt x="5247039" y="0"/>
                    </a:lnTo>
                    <a:cubicBezTo>
                      <a:pt x="5250553" y="0"/>
                      <a:pt x="5253402" y="2849"/>
                      <a:pt x="5253402" y="6363"/>
                    </a:cubicBezTo>
                    <a:lnTo>
                      <a:pt x="5253402" y="538873"/>
                    </a:lnTo>
                    <a:cubicBezTo>
                      <a:pt x="5253402" y="540561"/>
                      <a:pt x="5252731" y="542179"/>
                      <a:pt x="5251538" y="543373"/>
                    </a:cubicBezTo>
                    <a:cubicBezTo>
                      <a:pt x="5250345" y="544566"/>
                      <a:pt x="5248727" y="545236"/>
                      <a:pt x="5247039" y="545236"/>
                    </a:cubicBezTo>
                    <a:lnTo>
                      <a:pt x="6363" y="545236"/>
                    </a:lnTo>
                    <a:cubicBezTo>
                      <a:pt x="2849" y="545236"/>
                      <a:pt x="0" y="542387"/>
                      <a:pt x="0" y="538873"/>
                    </a:cubicBezTo>
                    <a:lnTo>
                      <a:pt x="0" y="6363"/>
                    </a:lnTo>
                    <a:cubicBezTo>
                      <a:pt x="0" y="2849"/>
                      <a:pt x="2849" y="0"/>
                      <a:pt x="6363" y="0"/>
                    </a:cubicBezTo>
                    <a:close/>
                  </a:path>
                </a:pathLst>
              </a:custGeom>
              <a:solidFill>
                <a:srgbClr val="DAFDFF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57150"/>
                <a:ext cx="5253402" cy="602386"/>
              </a:xfrm>
              <a:prstGeom prst="rect">
                <a:avLst/>
              </a:prstGeom>
            </p:spPr>
            <p:txBody>
              <a:bodyPr anchor="ctr" rtlCol="false" tIns="100571" lIns="100571" bIns="100571" rIns="100571"/>
              <a:lstStyle/>
              <a:p>
                <a:pPr algn="ctr">
                  <a:lnSpc>
                    <a:spcPts val="1862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0"/>
              <a:ext cx="1164541" cy="1167799"/>
              <a:chOff x="0" y="0"/>
              <a:chExt cx="742644" cy="744721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42644" cy="744721"/>
              </a:xfrm>
              <a:custGeom>
                <a:avLst/>
                <a:gdLst/>
                <a:ahLst/>
                <a:cxnLst/>
                <a:rect r="r" b="b" t="t" l="l"/>
                <a:pathLst>
                  <a:path h="744721" w="742644">
                    <a:moveTo>
                      <a:pt x="371322" y="0"/>
                    </a:moveTo>
                    <a:cubicBezTo>
                      <a:pt x="166246" y="0"/>
                      <a:pt x="0" y="166711"/>
                      <a:pt x="0" y="372361"/>
                    </a:cubicBezTo>
                    <a:cubicBezTo>
                      <a:pt x="0" y="578010"/>
                      <a:pt x="166246" y="744721"/>
                      <a:pt x="371322" y="744721"/>
                    </a:cubicBezTo>
                    <a:cubicBezTo>
                      <a:pt x="576397" y="744721"/>
                      <a:pt x="742644" y="578010"/>
                      <a:pt x="742644" y="372361"/>
                    </a:cubicBezTo>
                    <a:cubicBezTo>
                      <a:pt x="742644" y="166711"/>
                      <a:pt x="576397" y="0"/>
                      <a:pt x="371322" y="0"/>
                    </a:cubicBezTo>
                    <a:close/>
                  </a:path>
                </a:pathLst>
              </a:custGeom>
              <a:solidFill>
                <a:srgbClr val="023E8A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69623" y="12668"/>
                <a:ext cx="603398" cy="662236"/>
              </a:xfrm>
              <a:prstGeom prst="rect">
                <a:avLst/>
              </a:prstGeom>
            </p:spPr>
            <p:txBody>
              <a:bodyPr anchor="ctr" rtlCol="false" tIns="100571" lIns="100571" bIns="100571" rIns="100571"/>
              <a:lstStyle/>
              <a:p>
                <a:pPr algn="ctr">
                  <a:lnSpc>
                    <a:spcPts val="2059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266272" y="-43715"/>
              <a:ext cx="631998" cy="12122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79"/>
                </a:lnSpc>
                <a:spcBef>
                  <a:spcPct val="0"/>
                </a:spcBef>
              </a:pPr>
              <a:r>
                <a:rPr lang="en-US" b="true" sz="4985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1438778" y="880739"/>
              <a:ext cx="18027657" cy="6973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67"/>
                </a:lnSpc>
              </a:pPr>
              <a:r>
                <a:rPr lang="en-US" sz="3399" spc="-139" b="true">
                  <a:solidFill>
                    <a:srgbClr val="023E8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Comment s’est passée la réalisation de votre défi commun?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90781" y="2938413"/>
            <a:ext cx="16072015" cy="1432173"/>
            <a:chOff x="0" y="0"/>
            <a:chExt cx="8200487" cy="73074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00488" cy="730743"/>
            </a:xfrm>
            <a:custGeom>
              <a:avLst/>
              <a:gdLst/>
              <a:ahLst/>
              <a:cxnLst/>
              <a:rect r="r" b="b" t="t" l="l"/>
              <a:pathLst>
                <a:path h="730743" w="8200488">
                  <a:moveTo>
                    <a:pt x="8189" y="0"/>
                  </a:moveTo>
                  <a:lnTo>
                    <a:pt x="8192299" y="0"/>
                  </a:lnTo>
                  <a:cubicBezTo>
                    <a:pt x="8194470" y="0"/>
                    <a:pt x="8196554" y="863"/>
                    <a:pt x="8198090" y="2398"/>
                  </a:cubicBezTo>
                  <a:cubicBezTo>
                    <a:pt x="8199625" y="3934"/>
                    <a:pt x="8200488" y="6017"/>
                    <a:pt x="8200488" y="8189"/>
                  </a:cubicBezTo>
                  <a:lnTo>
                    <a:pt x="8200488" y="722555"/>
                  </a:lnTo>
                  <a:cubicBezTo>
                    <a:pt x="8200488" y="724726"/>
                    <a:pt x="8199625" y="726809"/>
                    <a:pt x="8198090" y="728345"/>
                  </a:cubicBezTo>
                  <a:cubicBezTo>
                    <a:pt x="8196554" y="729881"/>
                    <a:pt x="8194470" y="730743"/>
                    <a:pt x="8192299" y="730743"/>
                  </a:cubicBezTo>
                  <a:lnTo>
                    <a:pt x="8189" y="730743"/>
                  </a:lnTo>
                  <a:cubicBezTo>
                    <a:pt x="6017" y="730743"/>
                    <a:pt x="3934" y="729881"/>
                    <a:pt x="2398" y="728345"/>
                  </a:cubicBezTo>
                  <a:cubicBezTo>
                    <a:pt x="863" y="726809"/>
                    <a:pt x="0" y="724726"/>
                    <a:pt x="0" y="722555"/>
                  </a:cubicBezTo>
                  <a:lnTo>
                    <a:pt x="0" y="8189"/>
                  </a:lnTo>
                  <a:cubicBezTo>
                    <a:pt x="0" y="6017"/>
                    <a:pt x="863" y="3934"/>
                    <a:pt x="2398" y="2398"/>
                  </a:cubicBezTo>
                  <a:cubicBezTo>
                    <a:pt x="3934" y="863"/>
                    <a:pt x="6017" y="0"/>
                    <a:pt x="8189" y="0"/>
                  </a:cubicBezTo>
                  <a:close/>
                </a:path>
              </a:pathLst>
            </a:custGeom>
            <a:solidFill>
              <a:srgbClr val="E8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8200487" cy="787893"/>
            </a:xfrm>
            <a:prstGeom prst="rect">
              <a:avLst/>
            </a:prstGeom>
          </p:spPr>
          <p:txBody>
            <a:bodyPr anchor="ctr" rtlCol="false" tIns="94562" lIns="94562" bIns="94562" rIns="94562"/>
            <a:lstStyle/>
            <a:p>
              <a:pPr algn="ctr">
                <a:lnSpc>
                  <a:spcPts val="186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29456" y="4667588"/>
            <a:ext cx="15369163" cy="1419103"/>
            <a:chOff x="0" y="0"/>
            <a:chExt cx="20492217" cy="189213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0202139" cy="1892138"/>
              <a:chOff x="0" y="0"/>
              <a:chExt cx="7730863" cy="72407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730863" cy="724075"/>
              </a:xfrm>
              <a:custGeom>
                <a:avLst/>
                <a:gdLst/>
                <a:ahLst/>
                <a:cxnLst/>
                <a:rect r="r" b="b" t="t" l="l"/>
                <a:pathLst>
                  <a:path h="724075" w="7730863">
                    <a:moveTo>
                      <a:pt x="8686" y="0"/>
                    </a:moveTo>
                    <a:lnTo>
                      <a:pt x="7722177" y="0"/>
                    </a:lnTo>
                    <a:cubicBezTo>
                      <a:pt x="7724480" y="0"/>
                      <a:pt x="7726690" y="915"/>
                      <a:pt x="7728319" y="2544"/>
                    </a:cubicBezTo>
                    <a:cubicBezTo>
                      <a:pt x="7729948" y="4173"/>
                      <a:pt x="7730863" y="6383"/>
                      <a:pt x="7730863" y="8686"/>
                    </a:cubicBezTo>
                    <a:lnTo>
                      <a:pt x="7730863" y="715388"/>
                    </a:lnTo>
                    <a:cubicBezTo>
                      <a:pt x="7730863" y="717692"/>
                      <a:pt x="7729948" y="719901"/>
                      <a:pt x="7728319" y="721530"/>
                    </a:cubicBezTo>
                    <a:cubicBezTo>
                      <a:pt x="7726690" y="723159"/>
                      <a:pt x="7724480" y="724075"/>
                      <a:pt x="7722177" y="724075"/>
                    </a:cubicBezTo>
                    <a:lnTo>
                      <a:pt x="8686" y="724075"/>
                    </a:lnTo>
                    <a:cubicBezTo>
                      <a:pt x="6383" y="724075"/>
                      <a:pt x="4173" y="723159"/>
                      <a:pt x="2544" y="721530"/>
                    </a:cubicBezTo>
                    <a:cubicBezTo>
                      <a:pt x="915" y="719901"/>
                      <a:pt x="0" y="717692"/>
                      <a:pt x="0" y="715388"/>
                    </a:cubicBezTo>
                    <a:lnTo>
                      <a:pt x="0" y="8686"/>
                    </a:lnTo>
                    <a:cubicBezTo>
                      <a:pt x="0" y="6383"/>
                      <a:pt x="915" y="4173"/>
                      <a:pt x="2544" y="2544"/>
                    </a:cubicBezTo>
                    <a:cubicBezTo>
                      <a:pt x="4173" y="915"/>
                      <a:pt x="6383" y="0"/>
                      <a:pt x="8686" y="0"/>
                    </a:cubicBezTo>
                    <a:close/>
                  </a:path>
                </a:pathLst>
              </a:custGeom>
              <a:solidFill>
                <a:srgbClr val="003886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7730863" cy="781225"/>
              </a:xfrm>
              <a:prstGeom prst="rect">
                <a:avLst/>
              </a:prstGeom>
            </p:spPr>
            <p:txBody>
              <a:bodyPr anchor="ctr" rtlCol="false" tIns="94562" lIns="94562" bIns="94562" rIns="94562"/>
              <a:lstStyle/>
              <a:p>
                <a:pPr algn="ctr">
                  <a:lnSpc>
                    <a:spcPts val="1862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72757"/>
              <a:ext cx="20492217" cy="1375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59"/>
                </a:lnSpc>
              </a:pPr>
              <a:r>
                <a:rPr lang="en-US" b="true" sz="3999" spc="-3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MAIS les parents restent la principale figure d’attachement :</a:t>
              </a:r>
            </a:p>
            <a:p>
              <a:pPr algn="ctr">
                <a:lnSpc>
                  <a:spcPts val="3559"/>
                </a:lnSpc>
              </a:pPr>
              <a:r>
                <a:rPr lang="en-US" b="true" sz="3999" spc="-3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ils sont la première source de réconfort, de sécurité et d’information.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37355" y="2986924"/>
            <a:ext cx="1391620" cy="1386402"/>
          </a:xfrm>
          <a:custGeom>
            <a:avLst/>
            <a:gdLst/>
            <a:ahLst/>
            <a:cxnLst/>
            <a:rect r="r" b="b" t="t" l="l"/>
            <a:pathLst>
              <a:path h="1386402" w="1391620">
                <a:moveTo>
                  <a:pt x="0" y="0"/>
                </a:moveTo>
                <a:lnTo>
                  <a:pt x="1391620" y="0"/>
                </a:lnTo>
                <a:lnTo>
                  <a:pt x="1391620" y="1386402"/>
                </a:lnTo>
                <a:lnTo>
                  <a:pt x="0" y="1386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0" y="531323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RELATIONS D'AMITIÉ ET RÉSEAU SOCIAL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73882" y="3309000"/>
            <a:ext cx="15705813" cy="638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4"/>
              </a:lnSpc>
            </a:pPr>
            <a:r>
              <a:rPr lang="en-US" sz="3800" b="true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À la préadolescence, les liens d’amitié prennent de plus en plus d’importance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5609466" y="4487626"/>
            <a:ext cx="2227037" cy="1586674"/>
          </a:xfrm>
          <a:custGeom>
            <a:avLst/>
            <a:gdLst/>
            <a:ahLst/>
            <a:cxnLst/>
            <a:rect r="r" b="b" t="t" l="l"/>
            <a:pathLst>
              <a:path h="1586674" w="2227037">
                <a:moveTo>
                  <a:pt x="0" y="0"/>
                </a:moveTo>
                <a:lnTo>
                  <a:pt x="2227037" y="0"/>
                </a:lnTo>
                <a:lnTo>
                  <a:pt x="2227037" y="1586674"/>
                </a:lnTo>
                <a:lnTo>
                  <a:pt x="0" y="15866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456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0" y="1839845"/>
            <a:ext cx="18288000" cy="103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tru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Débat d’idées!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337355" y="6203015"/>
            <a:ext cx="17864443" cy="3214857"/>
            <a:chOff x="0" y="0"/>
            <a:chExt cx="9115045" cy="164032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115045" cy="1640329"/>
            </a:xfrm>
            <a:custGeom>
              <a:avLst/>
              <a:gdLst/>
              <a:ahLst/>
              <a:cxnLst/>
              <a:rect r="r" b="b" t="t" l="l"/>
              <a:pathLst>
                <a:path h="1640329" w="9115045">
                  <a:moveTo>
                    <a:pt x="7367" y="0"/>
                  </a:moveTo>
                  <a:lnTo>
                    <a:pt x="9107678" y="0"/>
                  </a:lnTo>
                  <a:cubicBezTo>
                    <a:pt x="9111747" y="0"/>
                    <a:pt x="9115045" y="3298"/>
                    <a:pt x="9115045" y="7367"/>
                  </a:cubicBezTo>
                  <a:lnTo>
                    <a:pt x="9115045" y="1632962"/>
                  </a:lnTo>
                  <a:cubicBezTo>
                    <a:pt x="9115045" y="1634916"/>
                    <a:pt x="9114269" y="1636790"/>
                    <a:pt x="9112887" y="1638171"/>
                  </a:cubicBezTo>
                  <a:cubicBezTo>
                    <a:pt x="9111506" y="1639553"/>
                    <a:pt x="9109632" y="1640329"/>
                    <a:pt x="9107678" y="1640329"/>
                  </a:cubicBezTo>
                  <a:lnTo>
                    <a:pt x="7367" y="1640329"/>
                  </a:lnTo>
                  <a:cubicBezTo>
                    <a:pt x="5413" y="1640329"/>
                    <a:pt x="3539" y="1639553"/>
                    <a:pt x="2158" y="1638171"/>
                  </a:cubicBezTo>
                  <a:cubicBezTo>
                    <a:pt x="776" y="1636790"/>
                    <a:pt x="0" y="1634916"/>
                    <a:pt x="0" y="1632962"/>
                  </a:cubicBezTo>
                  <a:lnTo>
                    <a:pt x="0" y="7367"/>
                  </a:lnTo>
                  <a:cubicBezTo>
                    <a:pt x="0" y="5413"/>
                    <a:pt x="776" y="3539"/>
                    <a:pt x="2158" y="2158"/>
                  </a:cubicBezTo>
                  <a:cubicBezTo>
                    <a:pt x="3539" y="776"/>
                    <a:pt x="5413" y="0"/>
                    <a:pt x="7367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23E8A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9115045" cy="1697479"/>
            </a:xfrm>
            <a:prstGeom prst="rect">
              <a:avLst/>
            </a:prstGeom>
          </p:spPr>
          <p:txBody>
            <a:bodyPr anchor="ctr" rtlCol="false" tIns="94562" lIns="94562" bIns="94562" rIns="94562"/>
            <a:lstStyle/>
            <a:p>
              <a:pPr algn="ctr">
                <a:lnSpc>
                  <a:spcPts val="1862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26326" y="6254358"/>
            <a:ext cx="17720964" cy="1072739"/>
            <a:chOff x="0" y="0"/>
            <a:chExt cx="9041837" cy="54734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041837" cy="547348"/>
            </a:xfrm>
            <a:custGeom>
              <a:avLst/>
              <a:gdLst/>
              <a:ahLst/>
              <a:cxnLst/>
              <a:rect r="r" b="b" t="t" l="l"/>
              <a:pathLst>
                <a:path h="547348" w="9041837">
                  <a:moveTo>
                    <a:pt x="4369" y="0"/>
                  </a:moveTo>
                  <a:lnTo>
                    <a:pt x="9037469" y="0"/>
                  </a:lnTo>
                  <a:cubicBezTo>
                    <a:pt x="9038627" y="0"/>
                    <a:pt x="9039738" y="460"/>
                    <a:pt x="9040557" y="1280"/>
                  </a:cubicBezTo>
                  <a:cubicBezTo>
                    <a:pt x="9041377" y="2099"/>
                    <a:pt x="9041837" y="3210"/>
                    <a:pt x="9041837" y="4369"/>
                  </a:cubicBezTo>
                  <a:lnTo>
                    <a:pt x="9041837" y="542979"/>
                  </a:lnTo>
                  <a:cubicBezTo>
                    <a:pt x="9041837" y="544138"/>
                    <a:pt x="9041377" y="545249"/>
                    <a:pt x="9040557" y="546068"/>
                  </a:cubicBezTo>
                  <a:cubicBezTo>
                    <a:pt x="9039738" y="546888"/>
                    <a:pt x="9038627" y="547348"/>
                    <a:pt x="9037469" y="547348"/>
                  </a:cubicBezTo>
                  <a:lnTo>
                    <a:pt x="4369" y="547348"/>
                  </a:lnTo>
                  <a:cubicBezTo>
                    <a:pt x="3210" y="547348"/>
                    <a:pt x="2099" y="546888"/>
                    <a:pt x="1280" y="546068"/>
                  </a:cubicBezTo>
                  <a:cubicBezTo>
                    <a:pt x="460" y="545249"/>
                    <a:pt x="0" y="544138"/>
                    <a:pt x="0" y="542979"/>
                  </a:cubicBezTo>
                  <a:lnTo>
                    <a:pt x="0" y="4369"/>
                  </a:lnTo>
                  <a:cubicBezTo>
                    <a:pt x="0" y="3210"/>
                    <a:pt x="460" y="2099"/>
                    <a:pt x="1280" y="1280"/>
                  </a:cubicBezTo>
                  <a:cubicBezTo>
                    <a:pt x="2099" y="460"/>
                    <a:pt x="3210" y="0"/>
                    <a:pt x="4369" y="0"/>
                  </a:cubicBezTo>
                  <a:close/>
                </a:path>
              </a:pathLst>
            </a:custGeom>
            <a:solidFill>
              <a:srgbClr val="023E8A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9041837" cy="604498"/>
            </a:xfrm>
            <a:prstGeom prst="rect">
              <a:avLst/>
            </a:prstGeom>
          </p:spPr>
          <p:txBody>
            <a:bodyPr anchor="ctr" rtlCol="false" tIns="94562" lIns="94562" bIns="94562" rIns="94562"/>
            <a:lstStyle/>
            <a:p>
              <a:pPr algn="ctr">
                <a:lnSpc>
                  <a:spcPts val="1862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3515523" y="7529309"/>
            <a:ext cx="4975124" cy="2956053"/>
          </a:xfrm>
          <a:custGeom>
            <a:avLst/>
            <a:gdLst/>
            <a:ahLst/>
            <a:cxnLst/>
            <a:rect r="r" b="b" t="t" l="l"/>
            <a:pathLst>
              <a:path h="2956053" w="4975124">
                <a:moveTo>
                  <a:pt x="0" y="0"/>
                </a:moveTo>
                <a:lnTo>
                  <a:pt x="4975124" y="0"/>
                </a:lnTo>
                <a:lnTo>
                  <a:pt x="4975124" y="2956053"/>
                </a:lnTo>
                <a:lnTo>
                  <a:pt x="0" y="29560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55758" y="7412822"/>
            <a:ext cx="12843496" cy="181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3319"/>
              </a:lnSpc>
              <a:buFont typeface="Arial"/>
              <a:buChar char="•"/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émotions difficiles (p. ex. peur, tristesse);</a:t>
            </a:r>
          </a:p>
          <a:p>
            <a:pPr algn="l" marL="863599" indent="-431800" lvl="1">
              <a:lnSpc>
                <a:spcPts val="3319"/>
              </a:lnSpc>
              <a:buFont typeface="Arial"/>
              <a:buChar char="•"/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maladie et stress;</a:t>
            </a:r>
          </a:p>
          <a:p>
            <a:pPr algn="l" marL="863599" indent="-431800" lvl="1">
              <a:lnSpc>
                <a:spcPts val="3319"/>
              </a:lnSpc>
              <a:buFont typeface="Arial"/>
              <a:buChar char="•"/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conflit avec des camarades;</a:t>
            </a:r>
          </a:p>
          <a:p>
            <a:pPr algn="l" marL="863599" indent="-431800" lvl="1">
              <a:lnSpc>
                <a:spcPts val="3319"/>
              </a:lnSpc>
              <a:buFont typeface="Arial"/>
              <a:buChar char="•"/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moins bonne performance à l’école ou dans les sports.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98968" y="6292888"/>
            <a:ext cx="17445435" cy="102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9"/>
              </a:lnSpc>
              <a:spcBef>
                <a:spcPct val="0"/>
              </a:spcBef>
            </a:pPr>
            <a:r>
              <a:rPr lang="en-US" b="true" sz="3999" spc="-7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Généralement, le</a:t>
            </a:r>
            <a:r>
              <a:rPr lang="en-US" b="true" sz="3999" spc="-79" strike="noStrike" u="non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 enfants se tournent vers leurs parents dans les situations suivantes 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027285" y="8155772"/>
            <a:ext cx="3917118" cy="180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9"/>
              </a:lnSpc>
            </a:pPr>
            <a:r>
              <a:rPr lang="en-US" b="true" sz="3999" spc="-139" strike="noStrike" u="non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Leur écoute, leur disponibilité et leur encadrement sont encore essentiels!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839845"/>
            <a:ext cx="18288000" cy="103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tru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Débat d’idées!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531323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Relati</a:t>
            </a: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ONS D'AMITIÉ ET RÉSEAU SOCIAL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44720" y="2909185"/>
            <a:ext cx="17792218" cy="2720295"/>
            <a:chOff x="0" y="0"/>
            <a:chExt cx="23722958" cy="362706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5628" cy="3253999"/>
              <a:chOff x="0" y="0"/>
              <a:chExt cx="3482877" cy="1130431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482877" cy="1130431"/>
              </a:xfrm>
              <a:custGeom>
                <a:avLst/>
                <a:gdLst/>
                <a:ahLst/>
                <a:cxnLst/>
                <a:rect r="r" b="b" t="t" l="l"/>
                <a:pathLst>
                  <a:path h="1130431" w="3482877">
                    <a:moveTo>
                      <a:pt x="13385" y="0"/>
                    </a:moveTo>
                    <a:lnTo>
                      <a:pt x="3469492" y="0"/>
                    </a:lnTo>
                    <a:cubicBezTo>
                      <a:pt x="3473042" y="0"/>
                      <a:pt x="3476447" y="1410"/>
                      <a:pt x="3478957" y="3920"/>
                    </a:cubicBezTo>
                    <a:cubicBezTo>
                      <a:pt x="3481467" y="6431"/>
                      <a:pt x="3482877" y="9835"/>
                      <a:pt x="3482877" y="13385"/>
                    </a:cubicBezTo>
                    <a:lnTo>
                      <a:pt x="3482877" y="1117046"/>
                    </a:lnTo>
                    <a:cubicBezTo>
                      <a:pt x="3482877" y="1120596"/>
                      <a:pt x="3481467" y="1124000"/>
                      <a:pt x="3478957" y="1126511"/>
                    </a:cubicBezTo>
                    <a:cubicBezTo>
                      <a:pt x="3476447" y="1129021"/>
                      <a:pt x="3473042" y="1130431"/>
                      <a:pt x="3469492" y="1130431"/>
                    </a:cubicBezTo>
                    <a:lnTo>
                      <a:pt x="13385" y="1130431"/>
                    </a:lnTo>
                    <a:cubicBezTo>
                      <a:pt x="9835" y="1130431"/>
                      <a:pt x="6431" y="1129021"/>
                      <a:pt x="3920" y="1126511"/>
                    </a:cubicBezTo>
                    <a:cubicBezTo>
                      <a:pt x="1410" y="1124000"/>
                      <a:pt x="0" y="1120596"/>
                      <a:pt x="0" y="1117046"/>
                    </a:cubicBezTo>
                    <a:lnTo>
                      <a:pt x="0" y="13385"/>
                    </a:lnTo>
                    <a:cubicBezTo>
                      <a:pt x="0" y="9835"/>
                      <a:pt x="1410" y="6431"/>
                      <a:pt x="3920" y="3920"/>
                    </a:cubicBezTo>
                    <a:cubicBezTo>
                      <a:pt x="6431" y="1410"/>
                      <a:pt x="9835" y="0"/>
                      <a:pt x="13385" y="0"/>
                    </a:cubicBezTo>
                    <a:close/>
                  </a:path>
                </a:pathLst>
              </a:custGeom>
              <a:solidFill>
                <a:srgbClr val="DAFD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3482877" cy="1187581"/>
              </a:xfrm>
              <a:prstGeom prst="rect">
                <a:avLst/>
              </a:prstGeom>
            </p:spPr>
            <p:txBody>
              <a:bodyPr anchor="ctr" rtlCol="false" tIns="68760" lIns="68760" bIns="68760" rIns="68760"/>
              <a:lstStyle/>
              <a:p>
                <a:pPr algn="ctr">
                  <a:lnSpc>
                    <a:spcPts val="1862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5425289">
              <a:off x="10333286" y="774220"/>
              <a:ext cx="1126273" cy="1416696"/>
            </a:xfrm>
            <a:custGeom>
              <a:avLst/>
              <a:gdLst/>
              <a:ahLst/>
              <a:cxnLst/>
              <a:rect r="r" b="b" t="t" l="l"/>
              <a:pathLst>
                <a:path h="1416696" w="1126273">
                  <a:moveTo>
                    <a:pt x="0" y="0"/>
                  </a:moveTo>
                  <a:lnTo>
                    <a:pt x="1126273" y="0"/>
                  </a:lnTo>
                  <a:lnTo>
                    <a:pt x="1126273" y="1416696"/>
                  </a:lnTo>
                  <a:lnTo>
                    <a:pt x="0" y="141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2" id="12"/>
            <p:cNvGrpSpPr/>
            <p:nvPr/>
          </p:nvGrpSpPr>
          <p:grpSpPr>
            <a:xfrm rot="0">
              <a:off x="11628573" y="48937"/>
              <a:ext cx="9559041" cy="3018548"/>
              <a:chOff x="0" y="0"/>
              <a:chExt cx="3320786" cy="104863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320786" cy="1048636"/>
              </a:xfrm>
              <a:custGeom>
                <a:avLst/>
                <a:gdLst/>
                <a:ahLst/>
                <a:cxnLst/>
                <a:rect r="r" b="b" t="t" l="l"/>
                <a:pathLst>
                  <a:path h="1048636" w="3320786">
                    <a:moveTo>
                      <a:pt x="14038" y="0"/>
                    </a:moveTo>
                    <a:lnTo>
                      <a:pt x="3306748" y="0"/>
                    </a:lnTo>
                    <a:cubicBezTo>
                      <a:pt x="3310471" y="0"/>
                      <a:pt x="3314042" y="1479"/>
                      <a:pt x="3316674" y="4112"/>
                    </a:cubicBezTo>
                    <a:cubicBezTo>
                      <a:pt x="3319307" y="6744"/>
                      <a:pt x="3320786" y="10315"/>
                      <a:pt x="3320786" y="14038"/>
                    </a:cubicBezTo>
                    <a:lnTo>
                      <a:pt x="3320786" y="1034597"/>
                    </a:lnTo>
                    <a:cubicBezTo>
                      <a:pt x="3320786" y="1042351"/>
                      <a:pt x="3314501" y="1048636"/>
                      <a:pt x="3306748" y="1048636"/>
                    </a:cubicBezTo>
                    <a:lnTo>
                      <a:pt x="14038" y="1048636"/>
                    </a:lnTo>
                    <a:cubicBezTo>
                      <a:pt x="10315" y="1048636"/>
                      <a:pt x="6744" y="1047157"/>
                      <a:pt x="4112" y="1044524"/>
                    </a:cubicBezTo>
                    <a:cubicBezTo>
                      <a:pt x="1479" y="1041891"/>
                      <a:pt x="0" y="1038321"/>
                      <a:pt x="0" y="1034597"/>
                    </a:cubicBezTo>
                    <a:lnTo>
                      <a:pt x="0" y="14038"/>
                    </a:lnTo>
                    <a:cubicBezTo>
                      <a:pt x="0" y="10315"/>
                      <a:pt x="1479" y="6744"/>
                      <a:pt x="4112" y="4112"/>
                    </a:cubicBezTo>
                    <a:cubicBezTo>
                      <a:pt x="6744" y="1479"/>
                      <a:pt x="10315" y="0"/>
                      <a:pt x="14038" y="0"/>
                    </a:cubicBezTo>
                    <a:close/>
                  </a:path>
                </a:pathLst>
              </a:custGeom>
              <a:solidFill>
                <a:srgbClr val="DAFD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3320786" cy="1105786"/>
              </a:xfrm>
              <a:prstGeom prst="rect">
                <a:avLst/>
              </a:prstGeom>
            </p:spPr>
            <p:txBody>
              <a:bodyPr anchor="ctr" rtlCol="false" tIns="68760" lIns="68760" bIns="68760" rIns="68760"/>
              <a:lstStyle/>
              <a:p>
                <a:pPr algn="ctr">
                  <a:lnSpc>
                    <a:spcPts val="1862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238438" y="284388"/>
              <a:ext cx="1685039" cy="2783097"/>
            </a:xfrm>
            <a:custGeom>
              <a:avLst/>
              <a:gdLst/>
              <a:ahLst/>
              <a:cxnLst/>
              <a:rect r="r" b="b" t="t" l="l"/>
              <a:pathLst>
                <a:path h="2783097" w="1685039">
                  <a:moveTo>
                    <a:pt x="0" y="0"/>
                  </a:moveTo>
                  <a:lnTo>
                    <a:pt x="1685038" y="0"/>
                  </a:lnTo>
                  <a:lnTo>
                    <a:pt x="1685038" y="2783097"/>
                  </a:lnTo>
                  <a:lnTo>
                    <a:pt x="0" y="2783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887653" y="272982"/>
              <a:ext cx="2474467" cy="2708035"/>
            </a:xfrm>
            <a:custGeom>
              <a:avLst/>
              <a:gdLst/>
              <a:ahLst/>
              <a:cxnLst/>
              <a:rect r="r" b="b" t="t" l="l"/>
              <a:pathLst>
                <a:path h="2708035" w="2474467">
                  <a:moveTo>
                    <a:pt x="0" y="0"/>
                  </a:moveTo>
                  <a:lnTo>
                    <a:pt x="2474466" y="0"/>
                  </a:lnTo>
                  <a:lnTo>
                    <a:pt x="2474466" y="2708035"/>
                  </a:lnTo>
                  <a:lnTo>
                    <a:pt x="0" y="27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564676">
              <a:off x="20776297" y="680399"/>
              <a:ext cx="2741003" cy="2741003"/>
            </a:xfrm>
            <a:custGeom>
              <a:avLst/>
              <a:gdLst/>
              <a:ahLst/>
              <a:cxnLst/>
              <a:rect r="r" b="b" t="t" l="l"/>
              <a:pathLst>
                <a:path h="2741003" w="2741003">
                  <a:moveTo>
                    <a:pt x="0" y="0"/>
                  </a:moveTo>
                  <a:lnTo>
                    <a:pt x="2741003" y="0"/>
                  </a:lnTo>
                  <a:lnTo>
                    <a:pt x="2741003" y="2741003"/>
                  </a:lnTo>
                  <a:lnTo>
                    <a:pt x="0" y="274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113976" y="582290"/>
              <a:ext cx="7813869" cy="2273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4999" b="true">
                  <a:solidFill>
                    <a:srgbClr val="023E8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Utilisation des écrans et technologies numériques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4362119" y="740121"/>
              <a:ext cx="6571494" cy="1599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4999" b="true">
                  <a:solidFill>
                    <a:srgbClr val="023E8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Impacts possibles sur les relations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344720" y="6269829"/>
            <a:ext cx="17518076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b="true" sz="4199" spc="-146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Il est reconnu scientifiquem</a:t>
            </a:r>
            <a:r>
              <a:rPr lang="en-US" b="true" sz="4199" spc="-146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ent que l’exposition précoce et soutenue aux écrans pourrait réduire les occasions et la qualité des échang</a:t>
            </a:r>
            <a:r>
              <a:rPr lang="en-US" b="true" sz="4199" spc="-146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 entre les parents et l’enfant.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44720" y="7374094"/>
            <a:ext cx="17283749" cy="105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3999" i="true" spc="-139">
                <a:solidFill>
                  <a:srgbClr val="023E8A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Mais qu’en est-il de l’impac</a:t>
            </a:r>
            <a:r>
              <a:rPr lang="en-US" sz="3999" i="true" spc="-139">
                <a:solidFill>
                  <a:srgbClr val="023E8A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 de l’exposition aux écrans sur les occasions de socialisation et la qualité des </a:t>
            </a:r>
            <a:r>
              <a:rPr lang="en-US" sz="3999" i="true" spc="-139">
                <a:solidFill>
                  <a:srgbClr val="023E8A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relations d’amitiés?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7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839845"/>
            <a:ext cx="18288000" cy="103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tru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Débat d’idées!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531323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Relati</a:t>
            </a: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ONS D'AMITIÉ ET RÉSEAU SOCIAL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1597" y="3195102"/>
            <a:ext cx="17864443" cy="5746864"/>
            <a:chOff x="0" y="0"/>
            <a:chExt cx="9115045" cy="293224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115045" cy="2932245"/>
            </a:xfrm>
            <a:custGeom>
              <a:avLst/>
              <a:gdLst/>
              <a:ahLst/>
              <a:cxnLst/>
              <a:rect r="r" b="b" t="t" l="l"/>
              <a:pathLst>
                <a:path h="2932245" w="9115045">
                  <a:moveTo>
                    <a:pt x="7367" y="0"/>
                  </a:moveTo>
                  <a:lnTo>
                    <a:pt x="9107678" y="0"/>
                  </a:lnTo>
                  <a:cubicBezTo>
                    <a:pt x="9111747" y="0"/>
                    <a:pt x="9115045" y="3298"/>
                    <a:pt x="9115045" y="7367"/>
                  </a:cubicBezTo>
                  <a:lnTo>
                    <a:pt x="9115045" y="2924878"/>
                  </a:lnTo>
                  <a:cubicBezTo>
                    <a:pt x="9115045" y="2926832"/>
                    <a:pt x="9114269" y="2928706"/>
                    <a:pt x="9112887" y="2930087"/>
                  </a:cubicBezTo>
                  <a:cubicBezTo>
                    <a:pt x="9111506" y="2931469"/>
                    <a:pt x="9109632" y="2932245"/>
                    <a:pt x="9107678" y="2932245"/>
                  </a:cubicBezTo>
                  <a:lnTo>
                    <a:pt x="7367" y="2932245"/>
                  </a:lnTo>
                  <a:cubicBezTo>
                    <a:pt x="5413" y="2932245"/>
                    <a:pt x="3539" y="2931469"/>
                    <a:pt x="2158" y="2930087"/>
                  </a:cubicBezTo>
                  <a:cubicBezTo>
                    <a:pt x="776" y="2928706"/>
                    <a:pt x="0" y="2926832"/>
                    <a:pt x="0" y="2924878"/>
                  </a:cubicBezTo>
                  <a:lnTo>
                    <a:pt x="0" y="7367"/>
                  </a:lnTo>
                  <a:cubicBezTo>
                    <a:pt x="0" y="5413"/>
                    <a:pt x="776" y="3539"/>
                    <a:pt x="2158" y="2158"/>
                  </a:cubicBezTo>
                  <a:cubicBezTo>
                    <a:pt x="3539" y="776"/>
                    <a:pt x="5413" y="0"/>
                    <a:pt x="7367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23E8A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9115045" cy="2989395"/>
            </a:xfrm>
            <a:prstGeom prst="rect">
              <a:avLst/>
            </a:prstGeom>
          </p:spPr>
          <p:txBody>
            <a:bodyPr anchor="ctr" rtlCol="false" tIns="94562" lIns="94562" bIns="94562" rIns="94562"/>
            <a:lstStyle/>
            <a:p>
              <a:pPr algn="ctr">
                <a:lnSpc>
                  <a:spcPts val="1862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70568" y="3246445"/>
            <a:ext cx="17720964" cy="1072739"/>
            <a:chOff x="0" y="0"/>
            <a:chExt cx="9041837" cy="54734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041837" cy="547348"/>
            </a:xfrm>
            <a:custGeom>
              <a:avLst/>
              <a:gdLst/>
              <a:ahLst/>
              <a:cxnLst/>
              <a:rect r="r" b="b" t="t" l="l"/>
              <a:pathLst>
                <a:path h="547348" w="9041837">
                  <a:moveTo>
                    <a:pt x="4369" y="0"/>
                  </a:moveTo>
                  <a:lnTo>
                    <a:pt x="9037469" y="0"/>
                  </a:lnTo>
                  <a:cubicBezTo>
                    <a:pt x="9038627" y="0"/>
                    <a:pt x="9039738" y="460"/>
                    <a:pt x="9040557" y="1280"/>
                  </a:cubicBezTo>
                  <a:cubicBezTo>
                    <a:pt x="9041377" y="2099"/>
                    <a:pt x="9041837" y="3210"/>
                    <a:pt x="9041837" y="4369"/>
                  </a:cubicBezTo>
                  <a:lnTo>
                    <a:pt x="9041837" y="542979"/>
                  </a:lnTo>
                  <a:cubicBezTo>
                    <a:pt x="9041837" y="544138"/>
                    <a:pt x="9041377" y="545249"/>
                    <a:pt x="9040557" y="546068"/>
                  </a:cubicBezTo>
                  <a:cubicBezTo>
                    <a:pt x="9039738" y="546888"/>
                    <a:pt x="9038627" y="547348"/>
                    <a:pt x="9037469" y="547348"/>
                  </a:cubicBezTo>
                  <a:lnTo>
                    <a:pt x="4369" y="547348"/>
                  </a:lnTo>
                  <a:cubicBezTo>
                    <a:pt x="3210" y="547348"/>
                    <a:pt x="2099" y="546888"/>
                    <a:pt x="1280" y="546068"/>
                  </a:cubicBezTo>
                  <a:cubicBezTo>
                    <a:pt x="460" y="545249"/>
                    <a:pt x="0" y="544138"/>
                    <a:pt x="0" y="542979"/>
                  </a:cubicBezTo>
                  <a:lnTo>
                    <a:pt x="0" y="4369"/>
                  </a:lnTo>
                  <a:cubicBezTo>
                    <a:pt x="0" y="3210"/>
                    <a:pt x="460" y="2099"/>
                    <a:pt x="1280" y="1280"/>
                  </a:cubicBezTo>
                  <a:cubicBezTo>
                    <a:pt x="2099" y="460"/>
                    <a:pt x="3210" y="0"/>
                    <a:pt x="4369" y="0"/>
                  </a:cubicBezTo>
                  <a:close/>
                </a:path>
              </a:pathLst>
            </a:custGeom>
            <a:solidFill>
              <a:srgbClr val="023E8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9041837" cy="604498"/>
            </a:xfrm>
            <a:prstGeom prst="rect">
              <a:avLst/>
            </a:prstGeom>
          </p:spPr>
          <p:txBody>
            <a:bodyPr anchor="ctr" rtlCol="false" tIns="94562" lIns="94562" bIns="94562" rIns="94562"/>
            <a:lstStyle/>
            <a:p>
              <a:pPr algn="ctr">
                <a:lnSpc>
                  <a:spcPts val="1862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70568" y="4938740"/>
            <a:ext cx="17518076" cy="3390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3679"/>
              </a:lnSpc>
              <a:buFont typeface="Arial"/>
              <a:buChar char="•"/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D’expliquer son opinion;</a:t>
            </a:r>
          </a:p>
          <a:p>
            <a:pPr algn="l" marL="863599" indent="-431800" lvl="1">
              <a:lnSpc>
                <a:spcPts val="3679"/>
              </a:lnSpc>
              <a:buFont typeface="Arial"/>
              <a:buChar char="•"/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D’</a:t>
            </a: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exprimer son accord ou désaccord de façon respectueuse;</a:t>
            </a:r>
          </a:p>
          <a:p>
            <a:pPr algn="l" marL="863599" indent="-431800" lvl="1">
              <a:lnSpc>
                <a:spcPts val="3679"/>
              </a:lnSpc>
              <a:buFont typeface="Arial"/>
              <a:buChar char="•"/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D’accepter la diversité des opinions, sans bonnes ou mauvaises réponses;</a:t>
            </a:r>
          </a:p>
          <a:p>
            <a:pPr algn="l" marL="863599" indent="-431800" lvl="1">
              <a:lnSpc>
                <a:spcPts val="3679"/>
              </a:lnSpc>
              <a:buFont typeface="Arial"/>
              <a:buChar char="•"/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D’écouter et de </a:t>
            </a: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respecter les idées des autres;</a:t>
            </a:r>
          </a:p>
          <a:p>
            <a:pPr algn="l" marL="863599" indent="-431800" lvl="1">
              <a:lnSpc>
                <a:spcPts val="3679"/>
              </a:lnSpc>
              <a:buFont typeface="Arial"/>
              <a:buChar char="•"/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D’être da</a:t>
            </a: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ns l’ouverture, la curiosité et le non-jugement;</a:t>
            </a:r>
          </a:p>
          <a:p>
            <a:pPr algn="l" marL="863599" indent="-431800" lvl="1">
              <a:lnSpc>
                <a:spcPts val="3679"/>
              </a:lnSpc>
              <a:buFont typeface="Arial"/>
              <a:buChar char="•"/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De </a:t>
            </a: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chercher ensemble des pistes de solution.</a:t>
            </a:r>
          </a:p>
          <a:p>
            <a:pPr algn="l">
              <a:lnSpc>
                <a:spcPts val="367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343209" y="3284975"/>
            <a:ext cx="17445435" cy="102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9"/>
              </a:lnSpc>
              <a:spcBef>
                <a:spcPct val="0"/>
              </a:spcBef>
            </a:pPr>
            <a:r>
              <a:rPr lang="en-US" b="true" sz="3999" spc="-7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 débat est un moment d’éch</a:t>
            </a:r>
            <a:r>
              <a:rPr lang="en-US" b="true" sz="3999" spc="-79" strike="noStrike" u="non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ange qui sert à mieux comprendre un sujet en découvrant différents points de vue!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43209" y="4420784"/>
            <a:ext cx="12843496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9"/>
              </a:lnSpc>
            </a:pPr>
            <a:r>
              <a:rPr lang="en-US" sz="3999" spc="-139">
                <a:solidFill>
                  <a:srgbClr val="023E8A"/>
                </a:solidFill>
                <a:latin typeface="Calibri (MS)"/>
                <a:ea typeface="Calibri (MS)"/>
                <a:cs typeface="Calibri (MS)"/>
                <a:sym typeface="Calibri (MS)"/>
              </a:rPr>
              <a:t>Un débat permet 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0568" y="8073100"/>
            <a:ext cx="1765659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9"/>
              </a:lnSpc>
            </a:pPr>
            <a:r>
              <a:rPr lang="en-US" sz="3999" i="true" spc="-139">
                <a:solidFill>
                  <a:srgbClr val="023E8A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Débattre, c’est discuter sans se disputer!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0568" y="3622641"/>
            <a:ext cx="17720964" cy="2688319"/>
            <a:chOff x="0" y="0"/>
            <a:chExt cx="9041837" cy="13716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041837" cy="1371672"/>
            </a:xfrm>
            <a:custGeom>
              <a:avLst/>
              <a:gdLst/>
              <a:ahLst/>
              <a:cxnLst/>
              <a:rect r="r" b="b" t="t" l="l"/>
              <a:pathLst>
                <a:path h="1371672" w="9041837">
                  <a:moveTo>
                    <a:pt x="4369" y="0"/>
                  </a:moveTo>
                  <a:lnTo>
                    <a:pt x="9037469" y="0"/>
                  </a:lnTo>
                  <a:cubicBezTo>
                    <a:pt x="9038627" y="0"/>
                    <a:pt x="9039738" y="460"/>
                    <a:pt x="9040557" y="1280"/>
                  </a:cubicBezTo>
                  <a:cubicBezTo>
                    <a:pt x="9041377" y="2099"/>
                    <a:pt x="9041837" y="3210"/>
                    <a:pt x="9041837" y="4369"/>
                  </a:cubicBezTo>
                  <a:lnTo>
                    <a:pt x="9041837" y="1367303"/>
                  </a:lnTo>
                  <a:cubicBezTo>
                    <a:pt x="9041837" y="1368462"/>
                    <a:pt x="9041377" y="1369573"/>
                    <a:pt x="9040557" y="1370392"/>
                  </a:cubicBezTo>
                  <a:cubicBezTo>
                    <a:pt x="9039738" y="1371211"/>
                    <a:pt x="9038627" y="1371672"/>
                    <a:pt x="9037469" y="1371672"/>
                  </a:cubicBezTo>
                  <a:lnTo>
                    <a:pt x="4369" y="1371672"/>
                  </a:lnTo>
                  <a:cubicBezTo>
                    <a:pt x="3210" y="1371672"/>
                    <a:pt x="2099" y="1371211"/>
                    <a:pt x="1280" y="1370392"/>
                  </a:cubicBezTo>
                  <a:cubicBezTo>
                    <a:pt x="460" y="1369573"/>
                    <a:pt x="0" y="1368462"/>
                    <a:pt x="0" y="1367303"/>
                  </a:cubicBezTo>
                  <a:lnTo>
                    <a:pt x="0" y="4369"/>
                  </a:lnTo>
                  <a:cubicBezTo>
                    <a:pt x="0" y="3210"/>
                    <a:pt x="460" y="2099"/>
                    <a:pt x="1280" y="1280"/>
                  </a:cubicBezTo>
                  <a:cubicBezTo>
                    <a:pt x="2099" y="460"/>
                    <a:pt x="3210" y="0"/>
                    <a:pt x="4369" y="0"/>
                  </a:cubicBezTo>
                  <a:close/>
                </a:path>
              </a:pathLst>
            </a:custGeom>
            <a:solidFill>
              <a:srgbClr val="E8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9041837" cy="1428822"/>
            </a:xfrm>
            <a:prstGeom prst="rect">
              <a:avLst/>
            </a:prstGeom>
          </p:spPr>
          <p:txBody>
            <a:bodyPr anchor="ctr" rtlCol="false" tIns="94562" lIns="94562" bIns="94562" rIns="94562"/>
            <a:lstStyle/>
            <a:p>
              <a:pPr algn="ctr">
                <a:lnSpc>
                  <a:spcPts val="186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663822" y="3076751"/>
            <a:ext cx="2960355" cy="1091782"/>
            <a:chOff x="0" y="0"/>
            <a:chExt cx="3947140" cy="145570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3947140" cy="1455709"/>
              <a:chOff x="0" y="0"/>
              <a:chExt cx="346344" cy="127732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46344" cy="127732"/>
              </a:xfrm>
              <a:custGeom>
                <a:avLst/>
                <a:gdLst/>
                <a:ahLst/>
                <a:cxnLst/>
                <a:rect r="r" b="b" t="t" l="l"/>
                <a:pathLst>
                  <a:path h="127732" w="346344">
                    <a:moveTo>
                      <a:pt x="19466" y="0"/>
                    </a:moveTo>
                    <a:lnTo>
                      <a:pt x="326878" y="0"/>
                    </a:lnTo>
                    <a:cubicBezTo>
                      <a:pt x="337629" y="0"/>
                      <a:pt x="346344" y="8715"/>
                      <a:pt x="346344" y="19466"/>
                    </a:cubicBezTo>
                    <a:lnTo>
                      <a:pt x="346344" y="108266"/>
                    </a:lnTo>
                    <a:cubicBezTo>
                      <a:pt x="346344" y="119017"/>
                      <a:pt x="337629" y="127732"/>
                      <a:pt x="326878" y="127732"/>
                    </a:cubicBezTo>
                    <a:lnTo>
                      <a:pt x="19466" y="127732"/>
                    </a:lnTo>
                    <a:cubicBezTo>
                      <a:pt x="14304" y="127732"/>
                      <a:pt x="9352" y="125681"/>
                      <a:pt x="5702" y="122030"/>
                    </a:cubicBezTo>
                    <a:cubicBezTo>
                      <a:pt x="2051" y="118380"/>
                      <a:pt x="0" y="113428"/>
                      <a:pt x="0" y="108266"/>
                    </a:cubicBezTo>
                    <a:lnTo>
                      <a:pt x="0" y="19466"/>
                    </a:lnTo>
                    <a:cubicBezTo>
                      <a:pt x="0" y="8715"/>
                      <a:pt x="8715" y="0"/>
                      <a:pt x="19466" y="0"/>
                    </a:cubicBezTo>
                    <a:close/>
                  </a:path>
                </a:pathLst>
              </a:custGeom>
              <a:solidFill>
                <a:srgbClr val="023E8A"/>
              </a:solidFill>
              <a:ln w="66675" cap="sq">
                <a:solidFill>
                  <a:srgbClr val="003886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46344" cy="156307"/>
              </a:xfrm>
              <a:prstGeom prst="rect">
                <a:avLst/>
              </a:prstGeom>
            </p:spPr>
            <p:txBody>
              <a:bodyPr anchor="ctr" rtlCol="false" tIns="27078" lIns="27078" bIns="27078" rIns="27078"/>
              <a:lstStyle/>
              <a:p>
                <a:pPr algn="ctr">
                  <a:lnSpc>
                    <a:spcPts val="1168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28234" y="147543"/>
              <a:ext cx="3746099" cy="1048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78"/>
                </a:lnSpc>
                <a:spcBef>
                  <a:spcPct val="0"/>
                </a:spcBef>
              </a:pPr>
              <a:r>
                <a:rPr lang="en-US" b="true" sz="4342" spc="-6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QUESTION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4945696" y="6915595"/>
            <a:ext cx="2342705" cy="2342705"/>
          </a:xfrm>
          <a:custGeom>
            <a:avLst/>
            <a:gdLst/>
            <a:ahLst/>
            <a:cxnLst/>
            <a:rect r="r" b="b" t="t" l="l"/>
            <a:pathLst>
              <a:path h="2342705" w="2342705">
                <a:moveTo>
                  <a:pt x="0" y="0"/>
                </a:moveTo>
                <a:lnTo>
                  <a:pt x="2342706" y="0"/>
                </a:lnTo>
                <a:lnTo>
                  <a:pt x="2342706" y="2342705"/>
                </a:lnTo>
                <a:lnTo>
                  <a:pt x="0" y="2342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73698" y="6915595"/>
            <a:ext cx="2342705" cy="2342705"/>
          </a:xfrm>
          <a:custGeom>
            <a:avLst/>
            <a:gdLst/>
            <a:ahLst/>
            <a:cxnLst/>
            <a:rect r="r" b="b" t="t" l="l"/>
            <a:pathLst>
              <a:path h="2342705" w="2342705">
                <a:moveTo>
                  <a:pt x="0" y="0"/>
                </a:moveTo>
                <a:lnTo>
                  <a:pt x="2342706" y="0"/>
                </a:lnTo>
                <a:lnTo>
                  <a:pt x="2342706" y="2342705"/>
                </a:lnTo>
                <a:lnTo>
                  <a:pt x="0" y="23427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0" y="1839845"/>
            <a:ext cx="18288000" cy="103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tru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Débat d’idées!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0" y="531323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Relati</a:t>
            </a: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ONS D'AMITIÉ ET RÉSEAU SOCIAL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21283" y="4304348"/>
            <a:ext cx="17445435" cy="167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</a:pPr>
            <a:r>
              <a:rPr lang="en-US" b="true" sz="4199" i="true" spc="-83">
                <a:solidFill>
                  <a:srgbClr val="003886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« Selon vous, l’utilisation des écrans et des tech</a:t>
            </a:r>
            <a:r>
              <a:rPr lang="en-US" b="true" sz="4199" i="true" spc="-83" strike="noStrike" u="none">
                <a:solidFill>
                  <a:srgbClr val="003886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nologies numériques (télé, tablette, jeux vidéo, réseaux sociaux, etc.) a-t-elle un effet plutôt bénéfique ou plutôt nuisible sur les relations d’amitié à la préadolescence? »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t="0" r="-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758" y="18008"/>
            <a:ext cx="6425859" cy="791042"/>
          </a:xfrm>
          <a:custGeom>
            <a:avLst/>
            <a:gdLst/>
            <a:ahLst/>
            <a:cxnLst/>
            <a:rect r="r" b="b" t="t" l="l"/>
            <a:pathLst>
              <a:path h="791042" w="6425859">
                <a:moveTo>
                  <a:pt x="0" y="0"/>
                </a:moveTo>
                <a:lnTo>
                  <a:pt x="6425860" y="0"/>
                </a:lnTo>
                <a:lnTo>
                  <a:pt x="6425860" y="791041"/>
                </a:lnTo>
                <a:lnTo>
                  <a:pt x="0" y="791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602956">
            <a:off x="5990281" y="5363736"/>
            <a:ext cx="1182674" cy="854482"/>
          </a:xfrm>
          <a:custGeom>
            <a:avLst/>
            <a:gdLst/>
            <a:ahLst/>
            <a:cxnLst/>
            <a:rect r="r" b="b" t="t" l="l"/>
            <a:pathLst>
              <a:path h="854482" w="1182674">
                <a:moveTo>
                  <a:pt x="1182673" y="0"/>
                </a:moveTo>
                <a:lnTo>
                  <a:pt x="0" y="0"/>
                </a:lnTo>
                <a:lnTo>
                  <a:pt x="0" y="854482"/>
                </a:lnTo>
                <a:lnTo>
                  <a:pt x="1182673" y="854482"/>
                </a:lnTo>
                <a:lnTo>
                  <a:pt x="118267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52461" y="3520411"/>
            <a:ext cx="6508822" cy="2050699"/>
            <a:chOff x="0" y="0"/>
            <a:chExt cx="3321022" cy="10463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21022" cy="1046336"/>
            </a:xfrm>
            <a:custGeom>
              <a:avLst/>
              <a:gdLst/>
              <a:ahLst/>
              <a:cxnLst/>
              <a:rect r="r" b="b" t="t" l="l"/>
              <a:pathLst>
                <a:path h="1046336" w="3321022">
                  <a:moveTo>
                    <a:pt x="11895" y="0"/>
                  </a:moveTo>
                  <a:lnTo>
                    <a:pt x="3309127" y="0"/>
                  </a:lnTo>
                  <a:cubicBezTo>
                    <a:pt x="3315697" y="0"/>
                    <a:pt x="3321022" y="5325"/>
                    <a:pt x="3321022" y="11895"/>
                  </a:cubicBezTo>
                  <a:lnTo>
                    <a:pt x="3321022" y="1034442"/>
                  </a:lnTo>
                  <a:cubicBezTo>
                    <a:pt x="3321022" y="1041011"/>
                    <a:pt x="3315697" y="1046336"/>
                    <a:pt x="3309127" y="1046336"/>
                  </a:cubicBezTo>
                  <a:lnTo>
                    <a:pt x="11895" y="1046336"/>
                  </a:lnTo>
                  <a:cubicBezTo>
                    <a:pt x="5325" y="1046336"/>
                    <a:pt x="0" y="1041011"/>
                    <a:pt x="0" y="1034442"/>
                  </a:cubicBezTo>
                  <a:lnTo>
                    <a:pt x="0" y="11895"/>
                  </a:lnTo>
                  <a:cubicBezTo>
                    <a:pt x="0" y="5325"/>
                    <a:pt x="5325" y="0"/>
                    <a:pt x="11895" y="0"/>
                  </a:cubicBezTo>
                  <a:close/>
                </a:path>
              </a:pathLst>
            </a:custGeom>
            <a:solidFill>
              <a:srgbClr val="E8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321022" cy="1103486"/>
            </a:xfrm>
            <a:prstGeom prst="rect">
              <a:avLst/>
            </a:prstGeom>
          </p:spPr>
          <p:txBody>
            <a:bodyPr anchor="ctr" rtlCol="false" tIns="94562" lIns="94562" bIns="94562" rIns="94562"/>
            <a:lstStyle/>
            <a:p>
              <a:pPr algn="ctr">
                <a:lnSpc>
                  <a:spcPts val="186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130335" y="8310361"/>
            <a:ext cx="13439792" cy="1895878"/>
            <a:chOff x="0" y="0"/>
            <a:chExt cx="17919722" cy="252783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728982" y="433343"/>
              <a:ext cx="15190740" cy="1678428"/>
              <a:chOff x="0" y="0"/>
              <a:chExt cx="2625108" cy="29004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625108" cy="290049"/>
              </a:xfrm>
              <a:custGeom>
                <a:avLst/>
                <a:gdLst/>
                <a:ahLst/>
                <a:cxnLst/>
                <a:rect r="r" b="b" t="t" l="l"/>
                <a:pathLst>
                  <a:path h="290049" w="2625108">
                    <a:moveTo>
                      <a:pt x="9513" y="0"/>
                    </a:moveTo>
                    <a:lnTo>
                      <a:pt x="2615595" y="0"/>
                    </a:lnTo>
                    <a:cubicBezTo>
                      <a:pt x="2618118" y="0"/>
                      <a:pt x="2620538" y="1002"/>
                      <a:pt x="2622322" y="2786"/>
                    </a:cubicBezTo>
                    <a:cubicBezTo>
                      <a:pt x="2624106" y="4571"/>
                      <a:pt x="2625108" y="6990"/>
                      <a:pt x="2625108" y="9513"/>
                    </a:cubicBezTo>
                    <a:lnTo>
                      <a:pt x="2625108" y="280535"/>
                    </a:lnTo>
                    <a:cubicBezTo>
                      <a:pt x="2625108" y="285789"/>
                      <a:pt x="2620849" y="290049"/>
                      <a:pt x="2615595" y="290049"/>
                    </a:cubicBezTo>
                    <a:lnTo>
                      <a:pt x="9513" y="290049"/>
                    </a:lnTo>
                    <a:cubicBezTo>
                      <a:pt x="6990" y="290049"/>
                      <a:pt x="4571" y="289046"/>
                      <a:pt x="2786" y="287262"/>
                    </a:cubicBezTo>
                    <a:cubicBezTo>
                      <a:pt x="1002" y="285478"/>
                      <a:pt x="0" y="283058"/>
                      <a:pt x="0" y="280535"/>
                    </a:cubicBezTo>
                    <a:lnTo>
                      <a:pt x="0" y="9513"/>
                    </a:lnTo>
                    <a:cubicBezTo>
                      <a:pt x="0" y="6990"/>
                      <a:pt x="1002" y="4571"/>
                      <a:pt x="2786" y="2786"/>
                    </a:cubicBezTo>
                    <a:cubicBezTo>
                      <a:pt x="4571" y="1002"/>
                      <a:pt x="6990" y="0"/>
                      <a:pt x="9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sq">
                <a:solidFill>
                  <a:srgbClr val="E1F7F1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2625108" cy="347199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l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87072" y="433343"/>
              <a:ext cx="3260133" cy="1661151"/>
              <a:chOff x="0" y="0"/>
              <a:chExt cx="818725" cy="417169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8725" cy="417169"/>
              </a:xfrm>
              <a:custGeom>
                <a:avLst/>
                <a:gdLst/>
                <a:ahLst/>
                <a:cxnLst/>
                <a:rect r="r" b="b" t="t" l="l"/>
                <a:pathLst>
                  <a:path h="417169" w="818725">
                    <a:moveTo>
                      <a:pt x="28497" y="0"/>
                    </a:moveTo>
                    <a:lnTo>
                      <a:pt x="790228" y="0"/>
                    </a:lnTo>
                    <a:cubicBezTo>
                      <a:pt x="805966" y="0"/>
                      <a:pt x="818725" y="12758"/>
                      <a:pt x="818725" y="28497"/>
                    </a:cubicBezTo>
                    <a:lnTo>
                      <a:pt x="818725" y="388672"/>
                    </a:lnTo>
                    <a:cubicBezTo>
                      <a:pt x="818725" y="404410"/>
                      <a:pt x="805966" y="417169"/>
                      <a:pt x="790228" y="417169"/>
                    </a:cubicBezTo>
                    <a:lnTo>
                      <a:pt x="28497" y="417169"/>
                    </a:lnTo>
                    <a:cubicBezTo>
                      <a:pt x="12758" y="417169"/>
                      <a:pt x="0" y="404410"/>
                      <a:pt x="0" y="388672"/>
                    </a:cubicBezTo>
                    <a:lnTo>
                      <a:pt x="0" y="28497"/>
                    </a:lnTo>
                    <a:cubicBezTo>
                      <a:pt x="0" y="12758"/>
                      <a:pt x="12758" y="0"/>
                      <a:pt x="28497" y="0"/>
                    </a:cubicBezTo>
                    <a:close/>
                  </a:path>
                </a:pathLst>
              </a:custGeom>
              <a:solidFill>
                <a:srgbClr val="E0F6F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818725" cy="474319"/>
              </a:xfrm>
              <a:prstGeom prst="rect">
                <a:avLst/>
              </a:prstGeom>
            </p:spPr>
            <p:txBody>
              <a:bodyPr anchor="ctr" rtlCol="false" tIns="102230" lIns="102230" bIns="102230" rIns="102230"/>
              <a:lstStyle/>
              <a:p>
                <a:pPr algn="ctr">
                  <a:lnSpc>
                    <a:spcPts val="1862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661253">
              <a:off x="159436" y="279629"/>
              <a:ext cx="3115406" cy="1968580"/>
            </a:xfrm>
            <a:custGeom>
              <a:avLst/>
              <a:gdLst/>
              <a:ahLst/>
              <a:cxnLst/>
              <a:rect r="r" b="b" t="t" l="l"/>
              <a:pathLst>
                <a:path h="1968580" w="3115406">
                  <a:moveTo>
                    <a:pt x="0" y="0"/>
                  </a:moveTo>
                  <a:lnTo>
                    <a:pt x="3115406" y="0"/>
                  </a:lnTo>
                  <a:lnTo>
                    <a:pt x="3115406" y="1968579"/>
                  </a:lnTo>
                  <a:lnTo>
                    <a:pt x="0" y="1968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791" t="0" r="-1791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434278" y="534463"/>
              <a:ext cx="14398609" cy="14571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48"/>
                </a:lnSpc>
              </a:pPr>
              <a:r>
                <a:rPr lang="en-US" sz="2617" spc="-23" b="true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Les relati</a:t>
              </a:r>
              <a:r>
                <a:rPr lang="en-US" b="true" sz="2617" spc="-23">
                  <a:solidFill>
                    <a:srgbClr val="00388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ons de qualité contribuent à notre bien-être et nous protègent vis-à-vis l’anxiété. Elles nous permettent d’y faire face avec plus de confiance, d’assurance et d’espoir.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301901" y="2902300"/>
            <a:ext cx="8788956" cy="5629089"/>
          </a:xfrm>
          <a:custGeom>
            <a:avLst/>
            <a:gdLst/>
            <a:ahLst/>
            <a:cxnLst/>
            <a:rect r="r" b="b" t="t" l="l"/>
            <a:pathLst>
              <a:path h="5629089" w="8788956">
                <a:moveTo>
                  <a:pt x="0" y="0"/>
                </a:moveTo>
                <a:lnTo>
                  <a:pt x="8788956" y="0"/>
                </a:lnTo>
                <a:lnTo>
                  <a:pt x="8788956" y="5629089"/>
                </a:lnTo>
                <a:lnTo>
                  <a:pt x="0" y="56290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15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7862796" y="9787302"/>
            <a:ext cx="152400" cy="2286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9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0" y="1839845"/>
            <a:ext cx="18288000" cy="103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true">
                <a:solidFill>
                  <a:srgbClr val="02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Parapluie!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0" y="531323"/>
            <a:ext cx="18288000" cy="149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Relati</a:t>
            </a:r>
            <a:r>
              <a:rPr lang="en-US" b="true" sz="7800" spc="-397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ONS D'AMITIÉ ET RÉSEAU SOCIAL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891815" y="9395513"/>
            <a:ext cx="5990481" cy="369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38"/>
              </a:lnSpc>
              <a:spcBef>
                <a:spcPct val="0"/>
              </a:spcBef>
            </a:pPr>
            <a:r>
              <a:rPr lang="en-US" sz="2417" spc="-21" strike="noStrike" u="none">
                <a:solidFill>
                  <a:srgbClr val="003886"/>
                </a:solidFill>
                <a:latin typeface="Calibri (MS)"/>
                <a:ea typeface="Calibri (MS)"/>
                <a:cs typeface="Calibri (MS)"/>
                <a:sym typeface="Calibri (MS)"/>
              </a:rPr>
              <a:t>(Butler et al., 2022; Lois, 2022; Lopez et al., 2024)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52461" y="3720553"/>
            <a:ext cx="6649414" cy="167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</a:pPr>
            <a:r>
              <a:rPr lang="en-US" b="true" sz="4199" spc="-83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 bon réseau </a:t>
            </a:r>
            <a:r>
              <a:rPr lang="en-US" b="true" sz="4199" spc="-83" strike="noStrike" u="none">
                <a:solidFill>
                  <a:srgbClr val="00388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social de soutien agit comme un parapluie vis-à-vis l’anxiété.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7C06F5E01764594DD21339AA8897B" ma:contentTypeVersion="17" ma:contentTypeDescription="Crée un document." ma:contentTypeScope="" ma:versionID="8090a20524b22308d75df61d3713806c">
  <xsd:schema xmlns:xsd="http://www.w3.org/2001/XMLSchema" xmlns:xs="http://www.w3.org/2001/XMLSchema" xmlns:p="http://schemas.microsoft.com/office/2006/metadata/properties" xmlns:ns2="cd95c8f1-3cc3-4b75-8c41-c750205dc126" xmlns:ns3="bc2d96f8-f76f-46b3-b2c2-a8ec45c8f182" targetNamespace="http://schemas.microsoft.com/office/2006/metadata/properties" ma:root="true" ma:fieldsID="07f4e37939318c8d11c1eef90a46accc" ns2:_="" ns3:_="">
    <xsd:import namespace="cd95c8f1-3cc3-4b75-8c41-c750205dc126"/>
    <xsd:import namespace="bc2d96f8-f76f-46b3-b2c2-a8ec45c8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c8f1-3cc3-4b75-8c41-c750205dc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d96f8-f76f-46b3-b2c2-a8ec45c8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def15d-bc0c-4c46-9001-376561642adc}" ma:internalName="TaxCatchAll" ma:showField="CatchAllData" ma:web="bc2d96f8-f76f-46b3-b2c2-a8ec45c8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c8f1-3cc3-4b75-8c41-c750205dc126">
      <Terms xmlns="http://schemas.microsoft.com/office/infopath/2007/PartnerControls"/>
    </lcf76f155ced4ddcb4097134ff3c332f>
    <TaxCatchAll xmlns="bc2d96f8-f76f-46b3-b2c2-a8ec45c8f182" xsi:nil="true"/>
  </documentManagement>
</p:properties>
</file>

<file path=customXml/itemProps1.xml><?xml version="1.0" encoding="utf-8"?>
<ds:datastoreItem xmlns:ds="http://schemas.openxmlformats.org/officeDocument/2006/customXml" ds:itemID="{06DE6451-52B1-4F41-A3F9-269EA014656F}"/>
</file>

<file path=customXml/itemProps2.xml><?xml version="1.0" encoding="utf-8"?>
<ds:datastoreItem xmlns:ds="http://schemas.openxmlformats.org/officeDocument/2006/customXml" ds:itemID="{C982AD85-AEA0-4404-9019-D0894ABED67E}"/>
</file>

<file path=customXml/itemProps3.xml><?xml version="1.0" encoding="utf-8"?>
<ds:datastoreItem xmlns:ds="http://schemas.openxmlformats.org/officeDocument/2006/customXml" ds:itemID="{F3D22FA2-D060-4A4A-AE91-8BF868D2E70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HPp33_PPT_PE8_amitiés_réseau</dc:title>
  <cp:revision>1</cp:revision>
  <dcterms:created xsi:type="dcterms:W3CDTF">2006-08-16T00:00:00Z</dcterms:created>
  <dcterms:modified xsi:type="dcterms:W3CDTF">2011-08-01T06:04:30Z</dcterms:modified>
  <dc:identifier>DAG_RFuq_V4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0x010100B787C06F5E01764594DD21339AA8897B</vt:lpwstr>
  </property>
</Properties>
</file>