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</p:sldIdLst>
  <p:sldSz cx="18288000" cy="10287000"/>
  <p:notesSz cx="6858000" cy="9144000"/>
  <p:embeddedFontLst>
    <p:embeddedFont>
      <p:font typeface="Calibri (MS) Bold" charset="1" panose="020F0702030404030204"/>
      <p:regular r:id="rId30"/>
    </p:embeddedFont>
    <p:embeddedFont>
      <p:font typeface="Calibri (MS)" charset="1" panose="020F0502020204030204"/>
      <p:regular r:id="rId31"/>
    </p:embeddedFont>
    <p:embeddedFont>
      <p:font typeface="Calibri (MS) Italics" charset="1" panose="020F05020202040A0204"/>
      <p:regular r:id="rId32"/>
    </p:embeddedFont>
    <p:embeddedFont>
      <p:font typeface="Calibri (MS) Bold Italics" charset="1" panose="020F07020304040A0204"/>
      <p:regular r:id="rId33"/>
    </p:embeddedFont>
    <p:embeddedFont>
      <p:font typeface="Open Sans Bold" charset="1" panose="020B0806030504020204"/>
      <p:regular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font" Target="fonts/font34.fntdata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font" Target="fonts/font33.fntdata"/><Relationship Id="rId7" Type="http://schemas.openxmlformats.org/officeDocument/2006/relationships/slide" Target="slides/slide2.xml"/><Relationship Id="rId16" Type="http://schemas.openxmlformats.org/officeDocument/2006/relationships/slide" Target="slides/slide11.xml"/><Relationship Id="rId2" Type="http://schemas.openxmlformats.org/officeDocument/2006/relationships/presProps" Target="presProps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32.fntdata"/><Relationship Id="rId6" Type="http://schemas.openxmlformats.org/officeDocument/2006/relationships/slide" Target="slides/slide1.xml"/><Relationship Id="rId37" Type="http://schemas.openxmlformats.org/officeDocument/2006/relationships/customXml" Target="../customXml/item3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5" Type="http://schemas.openxmlformats.org/officeDocument/2006/relationships/tableStyles" Target="tableStyles.xml"/><Relationship Id="rId36" Type="http://schemas.openxmlformats.org/officeDocument/2006/relationships/customXml" Target="../customXml/item2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31.fntdata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font" Target="fonts/font30.fntdata"/><Relationship Id="rId4" Type="http://schemas.openxmlformats.org/officeDocument/2006/relationships/theme" Target="theme/theme1.xml"/><Relationship Id="rId9" Type="http://schemas.openxmlformats.org/officeDocument/2006/relationships/slide" Target="slides/slide4.xml"/><Relationship Id="rId35" Type="http://schemas.openxmlformats.org/officeDocument/2006/relationships/customXml" Target="../customXml/item1.xml"/><Relationship Id="rId8" Type="http://schemas.openxmlformats.org/officeDocument/2006/relationships/slide" Target="slides/slide3.xml"/><Relationship Id="rId3" Type="http://schemas.openxmlformats.org/officeDocument/2006/relationships/viewProps" Target="viewProps.xml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Relationship Id="rId8" Target="../media/image7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9.png" Type="http://schemas.openxmlformats.org/officeDocument/2006/relationships/image"/><Relationship Id="rId11" Target="../media/image50.svg" Type="http://schemas.openxmlformats.org/officeDocument/2006/relationships/image"/><Relationship Id="rId12" Target="../media/image51.png" Type="http://schemas.openxmlformats.org/officeDocument/2006/relationships/image"/><Relationship Id="rId13" Target="../media/image52.svg" Type="http://schemas.openxmlformats.org/officeDocument/2006/relationships/image"/><Relationship Id="rId2" Target="../media/image1.png" Type="http://schemas.openxmlformats.org/officeDocument/2006/relationships/image"/><Relationship Id="rId3" Target="../media/image19.png" Type="http://schemas.openxmlformats.org/officeDocument/2006/relationships/image"/><Relationship Id="rId4" Target="../media/image43.png" Type="http://schemas.openxmlformats.org/officeDocument/2006/relationships/image"/><Relationship Id="rId5" Target="../media/image44.svg" Type="http://schemas.openxmlformats.org/officeDocument/2006/relationships/image"/><Relationship Id="rId6" Target="../media/image45.png" Type="http://schemas.openxmlformats.org/officeDocument/2006/relationships/image"/><Relationship Id="rId7" Target="../media/image46.svg" Type="http://schemas.openxmlformats.org/officeDocument/2006/relationships/image"/><Relationship Id="rId8" Target="../media/image47.png" Type="http://schemas.openxmlformats.org/officeDocument/2006/relationships/image"/><Relationship Id="rId9" Target="../media/image48.sv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19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19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19.png" Type="http://schemas.openxmlformats.org/officeDocument/2006/relationships/image"/><Relationship Id="rId4" Target="../media/image53.png" Type="http://schemas.openxmlformats.org/officeDocument/2006/relationships/image"/><Relationship Id="rId5" Target="../media/image54.svg" Type="http://schemas.openxmlformats.org/officeDocument/2006/relationships/image"/><Relationship Id="rId6" Target="../media/image55.png" Type="http://schemas.openxmlformats.org/officeDocument/2006/relationships/image"/><Relationship Id="rId7" Target="../media/image56.sv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19.png" Type="http://schemas.openxmlformats.org/officeDocument/2006/relationships/image"/><Relationship Id="rId4" Target="../media/image57.png" Type="http://schemas.openxmlformats.org/officeDocument/2006/relationships/image"/><Relationship Id="rId5" Target="../media/image58.svg" Type="http://schemas.openxmlformats.org/officeDocument/2006/relationships/image"/><Relationship Id="rId6" Target="../media/image59.png" Type="http://schemas.openxmlformats.org/officeDocument/2006/relationships/image"/><Relationship Id="rId7" Target="../media/image60.sv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19.png" Type="http://schemas.openxmlformats.org/officeDocument/2006/relationships/image"/><Relationship Id="rId4" Target="../media/image61.png" Type="http://schemas.openxmlformats.org/officeDocument/2006/relationships/image"/><Relationship Id="rId5" Target="../media/image62.svg" Type="http://schemas.openxmlformats.org/officeDocument/2006/relationships/image"/><Relationship Id="rId6" Target="../media/image63.png" Type="http://schemas.openxmlformats.org/officeDocument/2006/relationships/image"/><Relationship Id="rId7" Target="../media/image64.svg" Type="http://schemas.openxmlformats.org/officeDocument/2006/relationships/image"/><Relationship Id="rId8" Target="../media/image65.png" Type="http://schemas.openxmlformats.org/officeDocument/2006/relationships/image"/><Relationship Id="rId9" Target="../media/image66.sv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19.pn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19.png" Type="http://schemas.openxmlformats.org/officeDocument/2006/relationships/image"/><Relationship Id="rId4" Target="../media/image67.png" Type="http://schemas.openxmlformats.org/officeDocument/2006/relationships/image"/><Relationship Id="rId5" Target="../media/image68.png" Type="http://schemas.openxmlformats.org/officeDocument/2006/relationships/image"/><Relationship Id="rId6" Target="../media/image69.png" Type="http://schemas.openxmlformats.org/officeDocument/2006/relationships/image"/><Relationship Id="rId7" Target="../media/image70.svg" Type="http://schemas.openxmlformats.org/officeDocument/2006/relationships/image"/><Relationship Id="rId8" Target="../media/image71.png" Type="http://schemas.openxmlformats.org/officeDocument/2006/relationships/image"/><Relationship Id="rId9" Target="../media/image72.sv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79.png" Type="http://schemas.openxmlformats.org/officeDocument/2006/relationships/image"/><Relationship Id="rId11" Target="../media/image80.svg" Type="http://schemas.openxmlformats.org/officeDocument/2006/relationships/image"/><Relationship Id="rId12" Target="../media/image81.png" Type="http://schemas.openxmlformats.org/officeDocument/2006/relationships/image"/><Relationship Id="rId13" Target="../media/image82.png" Type="http://schemas.openxmlformats.org/officeDocument/2006/relationships/image"/><Relationship Id="rId14" Target="../media/image83.svg" Type="http://schemas.openxmlformats.org/officeDocument/2006/relationships/image"/><Relationship Id="rId15" Target="../media/image84.png" Type="http://schemas.openxmlformats.org/officeDocument/2006/relationships/image"/><Relationship Id="rId16" Target="../media/image85.svg" Type="http://schemas.openxmlformats.org/officeDocument/2006/relationships/image"/><Relationship Id="rId17" Target="../media/image43.png" Type="http://schemas.openxmlformats.org/officeDocument/2006/relationships/image"/><Relationship Id="rId18" Target="../media/image44.svg" Type="http://schemas.openxmlformats.org/officeDocument/2006/relationships/image"/><Relationship Id="rId19" Target="../media/image86.png" Type="http://schemas.openxmlformats.org/officeDocument/2006/relationships/image"/><Relationship Id="rId2" Target="../media/image1.png" Type="http://schemas.openxmlformats.org/officeDocument/2006/relationships/image"/><Relationship Id="rId20" Target="../media/image87.svg" Type="http://schemas.openxmlformats.org/officeDocument/2006/relationships/image"/><Relationship Id="rId21" Target="../media/image88.png" Type="http://schemas.openxmlformats.org/officeDocument/2006/relationships/image"/><Relationship Id="rId22" Target="../media/image89.svg" Type="http://schemas.openxmlformats.org/officeDocument/2006/relationships/image"/><Relationship Id="rId23" Target="../media/image90.png" Type="http://schemas.openxmlformats.org/officeDocument/2006/relationships/image"/><Relationship Id="rId24" Target="../media/image91.svg" Type="http://schemas.openxmlformats.org/officeDocument/2006/relationships/image"/><Relationship Id="rId25" Target="../media/image92.png" Type="http://schemas.openxmlformats.org/officeDocument/2006/relationships/image"/><Relationship Id="rId26" Target="../media/image93.svg" Type="http://schemas.openxmlformats.org/officeDocument/2006/relationships/image"/><Relationship Id="rId27" Target="../media/image94.png" Type="http://schemas.openxmlformats.org/officeDocument/2006/relationships/image"/><Relationship Id="rId28" Target="../media/image95.svg" Type="http://schemas.openxmlformats.org/officeDocument/2006/relationships/image"/><Relationship Id="rId29" Target="../media/image96.png" Type="http://schemas.openxmlformats.org/officeDocument/2006/relationships/image"/><Relationship Id="rId3" Target="../media/image19.png" Type="http://schemas.openxmlformats.org/officeDocument/2006/relationships/image"/><Relationship Id="rId30" Target="../media/image97.svg" Type="http://schemas.openxmlformats.org/officeDocument/2006/relationships/image"/><Relationship Id="rId31" Target="../media/image49.png" Type="http://schemas.openxmlformats.org/officeDocument/2006/relationships/image"/><Relationship Id="rId32" Target="../media/image50.svg" Type="http://schemas.openxmlformats.org/officeDocument/2006/relationships/image"/><Relationship Id="rId33" Target="../media/image98.png" Type="http://schemas.openxmlformats.org/officeDocument/2006/relationships/image"/><Relationship Id="rId34" Target="../media/image99.svg" Type="http://schemas.openxmlformats.org/officeDocument/2006/relationships/image"/><Relationship Id="rId35" Target="../media/image100.png" Type="http://schemas.openxmlformats.org/officeDocument/2006/relationships/image"/><Relationship Id="rId36" Target="../media/image32.png" Type="http://schemas.openxmlformats.org/officeDocument/2006/relationships/image"/><Relationship Id="rId4" Target="../media/image73.png" Type="http://schemas.openxmlformats.org/officeDocument/2006/relationships/image"/><Relationship Id="rId5" Target="../media/image74.svg" Type="http://schemas.openxmlformats.org/officeDocument/2006/relationships/image"/><Relationship Id="rId6" Target="../media/image75.png" Type="http://schemas.openxmlformats.org/officeDocument/2006/relationships/image"/><Relationship Id="rId7" Target="../media/image76.svg" Type="http://schemas.openxmlformats.org/officeDocument/2006/relationships/image"/><Relationship Id="rId8" Target="../media/image77.png" Type="http://schemas.openxmlformats.org/officeDocument/2006/relationships/image"/><Relationship Id="rId9" Target="../media/image78.sv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19.png" Type="http://schemas.openxmlformats.org/officeDocument/2006/relationships/image"/><Relationship Id="rId4" Target="../media/image101.jpeg" Type="http://schemas.openxmlformats.org/officeDocument/2006/relationships/image"/><Relationship Id="rId5" Target="../media/image102.png" Type="http://schemas.openxmlformats.org/officeDocument/2006/relationships/image"/><Relationship Id="rId6" Target="../media/image103.png" Type="http://schemas.openxmlformats.org/officeDocument/2006/relationships/image"/><Relationship Id="rId7" Target="../media/image104.svg" Type="http://schemas.openxmlformats.org/officeDocument/2006/relationships/image"/><Relationship Id="rId8" Target="../media/image105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8.pn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10.svg" Type="http://schemas.openxmlformats.org/officeDocument/2006/relationships/image"/><Relationship Id="rId2" Target="../media/image1.png" Type="http://schemas.openxmlformats.org/officeDocument/2006/relationships/image"/><Relationship Id="rId3" Target="../media/image19.png" Type="http://schemas.openxmlformats.org/officeDocument/2006/relationships/image"/><Relationship Id="rId4" Target="../media/image106.png" Type="http://schemas.openxmlformats.org/officeDocument/2006/relationships/image"/><Relationship Id="rId5" Target="https://sante-mentale-jeunesse.usherbrooke.ca/wp-content/uploads/2024/09/HPp33_PE7_audio_jardin.mp3" TargetMode="External" Type="http://schemas.openxmlformats.org/officeDocument/2006/relationships/hyperlink"/><Relationship Id="rId6" Target="../media/image107.png" Type="http://schemas.openxmlformats.org/officeDocument/2006/relationships/image"/><Relationship Id="rId7" Target="../media/image108.svg" Type="http://schemas.openxmlformats.org/officeDocument/2006/relationships/image"/><Relationship Id="rId8" Target="https://sante-mentale-jeunesse.usherbrooke.ca/wp-content/uploads/2024/09/HPp33_PE7_audio_jardin.mp3" TargetMode="External" Type="http://schemas.openxmlformats.org/officeDocument/2006/relationships/hyperlink"/><Relationship Id="rId9" Target="../media/image109.pn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19.png" Type="http://schemas.openxmlformats.org/officeDocument/2006/relationships/image"/><Relationship Id="rId4" Target="../media/image111.pn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17.svg" Type="http://schemas.openxmlformats.org/officeDocument/2006/relationships/image"/><Relationship Id="rId11" Target="../media/image118.png" Type="http://schemas.openxmlformats.org/officeDocument/2006/relationships/image"/><Relationship Id="rId12" Target="../media/image119.svg" Type="http://schemas.openxmlformats.org/officeDocument/2006/relationships/image"/><Relationship Id="rId13" Target="../media/image120.png" Type="http://schemas.openxmlformats.org/officeDocument/2006/relationships/image"/><Relationship Id="rId14" Target="../media/image121.svg" Type="http://schemas.openxmlformats.org/officeDocument/2006/relationships/image"/><Relationship Id="rId15" Target="../media/image122.png" Type="http://schemas.openxmlformats.org/officeDocument/2006/relationships/image"/><Relationship Id="rId16" Target="../media/image123.svg" Type="http://schemas.openxmlformats.org/officeDocument/2006/relationships/image"/><Relationship Id="rId17" Target="../media/image124.png" Type="http://schemas.openxmlformats.org/officeDocument/2006/relationships/image"/><Relationship Id="rId18" Target="../media/image125.svg" Type="http://schemas.openxmlformats.org/officeDocument/2006/relationships/image"/><Relationship Id="rId19" Target="../media/image126.png" Type="http://schemas.openxmlformats.org/officeDocument/2006/relationships/image"/><Relationship Id="rId2" Target="../media/image1.png" Type="http://schemas.openxmlformats.org/officeDocument/2006/relationships/image"/><Relationship Id="rId20" Target="../media/image127.svg" Type="http://schemas.openxmlformats.org/officeDocument/2006/relationships/image"/><Relationship Id="rId21" Target="../media/image128.png" Type="http://schemas.openxmlformats.org/officeDocument/2006/relationships/image"/><Relationship Id="rId22" Target="../media/image129.svg" Type="http://schemas.openxmlformats.org/officeDocument/2006/relationships/image"/><Relationship Id="rId23" Target="../media/image130.png" Type="http://schemas.openxmlformats.org/officeDocument/2006/relationships/image"/><Relationship Id="rId24" Target="../media/image131.svg" Type="http://schemas.openxmlformats.org/officeDocument/2006/relationships/image"/><Relationship Id="rId3" Target="../media/image19.png" Type="http://schemas.openxmlformats.org/officeDocument/2006/relationships/image"/><Relationship Id="rId4" Target="../media/image32.png" Type="http://schemas.openxmlformats.org/officeDocument/2006/relationships/image"/><Relationship Id="rId5" Target="../media/image112.png" Type="http://schemas.openxmlformats.org/officeDocument/2006/relationships/image"/><Relationship Id="rId6" Target="../media/image113.svg" Type="http://schemas.openxmlformats.org/officeDocument/2006/relationships/image"/><Relationship Id="rId7" Target="../media/image114.png" Type="http://schemas.openxmlformats.org/officeDocument/2006/relationships/image"/><Relationship Id="rId8" Target="../media/image115.svg" Type="http://schemas.openxmlformats.org/officeDocument/2006/relationships/image"/><Relationship Id="rId9" Target="../media/image116.png" Type="http://schemas.openxmlformats.org/officeDocument/2006/relationships/image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13.png" Type="http://schemas.openxmlformats.org/officeDocument/2006/relationships/image"/><Relationship Id="rId4" Target="../media/image14.svg" Type="http://schemas.openxmlformats.org/officeDocument/2006/relationships/image"/><Relationship Id="rId5" Target="../media/image132.png" Type="http://schemas.openxmlformats.org/officeDocument/2006/relationships/image"/><Relationship Id="rId6" Target="../media/image133.svg" Type="http://schemas.openxmlformats.org/officeDocument/2006/relationships/image"/><Relationship Id="rId7" Target="../media/image134.png" Type="http://schemas.openxmlformats.org/officeDocument/2006/relationships/image"/></Relationships>
</file>

<file path=ppt/slides/_rels/slide2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135.png" Type="http://schemas.openxmlformats.org/officeDocument/2006/relationships/image"/><Relationship Id="rId4" Target="../media/image136.svg" Type="http://schemas.openxmlformats.org/officeDocument/2006/relationships/image"/><Relationship Id="rId5" Target="../media/image137.png" Type="http://schemas.openxmlformats.org/officeDocument/2006/relationships/image"/><Relationship Id="rId6" Target="../media/image138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9.png" Type="http://schemas.openxmlformats.org/officeDocument/2006/relationships/image"/><Relationship Id="rId4" Target="../media/image10.svg" Type="http://schemas.openxmlformats.org/officeDocument/2006/relationships/image"/><Relationship Id="rId5" Target="../media/image11.png" Type="http://schemas.openxmlformats.org/officeDocument/2006/relationships/image"/><Relationship Id="rId6" Target="../media/image12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13.png" Type="http://schemas.openxmlformats.org/officeDocument/2006/relationships/image"/><Relationship Id="rId4" Target="../media/image14.svg" Type="http://schemas.openxmlformats.org/officeDocument/2006/relationships/image"/><Relationship Id="rId5" Target="../media/image11.png" Type="http://schemas.openxmlformats.org/officeDocument/2006/relationships/image"/><Relationship Id="rId6" Target="../media/image15.png" Type="http://schemas.openxmlformats.org/officeDocument/2006/relationships/image"/><Relationship Id="rId7" Target="../media/image16.svg" Type="http://schemas.openxmlformats.org/officeDocument/2006/relationships/image"/><Relationship Id="rId8" Target="../media/image17.png" Type="http://schemas.openxmlformats.org/officeDocument/2006/relationships/image"/><Relationship Id="rId9" Target="../media/image18.sv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6.png" Type="http://schemas.openxmlformats.org/officeDocument/2006/relationships/image"/><Relationship Id="rId11" Target="../media/image27.svg" Type="http://schemas.openxmlformats.org/officeDocument/2006/relationships/image"/><Relationship Id="rId12" Target="../media/image28.png" Type="http://schemas.openxmlformats.org/officeDocument/2006/relationships/image"/><Relationship Id="rId13" Target="../media/image29.svg" Type="http://schemas.openxmlformats.org/officeDocument/2006/relationships/image"/><Relationship Id="rId14" Target="../media/image30.png" Type="http://schemas.openxmlformats.org/officeDocument/2006/relationships/image"/><Relationship Id="rId15" Target="../media/image31.svg" Type="http://schemas.openxmlformats.org/officeDocument/2006/relationships/image"/><Relationship Id="rId16" Target="../media/image32.png" Type="http://schemas.openxmlformats.org/officeDocument/2006/relationships/image"/><Relationship Id="rId2" Target="../media/image1.png" Type="http://schemas.openxmlformats.org/officeDocument/2006/relationships/image"/><Relationship Id="rId3" Target="../media/image19.png" Type="http://schemas.openxmlformats.org/officeDocument/2006/relationships/image"/><Relationship Id="rId4" Target="../media/image20.png" Type="http://schemas.openxmlformats.org/officeDocument/2006/relationships/image"/><Relationship Id="rId5" Target="../media/image21.svg" Type="http://schemas.openxmlformats.org/officeDocument/2006/relationships/image"/><Relationship Id="rId6" Target="../media/image22.png" Type="http://schemas.openxmlformats.org/officeDocument/2006/relationships/image"/><Relationship Id="rId7" Target="../media/image23.svg" Type="http://schemas.openxmlformats.org/officeDocument/2006/relationships/image"/><Relationship Id="rId8" Target="../media/image24.png" Type="http://schemas.openxmlformats.org/officeDocument/2006/relationships/image"/><Relationship Id="rId9" Target="../media/image25.sv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19.png" Type="http://schemas.openxmlformats.org/officeDocument/2006/relationships/image"/><Relationship Id="rId4" Target="../media/image33.png" Type="http://schemas.openxmlformats.org/officeDocument/2006/relationships/image"/><Relationship Id="rId5" Target="../media/image34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19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1.png" Type="http://schemas.openxmlformats.org/officeDocument/2006/relationships/image"/><Relationship Id="rId11" Target="../media/image42.svg" Type="http://schemas.openxmlformats.org/officeDocument/2006/relationships/image"/><Relationship Id="rId2" Target="../media/image1.png" Type="http://schemas.openxmlformats.org/officeDocument/2006/relationships/image"/><Relationship Id="rId3" Target="../media/image19.png" Type="http://schemas.openxmlformats.org/officeDocument/2006/relationships/image"/><Relationship Id="rId4" Target="../media/image35.png" Type="http://schemas.openxmlformats.org/officeDocument/2006/relationships/image"/><Relationship Id="rId5" Target="../media/image36.svg" Type="http://schemas.openxmlformats.org/officeDocument/2006/relationships/image"/><Relationship Id="rId6" Target="../media/image37.png" Type="http://schemas.openxmlformats.org/officeDocument/2006/relationships/image"/><Relationship Id="rId7" Target="../media/image38.svg" Type="http://schemas.openxmlformats.org/officeDocument/2006/relationships/image"/><Relationship Id="rId8" Target="../media/image39.png" Type="http://schemas.openxmlformats.org/officeDocument/2006/relationships/image"/><Relationship Id="rId9" Target="../media/image40.sv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19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1" t="0" r="-121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0" y="8462310"/>
            <a:ext cx="18288000" cy="1824690"/>
            <a:chOff x="0" y="0"/>
            <a:chExt cx="4816593" cy="480577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816592" cy="480577"/>
            </a:xfrm>
            <a:custGeom>
              <a:avLst/>
              <a:gdLst/>
              <a:ahLst/>
              <a:cxnLst/>
              <a:rect r="r" b="b" t="t" l="l"/>
              <a:pathLst>
                <a:path h="480577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480577"/>
                  </a:lnTo>
                  <a:lnTo>
                    <a:pt x="0" y="480577"/>
                  </a:lnTo>
                  <a:close/>
                </a:path>
              </a:pathLst>
            </a:custGeom>
            <a:solidFill>
              <a:srgbClr val="FCFEFF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4816593" cy="51867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6114418" y="8798744"/>
            <a:ext cx="3029582" cy="1175105"/>
          </a:xfrm>
          <a:custGeom>
            <a:avLst/>
            <a:gdLst/>
            <a:ahLst/>
            <a:cxnLst/>
            <a:rect r="r" b="b" t="t" l="l"/>
            <a:pathLst>
              <a:path h="1175105" w="3029582">
                <a:moveTo>
                  <a:pt x="0" y="0"/>
                </a:moveTo>
                <a:lnTo>
                  <a:pt x="3029582" y="0"/>
                </a:lnTo>
                <a:lnTo>
                  <a:pt x="3029582" y="1175105"/>
                </a:lnTo>
                <a:lnTo>
                  <a:pt x="0" y="117510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790" t="-96422" r="-5887" b="-89966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3675390" y="8989866"/>
            <a:ext cx="4211000" cy="1076231"/>
          </a:xfrm>
          <a:custGeom>
            <a:avLst/>
            <a:gdLst/>
            <a:ahLst/>
            <a:cxnLst/>
            <a:rect r="r" b="b" t="t" l="l"/>
            <a:pathLst>
              <a:path h="1076231" w="4211000">
                <a:moveTo>
                  <a:pt x="0" y="0"/>
                </a:moveTo>
                <a:lnTo>
                  <a:pt x="4210999" y="0"/>
                </a:lnTo>
                <a:lnTo>
                  <a:pt x="4210999" y="1076231"/>
                </a:lnTo>
                <a:lnTo>
                  <a:pt x="0" y="107623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0481" t="-219995" r="-20001" b="-229677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9582751" y="9082115"/>
            <a:ext cx="3653888" cy="891734"/>
          </a:xfrm>
          <a:custGeom>
            <a:avLst/>
            <a:gdLst/>
            <a:ahLst/>
            <a:cxnLst/>
            <a:rect r="r" b="b" t="t" l="l"/>
            <a:pathLst>
              <a:path h="891734" w="3653888">
                <a:moveTo>
                  <a:pt x="0" y="0"/>
                </a:moveTo>
                <a:lnTo>
                  <a:pt x="3653888" y="0"/>
                </a:lnTo>
                <a:lnTo>
                  <a:pt x="3653888" y="891734"/>
                </a:lnTo>
                <a:lnTo>
                  <a:pt x="0" y="89173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7421" t="-29338" r="-3235" b="-29387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491652" y="8798744"/>
            <a:ext cx="5239995" cy="1175105"/>
          </a:xfrm>
          <a:custGeom>
            <a:avLst/>
            <a:gdLst/>
            <a:ahLst/>
            <a:cxnLst/>
            <a:rect r="r" b="b" t="t" l="l"/>
            <a:pathLst>
              <a:path h="1175105" w="5239995">
                <a:moveTo>
                  <a:pt x="0" y="0"/>
                </a:moveTo>
                <a:lnTo>
                  <a:pt x="5239995" y="0"/>
                </a:lnTo>
                <a:lnTo>
                  <a:pt x="5239995" y="1175105"/>
                </a:lnTo>
                <a:lnTo>
                  <a:pt x="0" y="117510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3298" t="-1813" r="-2199" b="-4648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6276236" y="395469"/>
            <a:ext cx="5036834" cy="2507562"/>
          </a:xfrm>
          <a:custGeom>
            <a:avLst/>
            <a:gdLst/>
            <a:ahLst/>
            <a:cxnLst/>
            <a:rect r="r" b="b" t="t" l="l"/>
            <a:pathLst>
              <a:path h="2507562" w="5036834">
                <a:moveTo>
                  <a:pt x="0" y="0"/>
                </a:moveTo>
                <a:lnTo>
                  <a:pt x="5036833" y="0"/>
                </a:lnTo>
                <a:lnTo>
                  <a:pt x="5036833" y="2507561"/>
                </a:lnTo>
                <a:lnTo>
                  <a:pt x="0" y="250756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681423" y="2434486"/>
            <a:ext cx="17091696" cy="6149288"/>
          </a:xfrm>
          <a:custGeom>
            <a:avLst/>
            <a:gdLst/>
            <a:ahLst/>
            <a:cxnLst/>
            <a:rect r="r" b="b" t="t" l="l"/>
            <a:pathLst>
              <a:path h="6149288" w="17091696">
                <a:moveTo>
                  <a:pt x="0" y="0"/>
                </a:moveTo>
                <a:lnTo>
                  <a:pt x="17091696" y="0"/>
                </a:lnTo>
                <a:lnTo>
                  <a:pt x="17091696" y="6149288"/>
                </a:lnTo>
                <a:lnTo>
                  <a:pt x="0" y="614928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-10730" b="0"/>
            </a:stretch>
          </a:blipFill>
        </p:spPr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1" t="0" r="-121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55758" y="18008"/>
            <a:ext cx="6425859" cy="791042"/>
          </a:xfrm>
          <a:custGeom>
            <a:avLst/>
            <a:gdLst/>
            <a:ahLst/>
            <a:cxnLst/>
            <a:rect r="r" b="b" t="t" l="l"/>
            <a:pathLst>
              <a:path h="791042" w="6425859">
                <a:moveTo>
                  <a:pt x="0" y="0"/>
                </a:moveTo>
                <a:lnTo>
                  <a:pt x="6425860" y="0"/>
                </a:lnTo>
                <a:lnTo>
                  <a:pt x="6425860" y="791041"/>
                </a:lnTo>
                <a:lnTo>
                  <a:pt x="0" y="7910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5400000">
            <a:off x="10546330" y="3606685"/>
            <a:ext cx="2609519" cy="9016891"/>
            <a:chOff x="0" y="0"/>
            <a:chExt cx="326022" cy="1126531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326022" cy="1126531"/>
            </a:xfrm>
            <a:custGeom>
              <a:avLst/>
              <a:gdLst/>
              <a:ahLst/>
              <a:cxnLst/>
              <a:rect r="r" b="b" t="t" l="l"/>
              <a:pathLst>
                <a:path h="1126531" w="326022">
                  <a:moveTo>
                    <a:pt x="23734" y="0"/>
                  </a:moveTo>
                  <a:lnTo>
                    <a:pt x="302288" y="0"/>
                  </a:lnTo>
                  <a:cubicBezTo>
                    <a:pt x="315396" y="0"/>
                    <a:pt x="326022" y="10626"/>
                    <a:pt x="326022" y="23734"/>
                  </a:cubicBezTo>
                  <a:lnTo>
                    <a:pt x="326022" y="1102797"/>
                  </a:lnTo>
                  <a:cubicBezTo>
                    <a:pt x="326022" y="1115905"/>
                    <a:pt x="315396" y="1126531"/>
                    <a:pt x="302288" y="1126531"/>
                  </a:cubicBezTo>
                  <a:lnTo>
                    <a:pt x="23734" y="1126531"/>
                  </a:lnTo>
                  <a:cubicBezTo>
                    <a:pt x="17440" y="1126531"/>
                    <a:pt x="11403" y="1124030"/>
                    <a:pt x="6952" y="1119579"/>
                  </a:cubicBezTo>
                  <a:cubicBezTo>
                    <a:pt x="2501" y="1115128"/>
                    <a:pt x="0" y="1109091"/>
                    <a:pt x="0" y="1102797"/>
                  </a:cubicBezTo>
                  <a:lnTo>
                    <a:pt x="0" y="23734"/>
                  </a:lnTo>
                  <a:cubicBezTo>
                    <a:pt x="0" y="10626"/>
                    <a:pt x="10626" y="0"/>
                    <a:pt x="23734" y="0"/>
                  </a:cubicBezTo>
                  <a:close/>
                </a:path>
              </a:pathLst>
            </a:custGeom>
            <a:solidFill>
              <a:srgbClr val="E8FEFF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66675"/>
              <a:ext cx="326022" cy="119320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100"/>
                </a:lnSpc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10955993" y="5961717"/>
            <a:ext cx="1765200" cy="848654"/>
            <a:chOff x="0" y="0"/>
            <a:chExt cx="660400" cy="3175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660400" cy="317500"/>
            </a:xfrm>
            <a:custGeom>
              <a:avLst/>
              <a:gdLst/>
              <a:ahLst/>
              <a:cxnLst/>
              <a:rect r="r" b="b" t="t" l="l"/>
              <a:pathLst>
                <a:path h="317500" w="660400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17500"/>
                  </a:cubicBezTo>
                  <a:lnTo>
                    <a:pt x="660400" y="317500"/>
                  </a:lnTo>
                  <a:lnTo>
                    <a:pt x="0" y="317500"/>
                  </a:lnTo>
                  <a:lnTo>
                    <a:pt x="0" y="317500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E8FFFF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60325"/>
              <a:ext cx="660400" cy="2571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100"/>
                </a:lnSpc>
              </a:pP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1028700" y="5382643"/>
            <a:ext cx="5031759" cy="4885307"/>
            <a:chOff x="0" y="0"/>
            <a:chExt cx="6709012" cy="6513742"/>
          </a:xfrm>
        </p:grpSpPr>
        <p:grpSp>
          <p:nvGrpSpPr>
            <p:cNvPr name="Group 11" id="11"/>
            <p:cNvGrpSpPr/>
            <p:nvPr/>
          </p:nvGrpSpPr>
          <p:grpSpPr>
            <a:xfrm rot="0">
              <a:off x="0" y="0"/>
              <a:ext cx="6709012" cy="6513742"/>
              <a:chOff x="0" y="0"/>
              <a:chExt cx="812800" cy="789143"/>
            </a:xfrm>
          </p:grpSpPr>
          <p:sp>
            <p:nvSpPr>
              <p:cNvPr name="Freeform 12" id="12"/>
              <p:cNvSpPr/>
              <p:nvPr/>
            </p:nvSpPr>
            <p:spPr>
              <a:xfrm flipH="false" flipV="false" rot="0">
                <a:off x="0" y="0"/>
                <a:ext cx="812800" cy="789143"/>
              </a:xfrm>
              <a:custGeom>
                <a:avLst/>
                <a:gdLst/>
                <a:ahLst/>
                <a:cxnLst/>
                <a:rect r="r" b="b" t="t" l="l"/>
                <a:pathLst>
                  <a:path h="789143" w="812800">
                    <a:moveTo>
                      <a:pt x="406400" y="0"/>
                    </a:moveTo>
                    <a:cubicBezTo>
                      <a:pt x="181951" y="0"/>
                      <a:pt x="0" y="176656"/>
                      <a:pt x="0" y="394571"/>
                    </a:cubicBezTo>
                    <a:cubicBezTo>
                      <a:pt x="0" y="612487"/>
                      <a:pt x="181951" y="789143"/>
                      <a:pt x="406400" y="789143"/>
                    </a:cubicBezTo>
                    <a:cubicBezTo>
                      <a:pt x="630849" y="789143"/>
                      <a:pt x="812800" y="612487"/>
                      <a:pt x="812800" y="394571"/>
                    </a:cubicBezTo>
                    <a:cubicBezTo>
                      <a:pt x="812800" y="176656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CFEFF"/>
              </a:solidFill>
              <a:ln w="95250" cap="sq">
                <a:solidFill>
                  <a:srgbClr val="3DD6D9"/>
                </a:solidFill>
                <a:prstDash val="solid"/>
                <a:miter/>
              </a:ln>
            </p:spPr>
          </p:sp>
          <p:sp>
            <p:nvSpPr>
              <p:cNvPr name="TextBox 13" id="13"/>
              <p:cNvSpPr txBox="true"/>
              <p:nvPr/>
            </p:nvSpPr>
            <p:spPr>
              <a:xfrm>
                <a:off x="76200" y="26357"/>
                <a:ext cx="660400" cy="688804"/>
              </a:xfrm>
              <a:prstGeom prst="rect">
                <a:avLst/>
              </a:prstGeom>
            </p:spPr>
            <p:txBody>
              <a:bodyPr anchor="ctr" rtlCol="false" tIns="43845" lIns="43845" bIns="43845" rIns="43845"/>
              <a:lstStyle/>
              <a:p>
                <a:pPr algn="ctr">
                  <a:lnSpc>
                    <a:spcPts val="2295"/>
                  </a:lnSpc>
                </a:pPr>
              </a:p>
            </p:txBody>
          </p:sp>
        </p:grpSp>
        <p:sp>
          <p:nvSpPr>
            <p:cNvPr name="Freeform 14" id="14"/>
            <p:cNvSpPr/>
            <p:nvPr/>
          </p:nvSpPr>
          <p:spPr>
            <a:xfrm flipH="false" flipV="false" rot="0">
              <a:off x="5076192" y="2563285"/>
              <a:ext cx="608112" cy="548061"/>
            </a:xfrm>
            <a:custGeom>
              <a:avLst/>
              <a:gdLst/>
              <a:ahLst/>
              <a:cxnLst/>
              <a:rect r="r" b="b" t="t" l="l"/>
              <a:pathLst>
                <a:path h="548061" w="608112">
                  <a:moveTo>
                    <a:pt x="0" y="0"/>
                  </a:moveTo>
                  <a:lnTo>
                    <a:pt x="608112" y="0"/>
                  </a:lnTo>
                  <a:lnTo>
                    <a:pt x="608112" y="548061"/>
                  </a:lnTo>
                  <a:lnTo>
                    <a:pt x="0" y="5480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1131946" y="2542750"/>
              <a:ext cx="484605" cy="537704"/>
            </a:xfrm>
            <a:custGeom>
              <a:avLst/>
              <a:gdLst/>
              <a:ahLst/>
              <a:cxnLst/>
              <a:rect r="r" b="b" t="t" l="l"/>
              <a:pathLst>
                <a:path h="537704" w="484605">
                  <a:moveTo>
                    <a:pt x="0" y="0"/>
                  </a:moveTo>
                  <a:lnTo>
                    <a:pt x="484605" y="0"/>
                  </a:lnTo>
                  <a:lnTo>
                    <a:pt x="484605" y="537703"/>
                  </a:lnTo>
                  <a:lnTo>
                    <a:pt x="0" y="5377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6" id="16"/>
            <p:cNvSpPr txBox="true"/>
            <p:nvPr/>
          </p:nvSpPr>
          <p:spPr>
            <a:xfrm rot="0">
              <a:off x="233710" y="3025621"/>
              <a:ext cx="2463410" cy="57204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3363"/>
                </a:lnSpc>
                <a:spcBef>
                  <a:spcPct val="0"/>
                </a:spcBef>
              </a:pPr>
              <a:r>
                <a:rPr lang="en-US" b="true" sz="2402" strike="noStrike" u="none">
                  <a:solidFill>
                    <a:srgbClr val="00000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Alimentation</a:t>
              </a:r>
            </a:p>
          </p:txBody>
        </p:sp>
        <p:sp>
          <p:nvSpPr>
            <p:cNvPr name="Freeform 17" id="17"/>
            <p:cNvSpPr/>
            <p:nvPr/>
          </p:nvSpPr>
          <p:spPr>
            <a:xfrm flipH="false" flipV="false" rot="0">
              <a:off x="2943529" y="4406503"/>
              <a:ext cx="923813" cy="646669"/>
            </a:xfrm>
            <a:custGeom>
              <a:avLst/>
              <a:gdLst/>
              <a:ahLst/>
              <a:cxnLst/>
              <a:rect r="r" b="b" t="t" l="l"/>
              <a:pathLst>
                <a:path h="646669" w="923813">
                  <a:moveTo>
                    <a:pt x="0" y="0"/>
                  </a:moveTo>
                  <a:lnTo>
                    <a:pt x="923813" y="0"/>
                  </a:lnTo>
                  <a:lnTo>
                    <a:pt x="923813" y="646669"/>
                  </a:lnTo>
                  <a:lnTo>
                    <a:pt x="0" y="6466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8" id="18"/>
            <p:cNvSpPr txBox="true"/>
            <p:nvPr/>
          </p:nvSpPr>
          <p:spPr>
            <a:xfrm rot="0">
              <a:off x="2188967" y="5155754"/>
              <a:ext cx="2531877" cy="74711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1922"/>
                </a:lnSpc>
              </a:pPr>
              <a:r>
                <a:rPr lang="en-US" b="true" sz="2402" spc="-16" strike="noStrike" u="none">
                  <a:solidFill>
                    <a:srgbClr val="00000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Activité physique</a:t>
              </a:r>
            </a:p>
          </p:txBody>
        </p:sp>
        <p:sp>
          <p:nvSpPr>
            <p:cNvPr name="AutoShape 19" id="19"/>
            <p:cNvSpPr/>
            <p:nvPr/>
          </p:nvSpPr>
          <p:spPr>
            <a:xfrm flipH="true" flipV="true">
              <a:off x="4774093" y="1051240"/>
              <a:ext cx="965036" cy="1411832"/>
            </a:xfrm>
            <a:prstGeom prst="line">
              <a:avLst/>
            </a:prstGeom>
            <a:ln cap="flat" w="41218">
              <a:solidFill>
                <a:srgbClr val="000000"/>
              </a:solidFill>
              <a:prstDash val="solid"/>
              <a:headEnd type="arrow" len="sm" w="med"/>
              <a:tailEnd type="arrow" len="sm" w="med"/>
            </a:ln>
          </p:spPr>
        </p:sp>
        <p:sp>
          <p:nvSpPr>
            <p:cNvPr name="AutoShape 20" id="20"/>
            <p:cNvSpPr/>
            <p:nvPr/>
          </p:nvSpPr>
          <p:spPr>
            <a:xfrm flipH="true">
              <a:off x="975238" y="1040788"/>
              <a:ext cx="919926" cy="1441632"/>
            </a:xfrm>
            <a:prstGeom prst="line">
              <a:avLst/>
            </a:prstGeom>
            <a:ln cap="flat" w="41218">
              <a:solidFill>
                <a:srgbClr val="000000"/>
              </a:solidFill>
              <a:prstDash val="solid"/>
              <a:headEnd type="arrow" len="sm" w="med"/>
              <a:tailEnd type="arrow" len="sm" w="med"/>
            </a:ln>
          </p:spPr>
        </p:sp>
        <p:sp>
          <p:nvSpPr>
            <p:cNvPr name="AutoShape 21" id="21"/>
            <p:cNvSpPr/>
            <p:nvPr/>
          </p:nvSpPr>
          <p:spPr>
            <a:xfrm>
              <a:off x="920412" y="3893367"/>
              <a:ext cx="965036" cy="1411832"/>
            </a:xfrm>
            <a:prstGeom prst="line">
              <a:avLst/>
            </a:prstGeom>
            <a:ln cap="flat" w="41218">
              <a:solidFill>
                <a:srgbClr val="000000"/>
              </a:solidFill>
              <a:prstDash val="solid"/>
              <a:headEnd type="arrow" len="sm" w="med"/>
              <a:tailEnd type="arrow" len="sm" w="med"/>
            </a:ln>
          </p:spPr>
        </p:sp>
        <p:sp>
          <p:nvSpPr>
            <p:cNvPr name="AutoShape 22" id="22"/>
            <p:cNvSpPr/>
            <p:nvPr/>
          </p:nvSpPr>
          <p:spPr>
            <a:xfrm flipV="true">
              <a:off x="4764378" y="3874021"/>
              <a:ext cx="919926" cy="1441632"/>
            </a:xfrm>
            <a:prstGeom prst="line">
              <a:avLst/>
            </a:prstGeom>
            <a:ln cap="flat" w="41218">
              <a:solidFill>
                <a:srgbClr val="000000"/>
              </a:solidFill>
              <a:prstDash val="solid"/>
              <a:headEnd type="arrow" len="sm" w="med"/>
              <a:tailEnd type="arrow" len="sm" w="med"/>
            </a:ln>
          </p:spPr>
        </p:sp>
        <p:sp>
          <p:nvSpPr>
            <p:cNvPr name="TextBox 23" id="23"/>
            <p:cNvSpPr txBox="true"/>
            <p:nvPr/>
          </p:nvSpPr>
          <p:spPr>
            <a:xfrm rot="0">
              <a:off x="2142893" y="1285822"/>
              <a:ext cx="2531877" cy="74711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1922"/>
                </a:lnSpc>
              </a:pPr>
              <a:r>
                <a:rPr lang="en-US" b="true" sz="2402" spc="-16">
                  <a:solidFill>
                    <a:srgbClr val="00000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U</a:t>
              </a:r>
              <a:r>
                <a:rPr lang="en-US" b="true" sz="2402" spc="-16" strike="noStrike" u="none">
                  <a:solidFill>
                    <a:srgbClr val="00000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ti</a:t>
              </a:r>
              <a:r>
                <a:rPr lang="en-US" b="true" sz="2402" spc="-16" strike="noStrike" u="none">
                  <a:solidFill>
                    <a:srgbClr val="00000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l</a:t>
              </a:r>
              <a:r>
                <a:rPr lang="en-US" b="true" sz="2402" spc="-16" strike="noStrike" u="none">
                  <a:solidFill>
                    <a:srgbClr val="00000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i</a:t>
              </a:r>
              <a:r>
                <a:rPr lang="en-US" b="true" sz="2402" spc="-16" strike="noStrike" u="none">
                  <a:solidFill>
                    <a:srgbClr val="00000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sa</a:t>
              </a:r>
              <a:r>
                <a:rPr lang="en-US" b="true" sz="2402" spc="-16" strike="noStrike" u="none">
                  <a:solidFill>
                    <a:srgbClr val="00000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t</a:t>
              </a:r>
              <a:r>
                <a:rPr lang="en-US" b="true" sz="2402" spc="-16" strike="noStrike" u="none">
                  <a:solidFill>
                    <a:srgbClr val="00000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ion </a:t>
              </a:r>
            </a:p>
            <a:p>
              <a:pPr algn="ctr" marL="0" indent="0" lvl="0">
                <a:lnSpc>
                  <a:spcPts val="1922"/>
                </a:lnSpc>
              </a:pPr>
              <a:r>
                <a:rPr lang="en-US" b="true" sz="2402" spc="-16" strike="noStrike" u="none">
                  <a:solidFill>
                    <a:srgbClr val="00000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des</a:t>
              </a:r>
              <a:r>
                <a:rPr lang="en-US" b="true" sz="2402" spc="-16" strike="noStrike" u="none">
                  <a:solidFill>
                    <a:srgbClr val="00000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  <a:r>
                <a:rPr lang="en-US" b="true" sz="2402" spc="-16" strike="noStrike" u="none">
                  <a:solidFill>
                    <a:srgbClr val="00000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écran</a:t>
              </a:r>
              <a:r>
                <a:rPr lang="en-US" b="true" sz="2402" spc="-16" strike="noStrike" u="none">
                  <a:solidFill>
                    <a:srgbClr val="00000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s</a:t>
              </a:r>
            </a:p>
          </p:txBody>
        </p:sp>
        <p:sp>
          <p:nvSpPr>
            <p:cNvPr name="Freeform 24" id="24"/>
            <p:cNvSpPr/>
            <p:nvPr/>
          </p:nvSpPr>
          <p:spPr>
            <a:xfrm flipH="false" flipV="false" rot="0">
              <a:off x="2954897" y="356842"/>
              <a:ext cx="799217" cy="790226"/>
            </a:xfrm>
            <a:custGeom>
              <a:avLst/>
              <a:gdLst/>
              <a:ahLst/>
              <a:cxnLst/>
              <a:rect r="r" b="b" t="t" l="l"/>
              <a:pathLst>
                <a:path h="790226" w="799217">
                  <a:moveTo>
                    <a:pt x="0" y="0"/>
                  </a:moveTo>
                  <a:lnTo>
                    <a:pt x="799218" y="0"/>
                  </a:lnTo>
                  <a:lnTo>
                    <a:pt x="799218" y="790226"/>
                  </a:lnTo>
                  <a:lnTo>
                    <a:pt x="0" y="7902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25" id="25"/>
            <p:cNvSpPr txBox="true"/>
            <p:nvPr/>
          </p:nvSpPr>
          <p:spPr>
            <a:xfrm rot="0">
              <a:off x="4608870" y="3025621"/>
              <a:ext cx="1542755" cy="57204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3363"/>
                </a:lnSpc>
                <a:spcBef>
                  <a:spcPct val="0"/>
                </a:spcBef>
              </a:pPr>
              <a:r>
                <a:rPr lang="en-US" b="true" sz="2402">
                  <a:solidFill>
                    <a:srgbClr val="00000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Som</a:t>
              </a:r>
              <a:r>
                <a:rPr lang="en-US" b="true" sz="2402" strike="noStrike" u="none">
                  <a:solidFill>
                    <a:srgbClr val="00000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mei</a:t>
              </a:r>
              <a:r>
                <a:rPr lang="en-US" b="true" sz="2402" strike="noStrike" u="none">
                  <a:solidFill>
                    <a:srgbClr val="00000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l</a:t>
              </a:r>
            </a:p>
          </p:txBody>
        </p:sp>
        <p:sp>
          <p:nvSpPr>
            <p:cNvPr name="AutoShape 26" id="26"/>
            <p:cNvSpPr/>
            <p:nvPr/>
          </p:nvSpPr>
          <p:spPr>
            <a:xfrm flipH="true" flipV="true">
              <a:off x="3271264" y="2262089"/>
              <a:ext cx="58789" cy="1709125"/>
            </a:xfrm>
            <a:prstGeom prst="line">
              <a:avLst/>
            </a:prstGeom>
            <a:ln cap="flat" w="41218">
              <a:solidFill>
                <a:srgbClr val="000000"/>
              </a:solidFill>
              <a:prstDash val="solid"/>
              <a:headEnd type="arrow" len="sm" w="med"/>
              <a:tailEnd type="arrow" len="sm" w="med"/>
            </a:ln>
          </p:spPr>
        </p:sp>
        <p:sp>
          <p:nvSpPr>
            <p:cNvPr name="AutoShape 27" id="27"/>
            <p:cNvSpPr/>
            <p:nvPr/>
          </p:nvSpPr>
          <p:spPr>
            <a:xfrm flipH="true" flipV="true">
              <a:off x="2709428" y="3248011"/>
              <a:ext cx="1709772" cy="35281"/>
            </a:xfrm>
            <a:prstGeom prst="line">
              <a:avLst/>
            </a:prstGeom>
            <a:ln cap="flat" w="41218">
              <a:solidFill>
                <a:srgbClr val="000000"/>
              </a:solidFill>
              <a:prstDash val="solid"/>
              <a:headEnd type="arrow" len="sm" w="med"/>
              <a:tailEnd type="arrow" len="sm" w="med"/>
            </a:ln>
          </p:spPr>
        </p:sp>
      </p:grpSp>
      <p:sp>
        <p:nvSpPr>
          <p:cNvPr name="Freeform 28" id="28"/>
          <p:cNvSpPr/>
          <p:nvPr/>
        </p:nvSpPr>
        <p:spPr>
          <a:xfrm flipH="false" flipV="false" rot="0">
            <a:off x="11357769" y="6256992"/>
            <a:ext cx="961647" cy="424327"/>
          </a:xfrm>
          <a:custGeom>
            <a:avLst/>
            <a:gdLst/>
            <a:ahLst/>
            <a:cxnLst/>
            <a:rect r="r" b="b" t="t" l="l"/>
            <a:pathLst>
              <a:path h="424327" w="961647">
                <a:moveTo>
                  <a:pt x="0" y="0"/>
                </a:moveTo>
                <a:lnTo>
                  <a:pt x="961647" y="0"/>
                </a:lnTo>
                <a:lnTo>
                  <a:pt x="961647" y="424327"/>
                </a:lnTo>
                <a:lnTo>
                  <a:pt x="0" y="42432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9" id="29"/>
          <p:cNvSpPr txBox="true"/>
          <p:nvPr/>
        </p:nvSpPr>
        <p:spPr>
          <a:xfrm rot="0">
            <a:off x="17862796" y="9787302"/>
            <a:ext cx="152400" cy="228600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b="true" sz="2000">
                <a:solidFill>
                  <a:srgbClr val="003886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10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7342644" y="7037756"/>
            <a:ext cx="9016891" cy="22088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98"/>
              </a:lnSpc>
            </a:pPr>
            <a:r>
              <a:rPr lang="en-US" sz="2841" spc="-68">
                <a:solidFill>
                  <a:srgbClr val="023E8A"/>
                </a:solidFill>
                <a:latin typeface="Calibri (MS)"/>
                <a:ea typeface="Calibri (MS)"/>
                <a:cs typeface="Calibri (MS)"/>
                <a:sym typeface="Calibri (MS)"/>
              </a:rPr>
              <a:t>Elles ont toutes une </a:t>
            </a:r>
            <a:r>
              <a:rPr lang="en-US" sz="2841" spc="-68">
                <a:solidFill>
                  <a:srgbClr val="023E8A"/>
                </a:solidFill>
                <a:latin typeface="Calibri (MS)"/>
                <a:ea typeface="Calibri (MS)"/>
                <a:cs typeface="Calibri (MS)"/>
                <a:sym typeface="Calibri (MS)"/>
              </a:rPr>
              <a:t>im</a:t>
            </a:r>
            <a:r>
              <a:rPr lang="en-US" sz="2841" spc="-68">
                <a:solidFill>
                  <a:srgbClr val="023E8A"/>
                </a:solidFill>
                <a:latin typeface="Calibri (MS)"/>
                <a:ea typeface="Calibri (MS)"/>
                <a:cs typeface="Calibri (MS)"/>
                <a:sym typeface="Calibri (MS)"/>
              </a:rPr>
              <a:t>p</a:t>
            </a:r>
            <a:r>
              <a:rPr lang="en-US" sz="2841" spc="-68">
                <a:solidFill>
                  <a:srgbClr val="023E8A"/>
                </a:solidFill>
                <a:latin typeface="Calibri (MS)"/>
                <a:ea typeface="Calibri (MS)"/>
                <a:cs typeface="Calibri (MS)"/>
                <a:sym typeface="Calibri (MS)"/>
              </a:rPr>
              <a:t>o</a:t>
            </a:r>
            <a:r>
              <a:rPr lang="en-US" sz="2841" spc="-68">
                <a:solidFill>
                  <a:srgbClr val="023E8A"/>
                </a:solidFill>
                <a:latin typeface="Calibri (MS)"/>
                <a:ea typeface="Calibri (MS)"/>
                <a:cs typeface="Calibri (MS)"/>
                <a:sym typeface="Calibri (MS)"/>
              </a:rPr>
              <a:t>rt</a:t>
            </a:r>
            <a:r>
              <a:rPr lang="en-US" sz="2841" spc="-68">
                <a:solidFill>
                  <a:srgbClr val="023E8A"/>
                </a:solidFill>
                <a:latin typeface="Calibri (MS)"/>
                <a:ea typeface="Calibri (MS)"/>
                <a:cs typeface="Calibri (MS)"/>
                <a:sym typeface="Calibri (MS)"/>
              </a:rPr>
              <a:t>an</a:t>
            </a:r>
            <a:r>
              <a:rPr lang="en-US" sz="2841" spc="-68">
                <a:solidFill>
                  <a:srgbClr val="023E8A"/>
                </a:solidFill>
                <a:latin typeface="Calibri (MS)"/>
                <a:ea typeface="Calibri (MS)"/>
                <a:cs typeface="Calibri (MS)"/>
                <a:sym typeface="Calibri (MS)"/>
              </a:rPr>
              <a:t>c</a:t>
            </a:r>
            <a:r>
              <a:rPr lang="en-US" sz="2841" spc="-68">
                <a:solidFill>
                  <a:srgbClr val="023E8A"/>
                </a:solidFill>
                <a:latin typeface="Calibri (MS)"/>
                <a:ea typeface="Calibri (MS)"/>
                <a:cs typeface="Calibri (MS)"/>
                <a:sym typeface="Calibri (MS)"/>
              </a:rPr>
              <a:t>e </a:t>
            </a:r>
            <a:r>
              <a:rPr lang="en-US" b="true" sz="2841" spc="-68">
                <a:solidFill>
                  <a:srgbClr val="023E8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équivalente</a:t>
            </a:r>
            <a:r>
              <a:rPr lang="en-US" sz="2841" spc="-68">
                <a:solidFill>
                  <a:srgbClr val="023E8A"/>
                </a:solidFill>
                <a:latin typeface="Calibri (MS)"/>
                <a:ea typeface="Calibri (MS)"/>
                <a:cs typeface="Calibri (MS)"/>
                <a:sym typeface="Calibri (MS)"/>
              </a:rPr>
              <a:t>,</a:t>
            </a:r>
          </a:p>
          <a:p>
            <a:pPr algn="ctr">
              <a:lnSpc>
                <a:spcPts val="2898"/>
              </a:lnSpc>
            </a:pPr>
            <a:r>
              <a:rPr lang="en-US" sz="2841" spc="-68">
                <a:solidFill>
                  <a:srgbClr val="023E8A"/>
                </a:solidFill>
                <a:latin typeface="Calibri (MS)"/>
                <a:ea typeface="Calibri (MS)"/>
                <a:cs typeface="Calibri (MS)"/>
                <a:sym typeface="Calibri (MS)"/>
              </a:rPr>
              <a:t>c</a:t>
            </a:r>
            <a:r>
              <a:rPr lang="en-US" sz="2841" spc="-68">
                <a:solidFill>
                  <a:srgbClr val="023E8A"/>
                </a:solidFill>
                <a:latin typeface="Calibri (MS)"/>
                <a:ea typeface="Calibri (MS)"/>
                <a:cs typeface="Calibri (MS)"/>
                <a:sym typeface="Calibri (MS)"/>
              </a:rPr>
              <a:t>ar</a:t>
            </a:r>
            <a:r>
              <a:rPr lang="en-US" sz="2841" spc="-68">
                <a:solidFill>
                  <a:srgbClr val="023E8A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2841" spc="-68">
                <a:solidFill>
                  <a:srgbClr val="023E8A"/>
                </a:solidFill>
                <a:latin typeface="Calibri (MS)"/>
                <a:ea typeface="Calibri (MS)"/>
                <a:cs typeface="Calibri (MS)"/>
                <a:sym typeface="Calibri (MS)"/>
              </a:rPr>
              <a:t>e</a:t>
            </a:r>
            <a:r>
              <a:rPr lang="en-US" sz="2841" spc="-68">
                <a:solidFill>
                  <a:srgbClr val="023E8A"/>
                </a:solidFill>
                <a:latin typeface="Calibri (MS)"/>
                <a:ea typeface="Calibri (MS)"/>
                <a:cs typeface="Calibri (MS)"/>
                <a:sym typeface="Calibri (MS)"/>
              </a:rPr>
              <a:t>lles </a:t>
            </a:r>
            <a:r>
              <a:rPr lang="en-US" b="true" sz="2841" spc="-68">
                <a:solidFill>
                  <a:srgbClr val="023E8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interagissent </a:t>
            </a:r>
            <a:r>
              <a:rPr lang="en-US" sz="2841" spc="-68">
                <a:solidFill>
                  <a:srgbClr val="023E8A"/>
                </a:solidFill>
                <a:latin typeface="Calibri (MS)"/>
                <a:ea typeface="Calibri (MS)"/>
                <a:cs typeface="Calibri (MS)"/>
                <a:sym typeface="Calibri (MS)"/>
              </a:rPr>
              <a:t>et </a:t>
            </a:r>
            <a:r>
              <a:rPr lang="en-US" b="true" sz="2841" spc="-68">
                <a:solidFill>
                  <a:srgbClr val="023E8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s’influencent entre el</a:t>
            </a:r>
            <a:r>
              <a:rPr lang="en-US" b="true" sz="2841" spc="-68">
                <a:solidFill>
                  <a:srgbClr val="023E8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</a:t>
            </a:r>
            <a:r>
              <a:rPr lang="en-US" b="true" sz="2841" spc="-68">
                <a:solidFill>
                  <a:srgbClr val="023E8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es</a:t>
            </a:r>
            <a:r>
              <a:rPr lang="en-US" sz="2841" spc="-68">
                <a:solidFill>
                  <a:srgbClr val="023E8A"/>
                </a:solidFill>
                <a:latin typeface="Calibri (MS)"/>
                <a:ea typeface="Calibri (MS)"/>
                <a:cs typeface="Calibri (MS)"/>
                <a:sym typeface="Calibri (MS)"/>
              </a:rPr>
              <a:t>. </a:t>
            </a:r>
          </a:p>
          <a:p>
            <a:pPr algn="ctr">
              <a:lnSpc>
                <a:spcPts val="2898"/>
              </a:lnSpc>
            </a:pPr>
          </a:p>
          <a:p>
            <a:pPr algn="ctr">
              <a:lnSpc>
                <a:spcPts val="2898"/>
              </a:lnSpc>
            </a:pPr>
            <a:r>
              <a:rPr lang="en-US" sz="2841" spc="-68">
                <a:solidFill>
                  <a:srgbClr val="023E8A"/>
                </a:solidFill>
                <a:latin typeface="Calibri (MS)"/>
                <a:ea typeface="Calibri (MS)"/>
                <a:cs typeface="Calibri (MS)"/>
                <a:sym typeface="Calibri (MS)"/>
              </a:rPr>
              <a:t>Elles forment un tout : notre </a:t>
            </a:r>
            <a:r>
              <a:rPr lang="en-US" b="true" sz="2841" spc="-68">
                <a:solidFill>
                  <a:srgbClr val="023E8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</a:t>
            </a:r>
            <a:r>
              <a:rPr lang="en-US" b="true" sz="2841" spc="-68">
                <a:solidFill>
                  <a:srgbClr val="023E8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o</a:t>
            </a:r>
            <a:r>
              <a:rPr lang="en-US" b="true" sz="2841" spc="-68">
                <a:solidFill>
                  <a:srgbClr val="023E8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de de vie</a:t>
            </a:r>
            <a:r>
              <a:rPr lang="en-US" sz="2841" spc="-68">
                <a:solidFill>
                  <a:srgbClr val="023E8A"/>
                </a:solidFill>
                <a:latin typeface="Calibri (MS)"/>
                <a:ea typeface="Calibri (MS)"/>
                <a:cs typeface="Calibri (MS)"/>
                <a:sym typeface="Calibri (MS)"/>
              </a:rPr>
              <a:t>! </a:t>
            </a:r>
          </a:p>
          <a:p>
            <a:pPr algn="ctr">
              <a:lnSpc>
                <a:spcPts val="2898"/>
              </a:lnSpc>
            </a:pPr>
          </a:p>
          <a:p>
            <a:pPr algn="ctr">
              <a:lnSpc>
                <a:spcPts val="2898"/>
              </a:lnSpc>
            </a:pPr>
            <a:r>
              <a:rPr lang="en-US" sz="2841" spc="-68">
                <a:solidFill>
                  <a:srgbClr val="023E8A"/>
                </a:solidFill>
                <a:latin typeface="Calibri (MS)"/>
                <a:ea typeface="Calibri (MS)"/>
                <a:cs typeface="Calibri (MS)"/>
                <a:sym typeface="Calibri (MS)"/>
              </a:rPr>
              <a:t>Il </a:t>
            </a:r>
            <a:r>
              <a:rPr lang="en-US" sz="2841" spc="-68">
                <a:solidFill>
                  <a:srgbClr val="023E8A"/>
                </a:solidFill>
                <a:latin typeface="Calibri (MS)"/>
                <a:ea typeface="Calibri (MS)"/>
                <a:cs typeface="Calibri (MS)"/>
                <a:sym typeface="Calibri (MS)"/>
              </a:rPr>
              <a:t>e</a:t>
            </a:r>
            <a:r>
              <a:rPr lang="en-US" sz="2841" spc="-68">
                <a:solidFill>
                  <a:srgbClr val="023E8A"/>
                </a:solidFill>
                <a:latin typeface="Calibri (MS)"/>
                <a:ea typeface="Calibri (MS)"/>
                <a:cs typeface="Calibri (MS)"/>
                <a:sym typeface="Calibri (MS)"/>
              </a:rPr>
              <a:t>s</a:t>
            </a:r>
            <a:r>
              <a:rPr lang="en-US" sz="2841" spc="-68">
                <a:solidFill>
                  <a:srgbClr val="023E8A"/>
                </a:solidFill>
                <a:latin typeface="Calibri (MS)"/>
                <a:ea typeface="Calibri (MS)"/>
                <a:cs typeface="Calibri (MS)"/>
                <a:sym typeface="Calibri (MS)"/>
              </a:rPr>
              <a:t>t</a:t>
            </a:r>
            <a:r>
              <a:rPr lang="en-US" sz="2841" spc="-68">
                <a:solidFill>
                  <a:srgbClr val="023E8A"/>
                </a:solidFill>
                <a:latin typeface="Calibri (MS)"/>
                <a:ea typeface="Calibri (MS)"/>
                <a:cs typeface="Calibri (MS)"/>
                <a:sym typeface="Calibri (MS)"/>
              </a:rPr>
              <a:t> d</a:t>
            </a:r>
            <a:r>
              <a:rPr lang="en-US" sz="2841" spc="-68">
                <a:solidFill>
                  <a:srgbClr val="023E8A"/>
                </a:solidFill>
                <a:latin typeface="Calibri (MS)"/>
                <a:ea typeface="Calibri (MS)"/>
                <a:cs typeface="Calibri (MS)"/>
                <a:sym typeface="Calibri (MS)"/>
              </a:rPr>
              <a:t>on</a:t>
            </a:r>
            <a:r>
              <a:rPr lang="en-US" sz="2841" spc="-68">
                <a:solidFill>
                  <a:srgbClr val="023E8A"/>
                </a:solidFill>
                <a:latin typeface="Calibri (MS)"/>
                <a:ea typeface="Calibri (MS)"/>
                <a:cs typeface="Calibri (MS)"/>
                <a:sym typeface="Calibri (MS)"/>
              </a:rPr>
              <a:t>c nécess</a:t>
            </a:r>
            <a:r>
              <a:rPr lang="en-US" sz="2841" spc="-68">
                <a:solidFill>
                  <a:srgbClr val="023E8A"/>
                </a:solidFill>
                <a:latin typeface="Calibri (MS)"/>
                <a:ea typeface="Calibri (MS)"/>
                <a:cs typeface="Calibri (MS)"/>
                <a:sym typeface="Calibri (MS)"/>
              </a:rPr>
              <a:t>ai</a:t>
            </a:r>
            <a:r>
              <a:rPr lang="en-US" sz="2841" spc="-68">
                <a:solidFill>
                  <a:srgbClr val="023E8A"/>
                </a:solidFill>
                <a:latin typeface="Calibri (MS)"/>
                <a:ea typeface="Calibri (MS)"/>
                <a:cs typeface="Calibri (MS)"/>
                <a:sym typeface="Calibri (MS)"/>
              </a:rPr>
              <a:t>re de les </a:t>
            </a:r>
            <a:r>
              <a:rPr lang="en-US" b="true" sz="2841" spc="-68">
                <a:solidFill>
                  <a:srgbClr val="023E8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considérer dans leur ensembl</a:t>
            </a:r>
            <a:r>
              <a:rPr lang="en-US" b="true" sz="2841" spc="-68">
                <a:solidFill>
                  <a:srgbClr val="023E8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e</a:t>
            </a:r>
            <a:r>
              <a:rPr lang="en-US" sz="2841" spc="-68">
                <a:solidFill>
                  <a:srgbClr val="023E8A"/>
                </a:solidFill>
                <a:latin typeface="Calibri (MS)"/>
                <a:ea typeface="Calibri (MS)"/>
                <a:cs typeface="Calibri (MS)"/>
                <a:sym typeface="Calibri (MS)"/>
              </a:rPr>
              <a:t>.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0" y="1839845"/>
            <a:ext cx="18288000" cy="10312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579"/>
              </a:lnSpc>
            </a:pPr>
            <a:r>
              <a:rPr lang="en-US" sz="6999" b="true">
                <a:solidFill>
                  <a:srgbClr val="023E8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La guerre des clans! 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0" y="531323"/>
            <a:ext cx="18288000" cy="14973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20"/>
              </a:lnSpc>
              <a:spcBef>
                <a:spcPct val="0"/>
              </a:spcBef>
            </a:pPr>
            <a:r>
              <a:rPr lang="en-US" b="true" sz="7800" spc="-397">
                <a:solidFill>
                  <a:srgbClr val="0BAB9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MODE DE VIE ET HABITUDES</a:t>
            </a:r>
          </a:p>
        </p:txBody>
      </p:sp>
      <p:grpSp>
        <p:nvGrpSpPr>
          <p:cNvPr name="Group 33" id="33"/>
          <p:cNvGrpSpPr/>
          <p:nvPr/>
        </p:nvGrpSpPr>
        <p:grpSpPr>
          <a:xfrm rot="0">
            <a:off x="175600" y="4051010"/>
            <a:ext cx="17822500" cy="1255433"/>
            <a:chOff x="0" y="0"/>
            <a:chExt cx="2586802" cy="182217"/>
          </a:xfrm>
        </p:grpSpPr>
        <p:sp>
          <p:nvSpPr>
            <p:cNvPr name="Freeform 34" id="34"/>
            <p:cNvSpPr/>
            <p:nvPr/>
          </p:nvSpPr>
          <p:spPr>
            <a:xfrm flipH="false" flipV="false" rot="0">
              <a:off x="0" y="0"/>
              <a:ext cx="2586802" cy="182217"/>
            </a:xfrm>
            <a:custGeom>
              <a:avLst/>
              <a:gdLst/>
              <a:ahLst/>
              <a:cxnLst/>
              <a:rect r="r" b="b" t="t" l="l"/>
              <a:pathLst>
                <a:path h="182217" w="2586802">
                  <a:moveTo>
                    <a:pt x="5213" y="0"/>
                  </a:moveTo>
                  <a:lnTo>
                    <a:pt x="2581590" y="0"/>
                  </a:lnTo>
                  <a:cubicBezTo>
                    <a:pt x="2582972" y="0"/>
                    <a:pt x="2584298" y="549"/>
                    <a:pt x="2585275" y="1527"/>
                  </a:cubicBezTo>
                  <a:cubicBezTo>
                    <a:pt x="2586253" y="2504"/>
                    <a:pt x="2586802" y="3830"/>
                    <a:pt x="2586802" y="5213"/>
                  </a:cubicBezTo>
                  <a:lnTo>
                    <a:pt x="2586802" y="177004"/>
                  </a:lnTo>
                  <a:cubicBezTo>
                    <a:pt x="2586802" y="178387"/>
                    <a:pt x="2586253" y="179712"/>
                    <a:pt x="2585275" y="180690"/>
                  </a:cubicBezTo>
                  <a:cubicBezTo>
                    <a:pt x="2584298" y="181668"/>
                    <a:pt x="2582972" y="182217"/>
                    <a:pt x="2581590" y="182217"/>
                  </a:cubicBezTo>
                  <a:lnTo>
                    <a:pt x="5213" y="182217"/>
                  </a:lnTo>
                  <a:cubicBezTo>
                    <a:pt x="3830" y="182217"/>
                    <a:pt x="2504" y="181668"/>
                    <a:pt x="1527" y="180690"/>
                  </a:cubicBezTo>
                  <a:cubicBezTo>
                    <a:pt x="549" y="179712"/>
                    <a:pt x="0" y="178387"/>
                    <a:pt x="0" y="177004"/>
                  </a:cubicBezTo>
                  <a:lnTo>
                    <a:pt x="0" y="5213"/>
                  </a:lnTo>
                  <a:cubicBezTo>
                    <a:pt x="0" y="3830"/>
                    <a:pt x="549" y="2504"/>
                    <a:pt x="1527" y="1527"/>
                  </a:cubicBezTo>
                  <a:cubicBezTo>
                    <a:pt x="2504" y="549"/>
                    <a:pt x="3830" y="0"/>
                    <a:pt x="5213" y="0"/>
                  </a:cubicBezTo>
                  <a:close/>
                </a:path>
              </a:pathLst>
            </a:custGeom>
            <a:solidFill>
              <a:srgbClr val="E8FEFF"/>
            </a:solidFill>
            <a:ln w="66675" cap="sq">
              <a:solidFill>
                <a:srgbClr val="3DD6D9"/>
              </a:solidFill>
              <a:prstDash val="solid"/>
              <a:miter/>
            </a:ln>
          </p:spPr>
        </p:sp>
        <p:sp>
          <p:nvSpPr>
            <p:cNvPr name="TextBox 35" id="35"/>
            <p:cNvSpPr txBox="true"/>
            <p:nvPr/>
          </p:nvSpPr>
          <p:spPr>
            <a:xfrm>
              <a:off x="0" y="-28575"/>
              <a:ext cx="2586802" cy="210792"/>
            </a:xfrm>
            <a:prstGeom prst="rect">
              <a:avLst/>
            </a:prstGeom>
          </p:spPr>
          <p:txBody>
            <a:bodyPr anchor="ctr" rtlCol="false" tIns="27078" lIns="27078" bIns="27078" rIns="27078"/>
            <a:lstStyle/>
            <a:p>
              <a:pPr algn="ctr">
                <a:lnSpc>
                  <a:spcPts val="1168"/>
                </a:lnSpc>
              </a:pPr>
            </a:p>
          </p:txBody>
        </p:sp>
      </p:grpSp>
      <p:sp>
        <p:nvSpPr>
          <p:cNvPr name="TextBox 36" id="36"/>
          <p:cNvSpPr txBox="true"/>
          <p:nvPr/>
        </p:nvSpPr>
        <p:spPr>
          <a:xfrm rot="0">
            <a:off x="367337" y="4625986"/>
            <a:ext cx="17154927" cy="5994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130"/>
              </a:lnSpc>
            </a:pPr>
            <a:r>
              <a:rPr lang="en-US" sz="3500" spc="-122" b="true">
                <a:solidFill>
                  <a:srgbClr val="023E8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E. Toutes ces réponses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322147" y="4113549"/>
            <a:ext cx="17154927" cy="5994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130"/>
              </a:lnSpc>
            </a:pPr>
            <a:r>
              <a:rPr lang="en-US" sz="3500" spc="-122">
                <a:solidFill>
                  <a:srgbClr val="023E8A"/>
                </a:solidFill>
                <a:latin typeface="Calibri (MS)"/>
                <a:ea typeface="Calibri (MS)"/>
                <a:cs typeface="Calibri (MS)"/>
                <a:sym typeface="Calibri (MS)"/>
              </a:rPr>
              <a:t>Réponse :</a:t>
            </a:r>
          </a:p>
        </p:txBody>
      </p:sp>
      <p:grpSp>
        <p:nvGrpSpPr>
          <p:cNvPr name="Group 38" id="38"/>
          <p:cNvGrpSpPr/>
          <p:nvPr/>
        </p:nvGrpSpPr>
        <p:grpSpPr>
          <a:xfrm rot="0">
            <a:off x="169032" y="3142960"/>
            <a:ext cx="17822500" cy="880046"/>
            <a:chOff x="0" y="0"/>
            <a:chExt cx="23763334" cy="1173395"/>
          </a:xfrm>
        </p:grpSpPr>
        <p:grpSp>
          <p:nvGrpSpPr>
            <p:cNvPr name="Group 39" id="39"/>
            <p:cNvGrpSpPr/>
            <p:nvPr/>
          </p:nvGrpSpPr>
          <p:grpSpPr>
            <a:xfrm rot="0">
              <a:off x="0" y="0"/>
              <a:ext cx="23763334" cy="1173395"/>
              <a:chOff x="0" y="0"/>
              <a:chExt cx="2586802" cy="127732"/>
            </a:xfrm>
          </p:grpSpPr>
          <p:sp>
            <p:nvSpPr>
              <p:cNvPr name="Freeform 40" id="40"/>
              <p:cNvSpPr/>
              <p:nvPr/>
            </p:nvSpPr>
            <p:spPr>
              <a:xfrm flipH="false" flipV="false" rot="0">
                <a:off x="0" y="0"/>
                <a:ext cx="2586802" cy="127732"/>
              </a:xfrm>
              <a:custGeom>
                <a:avLst/>
                <a:gdLst/>
                <a:ahLst/>
                <a:cxnLst/>
                <a:rect r="r" b="b" t="t" l="l"/>
                <a:pathLst>
                  <a:path h="127732" w="2586802">
                    <a:moveTo>
                      <a:pt x="2606" y="0"/>
                    </a:moveTo>
                    <a:lnTo>
                      <a:pt x="2584196" y="0"/>
                    </a:lnTo>
                    <a:cubicBezTo>
                      <a:pt x="2585635" y="0"/>
                      <a:pt x="2586802" y="1167"/>
                      <a:pt x="2586802" y="2606"/>
                    </a:cubicBezTo>
                    <a:lnTo>
                      <a:pt x="2586802" y="125126"/>
                    </a:lnTo>
                    <a:cubicBezTo>
                      <a:pt x="2586802" y="126565"/>
                      <a:pt x="2585635" y="127732"/>
                      <a:pt x="2584196" y="127732"/>
                    </a:cubicBezTo>
                    <a:lnTo>
                      <a:pt x="2606" y="127732"/>
                    </a:lnTo>
                    <a:cubicBezTo>
                      <a:pt x="1915" y="127732"/>
                      <a:pt x="1252" y="127457"/>
                      <a:pt x="763" y="126969"/>
                    </a:cubicBezTo>
                    <a:cubicBezTo>
                      <a:pt x="275" y="126480"/>
                      <a:pt x="0" y="125817"/>
                      <a:pt x="0" y="125126"/>
                    </a:cubicBezTo>
                    <a:lnTo>
                      <a:pt x="0" y="2606"/>
                    </a:lnTo>
                    <a:cubicBezTo>
                      <a:pt x="0" y="1915"/>
                      <a:pt x="275" y="1252"/>
                      <a:pt x="763" y="763"/>
                    </a:cubicBezTo>
                    <a:cubicBezTo>
                      <a:pt x="1252" y="275"/>
                      <a:pt x="1915" y="0"/>
                      <a:pt x="2606" y="0"/>
                    </a:cubicBezTo>
                    <a:close/>
                  </a:path>
                </a:pathLst>
              </a:custGeom>
              <a:solidFill>
                <a:srgbClr val="023E8A"/>
              </a:solidFill>
              <a:ln w="66675" cap="sq">
                <a:solidFill>
                  <a:srgbClr val="003886"/>
                </a:solidFill>
                <a:prstDash val="solid"/>
                <a:miter/>
              </a:ln>
            </p:spPr>
          </p:sp>
          <p:sp>
            <p:nvSpPr>
              <p:cNvPr name="TextBox 41" id="41"/>
              <p:cNvSpPr txBox="true"/>
              <p:nvPr/>
            </p:nvSpPr>
            <p:spPr>
              <a:xfrm>
                <a:off x="0" y="-28575"/>
                <a:ext cx="2586802" cy="156307"/>
              </a:xfrm>
              <a:prstGeom prst="rect">
                <a:avLst/>
              </a:prstGeom>
            </p:spPr>
            <p:txBody>
              <a:bodyPr anchor="ctr" rtlCol="false" tIns="27078" lIns="27078" bIns="27078" rIns="27078"/>
              <a:lstStyle/>
              <a:p>
                <a:pPr algn="ctr">
                  <a:lnSpc>
                    <a:spcPts val="1168"/>
                  </a:lnSpc>
                </a:pPr>
              </a:p>
            </p:txBody>
          </p:sp>
        </p:grpSp>
        <p:sp>
          <p:nvSpPr>
            <p:cNvPr name="TextBox 42" id="42"/>
            <p:cNvSpPr txBox="true"/>
            <p:nvPr/>
          </p:nvSpPr>
          <p:spPr>
            <a:xfrm rot="0">
              <a:off x="169979" y="114254"/>
              <a:ext cx="23558368" cy="84984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4900"/>
                </a:lnSpc>
                <a:spcBef>
                  <a:spcPct val="0"/>
                </a:spcBef>
              </a:pPr>
              <a:r>
                <a:rPr lang="en-US" b="true" sz="3500" spc="-49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QUESTION #2 : Parmi ces quatre habitudes de vie, laquelle ou lesquelles sont les plus importantes?</a:t>
              </a:r>
            </a:p>
          </p:txBody>
        </p:sp>
      </p:grp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1" t="0" r="-121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55758" y="18008"/>
            <a:ext cx="6425859" cy="791042"/>
          </a:xfrm>
          <a:custGeom>
            <a:avLst/>
            <a:gdLst/>
            <a:ahLst/>
            <a:cxnLst/>
            <a:rect r="r" b="b" t="t" l="l"/>
            <a:pathLst>
              <a:path h="791042" w="6425859">
                <a:moveTo>
                  <a:pt x="0" y="0"/>
                </a:moveTo>
                <a:lnTo>
                  <a:pt x="6425860" y="0"/>
                </a:lnTo>
                <a:lnTo>
                  <a:pt x="6425860" y="791041"/>
                </a:lnTo>
                <a:lnTo>
                  <a:pt x="0" y="7910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69032" y="3299154"/>
            <a:ext cx="17822500" cy="6865973"/>
            <a:chOff x="0" y="0"/>
            <a:chExt cx="2586802" cy="996544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586802" cy="996544"/>
            </a:xfrm>
            <a:custGeom>
              <a:avLst/>
              <a:gdLst/>
              <a:ahLst/>
              <a:cxnLst/>
              <a:rect r="r" b="b" t="t" l="l"/>
              <a:pathLst>
                <a:path h="996544" w="2586802">
                  <a:moveTo>
                    <a:pt x="5213" y="0"/>
                  </a:moveTo>
                  <a:lnTo>
                    <a:pt x="2581590" y="0"/>
                  </a:lnTo>
                  <a:cubicBezTo>
                    <a:pt x="2582972" y="0"/>
                    <a:pt x="2584298" y="549"/>
                    <a:pt x="2585275" y="1527"/>
                  </a:cubicBezTo>
                  <a:cubicBezTo>
                    <a:pt x="2586253" y="2504"/>
                    <a:pt x="2586802" y="3830"/>
                    <a:pt x="2586802" y="5213"/>
                  </a:cubicBezTo>
                  <a:lnTo>
                    <a:pt x="2586802" y="991332"/>
                  </a:lnTo>
                  <a:cubicBezTo>
                    <a:pt x="2586802" y="994211"/>
                    <a:pt x="2584468" y="996544"/>
                    <a:pt x="2581590" y="996544"/>
                  </a:cubicBezTo>
                  <a:lnTo>
                    <a:pt x="5213" y="996544"/>
                  </a:lnTo>
                  <a:cubicBezTo>
                    <a:pt x="3830" y="996544"/>
                    <a:pt x="2504" y="995995"/>
                    <a:pt x="1527" y="995018"/>
                  </a:cubicBezTo>
                  <a:cubicBezTo>
                    <a:pt x="549" y="994040"/>
                    <a:pt x="0" y="992714"/>
                    <a:pt x="0" y="991332"/>
                  </a:cubicBezTo>
                  <a:lnTo>
                    <a:pt x="0" y="5213"/>
                  </a:lnTo>
                  <a:cubicBezTo>
                    <a:pt x="0" y="3830"/>
                    <a:pt x="549" y="2504"/>
                    <a:pt x="1527" y="1527"/>
                  </a:cubicBezTo>
                  <a:cubicBezTo>
                    <a:pt x="2504" y="549"/>
                    <a:pt x="3830" y="0"/>
                    <a:pt x="5213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name="TextBox 6" id="6"/>
            <p:cNvSpPr txBox="true"/>
            <p:nvPr/>
          </p:nvSpPr>
          <p:spPr>
            <a:xfrm>
              <a:off x="0" y="-28575"/>
              <a:ext cx="2586802" cy="1025119"/>
            </a:xfrm>
            <a:prstGeom prst="rect">
              <a:avLst/>
            </a:prstGeom>
          </p:spPr>
          <p:txBody>
            <a:bodyPr anchor="ctr" rtlCol="false" tIns="27078" lIns="27078" bIns="27078" rIns="27078"/>
            <a:lstStyle/>
            <a:p>
              <a:pPr algn="ctr">
                <a:lnSpc>
                  <a:spcPts val="1168"/>
                </a:lnSpc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12392560" y="5886924"/>
            <a:ext cx="3628923" cy="3628923"/>
            <a:chOff x="0" y="0"/>
            <a:chExt cx="812800" cy="81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lnTo>
                    <a:pt x="463617" y="45143"/>
                  </a:lnTo>
                  <a:lnTo>
                    <a:pt x="531984" y="19891"/>
                  </a:lnTo>
                  <a:lnTo>
                    <a:pt x="572451" y="80505"/>
                  </a:lnTo>
                  <a:lnTo>
                    <a:pt x="645276" y="77616"/>
                  </a:lnTo>
                  <a:lnTo>
                    <a:pt x="665032" y="147768"/>
                  </a:lnTo>
                  <a:lnTo>
                    <a:pt x="735184" y="167524"/>
                  </a:lnTo>
                  <a:lnTo>
                    <a:pt x="732295" y="240349"/>
                  </a:lnTo>
                  <a:lnTo>
                    <a:pt x="792909" y="280816"/>
                  </a:lnTo>
                  <a:lnTo>
                    <a:pt x="767657" y="349183"/>
                  </a:lnTo>
                  <a:lnTo>
                    <a:pt x="812800" y="406400"/>
                  </a:lnTo>
                  <a:lnTo>
                    <a:pt x="767657" y="463617"/>
                  </a:lnTo>
                  <a:lnTo>
                    <a:pt x="792909" y="531984"/>
                  </a:lnTo>
                  <a:lnTo>
                    <a:pt x="732295" y="572451"/>
                  </a:lnTo>
                  <a:lnTo>
                    <a:pt x="735184" y="645276"/>
                  </a:lnTo>
                  <a:lnTo>
                    <a:pt x="665032" y="665032"/>
                  </a:lnTo>
                  <a:lnTo>
                    <a:pt x="645276" y="735184"/>
                  </a:lnTo>
                  <a:lnTo>
                    <a:pt x="572451" y="732295"/>
                  </a:lnTo>
                  <a:lnTo>
                    <a:pt x="531984" y="792909"/>
                  </a:lnTo>
                  <a:lnTo>
                    <a:pt x="463617" y="767657"/>
                  </a:lnTo>
                  <a:lnTo>
                    <a:pt x="406400" y="812800"/>
                  </a:lnTo>
                  <a:lnTo>
                    <a:pt x="349183" y="767657"/>
                  </a:lnTo>
                  <a:lnTo>
                    <a:pt x="280816" y="792909"/>
                  </a:lnTo>
                  <a:lnTo>
                    <a:pt x="240349" y="732295"/>
                  </a:lnTo>
                  <a:lnTo>
                    <a:pt x="167524" y="735184"/>
                  </a:lnTo>
                  <a:lnTo>
                    <a:pt x="147768" y="665032"/>
                  </a:lnTo>
                  <a:lnTo>
                    <a:pt x="77616" y="645276"/>
                  </a:lnTo>
                  <a:lnTo>
                    <a:pt x="80505" y="572451"/>
                  </a:lnTo>
                  <a:lnTo>
                    <a:pt x="19891" y="531984"/>
                  </a:lnTo>
                  <a:lnTo>
                    <a:pt x="45143" y="463617"/>
                  </a:lnTo>
                  <a:lnTo>
                    <a:pt x="0" y="406400"/>
                  </a:lnTo>
                  <a:lnTo>
                    <a:pt x="45143" y="349183"/>
                  </a:lnTo>
                  <a:lnTo>
                    <a:pt x="19891" y="280816"/>
                  </a:lnTo>
                  <a:lnTo>
                    <a:pt x="80505" y="240349"/>
                  </a:lnTo>
                  <a:lnTo>
                    <a:pt x="77616" y="167524"/>
                  </a:lnTo>
                  <a:lnTo>
                    <a:pt x="147768" y="147768"/>
                  </a:lnTo>
                  <a:lnTo>
                    <a:pt x="167524" y="77616"/>
                  </a:lnTo>
                  <a:lnTo>
                    <a:pt x="240349" y="80505"/>
                  </a:lnTo>
                  <a:lnTo>
                    <a:pt x="280816" y="19891"/>
                  </a:lnTo>
                  <a:lnTo>
                    <a:pt x="349183" y="45143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98F0F4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88900" y="136525"/>
              <a:ext cx="635000" cy="5873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22"/>
                </a:lnSpc>
              </a:pPr>
            </a:p>
          </p:txBody>
        </p:sp>
      </p:grpSp>
      <p:sp>
        <p:nvSpPr>
          <p:cNvPr name="TextBox 10" id="10"/>
          <p:cNvSpPr txBox="true"/>
          <p:nvPr/>
        </p:nvSpPr>
        <p:spPr>
          <a:xfrm rot="0">
            <a:off x="0" y="1839845"/>
            <a:ext cx="18288000" cy="10312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579"/>
              </a:lnSpc>
            </a:pPr>
            <a:r>
              <a:rPr lang="en-US" sz="6999" b="true">
                <a:solidFill>
                  <a:srgbClr val="023E8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La guerre des clans! 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0" y="531323"/>
            <a:ext cx="18288000" cy="14973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20"/>
              </a:lnSpc>
              <a:spcBef>
                <a:spcPct val="0"/>
              </a:spcBef>
            </a:pPr>
            <a:r>
              <a:rPr lang="en-US" b="true" sz="7800" spc="-397">
                <a:solidFill>
                  <a:srgbClr val="0BAB9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MODE DE VIE ET HABITUDES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7862796" y="9787302"/>
            <a:ext cx="152400" cy="228600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b="true" sz="2000">
                <a:solidFill>
                  <a:srgbClr val="003886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11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836605" y="5076825"/>
            <a:ext cx="8460231" cy="5994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130"/>
              </a:lnSpc>
            </a:pPr>
            <a:r>
              <a:rPr lang="en-US" sz="3500" spc="-122">
                <a:solidFill>
                  <a:srgbClr val="023E8A"/>
                </a:solidFill>
                <a:latin typeface="Calibri (MS)"/>
                <a:ea typeface="Calibri (MS)"/>
                <a:cs typeface="Calibri (MS)"/>
                <a:sym typeface="Calibri (MS)"/>
              </a:rPr>
              <a:t>A. Relations sociales et interpersonnelles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836605" y="5695315"/>
            <a:ext cx="8460231" cy="5994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130"/>
              </a:lnSpc>
            </a:pPr>
            <a:r>
              <a:rPr lang="en-US" sz="3500" spc="-122">
                <a:solidFill>
                  <a:srgbClr val="023E8A"/>
                </a:solidFill>
                <a:latin typeface="Calibri (MS)"/>
                <a:ea typeface="Calibri (MS)"/>
                <a:cs typeface="Calibri (MS)"/>
                <a:sym typeface="Calibri (MS)"/>
              </a:rPr>
              <a:t>B. Consommation d’alcool, de drogues et de tabac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836605" y="6317513"/>
            <a:ext cx="4470694" cy="5994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130"/>
              </a:lnSpc>
            </a:pPr>
            <a:r>
              <a:rPr lang="en-US" sz="3500" spc="-122">
                <a:solidFill>
                  <a:srgbClr val="023E8A"/>
                </a:solidFill>
                <a:latin typeface="Calibri (MS)"/>
                <a:ea typeface="Calibri (MS)"/>
                <a:cs typeface="Calibri (MS)"/>
                <a:sym typeface="Calibri (MS)"/>
              </a:rPr>
              <a:t>C. Contact avec la nature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836605" y="6936003"/>
            <a:ext cx="5454538" cy="5994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130"/>
              </a:lnSpc>
            </a:pPr>
            <a:r>
              <a:rPr lang="en-US" sz="3500" spc="-122">
                <a:solidFill>
                  <a:srgbClr val="023E8A"/>
                </a:solidFill>
                <a:latin typeface="Calibri (MS)"/>
                <a:ea typeface="Calibri (MS)"/>
                <a:cs typeface="Calibri (MS)"/>
                <a:sym typeface="Calibri (MS)"/>
              </a:rPr>
              <a:t>D. Spiritualité/Vie spirituelle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836605" y="7554493"/>
            <a:ext cx="4793302" cy="5994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130"/>
              </a:lnSpc>
            </a:pPr>
            <a:r>
              <a:rPr lang="en-US" sz="3500" spc="-122">
                <a:solidFill>
                  <a:srgbClr val="023E8A"/>
                </a:solidFill>
                <a:latin typeface="Calibri (MS)"/>
                <a:ea typeface="Calibri (MS)"/>
                <a:cs typeface="Calibri (MS)"/>
                <a:sym typeface="Calibri (MS)"/>
              </a:rPr>
              <a:t>E. Pleine conscience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836605" y="8172983"/>
            <a:ext cx="4793302" cy="5994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130"/>
              </a:lnSpc>
            </a:pPr>
            <a:r>
              <a:rPr lang="en-US" sz="3500" spc="-122">
                <a:solidFill>
                  <a:srgbClr val="023E8A"/>
                </a:solidFill>
                <a:latin typeface="Calibri (MS)"/>
                <a:ea typeface="Calibri (MS)"/>
                <a:cs typeface="Calibri (MS)"/>
                <a:sym typeface="Calibri (MS)"/>
              </a:rPr>
              <a:t>F. Loisirs, plaisirs et passions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836605" y="8791473"/>
            <a:ext cx="2396651" cy="5994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130"/>
              </a:lnSpc>
            </a:pPr>
            <a:r>
              <a:rPr lang="en-US" sz="3500" spc="-122">
                <a:solidFill>
                  <a:srgbClr val="023E8A"/>
                </a:solidFill>
                <a:latin typeface="Calibri (MS)"/>
                <a:ea typeface="Calibri (MS)"/>
                <a:cs typeface="Calibri (MS)"/>
                <a:sym typeface="Calibri (MS)"/>
              </a:rPr>
              <a:t>G. Équilibre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836605" y="9409963"/>
            <a:ext cx="2396651" cy="5994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130"/>
              </a:lnSpc>
            </a:pPr>
            <a:r>
              <a:rPr lang="en-US" sz="3500" spc="-122">
                <a:solidFill>
                  <a:srgbClr val="023E8A"/>
                </a:solidFill>
                <a:latin typeface="Calibri (MS)"/>
                <a:ea typeface="Calibri (MS)"/>
                <a:cs typeface="Calibri (MS)"/>
                <a:sym typeface="Calibri (MS)"/>
              </a:rPr>
              <a:t>H. Autres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2676436" y="6715398"/>
            <a:ext cx="3061171" cy="16496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71"/>
              </a:lnSpc>
            </a:pPr>
            <a:r>
              <a:rPr lang="en-US" b="true" sz="4155" i="true" spc="-124">
                <a:solidFill>
                  <a:srgbClr val="023E8A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Psst! </a:t>
            </a:r>
          </a:p>
          <a:p>
            <a:pPr algn="ctr" marL="0" indent="0" lvl="0">
              <a:lnSpc>
                <a:spcPts val="4071"/>
              </a:lnSpc>
            </a:pPr>
            <a:r>
              <a:rPr lang="en-US" sz="4155" spc="-124">
                <a:solidFill>
                  <a:srgbClr val="023E8A"/>
                </a:solidFill>
                <a:latin typeface="Calibri (MS)"/>
                <a:ea typeface="Calibri (MS)"/>
                <a:cs typeface="Calibri (MS)"/>
                <a:sym typeface="Calibri (MS)"/>
              </a:rPr>
              <a:t>C’est un choix  multiples...</a:t>
            </a:r>
          </a:p>
        </p:txBody>
      </p:sp>
      <p:grpSp>
        <p:nvGrpSpPr>
          <p:cNvPr name="Group 22" id="22"/>
          <p:cNvGrpSpPr/>
          <p:nvPr/>
        </p:nvGrpSpPr>
        <p:grpSpPr>
          <a:xfrm rot="0">
            <a:off x="169032" y="3142960"/>
            <a:ext cx="17822500" cy="1772856"/>
            <a:chOff x="0" y="0"/>
            <a:chExt cx="23763334" cy="2363808"/>
          </a:xfrm>
        </p:grpSpPr>
        <p:grpSp>
          <p:nvGrpSpPr>
            <p:cNvPr name="Group 23" id="23"/>
            <p:cNvGrpSpPr/>
            <p:nvPr/>
          </p:nvGrpSpPr>
          <p:grpSpPr>
            <a:xfrm rot="0">
              <a:off x="0" y="0"/>
              <a:ext cx="23763334" cy="2363808"/>
              <a:chOff x="0" y="0"/>
              <a:chExt cx="2586802" cy="257317"/>
            </a:xfrm>
          </p:grpSpPr>
          <p:sp>
            <p:nvSpPr>
              <p:cNvPr name="Freeform 24" id="24"/>
              <p:cNvSpPr/>
              <p:nvPr/>
            </p:nvSpPr>
            <p:spPr>
              <a:xfrm flipH="false" flipV="false" rot="0">
                <a:off x="0" y="0"/>
                <a:ext cx="2586802" cy="257317"/>
              </a:xfrm>
              <a:custGeom>
                <a:avLst/>
                <a:gdLst/>
                <a:ahLst/>
                <a:cxnLst/>
                <a:rect r="r" b="b" t="t" l="l"/>
                <a:pathLst>
                  <a:path h="257317" w="2586802">
                    <a:moveTo>
                      <a:pt x="2606" y="0"/>
                    </a:moveTo>
                    <a:lnTo>
                      <a:pt x="2584196" y="0"/>
                    </a:lnTo>
                    <a:cubicBezTo>
                      <a:pt x="2585635" y="0"/>
                      <a:pt x="2586802" y="1167"/>
                      <a:pt x="2586802" y="2606"/>
                    </a:cubicBezTo>
                    <a:lnTo>
                      <a:pt x="2586802" y="254710"/>
                    </a:lnTo>
                    <a:cubicBezTo>
                      <a:pt x="2586802" y="255402"/>
                      <a:pt x="2586528" y="256065"/>
                      <a:pt x="2586039" y="256553"/>
                    </a:cubicBezTo>
                    <a:cubicBezTo>
                      <a:pt x="2585550" y="257042"/>
                      <a:pt x="2584887" y="257317"/>
                      <a:pt x="2584196" y="257317"/>
                    </a:cubicBezTo>
                    <a:lnTo>
                      <a:pt x="2606" y="257317"/>
                    </a:lnTo>
                    <a:cubicBezTo>
                      <a:pt x="1915" y="257317"/>
                      <a:pt x="1252" y="257042"/>
                      <a:pt x="763" y="256553"/>
                    </a:cubicBezTo>
                    <a:cubicBezTo>
                      <a:pt x="275" y="256065"/>
                      <a:pt x="0" y="255402"/>
                      <a:pt x="0" y="254710"/>
                    </a:cubicBezTo>
                    <a:lnTo>
                      <a:pt x="0" y="2606"/>
                    </a:lnTo>
                    <a:cubicBezTo>
                      <a:pt x="0" y="1915"/>
                      <a:pt x="275" y="1252"/>
                      <a:pt x="763" y="763"/>
                    </a:cubicBezTo>
                    <a:cubicBezTo>
                      <a:pt x="1252" y="275"/>
                      <a:pt x="1915" y="0"/>
                      <a:pt x="2606" y="0"/>
                    </a:cubicBezTo>
                    <a:close/>
                  </a:path>
                </a:pathLst>
              </a:custGeom>
              <a:solidFill>
                <a:srgbClr val="023E8A"/>
              </a:solidFill>
              <a:ln w="66675" cap="sq">
                <a:solidFill>
                  <a:srgbClr val="003886"/>
                </a:solidFill>
                <a:prstDash val="solid"/>
                <a:miter/>
              </a:ln>
            </p:spPr>
          </p:sp>
          <p:sp>
            <p:nvSpPr>
              <p:cNvPr name="TextBox 25" id="25"/>
              <p:cNvSpPr txBox="true"/>
              <p:nvPr/>
            </p:nvSpPr>
            <p:spPr>
              <a:xfrm>
                <a:off x="0" y="-28575"/>
                <a:ext cx="2586802" cy="285892"/>
              </a:xfrm>
              <a:prstGeom prst="rect">
                <a:avLst/>
              </a:prstGeom>
            </p:spPr>
            <p:txBody>
              <a:bodyPr anchor="ctr" rtlCol="false" tIns="27078" lIns="27078" bIns="27078" rIns="27078"/>
              <a:lstStyle/>
              <a:p>
                <a:pPr algn="ctr">
                  <a:lnSpc>
                    <a:spcPts val="1168"/>
                  </a:lnSpc>
                </a:pPr>
              </a:p>
            </p:txBody>
          </p:sp>
        </p:grpSp>
        <p:sp>
          <p:nvSpPr>
            <p:cNvPr name="TextBox 26" id="26"/>
            <p:cNvSpPr txBox="true"/>
            <p:nvPr/>
          </p:nvSpPr>
          <p:spPr>
            <a:xfrm rot="0">
              <a:off x="169979" y="247604"/>
              <a:ext cx="23558368" cy="190690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3570"/>
                </a:lnSpc>
              </a:pPr>
              <a:r>
                <a:rPr lang="en-US" b="true" sz="3500" spc="-49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QUESTION #3 : Un mode de vie sain et équilibré ne repose toutefois pas uniquement sur ces quatre grandes habitudes de vie bien connues… Quelles autres habitudes de vie devraient aussi mériter notre attention?</a:t>
              </a:r>
            </a:p>
          </p:txBody>
        </p:sp>
      </p:grp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1" t="0" r="-121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55758" y="18008"/>
            <a:ext cx="6425859" cy="791042"/>
          </a:xfrm>
          <a:custGeom>
            <a:avLst/>
            <a:gdLst/>
            <a:ahLst/>
            <a:cxnLst/>
            <a:rect r="r" b="b" t="t" l="l"/>
            <a:pathLst>
              <a:path h="791042" w="6425859">
                <a:moveTo>
                  <a:pt x="0" y="0"/>
                </a:moveTo>
                <a:lnTo>
                  <a:pt x="6425860" y="0"/>
                </a:lnTo>
                <a:lnTo>
                  <a:pt x="6425860" y="791041"/>
                </a:lnTo>
                <a:lnTo>
                  <a:pt x="0" y="7910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7862796" y="9787302"/>
            <a:ext cx="152400" cy="228600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b="true" sz="2000">
                <a:solidFill>
                  <a:srgbClr val="003886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12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0" y="1839845"/>
            <a:ext cx="18288000" cy="10312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579"/>
              </a:lnSpc>
            </a:pPr>
            <a:r>
              <a:rPr lang="en-US" sz="6999" b="true">
                <a:solidFill>
                  <a:srgbClr val="023E8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La guerre des clans! 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0" y="531323"/>
            <a:ext cx="18288000" cy="14973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20"/>
              </a:lnSpc>
              <a:spcBef>
                <a:spcPct val="0"/>
              </a:spcBef>
            </a:pPr>
            <a:r>
              <a:rPr lang="en-US" b="true" sz="7800" spc="-397">
                <a:solidFill>
                  <a:srgbClr val="0BAB9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MODE DE VIE ET HABITUDES</a:t>
            </a:r>
          </a:p>
        </p:txBody>
      </p:sp>
      <p:grpSp>
        <p:nvGrpSpPr>
          <p:cNvPr name="Group 7" id="7"/>
          <p:cNvGrpSpPr/>
          <p:nvPr/>
        </p:nvGrpSpPr>
        <p:grpSpPr>
          <a:xfrm rot="0">
            <a:off x="169032" y="4977689"/>
            <a:ext cx="17817110" cy="1255433"/>
            <a:chOff x="0" y="0"/>
            <a:chExt cx="23756146" cy="1673911"/>
          </a:xfrm>
        </p:grpSpPr>
        <p:grpSp>
          <p:nvGrpSpPr>
            <p:cNvPr name="Group 8" id="8"/>
            <p:cNvGrpSpPr/>
            <p:nvPr/>
          </p:nvGrpSpPr>
          <p:grpSpPr>
            <a:xfrm rot="0">
              <a:off x="0" y="0"/>
              <a:ext cx="23756146" cy="1673911"/>
              <a:chOff x="0" y="0"/>
              <a:chExt cx="2586020" cy="182217"/>
            </a:xfrm>
          </p:grpSpPr>
          <p:sp>
            <p:nvSpPr>
              <p:cNvPr name="Freeform 9" id="9"/>
              <p:cNvSpPr/>
              <p:nvPr/>
            </p:nvSpPr>
            <p:spPr>
              <a:xfrm flipH="false" flipV="false" rot="0">
                <a:off x="0" y="0"/>
                <a:ext cx="2586020" cy="182217"/>
              </a:xfrm>
              <a:custGeom>
                <a:avLst/>
                <a:gdLst/>
                <a:ahLst/>
                <a:cxnLst/>
                <a:rect r="r" b="b" t="t" l="l"/>
                <a:pathLst>
                  <a:path h="182217" w="2586020">
                    <a:moveTo>
                      <a:pt x="5214" y="0"/>
                    </a:moveTo>
                    <a:lnTo>
                      <a:pt x="2580806" y="0"/>
                    </a:lnTo>
                    <a:cubicBezTo>
                      <a:pt x="2583685" y="0"/>
                      <a:pt x="2586020" y="2335"/>
                      <a:pt x="2586020" y="5214"/>
                    </a:cubicBezTo>
                    <a:lnTo>
                      <a:pt x="2586020" y="177002"/>
                    </a:lnTo>
                    <a:cubicBezTo>
                      <a:pt x="2586020" y="179882"/>
                      <a:pt x="2583685" y="182217"/>
                      <a:pt x="2580806" y="182217"/>
                    </a:cubicBezTo>
                    <a:lnTo>
                      <a:pt x="5214" y="182217"/>
                    </a:lnTo>
                    <a:cubicBezTo>
                      <a:pt x="2335" y="182217"/>
                      <a:pt x="0" y="179882"/>
                      <a:pt x="0" y="177002"/>
                    </a:cubicBezTo>
                    <a:lnTo>
                      <a:pt x="0" y="5214"/>
                    </a:lnTo>
                    <a:cubicBezTo>
                      <a:pt x="0" y="2335"/>
                      <a:pt x="2335" y="0"/>
                      <a:pt x="5214" y="0"/>
                    </a:cubicBezTo>
                    <a:close/>
                  </a:path>
                </a:pathLst>
              </a:custGeom>
              <a:solidFill>
                <a:srgbClr val="E8FEFF"/>
              </a:solidFill>
              <a:ln w="66675" cap="sq">
                <a:solidFill>
                  <a:srgbClr val="3DD6D9"/>
                </a:solidFill>
                <a:prstDash val="solid"/>
                <a:miter/>
              </a:ln>
            </p:spPr>
          </p:sp>
          <p:sp>
            <p:nvSpPr>
              <p:cNvPr name="TextBox 10" id="10"/>
              <p:cNvSpPr txBox="true"/>
              <p:nvPr/>
            </p:nvSpPr>
            <p:spPr>
              <a:xfrm>
                <a:off x="0" y="-28575"/>
                <a:ext cx="2586020" cy="210792"/>
              </a:xfrm>
              <a:prstGeom prst="rect">
                <a:avLst/>
              </a:prstGeom>
            </p:spPr>
            <p:txBody>
              <a:bodyPr anchor="ctr" rtlCol="false" tIns="27078" lIns="27078" bIns="27078" rIns="27078"/>
              <a:lstStyle/>
              <a:p>
                <a:pPr algn="ctr">
                  <a:lnSpc>
                    <a:spcPts val="1168"/>
                  </a:lnSpc>
                </a:pPr>
              </a:p>
            </p:txBody>
          </p:sp>
        </p:grpSp>
        <p:sp>
          <p:nvSpPr>
            <p:cNvPr name="TextBox 11" id="11"/>
            <p:cNvSpPr txBox="true"/>
            <p:nvPr/>
          </p:nvSpPr>
          <p:spPr>
            <a:xfrm rot="0">
              <a:off x="355991" y="770281"/>
              <a:ext cx="23174192" cy="77702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130"/>
                </a:lnSpc>
              </a:pPr>
              <a:r>
                <a:rPr lang="en-US" sz="3500" spc="-122" b="true">
                  <a:solidFill>
                    <a:srgbClr val="023E8A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Toutes ces réponses sont possibles!</a:t>
              </a:r>
            </a:p>
          </p:txBody>
        </p:sp>
        <p:sp>
          <p:nvSpPr>
            <p:cNvPr name="TextBox 12" id="12"/>
            <p:cNvSpPr txBox="true"/>
            <p:nvPr/>
          </p:nvSpPr>
          <p:spPr>
            <a:xfrm rot="0">
              <a:off x="355991" y="90022"/>
              <a:ext cx="23174192" cy="77702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130"/>
                </a:lnSpc>
              </a:pPr>
              <a:r>
                <a:rPr lang="en-US" sz="3500" spc="-122">
                  <a:solidFill>
                    <a:srgbClr val="023E8A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Réponse :</a:t>
              </a: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169032" y="3142960"/>
            <a:ext cx="17822500" cy="1772856"/>
            <a:chOff x="0" y="0"/>
            <a:chExt cx="23763334" cy="2363808"/>
          </a:xfrm>
        </p:grpSpPr>
        <p:grpSp>
          <p:nvGrpSpPr>
            <p:cNvPr name="Group 14" id="14"/>
            <p:cNvGrpSpPr/>
            <p:nvPr/>
          </p:nvGrpSpPr>
          <p:grpSpPr>
            <a:xfrm rot="0">
              <a:off x="0" y="0"/>
              <a:ext cx="23763334" cy="2363808"/>
              <a:chOff x="0" y="0"/>
              <a:chExt cx="2586802" cy="257317"/>
            </a:xfrm>
          </p:grpSpPr>
          <p:sp>
            <p:nvSpPr>
              <p:cNvPr name="Freeform 15" id="15"/>
              <p:cNvSpPr/>
              <p:nvPr/>
            </p:nvSpPr>
            <p:spPr>
              <a:xfrm flipH="false" flipV="false" rot="0">
                <a:off x="0" y="0"/>
                <a:ext cx="2586802" cy="257317"/>
              </a:xfrm>
              <a:custGeom>
                <a:avLst/>
                <a:gdLst/>
                <a:ahLst/>
                <a:cxnLst/>
                <a:rect r="r" b="b" t="t" l="l"/>
                <a:pathLst>
                  <a:path h="257317" w="2586802">
                    <a:moveTo>
                      <a:pt x="2606" y="0"/>
                    </a:moveTo>
                    <a:lnTo>
                      <a:pt x="2584196" y="0"/>
                    </a:lnTo>
                    <a:cubicBezTo>
                      <a:pt x="2585635" y="0"/>
                      <a:pt x="2586802" y="1167"/>
                      <a:pt x="2586802" y="2606"/>
                    </a:cubicBezTo>
                    <a:lnTo>
                      <a:pt x="2586802" y="254710"/>
                    </a:lnTo>
                    <a:cubicBezTo>
                      <a:pt x="2586802" y="255402"/>
                      <a:pt x="2586528" y="256065"/>
                      <a:pt x="2586039" y="256553"/>
                    </a:cubicBezTo>
                    <a:cubicBezTo>
                      <a:pt x="2585550" y="257042"/>
                      <a:pt x="2584887" y="257317"/>
                      <a:pt x="2584196" y="257317"/>
                    </a:cubicBezTo>
                    <a:lnTo>
                      <a:pt x="2606" y="257317"/>
                    </a:lnTo>
                    <a:cubicBezTo>
                      <a:pt x="1915" y="257317"/>
                      <a:pt x="1252" y="257042"/>
                      <a:pt x="763" y="256553"/>
                    </a:cubicBezTo>
                    <a:cubicBezTo>
                      <a:pt x="275" y="256065"/>
                      <a:pt x="0" y="255402"/>
                      <a:pt x="0" y="254710"/>
                    </a:cubicBezTo>
                    <a:lnTo>
                      <a:pt x="0" y="2606"/>
                    </a:lnTo>
                    <a:cubicBezTo>
                      <a:pt x="0" y="1915"/>
                      <a:pt x="275" y="1252"/>
                      <a:pt x="763" y="763"/>
                    </a:cubicBezTo>
                    <a:cubicBezTo>
                      <a:pt x="1252" y="275"/>
                      <a:pt x="1915" y="0"/>
                      <a:pt x="2606" y="0"/>
                    </a:cubicBezTo>
                    <a:close/>
                  </a:path>
                </a:pathLst>
              </a:custGeom>
              <a:solidFill>
                <a:srgbClr val="023E8A"/>
              </a:solidFill>
              <a:ln w="66675" cap="sq">
                <a:solidFill>
                  <a:srgbClr val="003886"/>
                </a:solidFill>
                <a:prstDash val="solid"/>
                <a:miter/>
              </a:ln>
            </p:spPr>
          </p:sp>
          <p:sp>
            <p:nvSpPr>
              <p:cNvPr name="TextBox 16" id="16"/>
              <p:cNvSpPr txBox="true"/>
              <p:nvPr/>
            </p:nvSpPr>
            <p:spPr>
              <a:xfrm>
                <a:off x="0" y="-28575"/>
                <a:ext cx="2586802" cy="285892"/>
              </a:xfrm>
              <a:prstGeom prst="rect">
                <a:avLst/>
              </a:prstGeom>
            </p:spPr>
            <p:txBody>
              <a:bodyPr anchor="ctr" rtlCol="false" tIns="27078" lIns="27078" bIns="27078" rIns="27078"/>
              <a:lstStyle/>
              <a:p>
                <a:pPr algn="ctr">
                  <a:lnSpc>
                    <a:spcPts val="1168"/>
                  </a:lnSpc>
                </a:pPr>
              </a:p>
            </p:txBody>
          </p:sp>
        </p:grpSp>
        <p:sp>
          <p:nvSpPr>
            <p:cNvPr name="TextBox 17" id="17"/>
            <p:cNvSpPr txBox="true"/>
            <p:nvPr/>
          </p:nvSpPr>
          <p:spPr>
            <a:xfrm rot="0">
              <a:off x="169979" y="247604"/>
              <a:ext cx="23558368" cy="190690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3570"/>
                </a:lnSpc>
              </a:pPr>
              <a:r>
                <a:rPr lang="en-US" b="true" sz="3500" spc="-49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QUESTION #3 : Un mode de vie sain et équilibré ne repose toutefois pas uniquement sur ces quatre grandes habitudes de vie bien connues… Quelles autres habitudes de vie devraient aussi mériter notre attention?</a:t>
              </a:r>
            </a:p>
          </p:txBody>
        </p:sp>
      </p:grp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1" t="0" r="-121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55758" y="18008"/>
            <a:ext cx="6425859" cy="791042"/>
          </a:xfrm>
          <a:custGeom>
            <a:avLst/>
            <a:gdLst/>
            <a:ahLst/>
            <a:cxnLst/>
            <a:rect r="r" b="b" t="t" l="l"/>
            <a:pathLst>
              <a:path h="791042" w="6425859">
                <a:moveTo>
                  <a:pt x="0" y="0"/>
                </a:moveTo>
                <a:lnTo>
                  <a:pt x="6425860" y="0"/>
                </a:lnTo>
                <a:lnTo>
                  <a:pt x="6425860" y="791041"/>
                </a:lnTo>
                <a:lnTo>
                  <a:pt x="0" y="7910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7862796" y="9787302"/>
            <a:ext cx="152400" cy="228600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b="true" sz="2000">
                <a:solidFill>
                  <a:srgbClr val="003886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13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0" y="1839845"/>
            <a:ext cx="18288000" cy="10312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579"/>
              </a:lnSpc>
            </a:pPr>
            <a:r>
              <a:rPr lang="en-US" sz="6999" b="true">
                <a:solidFill>
                  <a:srgbClr val="023E8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La guerre des clans! 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0" y="531323"/>
            <a:ext cx="18288000" cy="14973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20"/>
              </a:lnSpc>
              <a:spcBef>
                <a:spcPct val="0"/>
              </a:spcBef>
            </a:pPr>
            <a:r>
              <a:rPr lang="en-US" b="true" sz="7800" spc="-397">
                <a:solidFill>
                  <a:srgbClr val="0BAB9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MODE DE VIE ET HABITUDES</a:t>
            </a:r>
          </a:p>
        </p:txBody>
      </p:sp>
      <p:grpSp>
        <p:nvGrpSpPr>
          <p:cNvPr name="Group 7" id="7"/>
          <p:cNvGrpSpPr/>
          <p:nvPr/>
        </p:nvGrpSpPr>
        <p:grpSpPr>
          <a:xfrm rot="0">
            <a:off x="373102" y="3087521"/>
            <a:ext cx="16886198" cy="1938642"/>
            <a:chOff x="0" y="0"/>
            <a:chExt cx="22514931" cy="2584856"/>
          </a:xfrm>
        </p:grpSpPr>
        <p:grpSp>
          <p:nvGrpSpPr>
            <p:cNvPr name="Group 8" id="8"/>
            <p:cNvGrpSpPr/>
            <p:nvPr/>
          </p:nvGrpSpPr>
          <p:grpSpPr>
            <a:xfrm rot="0">
              <a:off x="0" y="0"/>
              <a:ext cx="9889763" cy="833965"/>
              <a:chOff x="0" y="0"/>
              <a:chExt cx="1076569" cy="90783"/>
            </a:xfrm>
          </p:grpSpPr>
          <p:sp>
            <p:nvSpPr>
              <p:cNvPr name="Freeform 9" id="9"/>
              <p:cNvSpPr/>
              <p:nvPr/>
            </p:nvSpPr>
            <p:spPr>
              <a:xfrm flipH="false" flipV="false" rot="0">
                <a:off x="0" y="0"/>
                <a:ext cx="1076569" cy="90783"/>
              </a:xfrm>
              <a:custGeom>
                <a:avLst/>
                <a:gdLst/>
                <a:ahLst/>
                <a:cxnLst/>
                <a:rect r="r" b="b" t="t" l="l"/>
                <a:pathLst>
                  <a:path h="90783" w="1076569">
                    <a:moveTo>
                      <a:pt x="12525" y="0"/>
                    </a:moveTo>
                    <a:lnTo>
                      <a:pt x="1064044" y="0"/>
                    </a:lnTo>
                    <a:cubicBezTo>
                      <a:pt x="1067365" y="0"/>
                      <a:pt x="1070551" y="1320"/>
                      <a:pt x="1072900" y="3669"/>
                    </a:cubicBezTo>
                    <a:cubicBezTo>
                      <a:pt x="1075249" y="6017"/>
                      <a:pt x="1076569" y="9203"/>
                      <a:pt x="1076569" y="12525"/>
                    </a:cubicBezTo>
                    <a:lnTo>
                      <a:pt x="1076569" y="78258"/>
                    </a:lnTo>
                    <a:cubicBezTo>
                      <a:pt x="1076569" y="81580"/>
                      <a:pt x="1075249" y="84765"/>
                      <a:pt x="1072900" y="87114"/>
                    </a:cubicBezTo>
                    <a:cubicBezTo>
                      <a:pt x="1070551" y="89463"/>
                      <a:pt x="1067365" y="90783"/>
                      <a:pt x="1064044" y="90783"/>
                    </a:cubicBezTo>
                    <a:lnTo>
                      <a:pt x="12525" y="90783"/>
                    </a:lnTo>
                    <a:cubicBezTo>
                      <a:pt x="9203" y="90783"/>
                      <a:pt x="6017" y="89463"/>
                      <a:pt x="3669" y="87114"/>
                    </a:cubicBezTo>
                    <a:cubicBezTo>
                      <a:pt x="1320" y="84765"/>
                      <a:pt x="0" y="81580"/>
                      <a:pt x="0" y="78258"/>
                    </a:cubicBezTo>
                    <a:lnTo>
                      <a:pt x="0" y="12525"/>
                    </a:lnTo>
                    <a:cubicBezTo>
                      <a:pt x="0" y="9203"/>
                      <a:pt x="1320" y="6017"/>
                      <a:pt x="3669" y="3669"/>
                    </a:cubicBezTo>
                    <a:cubicBezTo>
                      <a:pt x="6017" y="1320"/>
                      <a:pt x="9203" y="0"/>
                      <a:pt x="12525" y="0"/>
                    </a:cubicBezTo>
                    <a:close/>
                  </a:path>
                </a:pathLst>
              </a:custGeom>
              <a:solidFill>
                <a:srgbClr val="E8FEFF"/>
              </a:solidFill>
              <a:ln w="66675" cap="sq">
                <a:solidFill>
                  <a:srgbClr val="3DD6D9"/>
                </a:solidFill>
                <a:prstDash val="solid"/>
                <a:miter/>
              </a:ln>
            </p:spPr>
          </p:sp>
          <p:sp>
            <p:nvSpPr>
              <p:cNvPr name="TextBox 10" id="10"/>
              <p:cNvSpPr txBox="true"/>
              <p:nvPr/>
            </p:nvSpPr>
            <p:spPr>
              <a:xfrm>
                <a:off x="0" y="-28575"/>
                <a:ext cx="1076569" cy="119358"/>
              </a:xfrm>
              <a:prstGeom prst="rect">
                <a:avLst/>
              </a:prstGeom>
            </p:spPr>
            <p:txBody>
              <a:bodyPr anchor="ctr" rtlCol="false" tIns="27078" lIns="27078" bIns="27078" rIns="27078"/>
              <a:lstStyle/>
              <a:p>
                <a:pPr algn="ctr">
                  <a:lnSpc>
                    <a:spcPts val="1168"/>
                  </a:lnSpc>
                </a:pPr>
              </a:p>
            </p:txBody>
          </p:sp>
        </p:grpSp>
        <p:sp>
          <p:nvSpPr>
            <p:cNvPr name="TextBox 11" id="11"/>
            <p:cNvSpPr txBox="true"/>
            <p:nvPr/>
          </p:nvSpPr>
          <p:spPr>
            <a:xfrm rot="0">
              <a:off x="174567" y="-4869"/>
              <a:ext cx="9700465" cy="77702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130"/>
                </a:lnSpc>
              </a:pPr>
              <a:r>
                <a:rPr lang="en-US" sz="3500" spc="-122" b="true">
                  <a:solidFill>
                    <a:srgbClr val="023E8A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A. Relations sociales et interpersonnelles</a:t>
              </a:r>
            </a:p>
          </p:txBody>
        </p:sp>
        <p:grpSp>
          <p:nvGrpSpPr>
            <p:cNvPr name="Group 12" id="12"/>
            <p:cNvGrpSpPr/>
            <p:nvPr/>
          </p:nvGrpSpPr>
          <p:grpSpPr>
            <a:xfrm rot="5400000">
              <a:off x="11361933" y="-8568142"/>
              <a:ext cx="1612885" cy="20693110"/>
              <a:chOff x="0" y="0"/>
              <a:chExt cx="165561" cy="2124128"/>
            </a:xfrm>
          </p:grpSpPr>
          <p:sp>
            <p:nvSpPr>
              <p:cNvPr name="Freeform 13" id="13"/>
              <p:cNvSpPr/>
              <p:nvPr/>
            </p:nvSpPr>
            <p:spPr>
              <a:xfrm flipH="false" flipV="false" rot="0">
                <a:off x="0" y="0"/>
                <a:ext cx="165561" cy="2124128"/>
              </a:xfrm>
              <a:custGeom>
                <a:avLst/>
                <a:gdLst/>
                <a:ahLst/>
                <a:cxnLst/>
                <a:rect r="r" b="b" t="t" l="l"/>
                <a:pathLst>
                  <a:path h="2124128" w="165561">
                    <a:moveTo>
                      <a:pt x="51200" y="0"/>
                    </a:moveTo>
                    <a:lnTo>
                      <a:pt x="114361" y="0"/>
                    </a:lnTo>
                    <a:cubicBezTo>
                      <a:pt x="142638" y="0"/>
                      <a:pt x="165561" y="22923"/>
                      <a:pt x="165561" y="51200"/>
                    </a:cubicBezTo>
                    <a:lnTo>
                      <a:pt x="165561" y="2072928"/>
                    </a:lnTo>
                    <a:cubicBezTo>
                      <a:pt x="165561" y="2101205"/>
                      <a:pt x="142638" y="2124128"/>
                      <a:pt x="114361" y="2124128"/>
                    </a:cubicBezTo>
                    <a:lnTo>
                      <a:pt x="51200" y="2124128"/>
                    </a:lnTo>
                    <a:cubicBezTo>
                      <a:pt x="22923" y="2124128"/>
                      <a:pt x="0" y="2101205"/>
                      <a:pt x="0" y="2072928"/>
                    </a:cubicBezTo>
                    <a:lnTo>
                      <a:pt x="0" y="51200"/>
                    </a:lnTo>
                    <a:cubicBezTo>
                      <a:pt x="0" y="22923"/>
                      <a:pt x="22923" y="0"/>
                      <a:pt x="51200" y="0"/>
                    </a:cubicBezTo>
                    <a:close/>
                  </a:path>
                </a:pathLst>
              </a:custGeom>
              <a:solidFill>
                <a:srgbClr val="E8FEFF"/>
              </a:solidFill>
            </p:spPr>
          </p:sp>
          <p:sp>
            <p:nvSpPr>
              <p:cNvPr name="TextBox 14" id="14"/>
              <p:cNvSpPr txBox="true"/>
              <p:nvPr/>
            </p:nvSpPr>
            <p:spPr>
              <a:xfrm>
                <a:off x="0" y="-57150"/>
                <a:ext cx="165561" cy="2181278"/>
              </a:xfrm>
              <a:prstGeom prst="rect">
                <a:avLst/>
              </a:prstGeom>
            </p:spPr>
            <p:txBody>
              <a:bodyPr anchor="ctr" rtlCol="false" tIns="52715" lIns="52715" bIns="52715" rIns="52715"/>
              <a:lstStyle/>
              <a:p>
                <a:pPr algn="ctr">
                  <a:lnSpc>
                    <a:spcPts val="2099"/>
                  </a:lnSpc>
                </a:pPr>
              </a:p>
            </p:txBody>
          </p:sp>
        </p:grpSp>
        <p:grpSp>
          <p:nvGrpSpPr>
            <p:cNvPr name="Group 15" id="15"/>
            <p:cNvGrpSpPr/>
            <p:nvPr/>
          </p:nvGrpSpPr>
          <p:grpSpPr>
            <a:xfrm rot="-5400000">
              <a:off x="5458" y="966513"/>
              <a:ext cx="1612885" cy="1623801"/>
              <a:chOff x="0" y="0"/>
              <a:chExt cx="584890" cy="588849"/>
            </a:xfrm>
          </p:grpSpPr>
          <p:sp>
            <p:nvSpPr>
              <p:cNvPr name="Freeform 16" id="16"/>
              <p:cNvSpPr/>
              <p:nvPr/>
            </p:nvSpPr>
            <p:spPr>
              <a:xfrm flipH="false" flipV="false" rot="0">
                <a:off x="0" y="0"/>
                <a:ext cx="584890" cy="588849"/>
              </a:xfrm>
              <a:custGeom>
                <a:avLst/>
                <a:gdLst/>
                <a:ahLst/>
                <a:cxnLst/>
                <a:rect r="r" b="b" t="t" l="l"/>
                <a:pathLst>
                  <a:path h="588849" w="584890">
                    <a:moveTo>
                      <a:pt x="292445" y="0"/>
                    </a:moveTo>
                    <a:cubicBezTo>
                      <a:pt x="130932" y="0"/>
                      <a:pt x="0" y="131818"/>
                      <a:pt x="0" y="294424"/>
                    </a:cubicBezTo>
                    <a:cubicBezTo>
                      <a:pt x="0" y="457030"/>
                      <a:pt x="130932" y="588849"/>
                      <a:pt x="292445" y="588849"/>
                    </a:cubicBezTo>
                    <a:cubicBezTo>
                      <a:pt x="453958" y="588849"/>
                      <a:pt x="584890" y="457030"/>
                      <a:pt x="584890" y="294424"/>
                    </a:cubicBezTo>
                    <a:cubicBezTo>
                      <a:pt x="584890" y="131818"/>
                      <a:pt x="453958" y="0"/>
                      <a:pt x="292445" y="0"/>
                    </a:cubicBezTo>
                    <a:close/>
                  </a:path>
                </a:pathLst>
              </a:custGeom>
              <a:solidFill>
                <a:srgbClr val="3DD6D9"/>
              </a:solidFill>
            </p:spPr>
          </p:sp>
          <p:sp>
            <p:nvSpPr>
              <p:cNvPr name="TextBox 17" id="17"/>
              <p:cNvSpPr txBox="true"/>
              <p:nvPr/>
            </p:nvSpPr>
            <p:spPr>
              <a:xfrm>
                <a:off x="54833" y="-1945"/>
                <a:ext cx="475223" cy="535590"/>
              </a:xfrm>
              <a:prstGeom prst="rect">
                <a:avLst/>
              </a:prstGeom>
            </p:spPr>
            <p:txBody>
              <a:bodyPr anchor="ctr" rtlCol="false" tIns="52715" lIns="52715" bIns="52715" rIns="52715"/>
              <a:lstStyle/>
              <a:p>
                <a:pPr algn="ctr">
                  <a:lnSpc>
                    <a:spcPts val="2099"/>
                  </a:lnSpc>
                </a:pPr>
              </a:p>
            </p:txBody>
          </p:sp>
        </p:grpSp>
        <p:sp>
          <p:nvSpPr>
            <p:cNvPr name="Freeform 18" id="18" descr="Connexions avec un remplissage uni"/>
            <p:cNvSpPr/>
            <p:nvPr/>
          </p:nvSpPr>
          <p:spPr>
            <a:xfrm flipH="false" flipV="false" rot="0">
              <a:off x="221328" y="1218457"/>
              <a:ext cx="1181145" cy="1181145"/>
            </a:xfrm>
            <a:custGeom>
              <a:avLst/>
              <a:gdLst/>
              <a:ahLst/>
              <a:cxnLst/>
              <a:rect r="r" b="b" t="t" l="l"/>
              <a:pathLst>
                <a:path h="1181145" w="1181145">
                  <a:moveTo>
                    <a:pt x="0" y="0"/>
                  </a:moveTo>
                  <a:lnTo>
                    <a:pt x="1181145" y="0"/>
                  </a:lnTo>
                  <a:lnTo>
                    <a:pt x="1181145" y="1181145"/>
                  </a:lnTo>
                  <a:lnTo>
                    <a:pt x="0" y="11811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9" id="19"/>
            <p:cNvSpPr txBox="true"/>
            <p:nvPr/>
          </p:nvSpPr>
          <p:spPr>
            <a:xfrm rot="0">
              <a:off x="1957720" y="1315468"/>
              <a:ext cx="20421312" cy="97759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646"/>
                </a:lnSpc>
              </a:pPr>
              <a:r>
                <a:rPr lang="en-US" sz="2594" spc="-62">
                  <a:solidFill>
                    <a:srgbClr val="023E8A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Entretenir des r</a:t>
              </a:r>
              <a:r>
                <a:rPr lang="en-US" sz="2594" spc="-62">
                  <a:solidFill>
                    <a:srgbClr val="023E8A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e</a:t>
              </a:r>
              <a:r>
                <a:rPr lang="en-US" sz="2594" spc="-62">
                  <a:solidFill>
                    <a:srgbClr val="023E8A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l</a:t>
              </a:r>
              <a:r>
                <a:rPr lang="en-US" sz="2594" spc="-62">
                  <a:solidFill>
                    <a:srgbClr val="023E8A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ations </a:t>
              </a:r>
              <a:r>
                <a:rPr lang="en-US" sz="2594" spc="-62">
                  <a:solidFill>
                    <a:srgbClr val="023E8A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h</a:t>
              </a:r>
              <a:r>
                <a:rPr lang="en-US" sz="2594" spc="-62">
                  <a:solidFill>
                    <a:srgbClr val="023E8A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ar</a:t>
              </a:r>
              <a:r>
                <a:rPr lang="en-US" sz="2594" spc="-62">
                  <a:solidFill>
                    <a:srgbClr val="023E8A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mon</a:t>
              </a:r>
              <a:r>
                <a:rPr lang="en-US" sz="2594" spc="-62">
                  <a:solidFill>
                    <a:srgbClr val="023E8A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ie</a:t>
              </a:r>
              <a:r>
                <a:rPr lang="en-US" sz="2594" spc="-62">
                  <a:solidFill>
                    <a:srgbClr val="023E8A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uses et avoir un réseau social soutenant contribue a</a:t>
              </a:r>
              <a:r>
                <a:rPr lang="en-US" sz="2594" spc="-62">
                  <a:solidFill>
                    <a:srgbClr val="023E8A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u</a:t>
              </a:r>
              <a:r>
                <a:rPr lang="en-US" sz="2594" spc="-62">
                  <a:solidFill>
                    <a:srgbClr val="023E8A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développement et au maintien d’une b</a:t>
              </a:r>
              <a:r>
                <a:rPr lang="en-US" sz="2594" spc="-62">
                  <a:solidFill>
                    <a:srgbClr val="023E8A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on</a:t>
              </a:r>
              <a:r>
                <a:rPr lang="en-US" sz="2594" spc="-62">
                  <a:solidFill>
                    <a:srgbClr val="023E8A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ne santé globale </a:t>
              </a:r>
              <a:r>
                <a:rPr lang="en-US" sz="2594" spc="-62">
                  <a:solidFill>
                    <a:srgbClr val="023E8A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et</a:t>
              </a:r>
              <a:r>
                <a:rPr lang="en-US" sz="2594" spc="-62">
                  <a:solidFill>
                    <a:srgbClr val="023E8A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594" spc="-62">
                  <a:solidFill>
                    <a:srgbClr val="023E8A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ment</a:t>
              </a:r>
              <a:r>
                <a:rPr lang="en-US" sz="2594" spc="-62">
                  <a:solidFill>
                    <a:srgbClr val="023E8A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ale. </a:t>
              </a:r>
              <a:r>
                <a:rPr lang="en-US" b="true" sz="2594" i="true" spc="-62">
                  <a:solidFill>
                    <a:srgbClr val="023E8A"/>
                  </a:solidFill>
                  <a:latin typeface="Calibri (MS) Bold Italics"/>
                  <a:ea typeface="Calibri (MS) Bold Italics"/>
                  <a:cs typeface="Calibri (MS) Bold Italics"/>
                  <a:sym typeface="Calibri (MS) Bold Italics"/>
                </a:rPr>
                <a:t>À suivre dans l’atelier 8!</a:t>
              </a:r>
            </a:p>
          </p:txBody>
        </p:sp>
      </p:grpSp>
      <p:grpSp>
        <p:nvGrpSpPr>
          <p:cNvPr name="Group 20" id="20"/>
          <p:cNvGrpSpPr/>
          <p:nvPr/>
        </p:nvGrpSpPr>
        <p:grpSpPr>
          <a:xfrm rot="0">
            <a:off x="373102" y="6083438"/>
            <a:ext cx="16886198" cy="1938642"/>
            <a:chOff x="0" y="0"/>
            <a:chExt cx="22514931" cy="2584856"/>
          </a:xfrm>
        </p:grpSpPr>
        <p:grpSp>
          <p:nvGrpSpPr>
            <p:cNvPr name="Group 21" id="21"/>
            <p:cNvGrpSpPr/>
            <p:nvPr/>
          </p:nvGrpSpPr>
          <p:grpSpPr>
            <a:xfrm rot="0">
              <a:off x="0" y="0"/>
              <a:ext cx="11884509" cy="833965"/>
              <a:chOff x="0" y="0"/>
              <a:chExt cx="1293710" cy="90783"/>
            </a:xfrm>
          </p:grpSpPr>
          <p:sp>
            <p:nvSpPr>
              <p:cNvPr name="Freeform 22" id="22"/>
              <p:cNvSpPr/>
              <p:nvPr/>
            </p:nvSpPr>
            <p:spPr>
              <a:xfrm flipH="false" flipV="false" rot="0">
                <a:off x="0" y="0"/>
                <a:ext cx="1293710" cy="90783"/>
              </a:xfrm>
              <a:custGeom>
                <a:avLst/>
                <a:gdLst/>
                <a:ahLst/>
                <a:cxnLst/>
                <a:rect r="r" b="b" t="t" l="l"/>
                <a:pathLst>
                  <a:path h="90783" w="1293710">
                    <a:moveTo>
                      <a:pt x="10423" y="0"/>
                    </a:moveTo>
                    <a:lnTo>
                      <a:pt x="1283288" y="0"/>
                    </a:lnTo>
                    <a:cubicBezTo>
                      <a:pt x="1286052" y="0"/>
                      <a:pt x="1288703" y="1098"/>
                      <a:pt x="1290658" y="3053"/>
                    </a:cubicBezTo>
                    <a:cubicBezTo>
                      <a:pt x="1292612" y="5007"/>
                      <a:pt x="1293710" y="7659"/>
                      <a:pt x="1293710" y="10423"/>
                    </a:cubicBezTo>
                    <a:lnTo>
                      <a:pt x="1293710" y="80360"/>
                    </a:lnTo>
                    <a:cubicBezTo>
                      <a:pt x="1293710" y="83124"/>
                      <a:pt x="1292612" y="85775"/>
                      <a:pt x="1290658" y="87730"/>
                    </a:cubicBezTo>
                    <a:cubicBezTo>
                      <a:pt x="1288703" y="89685"/>
                      <a:pt x="1286052" y="90783"/>
                      <a:pt x="1283288" y="90783"/>
                    </a:cubicBezTo>
                    <a:lnTo>
                      <a:pt x="10423" y="90783"/>
                    </a:lnTo>
                    <a:cubicBezTo>
                      <a:pt x="7659" y="90783"/>
                      <a:pt x="5007" y="89685"/>
                      <a:pt x="3053" y="87730"/>
                    </a:cubicBezTo>
                    <a:cubicBezTo>
                      <a:pt x="1098" y="85775"/>
                      <a:pt x="0" y="83124"/>
                      <a:pt x="0" y="80360"/>
                    </a:cubicBezTo>
                    <a:lnTo>
                      <a:pt x="0" y="10423"/>
                    </a:lnTo>
                    <a:cubicBezTo>
                      <a:pt x="0" y="7659"/>
                      <a:pt x="1098" y="5007"/>
                      <a:pt x="3053" y="3053"/>
                    </a:cubicBezTo>
                    <a:cubicBezTo>
                      <a:pt x="5007" y="1098"/>
                      <a:pt x="7659" y="0"/>
                      <a:pt x="10423" y="0"/>
                    </a:cubicBezTo>
                    <a:close/>
                  </a:path>
                </a:pathLst>
              </a:custGeom>
              <a:solidFill>
                <a:srgbClr val="E8FEFF"/>
              </a:solidFill>
              <a:ln w="66675" cap="sq">
                <a:solidFill>
                  <a:srgbClr val="3DD6D9"/>
                </a:solidFill>
                <a:prstDash val="solid"/>
                <a:miter/>
              </a:ln>
            </p:spPr>
          </p:sp>
          <p:sp>
            <p:nvSpPr>
              <p:cNvPr name="TextBox 23" id="23"/>
              <p:cNvSpPr txBox="true"/>
              <p:nvPr/>
            </p:nvSpPr>
            <p:spPr>
              <a:xfrm>
                <a:off x="0" y="-28575"/>
                <a:ext cx="1293710" cy="119358"/>
              </a:xfrm>
              <a:prstGeom prst="rect">
                <a:avLst/>
              </a:prstGeom>
            </p:spPr>
            <p:txBody>
              <a:bodyPr anchor="ctr" rtlCol="false" tIns="27078" lIns="27078" bIns="27078" rIns="27078"/>
              <a:lstStyle/>
              <a:p>
                <a:pPr algn="ctr">
                  <a:lnSpc>
                    <a:spcPts val="1168"/>
                  </a:lnSpc>
                </a:pPr>
              </a:p>
            </p:txBody>
          </p:sp>
        </p:grpSp>
        <p:sp>
          <p:nvSpPr>
            <p:cNvPr name="TextBox 24" id="24"/>
            <p:cNvSpPr txBox="true"/>
            <p:nvPr/>
          </p:nvSpPr>
          <p:spPr>
            <a:xfrm rot="0">
              <a:off x="174567" y="-4869"/>
              <a:ext cx="11549733" cy="77702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130"/>
                </a:lnSpc>
              </a:pPr>
              <a:r>
                <a:rPr lang="en-US" sz="3500" spc="-122" b="true">
                  <a:solidFill>
                    <a:srgbClr val="023E8A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B. Consommation d’alcool, de drogues et de tabac</a:t>
              </a:r>
            </a:p>
          </p:txBody>
        </p:sp>
        <p:grpSp>
          <p:nvGrpSpPr>
            <p:cNvPr name="Group 25" id="25"/>
            <p:cNvGrpSpPr/>
            <p:nvPr/>
          </p:nvGrpSpPr>
          <p:grpSpPr>
            <a:xfrm rot="5400000">
              <a:off x="11361933" y="-8568142"/>
              <a:ext cx="1612885" cy="20693110"/>
              <a:chOff x="0" y="0"/>
              <a:chExt cx="165561" cy="2124128"/>
            </a:xfrm>
          </p:grpSpPr>
          <p:sp>
            <p:nvSpPr>
              <p:cNvPr name="Freeform 26" id="26"/>
              <p:cNvSpPr/>
              <p:nvPr/>
            </p:nvSpPr>
            <p:spPr>
              <a:xfrm flipH="false" flipV="false" rot="0">
                <a:off x="0" y="0"/>
                <a:ext cx="165561" cy="2124128"/>
              </a:xfrm>
              <a:custGeom>
                <a:avLst/>
                <a:gdLst/>
                <a:ahLst/>
                <a:cxnLst/>
                <a:rect r="r" b="b" t="t" l="l"/>
                <a:pathLst>
                  <a:path h="2124128" w="165561">
                    <a:moveTo>
                      <a:pt x="51200" y="0"/>
                    </a:moveTo>
                    <a:lnTo>
                      <a:pt x="114361" y="0"/>
                    </a:lnTo>
                    <a:cubicBezTo>
                      <a:pt x="142638" y="0"/>
                      <a:pt x="165561" y="22923"/>
                      <a:pt x="165561" y="51200"/>
                    </a:cubicBezTo>
                    <a:lnTo>
                      <a:pt x="165561" y="2072928"/>
                    </a:lnTo>
                    <a:cubicBezTo>
                      <a:pt x="165561" y="2101205"/>
                      <a:pt x="142638" y="2124128"/>
                      <a:pt x="114361" y="2124128"/>
                    </a:cubicBezTo>
                    <a:lnTo>
                      <a:pt x="51200" y="2124128"/>
                    </a:lnTo>
                    <a:cubicBezTo>
                      <a:pt x="22923" y="2124128"/>
                      <a:pt x="0" y="2101205"/>
                      <a:pt x="0" y="2072928"/>
                    </a:cubicBezTo>
                    <a:lnTo>
                      <a:pt x="0" y="51200"/>
                    </a:lnTo>
                    <a:cubicBezTo>
                      <a:pt x="0" y="22923"/>
                      <a:pt x="22923" y="0"/>
                      <a:pt x="51200" y="0"/>
                    </a:cubicBezTo>
                    <a:close/>
                  </a:path>
                </a:pathLst>
              </a:custGeom>
              <a:solidFill>
                <a:srgbClr val="E8FEFF"/>
              </a:solidFill>
            </p:spPr>
          </p:sp>
          <p:sp>
            <p:nvSpPr>
              <p:cNvPr name="TextBox 27" id="27"/>
              <p:cNvSpPr txBox="true"/>
              <p:nvPr/>
            </p:nvSpPr>
            <p:spPr>
              <a:xfrm>
                <a:off x="0" y="-57150"/>
                <a:ext cx="165561" cy="2181278"/>
              </a:xfrm>
              <a:prstGeom prst="rect">
                <a:avLst/>
              </a:prstGeom>
            </p:spPr>
            <p:txBody>
              <a:bodyPr anchor="ctr" rtlCol="false" tIns="52715" lIns="52715" bIns="52715" rIns="52715"/>
              <a:lstStyle/>
              <a:p>
                <a:pPr algn="ctr">
                  <a:lnSpc>
                    <a:spcPts val="2099"/>
                  </a:lnSpc>
                </a:pPr>
              </a:p>
            </p:txBody>
          </p:sp>
        </p:grpSp>
        <p:grpSp>
          <p:nvGrpSpPr>
            <p:cNvPr name="Group 28" id="28"/>
            <p:cNvGrpSpPr/>
            <p:nvPr/>
          </p:nvGrpSpPr>
          <p:grpSpPr>
            <a:xfrm rot="-5400000">
              <a:off x="5458" y="966513"/>
              <a:ext cx="1612885" cy="1623801"/>
              <a:chOff x="0" y="0"/>
              <a:chExt cx="584890" cy="588849"/>
            </a:xfrm>
          </p:grpSpPr>
          <p:sp>
            <p:nvSpPr>
              <p:cNvPr name="Freeform 29" id="29"/>
              <p:cNvSpPr/>
              <p:nvPr/>
            </p:nvSpPr>
            <p:spPr>
              <a:xfrm flipH="false" flipV="false" rot="0">
                <a:off x="0" y="0"/>
                <a:ext cx="584890" cy="588849"/>
              </a:xfrm>
              <a:custGeom>
                <a:avLst/>
                <a:gdLst/>
                <a:ahLst/>
                <a:cxnLst/>
                <a:rect r="r" b="b" t="t" l="l"/>
                <a:pathLst>
                  <a:path h="588849" w="584890">
                    <a:moveTo>
                      <a:pt x="292445" y="0"/>
                    </a:moveTo>
                    <a:cubicBezTo>
                      <a:pt x="130932" y="0"/>
                      <a:pt x="0" y="131818"/>
                      <a:pt x="0" y="294424"/>
                    </a:cubicBezTo>
                    <a:cubicBezTo>
                      <a:pt x="0" y="457030"/>
                      <a:pt x="130932" y="588849"/>
                      <a:pt x="292445" y="588849"/>
                    </a:cubicBezTo>
                    <a:cubicBezTo>
                      <a:pt x="453958" y="588849"/>
                      <a:pt x="584890" y="457030"/>
                      <a:pt x="584890" y="294424"/>
                    </a:cubicBezTo>
                    <a:cubicBezTo>
                      <a:pt x="584890" y="131818"/>
                      <a:pt x="453958" y="0"/>
                      <a:pt x="292445" y="0"/>
                    </a:cubicBezTo>
                    <a:close/>
                  </a:path>
                </a:pathLst>
              </a:custGeom>
              <a:solidFill>
                <a:srgbClr val="3DD6D9"/>
              </a:solidFill>
            </p:spPr>
          </p:sp>
          <p:sp>
            <p:nvSpPr>
              <p:cNvPr name="TextBox 30" id="30"/>
              <p:cNvSpPr txBox="true"/>
              <p:nvPr/>
            </p:nvSpPr>
            <p:spPr>
              <a:xfrm>
                <a:off x="54833" y="-1945"/>
                <a:ext cx="475223" cy="535590"/>
              </a:xfrm>
              <a:prstGeom prst="rect">
                <a:avLst/>
              </a:prstGeom>
            </p:spPr>
            <p:txBody>
              <a:bodyPr anchor="ctr" rtlCol="false" tIns="52715" lIns="52715" bIns="52715" rIns="52715"/>
              <a:lstStyle/>
              <a:p>
                <a:pPr algn="ctr">
                  <a:lnSpc>
                    <a:spcPts val="2099"/>
                  </a:lnSpc>
                </a:pPr>
              </a:p>
            </p:txBody>
          </p:sp>
        </p:grpSp>
        <p:sp>
          <p:nvSpPr>
            <p:cNvPr name="TextBox 31" id="31"/>
            <p:cNvSpPr txBox="true"/>
            <p:nvPr/>
          </p:nvSpPr>
          <p:spPr>
            <a:xfrm rot="0">
              <a:off x="1957720" y="1315468"/>
              <a:ext cx="20421312" cy="97759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646"/>
                </a:lnSpc>
              </a:pPr>
              <a:r>
                <a:rPr lang="en-US" sz="2594" i="true" spc="-62">
                  <a:solidFill>
                    <a:srgbClr val="023E8A"/>
                  </a:solidFill>
                  <a:latin typeface="Calibri (MS) Italics"/>
                  <a:ea typeface="Calibri (MS) Italics"/>
                  <a:cs typeface="Calibri (MS) Italics"/>
                  <a:sym typeface="Calibri (MS) Italics"/>
                </a:rPr>
                <a:t>Consommer moins (ou p</a:t>
              </a:r>
              <a:r>
                <a:rPr lang="en-US" sz="2594" i="true" spc="-62">
                  <a:solidFill>
                    <a:srgbClr val="023E8A"/>
                  </a:solidFill>
                  <a:latin typeface="Calibri (MS) Italics"/>
                  <a:ea typeface="Calibri (MS) Italics"/>
                  <a:cs typeface="Calibri (MS) Italics"/>
                  <a:sym typeface="Calibri (MS) Italics"/>
                </a:rPr>
                <a:t>as du tout) c’est </a:t>
              </a:r>
              <a:r>
                <a:rPr lang="en-US" sz="2594" i="true" spc="-62">
                  <a:solidFill>
                    <a:srgbClr val="023E8A"/>
                  </a:solidFill>
                  <a:latin typeface="Calibri (MS) Italics"/>
                  <a:ea typeface="Calibri (MS) Italics"/>
                  <a:cs typeface="Calibri (MS) Italics"/>
                  <a:sym typeface="Calibri (MS) Italics"/>
                </a:rPr>
                <a:t>m</a:t>
              </a:r>
              <a:r>
                <a:rPr lang="en-US" sz="2594" i="true" spc="-62">
                  <a:solidFill>
                    <a:srgbClr val="023E8A"/>
                  </a:solidFill>
                  <a:latin typeface="Calibri (MS) Italics"/>
                  <a:ea typeface="Calibri (MS) Italics"/>
                  <a:cs typeface="Calibri (MS) Italics"/>
                  <a:sym typeface="Calibri (MS) Italics"/>
                </a:rPr>
                <a:t>ie</a:t>
              </a:r>
              <a:r>
                <a:rPr lang="en-US" sz="2594" i="true" spc="-62">
                  <a:solidFill>
                    <a:srgbClr val="023E8A"/>
                  </a:solidFill>
                  <a:latin typeface="Calibri (MS) Italics"/>
                  <a:ea typeface="Calibri (MS) Italics"/>
                  <a:cs typeface="Calibri (MS) Italics"/>
                  <a:sym typeface="Calibri (MS) Italics"/>
                </a:rPr>
                <a:t>ux! </a:t>
              </a:r>
              <a:r>
                <a:rPr lang="en-US" sz="2594" spc="-62">
                  <a:solidFill>
                    <a:srgbClr val="023E8A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Ces substances peuvent nuire à la santé et au bien-être, d’où l’importance de réfléchir à la</a:t>
              </a:r>
              <a:r>
                <a:rPr lang="en-US" sz="2594" spc="-62">
                  <a:solidFill>
                    <a:srgbClr val="023E8A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place qu’elle</a:t>
              </a:r>
              <a:r>
                <a:rPr lang="en-US" sz="2594" spc="-62">
                  <a:solidFill>
                    <a:srgbClr val="023E8A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s occup</a:t>
              </a:r>
              <a:r>
                <a:rPr lang="en-US" sz="2594" spc="-62">
                  <a:solidFill>
                    <a:srgbClr val="023E8A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en</a:t>
              </a:r>
              <a:r>
                <a:rPr lang="en-US" sz="2594" spc="-62">
                  <a:solidFill>
                    <a:srgbClr val="023E8A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t dans not</a:t>
              </a:r>
              <a:r>
                <a:rPr lang="en-US" sz="2594" spc="-62">
                  <a:solidFill>
                    <a:srgbClr val="023E8A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r</a:t>
              </a:r>
              <a:r>
                <a:rPr lang="en-US" sz="2594" spc="-62">
                  <a:solidFill>
                    <a:srgbClr val="023E8A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e vie.</a:t>
              </a:r>
            </a:p>
          </p:txBody>
        </p:sp>
        <p:sp>
          <p:nvSpPr>
            <p:cNvPr name="Freeform 32" id="32" descr="Martini avec un remplissage uni"/>
            <p:cNvSpPr/>
            <p:nvPr/>
          </p:nvSpPr>
          <p:spPr>
            <a:xfrm flipH="false" flipV="false" rot="0">
              <a:off x="170837" y="1178269"/>
              <a:ext cx="1215789" cy="1215789"/>
            </a:xfrm>
            <a:custGeom>
              <a:avLst/>
              <a:gdLst/>
              <a:ahLst/>
              <a:cxnLst/>
              <a:rect r="r" b="b" t="t" l="l"/>
              <a:pathLst>
                <a:path h="1215789" w="1215789">
                  <a:moveTo>
                    <a:pt x="0" y="0"/>
                  </a:moveTo>
                  <a:lnTo>
                    <a:pt x="1215789" y="0"/>
                  </a:lnTo>
                  <a:lnTo>
                    <a:pt x="1215789" y="1215789"/>
                  </a:lnTo>
                  <a:lnTo>
                    <a:pt x="0" y="12157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1" t="0" r="-121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55758" y="18008"/>
            <a:ext cx="6425859" cy="791042"/>
          </a:xfrm>
          <a:custGeom>
            <a:avLst/>
            <a:gdLst/>
            <a:ahLst/>
            <a:cxnLst/>
            <a:rect r="r" b="b" t="t" l="l"/>
            <a:pathLst>
              <a:path h="791042" w="6425859">
                <a:moveTo>
                  <a:pt x="0" y="0"/>
                </a:moveTo>
                <a:lnTo>
                  <a:pt x="6425860" y="0"/>
                </a:lnTo>
                <a:lnTo>
                  <a:pt x="6425860" y="791041"/>
                </a:lnTo>
                <a:lnTo>
                  <a:pt x="0" y="7910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7862796" y="9787302"/>
            <a:ext cx="152400" cy="228600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b="true" sz="2000">
                <a:solidFill>
                  <a:srgbClr val="003886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14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0" y="1839845"/>
            <a:ext cx="18288000" cy="10312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579"/>
              </a:lnSpc>
            </a:pPr>
            <a:r>
              <a:rPr lang="en-US" sz="6999" b="true">
                <a:solidFill>
                  <a:srgbClr val="023E8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La guerre des clans! 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0" y="531323"/>
            <a:ext cx="18288000" cy="14973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20"/>
              </a:lnSpc>
              <a:spcBef>
                <a:spcPct val="0"/>
              </a:spcBef>
            </a:pPr>
            <a:r>
              <a:rPr lang="en-US" b="true" sz="7800" spc="-397">
                <a:solidFill>
                  <a:srgbClr val="0BAB9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MODE DE VIE ET HABITUDES</a:t>
            </a:r>
          </a:p>
        </p:txBody>
      </p:sp>
      <p:grpSp>
        <p:nvGrpSpPr>
          <p:cNvPr name="Group 7" id="7"/>
          <p:cNvGrpSpPr/>
          <p:nvPr/>
        </p:nvGrpSpPr>
        <p:grpSpPr>
          <a:xfrm rot="0">
            <a:off x="373102" y="3087521"/>
            <a:ext cx="16886198" cy="1938642"/>
            <a:chOff x="0" y="0"/>
            <a:chExt cx="22514931" cy="2584856"/>
          </a:xfrm>
        </p:grpSpPr>
        <p:grpSp>
          <p:nvGrpSpPr>
            <p:cNvPr name="Group 8" id="8"/>
            <p:cNvGrpSpPr/>
            <p:nvPr/>
          </p:nvGrpSpPr>
          <p:grpSpPr>
            <a:xfrm rot="0">
              <a:off x="0" y="0"/>
              <a:ext cx="6176983" cy="833965"/>
              <a:chOff x="0" y="0"/>
              <a:chExt cx="672407" cy="90783"/>
            </a:xfrm>
          </p:grpSpPr>
          <p:sp>
            <p:nvSpPr>
              <p:cNvPr name="Freeform 9" id="9"/>
              <p:cNvSpPr/>
              <p:nvPr/>
            </p:nvSpPr>
            <p:spPr>
              <a:xfrm flipH="false" flipV="false" rot="0">
                <a:off x="0" y="0"/>
                <a:ext cx="672407" cy="90783"/>
              </a:xfrm>
              <a:custGeom>
                <a:avLst/>
                <a:gdLst/>
                <a:ahLst/>
                <a:cxnLst/>
                <a:rect r="r" b="b" t="t" l="l"/>
                <a:pathLst>
                  <a:path h="90783" w="672407">
                    <a:moveTo>
                      <a:pt x="20054" y="0"/>
                    </a:moveTo>
                    <a:lnTo>
                      <a:pt x="652353" y="0"/>
                    </a:lnTo>
                    <a:cubicBezTo>
                      <a:pt x="657672" y="0"/>
                      <a:pt x="662773" y="2113"/>
                      <a:pt x="666533" y="5874"/>
                    </a:cubicBezTo>
                    <a:cubicBezTo>
                      <a:pt x="670294" y="9634"/>
                      <a:pt x="672407" y="14735"/>
                      <a:pt x="672407" y="20054"/>
                    </a:cubicBezTo>
                    <a:lnTo>
                      <a:pt x="672407" y="70729"/>
                    </a:lnTo>
                    <a:cubicBezTo>
                      <a:pt x="672407" y="81804"/>
                      <a:pt x="663429" y="90783"/>
                      <a:pt x="652353" y="90783"/>
                    </a:cubicBezTo>
                    <a:lnTo>
                      <a:pt x="20054" y="90783"/>
                    </a:lnTo>
                    <a:cubicBezTo>
                      <a:pt x="14735" y="90783"/>
                      <a:pt x="9634" y="88670"/>
                      <a:pt x="5874" y="84909"/>
                    </a:cubicBezTo>
                    <a:cubicBezTo>
                      <a:pt x="2113" y="81148"/>
                      <a:pt x="0" y="76048"/>
                      <a:pt x="0" y="70729"/>
                    </a:cubicBezTo>
                    <a:lnTo>
                      <a:pt x="0" y="20054"/>
                    </a:lnTo>
                    <a:cubicBezTo>
                      <a:pt x="0" y="14735"/>
                      <a:pt x="2113" y="9634"/>
                      <a:pt x="5874" y="5874"/>
                    </a:cubicBezTo>
                    <a:cubicBezTo>
                      <a:pt x="9634" y="2113"/>
                      <a:pt x="14735" y="0"/>
                      <a:pt x="20054" y="0"/>
                    </a:cubicBezTo>
                    <a:close/>
                  </a:path>
                </a:pathLst>
              </a:custGeom>
              <a:solidFill>
                <a:srgbClr val="E8FEFF"/>
              </a:solidFill>
              <a:ln w="66675" cap="sq">
                <a:solidFill>
                  <a:srgbClr val="3DD6D9"/>
                </a:solidFill>
                <a:prstDash val="solid"/>
                <a:miter/>
              </a:ln>
            </p:spPr>
          </p:sp>
          <p:sp>
            <p:nvSpPr>
              <p:cNvPr name="TextBox 10" id="10"/>
              <p:cNvSpPr txBox="true"/>
              <p:nvPr/>
            </p:nvSpPr>
            <p:spPr>
              <a:xfrm>
                <a:off x="0" y="-28575"/>
                <a:ext cx="672407" cy="119358"/>
              </a:xfrm>
              <a:prstGeom prst="rect">
                <a:avLst/>
              </a:prstGeom>
            </p:spPr>
            <p:txBody>
              <a:bodyPr anchor="ctr" rtlCol="false" tIns="27078" lIns="27078" bIns="27078" rIns="27078"/>
              <a:lstStyle/>
              <a:p>
                <a:pPr algn="ctr">
                  <a:lnSpc>
                    <a:spcPts val="1168"/>
                  </a:lnSpc>
                </a:pPr>
              </a:p>
            </p:txBody>
          </p:sp>
        </p:grpSp>
        <p:sp>
          <p:nvSpPr>
            <p:cNvPr name="TextBox 11" id="11"/>
            <p:cNvSpPr txBox="true"/>
            <p:nvPr/>
          </p:nvSpPr>
          <p:spPr>
            <a:xfrm rot="0">
              <a:off x="174567" y="-4869"/>
              <a:ext cx="5751953" cy="77702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130"/>
                </a:lnSpc>
              </a:pPr>
              <a:r>
                <a:rPr lang="en-US" sz="3500" spc="-122" b="true">
                  <a:solidFill>
                    <a:srgbClr val="023E8A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C. Contact avec la nature</a:t>
              </a:r>
            </a:p>
          </p:txBody>
        </p:sp>
        <p:grpSp>
          <p:nvGrpSpPr>
            <p:cNvPr name="Group 12" id="12"/>
            <p:cNvGrpSpPr/>
            <p:nvPr/>
          </p:nvGrpSpPr>
          <p:grpSpPr>
            <a:xfrm rot="5400000">
              <a:off x="11361933" y="-8568142"/>
              <a:ext cx="1612885" cy="20693110"/>
              <a:chOff x="0" y="0"/>
              <a:chExt cx="165561" cy="2124128"/>
            </a:xfrm>
          </p:grpSpPr>
          <p:sp>
            <p:nvSpPr>
              <p:cNvPr name="Freeform 13" id="13"/>
              <p:cNvSpPr/>
              <p:nvPr/>
            </p:nvSpPr>
            <p:spPr>
              <a:xfrm flipH="false" flipV="false" rot="0">
                <a:off x="0" y="0"/>
                <a:ext cx="165561" cy="2124128"/>
              </a:xfrm>
              <a:custGeom>
                <a:avLst/>
                <a:gdLst/>
                <a:ahLst/>
                <a:cxnLst/>
                <a:rect r="r" b="b" t="t" l="l"/>
                <a:pathLst>
                  <a:path h="2124128" w="165561">
                    <a:moveTo>
                      <a:pt x="51200" y="0"/>
                    </a:moveTo>
                    <a:lnTo>
                      <a:pt x="114361" y="0"/>
                    </a:lnTo>
                    <a:cubicBezTo>
                      <a:pt x="142638" y="0"/>
                      <a:pt x="165561" y="22923"/>
                      <a:pt x="165561" y="51200"/>
                    </a:cubicBezTo>
                    <a:lnTo>
                      <a:pt x="165561" y="2072928"/>
                    </a:lnTo>
                    <a:cubicBezTo>
                      <a:pt x="165561" y="2101205"/>
                      <a:pt x="142638" y="2124128"/>
                      <a:pt x="114361" y="2124128"/>
                    </a:cubicBezTo>
                    <a:lnTo>
                      <a:pt x="51200" y="2124128"/>
                    </a:lnTo>
                    <a:cubicBezTo>
                      <a:pt x="22923" y="2124128"/>
                      <a:pt x="0" y="2101205"/>
                      <a:pt x="0" y="2072928"/>
                    </a:cubicBezTo>
                    <a:lnTo>
                      <a:pt x="0" y="51200"/>
                    </a:lnTo>
                    <a:cubicBezTo>
                      <a:pt x="0" y="22923"/>
                      <a:pt x="22923" y="0"/>
                      <a:pt x="51200" y="0"/>
                    </a:cubicBezTo>
                    <a:close/>
                  </a:path>
                </a:pathLst>
              </a:custGeom>
              <a:solidFill>
                <a:srgbClr val="E8FEFF"/>
              </a:solidFill>
            </p:spPr>
          </p:sp>
          <p:sp>
            <p:nvSpPr>
              <p:cNvPr name="TextBox 14" id="14"/>
              <p:cNvSpPr txBox="true"/>
              <p:nvPr/>
            </p:nvSpPr>
            <p:spPr>
              <a:xfrm>
                <a:off x="0" y="-57150"/>
                <a:ext cx="165561" cy="2181278"/>
              </a:xfrm>
              <a:prstGeom prst="rect">
                <a:avLst/>
              </a:prstGeom>
            </p:spPr>
            <p:txBody>
              <a:bodyPr anchor="ctr" rtlCol="false" tIns="52715" lIns="52715" bIns="52715" rIns="52715"/>
              <a:lstStyle/>
              <a:p>
                <a:pPr algn="ctr">
                  <a:lnSpc>
                    <a:spcPts val="2099"/>
                  </a:lnSpc>
                </a:pPr>
              </a:p>
            </p:txBody>
          </p:sp>
        </p:grpSp>
        <p:grpSp>
          <p:nvGrpSpPr>
            <p:cNvPr name="Group 15" id="15"/>
            <p:cNvGrpSpPr/>
            <p:nvPr/>
          </p:nvGrpSpPr>
          <p:grpSpPr>
            <a:xfrm rot="-5400000">
              <a:off x="5458" y="966513"/>
              <a:ext cx="1612885" cy="1623801"/>
              <a:chOff x="0" y="0"/>
              <a:chExt cx="584890" cy="588849"/>
            </a:xfrm>
          </p:grpSpPr>
          <p:sp>
            <p:nvSpPr>
              <p:cNvPr name="Freeform 16" id="16"/>
              <p:cNvSpPr/>
              <p:nvPr/>
            </p:nvSpPr>
            <p:spPr>
              <a:xfrm flipH="false" flipV="false" rot="0">
                <a:off x="0" y="0"/>
                <a:ext cx="584890" cy="588849"/>
              </a:xfrm>
              <a:custGeom>
                <a:avLst/>
                <a:gdLst/>
                <a:ahLst/>
                <a:cxnLst/>
                <a:rect r="r" b="b" t="t" l="l"/>
                <a:pathLst>
                  <a:path h="588849" w="584890">
                    <a:moveTo>
                      <a:pt x="292445" y="0"/>
                    </a:moveTo>
                    <a:cubicBezTo>
                      <a:pt x="130932" y="0"/>
                      <a:pt x="0" y="131818"/>
                      <a:pt x="0" y="294424"/>
                    </a:cubicBezTo>
                    <a:cubicBezTo>
                      <a:pt x="0" y="457030"/>
                      <a:pt x="130932" y="588849"/>
                      <a:pt x="292445" y="588849"/>
                    </a:cubicBezTo>
                    <a:cubicBezTo>
                      <a:pt x="453958" y="588849"/>
                      <a:pt x="584890" y="457030"/>
                      <a:pt x="584890" y="294424"/>
                    </a:cubicBezTo>
                    <a:cubicBezTo>
                      <a:pt x="584890" y="131818"/>
                      <a:pt x="453958" y="0"/>
                      <a:pt x="292445" y="0"/>
                    </a:cubicBezTo>
                    <a:close/>
                  </a:path>
                </a:pathLst>
              </a:custGeom>
              <a:solidFill>
                <a:srgbClr val="3DD6D9"/>
              </a:solidFill>
            </p:spPr>
          </p:sp>
          <p:sp>
            <p:nvSpPr>
              <p:cNvPr name="TextBox 17" id="17"/>
              <p:cNvSpPr txBox="true"/>
              <p:nvPr/>
            </p:nvSpPr>
            <p:spPr>
              <a:xfrm>
                <a:off x="54833" y="-1945"/>
                <a:ext cx="475223" cy="535590"/>
              </a:xfrm>
              <a:prstGeom prst="rect">
                <a:avLst/>
              </a:prstGeom>
            </p:spPr>
            <p:txBody>
              <a:bodyPr anchor="ctr" rtlCol="false" tIns="52715" lIns="52715" bIns="52715" rIns="52715"/>
              <a:lstStyle/>
              <a:p>
                <a:pPr algn="ctr">
                  <a:lnSpc>
                    <a:spcPts val="2099"/>
                  </a:lnSpc>
                </a:pPr>
              </a:p>
            </p:txBody>
          </p:sp>
        </p:grpSp>
        <p:sp>
          <p:nvSpPr>
            <p:cNvPr name="TextBox 18" id="18"/>
            <p:cNvSpPr txBox="true"/>
            <p:nvPr/>
          </p:nvSpPr>
          <p:spPr>
            <a:xfrm rot="0">
              <a:off x="1957720" y="1093218"/>
              <a:ext cx="20421312" cy="142209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646"/>
                </a:lnSpc>
              </a:pPr>
              <a:r>
                <a:rPr lang="en-US" sz="2594" spc="-62">
                  <a:solidFill>
                    <a:srgbClr val="023E8A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S’exposer à la n</a:t>
              </a:r>
              <a:r>
                <a:rPr lang="en-US" sz="2594" spc="-62">
                  <a:solidFill>
                    <a:srgbClr val="023E8A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ature fav</a:t>
              </a:r>
              <a:r>
                <a:rPr lang="en-US" sz="2594" spc="-62">
                  <a:solidFill>
                    <a:srgbClr val="023E8A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or</a:t>
              </a:r>
              <a:r>
                <a:rPr lang="en-US" sz="2594" spc="-62">
                  <a:solidFill>
                    <a:srgbClr val="023E8A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i</a:t>
              </a:r>
              <a:r>
                <a:rPr lang="en-US" sz="2594" spc="-62">
                  <a:solidFill>
                    <a:srgbClr val="023E8A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se la santé et le bien-être au même titre que l’alimentation, le sommeil et l’activité physique. En plus d’avoir des bé</a:t>
              </a:r>
              <a:r>
                <a:rPr lang="en-US" sz="2594" spc="-62">
                  <a:solidFill>
                    <a:srgbClr val="023E8A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néfic</a:t>
              </a:r>
              <a:r>
                <a:rPr lang="en-US" sz="2594" spc="-62">
                  <a:solidFill>
                    <a:srgbClr val="023E8A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es pour la gestion du stress </a:t>
              </a:r>
              <a:r>
                <a:rPr lang="en-US" sz="2594" spc="-62">
                  <a:solidFill>
                    <a:srgbClr val="023E8A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et</a:t>
              </a:r>
              <a:r>
                <a:rPr lang="en-US" sz="2594" spc="-62">
                  <a:solidFill>
                    <a:srgbClr val="023E8A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d</a:t>
              </a:r>
              <a:r>
                <a:rPr lang="en-US" sz="2594" spc="-62">
                  <a:solidFill>
                    <a:srgbClr val="023E8A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e l’anxiété</a:t>
              </a:r>
              <a:r>
                <a:rPr lang="en-US" sz="2594" spc="-62">
                  <a:solidFill>
                    <a:srgbClr val="023E8A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. </a:t>
              </a:r>
            </a:p>
            <a:p>
              <a:pPr algn="ctr">
                <a:lnSpc>
                  <a:spcPts val="2646"/>
                </a:lnSpc>
              </a:pPr>
              <a:r>
                <a:rPr lang="en-US" sz="2594" spc="-62">
                  <a:solidFill>
                    <a:srgbClr val="023E8A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2 h par</a:t>
              </a:r>
              <a:r>
                <a:rPr lang="en-US" sz="2594" spc="-62">
                  <a:solidFill>
                    <a:srgbClr val="023E8A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s</a:t>
              </a:r>
              <a:r>
                <a:rPr lang="en-US" sz="2594" spc="-62">
                  <a:solidFill>
                    <a:srgbClr val="023E8A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ema</a:t>
              </a:r>
              <a:r>
                <a:rPr lang="en-US" sz="2594" spc="-62">
                  <a:solidFill>
                    <a:srgbClr val="023E8A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i</a:t>
              </a:r>
              <a:r>
                <a:rPr lang="en-US" sz="2594" spc="-62">
                  <a:solidFill>
                    <a:srgbClr val="023E8A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n</a:t>
              </a:r>
              <a:r>
                <a:rPr lang="en-US" sz="2594" spc="-62">
                  <a:solidFill>
                    <a:srgbClr val="023E8A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e</a:t>
              </a:r>
              <a:r>
                <a:rPr lang="en-US" sz="2594" spc="-62">
                  <a:solidFill>
                    <a:srgbClr val="023E8A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,</a:t>
              </a:r>
              <a:r>
                <a:rPr lang="en-US" sz="2594" spc="-62">
                  <a:solidFill>
                    <a:srgbClr val="023E8A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d</a:t>
              </a:r>
              <a:r>
                <a:rPr lang="en-US" sz="2594" spc="-62">
                  <a:solidFill>
                    <a:srgbClr val="023E8A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e 20 à 30 mi</a:t>
              </a:r>
              <a:r>
                <a:rPr lang="en-US" sz="2594" spc="-62">
                  <a:solidFill>
                    <a:srgbClr val="023E8A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n</a:t>
              </a:r>
              <a:r>
                <a:rPr lang="en-US" sz="2594" spc="-62">
                  <a:solidFill>
                    <a:srgbClr val="023E8A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ute</a:t>
              </a:r>
              <a:r>
                <a:rPr lang="en-US" sz="2594" spc="-62">
                  <a:solidFill>
                    <a:srgbClr val="023E8A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s </a:t>
              </a:r>
              <a:r>
                <a:rPr lang="en-US" sz="2594" spc="-62">
                  <a:solidFill>
                    <a:srgbClr val="023E8A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à </a:t>
              </a:r>
              <a:r>
                <a:rPr lang="en-US" sz="2594" spc="-62">
                  <a:solidFill>
                    <a:srgbClr val="023E8A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la</a:t>
              </a:r>
              <a:r>
                <a:rPr lang="en-US" sz="2594" spc="-62">
                  <a:solidFill>
                    <a:srgbClr val="023E8A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fo</a:t>
              </a:r>
              <a:r>
                <a:rPr lang="en-US" sz="2594" spc="-62">
                  <a:solidFill>
                    <a:srgbClr val="023E8A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i</a:t>
              </a:r>
              <a:r>
                <a:rPr lang="en-US" sz="2594" spc="-62">
                  <a:solidFill>
                    <a:srgbClr val="023E8A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s, c’</a:t>
              </a:r>
              <a:r>
                <a:rPr lang="en-US" sz="2594" spc="-62">
                  <a:solidFill>
                    <a:srgbClr val="023E8A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e</a:t>
              </a:r>
              <a:r>
                <a:rPr lang="en-US" sz="2594" spc="-62">
                  <a:solidFill>
                    <a:srgbClr val="023E8A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st</a:t>
              </a:r>
              <a:r>
                <a:rPr lang="en-US" sz="2594" spc="-62">
                  <a:solidFill>
                    <a:srgbClr val="023E8A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594" spc="-62">
                  <a:solidFill>
                    <a:srgbClr val="023E8A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suffisant</a:t>
              </a:r>
              <a:r>
                <a:rPr lang="en-US" sz="2594" spc="-62">
                  <a:solidFill>
                    <a:srgbClr val="023E8A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!</a:t>
              </a:r>
            </a:p>
          </p:txBody>
        </p:sp>
        <p:sp>
          <p:nvSpPr>
            <p:cNvPr name="Freeform 19" id="19" descr="Arbre à feuilles caduques avec un remplissage uni"/>
            <p:cNvSpPr/>
            <p:nvPr/>
          </p:nvSpPr>
          <p:spPr>
            <a:xfrm flipH="false" flipV="false" rot="0">
              <a:off x="224748" y="1133318"/>
              <a:ext cx="1161878" cy="1161878"/>
            </a:xfrm>
            <a:custGeom>
              <a:avLst/>
              <a:gdLst/>
              <a:ahLst/>
              <a:cxnLst/>
              <a:rect r="r" b="b" t="t" l="l"/>
              <a:pathLst>
                <a:path h="1161878" w="1161878">
                  <a:moveTo>
                    <a:pt x="0" y="0"/>
                  </a:moveTo>
                  <a:lnTo>
                    <a:pt x="1161878" y="0"/>
                  </a:lnTo>
                  <a:lnTo>
                    <a:pt x="1161878" y="1161879"/>
                  </a:lnTo>
                  <a:lnTo>
                    <a:pt x="0" y="11618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20" id="20"/>
          <p:cNvGrpSpPr/>
          <p:nvPr/>
        </p:nvGrpSpPr>
        <p:grpSpPr>
          <a:xfrm rot="0">
            <a:off x="373102" y="6407863"/>
            <a:ext cx="16886198" cy="2053174"/>
            <a:chOff x="0" y="0"/>
            <a:chExt cx="22514931" cy="2737566"/>
          </a:xfrm>
        </p:grpSpPr>
        <p:grpSp>
          <p:nvGrpSpPr>
            <p:cNvPr name="Group 21" id="21"/>
            <p:cNvGrpSpPr/>
            <p:nvPr/>
          </p:nvGrpSpPr>
          <p:grpSpPr>
            <a:xfrm rot="0">
              <a:off x="0" y="0"/>
              <a:ext cx="6831267" cy="833965"/>
              <a:chOff x="0" y="0"/>
              <a:chExt cx="743630" cy="90783"/>
            </a:xfrm>
          </p:grpSpPr>
          <p:sp>
            <p:nvSpPr>
              <p:cNvPr name="Freeform 22" id="22"/>
              <p:cNvSpPr/>
              <p:nvPr/>
            </p:nvSpPr>
            <p:spPr>
              <a:xfrm flipH="false" flipV="false" rot="0">
                <a:off x="0" y="0"/>
                <a:ext cx="743630" cy="90783"/>
              </a:xfrm>
              <a:custGeom>
                <a:avLst/>
                <a:gdLst/>
                <a:ahLst/>
                <a:cxnLst/>
                <a:rect r="r" b="b" t="t" l="l"/>
                <a:pathLst>
                  <a:path h="90783" w="743630">
                    <a:moveTo>
                      <a:pt x="18133" y="0"/>
                    </a:moveTo>
                    <a:lnTo>
                      <a:pt x="725497" y="0"/>
                    </a:lnTo>
                    <a:cubicBezTo>
                      <a:pt x="730307" y="0"/>
                      <a:pt x="734919" y="1910"/>
                      <a:pt x="738319" y="5311"/>
                    </a:cubicBezTo>
                    <a:cubicBezTo>
                      <a:pt x="741720" y="8712"/>
                      <a:pt x="743630" y="13324"/>
                      <a:pt x="743630" y="18133"/>
                    </a:cubicBezTo>
                    <a:lnTo>
                      <a:pt x="743630" y="72650"/>
                    </a:lnTo>
                    <a:cubicBezTo>
                      <a:pt x="743630" y="82664"/>
                      <a:pt x="735512" y="90783"/>
                      <a:pt x="725497" y="90783"/>
                    </a:cubicBezTo>
                    <a:lnTo>
                      <a:pt x="18133" y="90783"/>
                    </a:lnTo>
                    <a:cubicBezTo>
                      <a:pt x="13324" y="90783"/>
                      <a:pt x="8712" y="88872"/>
                      <a:pt x="5311" y="85472"/>
                    </a:cubicBezTo>
                    <a:cubicBezTo>
                      <a:pt x="1910" y="82071"/>
                      <a:pt x="0" y="77459"/>
                      <a:pt x="0" y="72650"/>
                    </a:cubicBezTo>
                    <a:lnTo>
                      <a:pt x="0" y="18133"/>
                    </a:lnTo>
                    <a:cubicBezTo>
                      <a:pt x="0" y="13324"/>
                      <a:pt x="1910" y="8712"/>
                      <a:pt x="5311" y="5311"/>
                    </a:cubicBezTo>
                    <a:cubicBezTo>
                      <a:pt x="8712" y="1910"/>
                      <a:pt x="13324" y="0"/>
                      <a:pt x="18133" y="0"/>
                    </a:cubicBezTo>
                    <a:close/>
                  </a:path>
                </a:pathLst>
              </a:custGeom>
              <a:solidFill>
                <a:srgbClr val="E8FEFF"/>
              </a:solidFill>
              <a:ln w="66675" cap="sq">
                <a:solidFill>
                  <a:srgbClr val="3DD6D9"/>
                </a:solidFill>
                <a:prstDash val="solid"/>
                <a:miter/>
              </a:ln>
            </p:spPr>
          </p:sp>
          <p:sp>
            <p:nvSpPr>
              <p:cNvPr name="TextBox 23" id="23"/>
              <p:cNvSpPr txBox="true"/>
              <p:nvPr/>
            </p:nvSpPr>
            <p:spPr>
              <a:xfrm>
                <a:off x="0" y="-28575"/>
                <a:ext cx="743630" cy="119358"/>
              </a:xfrm>
              <a:prstGeom prst="rect">
                <a:avLst/>
              </a:prstGeom>
            </p:spPr>
            <p:txBody>
              <a:bodyPr anchor="ctr" rtlCol="false" tIns="27078" lIns="27078" bIns="27078" rIns="27078"/>
              <a:lstStyle/>
              <a:p>
                <a:pPr algn="ctr">
                  <a:lnSpc>
                    <a:spcPts val="1168"/>
                  </a:lnSpc>
                </a:pPr>
              </a:p>
            </p:txBody>
          </p:sp>
        </p:grpSp>
        <p:sp>
          <p:nvSpPr>
            <p:cNvPr name="TextBox 24" id="24"/>
            <p:cNvSpPr txBox="true"/>
            <p:nvPr/>
          </p:nvSpPr>
          <p:spPr>
            <a:xfrm rot="0">
              <a:off x="174567" y="-4869"/>
              <a:ext cx="6547549" cy="77702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130"/>
                </a:lnSpc>
              </a:pPr>
              <a:r>
                <a:rPr lang="en-US" sz="3500" spc="-122" b="true">
                  <a:solidFill>
                    <a:srgbClr val="023E8A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D. Spiritualité/Vie spirituelle </a:t>
              </a:r>
            </a:p>
          </p:txBody>
        </p:sp>
        <p:grpSp>
          <p:nvGrpSpPr>
            <p:cNvPr name="Group 25" id="25"/>
            <p:cNvGrpSpPr/>
            <p:nvPr/>
          </p:nvGrpSpPr>
          <p:grpSpPr>
            <a:xfrm rot="5400000">
              <a:off x="11361933" y="-8568142"/>
              <a:ext cx="1612885" cy="20693110"/>
              <a:chOff x="0" y="0"/>
              <a:chExt cx="165561" cy="2124128"/>
            </a:xfrm>
          </p:grpSpPr>
          <p:sp>
            <p:nvSpPr>
              <p:cNvPr name="Freeform 26" id="26"/>
              <p:cNvSpPr/>
              <p:nvPr/>
            </p:nvSpPr>
            <p:spPr>
              <a:xfrm flipH="false" flipV="false" rot="0">
                <a:off x="0" y="0"/>
                <a:ext cx="165561" cy="2124128"/>
              </a:xfrm>
              <a:custGeom>
                <a:avLst/>
                <a:gdLst/>
                <a:ahLst/>
                <a:cxnLst/>
                <a:rect r="r" b="b" t="t" l="l"/>
                <a:pathLst>
                  <a:path h="2124128" w="165561">
                    <a:moveTo>
                      <a:pt x="51200" y="0"/>
                    </a:moveTo>
                    <a:lnTo>
                      <a:pt x="114361" y="0"/>
                    </a:lnTo>
                    <a:cubicBezTo>
                      <a:pt x="142638" y="0"/>
                      <a:pt x="165561" y="22923"/>
                      <a:pt x="165561" y="51200"/>
                    </a:cubicBezTo>
                    <a:lnTo>
                      <a:pt x="165561" y="2072928"/>
                    </a:lnTo>
                    <a:cubicBezTo>
                      <a:pt x="165561" y="2101205"/>
                      <a:pt x="142638" y="2124128"/>
                      <a:pt x="114361" y="2124128"/>
                    </a:cubicBezTo>
                    <a:lnTo>
                      <a:pt x="51200" y="2124128"/>
                    </a:lnTo>
                    <a:cubicBezTo>
                      <a:pt x="22923" y="2124128"/>
                      <a:pt x="0" y="2101205"/>
                      <a:pt x="0" y="2072928"/>
                    </a:cubicBezTo>
                    <a:lnTo>
                      <a:pt x="0" y="51200"/>
                    </a:lnTo>
                    <a:cubicBezTo>
                      <a:pt x="0" y="22923"/>
                      <a:pt x="22923" y="0"/>
                      <a:pt x="51200" y="0"/>
                    </a:cubicBezTo>
                    <a:close/>
                  </a:path>
                </a:pathLst>
              </a:custGeom>
              <a:solidFill>
                <a:srgbClr val="E8FEFF"/>
              </a:solidFill>
            </p:spPr>
          </p:sp>
          <p:sp>
            <p:nvSpPr>
              <p:cNvPr name="TextBox 27" id="27"/>
              <p:cNvSpPr txBox="true"/>
              <p:nvPr/>
            </p:nvSpPr>
            <p:spPr>
              <a:xfrm>
                <a:off x="0" y="-57150"/>
                <a:ext cx="165561" cy="2181278"/>
              </a:xfrm>
              <a:prstGeom prst="rect">
                <a:avLst/>
              </a:prstGeom>
            </p:spPr>
            <p:txBody>
              <a:bodyPr anchor="ctr" rtlCol="false" tIns="52715" lIns="52715" bIns="52715" rIns="52715"/>
              <a:lstStyle/>
              <a:p>
                <a:pPr algn="ctr">
                  <a:lnSpc>
                    <a:spcPts val="2099"/>
                  </a:lnSpc>
                </a:pPr>
              </a:p>
            </p:txBody>
          </p:sp>
        </p:grpSp>
        <p:grpSp>
          <p:nvGrpSpPr>
            <p:cNvPr name="Group 28" id="28"/>
            <p:cNvGrpSpPr/>
            <p:nvPr/>
          </p:nvGrpSpPr>
          <p:grpSpPr>
            <a:xfrm rot="-5400000">
              <a:off x="5458" y="966513"/>
              <a:ext cx="1612885" cy="1623801"/>
              <a:chOff x="0" y="0"/>
              <a:chExt cx="584890" cy="588849"/>
            </a:xfrm>
          </p:grpSpPr>
          <p:sp>
            <p:nvSpPr>
              <p:cNvPr name="Freeform 29" id="29"/>
              <p:cNvSpPr/>
              <p:nvPr/>
            </p:nvSpPr>
            <p:spPr>
              <a:xfrm flipH="false" flipV="false" rot="0">
                <a:off x="0" y="0"/>
                <a:ext cx="584890" cy="588849"/>
              </a:xfrm>
              <a:custGeom>
                <a:avLst/>
                <a:gdLst/>
                <a:ahLst/>
                <a:cxnLst/>
                <a:rect r="r" b="b" t="t" l="l"/>
                <a:pathLst>
                  <a:path h="588849" w="584890">
                    <a:moveTo>
                      <a:pt x="292445" y="0"/>
                    </a:moveTo>
                    <a:cubicBezTo>
                      <a:pt x="130932" y="0"/>
                      <a:pt x="0" y="131818"/>
                      <a:pt x="0" y="294424"/>
                    </a:cubicBezTo>
                    <a:cubicBezTo>
                      <a:pt x="0" y="457030"/>
                      <a:pt x="130932" y="588849"/>
                      <a:pt x="292445" y="588849"/>
                    </a:cubicBezTo>
                    <a:cubicBezTo>
                      <a:pt x="453958" y="588849"/>
                      <a:pt x="584890" y="457030"/>
                      <a:pt x="584890" y="294424"/>
                    </a:cubicBezTo>
                    <a:cubicBezTo>
                      <a:pt x="584890" y="131818"/>
                      <a:pt x="453958" y="0"/>
                      <a:pt x="292445" y="0"/>
                    </a:cubicBezTo>
                    <a:close/>
                  </a:path>
                </a:pathLst>
              </a:custGeom>
              <a:solidFill>
                <a:srgbClr val="3DD6D9"/>
              </a:solidFill>
            </p:spPr>
          </p:sp>
          <p:sp>
            <p:nvSpPr>
              <p:cNvPr name="TextBox 30" id="30"/>
              <p:cNvSpPr txBox="true"/>
              <p:nvPr/>
            </p:nvSpPr>
            <p:spPr>
              <a:xfrm>
                <a:off x="54833" y="-1945"/>
                <a:ext cx="475223" cy="535590"/>
              </a:xfrm>
              <a:prstGeom prst="rect">
                <a:avLst/>
              </a:prstGeom>
            </p:spPr>
            <p:txBody>
              <a:bodyPr anchor="ctr" rtlCol="false" tIns="52715" lIns="52715" bIns="52715" rIns="52715"/>
              <a:lstStyle/>
              <a:p>
                <a:pPr algn="ctr">
                  <a:lnSpc>
                    <a:spcPts val="2099"/>
                  </a:lnSpc>
                </a:pPr>
              </a:p>
            </p:txBody>
          </p:sp>
        </p:grpSp>
        <p:sp>
          <p:nvSpPr>
            <p:cNvPr name="TextBox 31" id="31"/>
            <p:cNvSpPr txBox="true"/>
            <p:nvPr/>
          </p:nvSpPr>
          <p:spPr>
            <a:xfrm rot="0">
              <a:off x="1957720" y="870968"/>
              <a:ext cx="20421312" cy="186659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646"/>
                </a:lnSpc>
              </a:pPr>
              <a:r>
                <a:rPr lang="en-US" sz="2594" spc="-62">
                  <a:solidFill>
                    <a:srgbClr val="023E8A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La spiritualité est une démarche personnelle qui peut aider à comprendre ce qui est important pour soi et à traverser les épreuves grâce à ses propres valeurs et croyances. Elle implique une liberté de choix et n’est donc pas synonyme de religion. Elle encourage le bien-être et la santé mentale, notamment par la méditation, l’écri</a:t>
              </a:r>
              <a:r>
                <a:rPr lang="en-US" sz="2594" spc="-62">
                  <a:solidFill>
                    <a:srgbClr val="023E8A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ture personnel</a:t>
              </a:r>
              <a:r>
                <a:rPr lang="en-US" sz="2594" spc="-62">
                  <a:solidFill>
                    <a:srgbClr val="023E8A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le ou l’eng</a:t>
              </a:r>
              <a:r>
                <a:rPr lang="en-US" sz="2594" spc="-62">
                  <a:solidFill>
                    <a:srgbClr val="023E8A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agement comm</a:t>
              </a:r>
              <a:r>
                <a:rPr lang="en-US" sz="2594" spc="-62">
                  <a:solidFill>
                    <a:srgbClr val="023E8A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unautaire.</a:t>
              </a:r>
            </a:p>
          </p:txBody>
        </p:sp>
        <p:sp>
          <p:nvSpPr>
            <p:cNvPr name="Freeform 32" id="32" descr="Mandala avec un remplissage uni"/>
            <p:cNvSpPr/>
            <p:nvPr/>
          </p:nvSpPr>
          <p:spPr>
            <a:xfrm flipH="false" flipV="false" rot="0">
              <a:off x="91317" y="990560"/>
              <a:ext cx="1414272" cy="1414272"/>
            </a:xfrm>
            <a:custGeom>
              <a:avLst/>
              <a:gdLst/>
              <a:ahLst/>
              <a:cxnLst/>
              <a:rect r="r" b="b" t="t" l="l"/>
              <a:pathLst>
                <a:path h="1414272" w="1414272">
                  <a:moveTo>
                    <a:pt x="0" y="0"/>
                  </a:moveTo>
                  <a:lnTo>
                    <a:pt x="1414272" y="0"/>
                  </a:lnTo>
                  <a:lnTo>
                    <a:pt x="1414272" y="1414272"/>
                  </a:lnTo>
                  <a:lnTo>
                    <a:pt x="0" y="14142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1" t="0" r="-121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55758" y="18008"/>
            <a:ext cx="6425859" cy="791042"/>
          </a:xfrm>
          <a:custGeom>
            <a:avLst/>
            <a:gdLst/>
            <a:ahLst/>
            <a:cxnLst/>
            <a:rect r="r" b="b" t="t" l="l"/>
            <a:pathLst>
              <a:path h="791042" w="6425859">
                <a:moveTo>
                  <a:pt x="0" y="0"/>
                </a:moveTo>
                <a:lnTo>
                  <a:pt x="6425860" y="0"/>
                </a:lnTo>
                <a:lnTo>
                  <a:pt x="6425860" y="791041"/>
                </a:lnTo>
                <a:lnTo>
                  <a:pt x="0" y="7910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7862796" y="9787302"/>
            <a:ext cx="152400" cy="228600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b="true" sz="2000">
                <a:solidFill>
                  <a:srgbClr val="003886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15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0" y="1839845"/>
            <a:ext cx="18288000" cy="10312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579"/>
              </a:lnSpc>
            </a:pPr>
            <a:r>
              <a:rPr lang="en-US" sz="6999" b="true">
                <a:solidFill>
                  <a:srgbClr val="023E8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La guerre des clans! 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0" y="531323"/>
            <a:ext cx="18288000" cy="14973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20"/>
              </a:lnSpc>
              <a:spcBef>
                <a:spcPct val="0"/>
              </a:spcBef>
            </a:pPr>
            <a:r>
              <a:rPr lang="en-US" b="true" sz="7800" spc="-397">
                <a:solidFill>
                  <a:srgbClr val="0BAB9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MODE DE VIE ET HABITUDES</a:t>
            </a:r>
          </a:p>
        </p:txBody>
      </p:sp>
      <p:grpSp>
        <p:nvGrpSpPr>
          <p:cNvPr name="Group 7" id="7"/>
          <p:cNvGrpSpPr/>
          <p:nvPr/>
        </p:nvGrpSpPr>
        <p:grpSpPr>
          <a:xfrm rot="0">
            <a:off x="373102" y="5357093"/>
            <a:ext cx="16886198" cy="1938642"/>
            <a:chOff x="0" y="0"/>
            <a:chExt cx="22514931" cy="2584856"/>
          </a:xfrm>
        </p:grpSpPr>
        <p:grpSp>
          <p:nvGrpSpPr>
            <p:cNvPr name="Group 8" id="8"/>
            <p:cNvGrpSpPr/>
            <p:nvPr/>
          </p:nvGrpSpPr>
          <p:grpSpPr>
            <a:xfrm rot="0">
              <a:off x="0" y="0"/>
              <a:ext cx="6866783" cy="833965"/>
              <a:chOff x="0" y="0"/>
              <a:chExt cx="747496" cy="90783"/>
            </a:xfrm>
          </p:grpSpPr>
          <p:sp>
            <p:nvSpPr>
              <p:cNvPr name="Freeform 9" id="9"/>
              <p:cNvSpPr/>
              <p:nvPr/>
            </p:nvSpPr>
            <p:spPr>
              <a:xfrm flipH="false" flipV="false" rot="0">
                <a:off x="0" y="0"/>
                <a:ext cx="747496" cy="90783"/>
              </a:xfrm>
              <a:custGeom>
                <a:avLst/>
                <a:gdLst/>
                <a:ahLst/>
                <a:cxnLst/>
                <a:rect r="r" b="b" t="t" l="l"/>
                <a:pathLst>
                  <a:path h="90783" w="747496">
                    <a:moveTo>
                      <a:pt x="18039" y="0"/>
                    </a:moveTo>
                    <a:lnTo>
                      <a:pt x="729457" y="0"/>
                    </a:lnTo>
                    <a:cubicBezTo>
                      <a:pt x="739420" y="0"/>
                      <a:pt x="747496" y="8076"/>
                      <a:pt x="747496" y="18039"/>
                    </a:cubicBezTo>
                    <a:lnTo>
                      <a:pt x="747496" y="72744"/>
                    </a:lnTo>
                    <a:cubicBezTo>
                      <a:pt x="747496" y="82706"/>
                      <a:pt x="739420" y="90783"/>
                      <a:pt x="729457" y="90783"/>
                    </a:cubicBezTo>
                    <a:lnTo>
                      <a:pt x="18039" y="90783"/>
                    </a:lnTo>
                    <a:cubicBezTo>
                      <a:pt x="8076" y="90783"/>
                      <a:pt x="0" y="82706"/>
                      <a:pt x="0" y="72744"/>
                    </a:cubicBezTo>
                    <a:lnTo>
                      <a:pt x="0" y="18039"/>
                    </a:lnTo>
                    <a:cubicBezTo>
                      <a:pt x="0" y="8076"/>
                      <a:pt x="8076" y="0"/>
                      <a:pt x="18039" y="0"/>
                    </a:cubicBezTo>
                    <a:close/>
                  </a:path>
                </a:pathLst>
              </a:custGeom>
              <a:solidFill>
                <a:srgbClr val="E8FEFF"/>
              </a:solidFill>
              <a:ln w="66675" cap="sq">
                <a:solidFill>
                  <a:srgbClr val="3DD6D9"/>
                </a:solidFill>
                <a:prstDash val="solid"/>
                <a:miter/>
              </a:ln>
            </p:spPr>
          </p:sp>
          <p:sp>
            <p:nvSpPr>
              <p:cNvPr name="TextBox 10" id="10"/>
              <p:cNvSpPr txBox="true"/>
              <p:nvPr/>
            </p:nvSpPr>
            <p:spPr>
              <a:xfrm>
                <a:off x="0" y="-28575"/>
                <a:ext cx="747496" cy="119358"/>
              </a:xfrm>
              <a:prstGeom prst="rect">
                <a:avLst/>
              </a:prstGeom>
            </p:spPr>
            <p:txBody>
              <a:bodyPr anchor="ctr" rtlCol="false" tIns="27078" lIns="27078" bIns="27078" rIns="27078"/>
              <a:lstStyle/>
              <a:p>
                <a:pPr algn="ctr">
                  <a:lnSpc>
                    <a:spcPts val="1168"/>
                  </a:lnSpc>
                </a:pPr>
              </a:p>
            </p:txBody>
          </p:sp>
        </p:grpSp>
        <p:sp>
          <p:nvSpPr>
            <p:cNvPr name="TextBox 11" id="11"/>
            <p:cNvSpPr txBox="true"/>
            <p:nvPr/>
          </p:nvSpPr>
          <p:spPr>
            <a:xfrm rot="0">
              <a:off x="174567" y="-4869"/>
              <a:ext cx="7043060" cy="77702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130"/>
                </a:lnSpc>
              </a:pPr>
              <a:r>
                <a:rPr lang="en-US" sz="3500" spc="-122" b="true">
                  <a:solidFill>
                    <a:srgbClr val="023E8A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F. Loisirs, plaisirs et passions</a:t>
              </a:r>
            </a:p>
          </p:txBody>
        </p:sp>
        <p:grpSp>
          <p:nvGrpSpPr>
            <p:cNvPr name="Group 12" id="12"/>
            <p:cNvGrpSpPr/>
            <p:nvPr/>
          </p:nvGrpSpPr>
          <p:grpSpPr>
            <a:xfrm rot="5400000">
              <a:off x="11361933" y="-8568142"/>
              <a:ext cx="1612885" cy="20693110"/>
              <a:chOff x="0" y="0"/>
              <a:chExt cx="165561" cy="2124128"/>
            </a:xfrm>
          </p:grpSpPr>
          <p:sp>
            <p:nvSpPr>
              <p:cNvPr name="Freeform 13" id="13"/>
              <p:cNvSpPr/>
              <p:nvPr/>
            </p:nvSpPr>
            <p:spPr>
              <a:xfrm flipH="false" flipV="false" rot="0">
                <a:off x="0" y="0"/>
                <a:ext cx="165561" cy="2124128"/>
              </a:xfrm>
              <a:custGeom>
                <a:avLst/>
                <a:gdLst/>
                <a:ahLst/>
                <a:cxnLst/>
                <a:rect r="r" b="b" t="t" l="l"/>
                <a:pathLst>
                  <a:path h="2124128" w="165561">
                    <a:moveTo>
                      <a:pt x="51200" y="0"/>
                    </a:moveTo>
                    <a:lnTo>
                      <a:pt x="114361" y="0"/>
                    </a:lnTo>
                    <a:cubicBezTo>
                      <a:pt x="142638" y="0"/>
                      <a:pt x="165561" y="22923"/>
                      <a:pt x="165561" y="51200"/>
                    </a:cubicBezTo>
                    <a:lnTo>
                      <a:pt x="165561" y="2072928"/>
                    </a:lnTo>
                    <a:cubicBezTo>
                      <a:pt x="165561" y="2101205"/>
                      <a:pt x="142638" y="2124128"/>
                      <a:pt x="114361" y="2124128"/>
                    </a:cubicBezTo>
                    <a:lnTo>
                      <a:pt x="51200" y="2124128"/>
                    </a:lnTo>
                    <a:cubicBezTo>
                      <a:pt x="22923" y="2124128"/>
                      <a:pt x="0" y="2101205"/>
                      <a:pt x="0" y="2072928"/>
                    </a:cubicBezTo>
                    <a:lnTo>
                      <a:pt x="0" y="51200"/>
                    </a:lnTo>
                    <a:cubicBezTo>
                      <a:pt x="0" y="22923"/>
                      <a:pt x="22923" y="0"/>
                      <a:pt x="51200" y="0"/>
                    </a:cubicBezTo>
                    <a:close/>
                  </a:path>
                </a:pathLst>
              </a:custGeom>
              <a:solidFill>
                <a:srgbClr val="E8FEFF"/>
              </a:solidFill>
            </p:spPr>
          </p:sp>
          <p:sp>
            <p:nvSpPr>
              <p:cNvPr name="TextBox 14" id="14"/>
              <p:cNvSpPr txBox="true"/>
              <p:nvPr/>
            </p:nvSpPr>
            <p:spPr>
              <a:xfrm>
                <a:off x="0" y="-57150"/>
                <a:ext cx="165561" cy="2181278"/>
              </a:xfrm>
              <a:prstGeom prst="rect">
                <a:avLst/>
              </a:prstGeom>
            </p:spPr>
            <p:txBody>
              <a:bodyPr anchor="ctr" rtlCol="false" tIns="52715" lIns="52715" bIns="52715" rIns="52715"/>
              <a:lstStyle/>
              <a:p>
                <a:pPr algn="ctr">
                  <a:lnSpc>
                    <a:spcPts val="2099"/>
                  </a:lnSpc>
                </a:pPr>
              </a:p>
            </p:txBody>
          </p:sp>
        </p:grpSp>
        <p:grpSp>
          <p:nvGrpSpPr>
            <p:cNvPr name="Group 15" id="15"/>
            <p:cNvGrpSpPr/>
            <p:nvPr/>
          </p:nvGrpSpPr>
          <p:grpSpPr>
            <a:xfrm rot="-5400000">
              <a:off x="5458" y="966513"/>
              <a:ext cx="1612885" cy="1623801"/>
              <a:chOff x="0" y="0"/>
              <a:chExt cx="584890" cy="588849"/>
            </a:xfrm>
          </p:grpSpPr>
          <p:sp>
            <p:nvSpPr>
              <p:cNvPr name="Freeform 16" id="16"/>
              <p:cNvSpPr/>
              <p:nvPr/>
            </p:nvSpPr>
            <p:spPr>
              <a:xfrm flipH="false" flipV="false" rot="0">
                <a:off x="0" y="0"/>
                <a:ext cx="584890" cy="588849"/>
              </a:xfrm>
              <a:custGeom>
                <a:avLst/>
                <a:gdLst/>
                <a:ahLst/>
                <a:cxnLst/>
                <a:rect r="r" b="b" t="t" l="l"/>
                <a:pathLst>
                  <a:path h="588849" w="584890">
                    <a:moveTo>
                      <a:pt x="292445" y="0"/>
                    </a:moveTo>
                    <a:cubicBezTo>
                      <a:pt x="130932" y="0"/>
                      <a:pt x="0" y="131818"/>
                      <a:pt x="0" y="294424"/>
                    </a:cubicBezTo>
                    <a:cubicBezTo>
                      <a:pt x="0" y="457030"/>
                      <a:pt x="130932" y="588849"/>
                      <a:pt x="292445" y="588849"/>
                    </a:cubicBezTo>
                    <a:cubicBezTo>
                      <a:pt x="453958" y="588849"/>
                      <a:pt x="584890" y="457030"/>
                      <a:pt x="584890" y="294424"/>
                    </a:cubicBezTo>
                    <a:cubicBezTo>
                      <a:pt x="584890" y="131818"/>
                      <a:pt x="453958" y="0"/>
                      <a:pt x="292445" y="0"/>
                    </a:cubicBezTo>
                    <a:close/>
                  </a:path>
                </a:pathLst>
              </a:custGeom>
              <a:solidFill>
                <a:srgbClr val="3DD6D9"/>
              </a:solidFill>
            </p:spPr>
          </p:sp>
          <p:sp>
            <p:nvSpPr>
              <p:cNvPr name="TextBox 17" id="17"/>
              <p:cNvSpPr txBox="true"/>
              <p:nvPr/>
            </p:nvSpPr>
            <p:spPr>
              <a:xfrm>
                <a:off x="54833" y="-1945"/>
                <a:ext cx="475223" cy="535590"/>
              </a:xfrm>
              <a:prstGeom prst="rect">
                <a:avLst/>
              </a:prstGeom>
            </p:spPr>
            <p:txBody>
              <a:bodyPr anchor="ctr" rtlCol="false" tIns="52715" lIns="52715" bIns="52715" rIns="52715"/>
              <a:lstStyle/>
              <a:p>
                <a:pPr algn="ctr">
                  <a:lnSpc>
                    <a:spcPts val="2099"/>
                  </a:lnSpc>
                </a:pPr>
              </a:p>
            </p:txBody>
          </p:sp>
        </p:grpSp>
        <p:sp>
          <p:nvSpPr>
            <p:cNvPr name="TextBox 18" id="18"/>
            <p:cNvSpPr txBox="true"/>
            <p:nvPr/>
          </p:nvSpPr>
          <p:spPr>
            <a:xfrm rot="0">
              <a:off x="1957720" y="1315468"/>
              <a:ext cx="20421312" cy="97759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646"/>
                </a:lnSpc>
              </a:pPr>
              <a:r>
                <a:rPr lang="en-US" sz="2594" spc="-62">
                  <a:solidFill>
                    <a:srgbClr val="023E8A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Se diver</a:t>
              </a:r>
              <a:r>
                <a:rPr lang="en-US" sz="2594" spc="-62">
                  <a:solidFill>
                    <a:srgbClr val="023E8A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tir, avoir du</a:t>
              </a:r>
              <a:r>
                <a:rPr lang="en-US" sz="2594" spc="-62">
                  <a:solidFill>
                    <a:srgbClr val="023E8A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plaisir, faire ce qu’on aime et développer nos talents et passions, c’est une</a:t>
              </a:r>
              <a:r>
                <a:rPr lang="en-US" sz="2594" spc="-62">
                  <a:solidFill>
                    <a:srgbClr val="023E8A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bonne habitude pour prendre </a:t>
              </a:r>
              <a:r>
                <a:rPr lang="en-US" sz="2594" spc="-62">
                  <a:solidFill>
                    <a:srgbClr val="023E8A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soin d</a:t>
              </a:r>
              <a:r>
                <a:rPr lang="en-US" sz="2594" spc="-62">
                  <a:solidFill>
                    <a:srgbClr val="023E8A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e soi</a:t>
              </a:r>
              <a:r>
                <a:rPr lang="en-US" sz="2594" spc="-62">
                  <a:solidFill>
                    <a:srgbClr val="023E8A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594" spc="-62">
                  <a:solidFill>
                    <a:srgbClr val="023E8A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e</a:t>
              </a:r>
              <a:r>
                <a:rPr lang="en-US" sz="2594" spc="-62">
                  <a:solidFill>
                    <a:srgbClr val="023E8A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t tendre vers l’équilibre.</a:t>
              </a:r>
            </a:p>
          </p:txBody>
        </p:sp>
        <p:sp>
          <p:nvSpPr>
            <p:cNvPr name="Freeform 19" id="19" descr="Palette avec un remplissage uni"/>
            <p:cNvSpPr/>
            <p:nvPr/>
          </p:nvSpPr>
          <p:spPr>
            <a:xfrm flipH="false" flipV="false" rot="0">
              <a:off x="42434" y="1058351"/>
              <a:ext cx="1526505" cy="1526505"/>
            </a:xfrm>
            <a:custGeom>
              <a:avLst/>
              <a:gdLst/>
              <a:ahLst/>
              <a:cxnLst/>
              <a:rect r="r" b="b" t="t" l="l"/>
              <a:pathLst>
                <a:path h="1526505" w="1526505">
                  <a:moveTo>
                    <a:pt x="0" y="0"/>
                  </a:moveTo>
                  <a:lnTo>
                    <a:pt x="1526506" y="0"/>
                  </a:lnTo>
                  <a:lnTo>
                    <a:pt x="1526506" y="1526505"/>
                  </a:lnTo>
                  <a:lnTo>
                    <a:pt x="0" y="15265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20" id="20"/>
          <p:cNvGrpSpPr/>
          <p:nvPr/>
        </p:nvGrpSpPr>
        <p:grpSpPr>
          <a:xfrm rot="0">
            <a:off x="373102" y="7629110"/>
            <a:ext cx="16886198" cy="1938642"/>
            <a:chOff x="0" y="0"/>
            <a:chExt cx="22514931" cy="2584856"/>
          </a:xfrm>
        </p:grpSpPr>
        <p:grpSp>
          <p:nvGrpSpPr>
            <p:cNvPr name="Group 21" id="21"/>
            <p:cNvGrpSpPr/>
            <p:nvPr/>
          </p:nvGrpSpPr>
          <p:grpSpPr>
            <a:xfrm rot="0">
              <a:off x="0" y="0"/>
              <a:ext cx="3171797" cy="833965"/>
              <a:chOff x="0" y="0"/>
              <a:chExt cx="345272" cy="90783"/>
            </a:xfrm>
          </p:grpSpPr>
          <p:sp>
            <p:nvSpPr>
              <p:cNvPr name="Freeform 22" id="22"/>
              <p:cNvSpPr/>
              <p:nvPr/>
            </p:nvSpPr>
            <p:spPr>
              <a:xfrm flipH="false" flipV="false" rot="0">
                <a:off x="0" y="0"/>
                <a:ext cx="345272" cy="90783"/>
              </a:xfrm>
              <a:custGeom>
                <a:avLst/>
                <a:gdLst/>
                <a:ahLst/>
                <a:cxnLst/>
                <a:rect r="r" b="b" t="t" l="l"/>
                <a:pathLst>
                  <a:path h="90783" w="345272">
                    <a:moveTo>
                      <a:pt x="39054" y="0"/>
                    </a:moveTo>
                    <a:lnTo>
                      <a:pt x="306218" y="0"/>
                    </a:lnTo>
                    <a:cubicBezTo>
                      <a:pt x="327787" y="0"/>
                      <a:pt x="345272" y="17485"/>
                      <a:pt x="345272" y="39054"/>
                    </a:cubicBezTo>
                    <a:lnTo>
                      <a:pt x="345272" y="51729"/>
                    </a:lnTo>
                    <a:cubicBezTo>
                      <a:pt x="345272" y="73298"/>
                      <a:pt x="327787" y="90783"/>
                      <a:pt x="306218" y="90783"/>
                    </a:cubicBezTo>
                    <a:lnTo>
                      <a:pt x="39054" y="90783"/>
                    </a:lnTo>
                    <a:cubicBezTo>
                      <a:pt x="17485" y="90783"/>
                      <a:pt x="0" y="73298"/>
                      <a:pt x="0" y="51729"/>
                    </a:cubicBezTo>
                    <a:lnTo>
                      <a:pt x="0" y="39054"/>
                    </a:lnTo>
                    <a:cubicBezTo>
                      <a:pt x="0" y="17485"/>
                      <a:pt x="17485" y="0"/>
                      <a:pt x="39054" y="0"/>
                    </a:cubicBezTo>
                    <a:close/>
                  </a:path>
                </a:pathLst>
              </a:custGeom>
              <a:solidFill>
                <a:srgbClr val="E8FEFF"/>
              </a:solidFill>
              <a:ln w="66675" cap="sq">
                <a:solidFill>
                  <a:srgbClr val="3DD6D9"/>
                </a:solidFill>
                <a:prstDash val="solid"/>
                <a:miter/>
              </a:ln>
            </p:spPr>
          </p:sp>
          <p:sp>
            <p:nvSpPr>
              <p:cNvPr name="TextBox 23" id="23"/>
              <p:cNvSpPr txBox="true"/>
              <p:nvPr/>
            </p:nvSpPr>
            <p:spPr>
              <a:xfrm>
                <a:off x="0" y="-28575"/>
                <a:ext cx="345272" cy="119358"/>
              </a:xfrm>
              <a:prstGeom prst="rect">
                <a:avLst/>
              </a:prstGeom>
            </p:spPr>
            <p:txBody>
              <a:bodyPr anchor="ctr" rtlCol="false" tIns="27078" lIns="27078" bIns="27078" rIns="27078"/>
              <a:lstStyle/>
              <a:p>
                <a:pPr algn="ctr">
                  <a:lnSpc>
                    <a:spcPts val="1168"/>
                  </a:lnSpc>
                </a:pPr>
              </a:p>
            </p:txBody>
          </p:sp>
        </p:grpSp>
        <p:sp>
          <p:nvSpPr>
            <p:cNvPr name="TextBox 24" id="24"/>
            <p:cNvSpPr txBox="true"/>
            <p:nvPr/>
          </p:nvSpPr>
          <p:spPr>
            <a:xfrm rot="0">
              <a:off x="174567" y="-4869"/>
              <a:ext cx="2791511" cy="77702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130"/>
                </a:lnSpc>
              </a:pPr>
              <a:r>
                <a:rPr lang="en-US" sz="3500" spc="-122" b="true">
                  <a:solidFill>
                    <a:srgbClr val="023E8A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G. Équilibre</a:t>
              </a:r>
            </a:p>
          </p:txBody>
        </p:sp>
        <p:grpSp>
          <p:nvGrpSpPr>
            <p:cNvPr name="Group 25" id="25"/>
            <p:cNvGrpSpPr/>
            <p:nvPr/>
          </p:nvGrpSpPr>
          <p:grpSpPr>
            <a:xfrm rot="5400000">
              <a:off x="11361933" y="-8568142"/>
              <a:ext cx="1612885" cy="20693110"/>
              <a:chOff x="0" y="0"/>
              <a:chExt cx="165561" cy="2124128"/>
            </a:xfrm>
          </p:grpSpPr>
          <p:sp>
            <p:nvSpPr>
              <p:cNvPr name="Freeform 26" id="26"/>
              <p:cNvSpPr/>
              <p:nvPr/>
            </p:nvSpPr>
            <p:spPr>
              <a:xfrm flipH="false" flipV="false" rot="0">
                <a:off x="0" y="0"/>
                <a:ext cx="165561" cy="2124128"/>
              </a:xfrm>
              <a:custGeom>
                <a:avLst/>
                <a:gdLst/>
                <a:ahLst/>
                <a:cxnLst/>
                <a:rect r="r" b="b" t="t" l="l"/>
                <a:pathLst>
                  <a:path h="2124128" w="165561">
                    <a:moveTo>
                      <a:pt x="51200" y="0"/>
                    </a:moveTo>
                    <a:lnTo>
                      <a:pt x="114361" y="0"/>
                    </a:lnTo>
                    <a:cubicBezTo>
                      <a:pt x="142638" y="0"/>
                      <a:pt x="165561" y="22923"/>
                      <a:pt x="165561" y="51200"/>
                    </a:cubicBezTo>
                    <a:lnTo>
                      <a:pt x="165561" y="2072928"/>
                    </a:lnTo>
                    <a:cubicBezTo>
                      <a:pt x="165561" y="2101205"/>
                      <a:pt x="142638" y="2124128"/>
                      <a:pt x="114361" y="2124128"/>
                    </a:cubicBezTo>
                    <a:lnTo>
                      <a:pt x="51200" y="2124128"/>
                    </a:lnTo>
                    <a:cubicBezTo>
                      <a:pt x="22923" y="2124128"/>
                      <a:pt x="0" y="2101205"/>
                      <a:pt x="0" y="2072928"/>
                    </a:cubicBezTo>
                    <a:lnTo>
                      <a:pt x="0" y="51200"/>
                    </a:lnTo>
                    <a:cubicBezTo>
                      <a:pt x="0" y="22923"/>
                      <a:pt x="22923" y="0"/>
                      <a:pt x="51200" y="0"/>
                    </a:cubicBezTo>
                    <a:close/>
                  </a:path>
                </a:pathLst>
              </a:custGeom>
              <a:solidFill>
                <a:srgbClr val="E8FEFF"/>
              </a:solidFill>
            </p:spPr>
          </p:sp>
          <p:sp>
            <p:nvSpPr>
              <p:cNvPr name="TextBox 27" id="27"/>
              <p:cNvSpPr txBox="true"/>
              <p:nvPr/>
            </p:nvSpPr>
            <p:spPr>
              <a:xfrm>
                <a:off x="0" y="-57150"/>
                <a:ext cx="165561" cy="2181278"/>
              </a:xfrm>
              <a:prstGeom prst="rect">
                <a:avLst/>
              </a:prstGeom>
            </p:spPr>
            <p:txBody>
              <a:bodyPr anchor="ctr" rtlCol="false" tIns="52715" lIns="52715" bIns="52715" rIns="52715"/>
              <a:lstStyle/>
              <a:p>
                <a:pPr algn="ctr">
                  <a:lnSpc>
                    <a:spcPts val="2099"/>
                  </a:lnSpc>
                </a:pPr>
              </a:p>
            </p:txBody>
          </p:sp>
        </p:grpSp>
        <p:grpSp>
          <p:nvGrpSpPr>
            <p:cNvPr name="Group 28" id="28"/>
            <p:cNvGrpSpPr/>
            <p:nvPr/>
          </p:nvGrpSpPr>
          <p:grpSpPr>
            <a:xfrm rot="-5400000">
              <a:off x="5458" y="966513"/>
              <a:ext cx="1612885" cy="1623801"/>
              <a:chOff x="0" y="0"/>
              <a:chExt cx="584890" cy="588849"/>
            </a:xfrm>
          </p:grpSpPr>
          <p:sp>
            <p:nvSpPr>
              <p:cNvPr name="Freeform 29" id="29"/>
              <p:cNvSpPr/>
              <p:nvPr/>
            </p:nvSpPr>
            <p:spPr>
              <a:xfrm flipH="false" flipV="false" rot="0">
                <a:off x="0" y="0"/>
                <a:ext cx="584890" cy="588849"/>
              </a:xfrm>
              <a:custGeom>
                <a:avLst/>
                <a:gdLst/>
                <a:ahLst/>
                <a:cxnLst/>
                <a:rect r="r" b="b" t="t" l="l"/>
                <a:pathLst>
                  <a:path h="588849" w="584890">
                    <a:moveTo>
                      <a:pt x="292445" y="0"/>
                    </a:moveTo>
                    <a:cubicBezTo>
                      <a:pt x="130932" y="0"/>
                      <a:pt x="0" y="131818"/>
                      <a:pt x="0" y="294424"/>
                    </a:cubicBezTo>
                    <a:cubicBezTo>
                      <a:pt x="0" y="457030"/>
                      <a:pt x="130932" y="588849"/>
                      <a:pt x="292445" y="588849"/>
                    </a:cubicBezTo>
                    <a:cubicBezTo>
                      <a:pt x="453958" y="588849"/>
                      <a:pt x="584890" y="457030"/>
                      <a:pt x="584890" y="294424"/>
                    </a:cubicBezTo>
                    <a:cubicBezTo>
                      <a:pt x="584890" y="131818"/>
                      <a:pt x="453958" y="0"/>
                      <a:pt x="292445" y="0"/>
                    </a:cubicBezTo>
                    <a:close/>
                  </a:path>
                </a:pathLst>
              </a:custGeom>
              <a:solidFill>
                <a:srgbClr val="3DD6D9"/>
              </a:solidFill>
            </p:spPr>
          </p:sp>
          <p:sp>
            <p:nvSpPr>
              <p:cNvPr name="TextBox 30" id="30"/>
              <p:cNvSpPr txBox="true"/>
              <p:nvPr/>
            </p:nvSpPr>
            <p:spPr>
              <a:xfrm>
                <a:off x="54833" y="-1945"/>
                <a:ext cx="475223" cy="535590"/>
              </a:xfrm>
              <a:prstGeom prst="rect">
                <a:avLst/>
              </a:prstGeom>
            </p:spPr>
            <p:txBody>
              <a:bodyPr anchor="ctr" rtlCol="false" tIns="52715" lIns="52715" bIns="52715" rIns="52715"/>
              <a:lstStyle/>
              <a:p>
                <a:pPr algn="ctr">
                  <a:lnSpc>
                    <a:spcPts val="2099"/>
                  </a:lnSpc>
                </a:pPr>
              </a:p>
            </p:txBody>
          </p:sp>
        </p:grpSp>
        <p:sp>
          <p:nvSpPr>
            <p:cNvPr name="TextBox 31" id="31"/>
            <p:cNvSpPr txBox="true"/>
            <p:nvPr/>
          </p:nvSpPr>
          <p:spPr>
            <a:xfrm rot="0">
              <a:off x="1957720" y="1315468"/>
              <a:ext cx="20421312" cy="97759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646"/>
                </a:lnSpc>
              </a:pPr>
              <a:r>
                <a:rPr lang="en-US" sz="2594" spc="-62">
                  <a:solidFill>
                    <a:srgbClr val="023E8A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Équilibrer nos différentes sphèr</a:t>
              </a:r>
              <a:r>
                <a:rPr lang="en-US" sz="2594" spc="-62">
                  <a:solidFill>
                    <a:srgbClr val="023E8A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es de vie (personnelle,</a:t>
              </a:r>
              <a:r>
                <a:rPr lang="en-US" sz="2594" spc="-62">
                  <a:solidFill>
                    <a:srgbClr val="023E8A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familiale, sociale, académique, professionnelle et vie quotidienne) favorise le bien-être et</a:t>
              </a:r>
              <a:r>
                <a:rPr lang="en-US" sz="2594" spc="-62">
                  <a:solidFill>
                    <a:srgbClr val="023E8A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évite </a:t>
              </a:r>
              <a:r>
                <a:rPr lang="en-US" sz="2594" spc="-62">
                  <a:solidFill>
                    <a:srgbClr val="023E8A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l</a:t>
              </a:r>
              <a:r>
                <a:rPr lang="en-US" sz="2594" spc="-62">
                  <a:solidFill>
                    <a:srgbClr val="023E8A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a surcharge,</a:t>
              </a:r>
              <a:r>
                <a:rPr lang="en-US" sz="2594" spc="-62">
                  <a:solidFill>
                    <a:srgbClr val="023E8A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le s</a:t>
              </a:r>
              <a:r>
                <a:rPr lang="en-US" sz="2594" spc="-62">
                  <a:solidFill>
                    <a:srgbClr val="023E8A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tress</a:t>
              </a:r>
              <a:r>
                <a:rPr lang="en-US" sz="2594" spc="-62">
                  <a:solidFill>
                    <a:srgbClr val="023E8A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594" spc="-62">
                  <a:solidFill>
                    <a:srgbClr val="023E8A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e</a:t>
              </a:r>
              <a:r>
                <a:rPr lang="en-US" sz="2594" spc="-62">
                  <a:solidFill>
                    <a:srgbClr val="023E8A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t la fatigue!</a:t>
              </a:r>
            </a:p>
          </p:txBody>
        </p:sp>
        <p:sp>
          <p:nvSpPr>
            <p:cNvPr name="Freeform 32" id="32" descr="Balance de la justice avec un remplissage uni"/>
            <p:cNvSpPr/>
            <p:nvPr/>
          </p:nvSpPr>
          <p:spPr>
            <a:xfrm flipH="false" flipV="false" rot="0">
              <a:off x="196370" y="1170901"/>
              <a:ext cx="1158240" cy="1158240"/>
            </a:xfrm>
            <a:custGeom>
              <a:avLst/>
              <a:gdLst/>
              <a:ahLst/>
              <a:cxnLst/>
              <a:rect r="r" b="b" t="t" l="l"/>
              <a:pathLst>
                <a:path h="1158240" w="1158240">
                  <a:moveTo>
                    <a:pt x="0" y="0"/>
                  </a:moveTo>
                  <a:lnTo>
                    <a:pt x="1158240" y="0"/>
                  </a:lnTo>
                  <a:lnTo>
                    <a:pt x="1158240" y="1158240"/>
                  </a:lnTo>
                  <a:lnTo>
                    <a:pt x="0" y="11582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33" id="33"/>
          <p:cNvGrpSpPr/>
          <p:nvPr/>
        </p:nvGrpSpPr>
        <p:grpSpPr>
          <a:xfrm rot="0">
            <a:off x="373102" y="3085076"/>
            <a:ext cx="16886198" cy="1938642"/>
            <a:chOff x="0" y="0"/>
            <a:chExt cx="22514931" cy="2584856"/>
          </a:xfrm>
        </p:grpSpPr>
        <p:grpSp>
          <p:nvGrpSpPr>
            <p:cNvPr name="Group 34" id="34"/>
            <p:cNvGrpSpPr/>
            <p:nvPr/>
          </p:nvGrpSpPr>
          <p:grpSpPr>
            <a:xfrm rot="0">
              <a:off x="0" y="0"/>
              <a:ext cx="5166144" cy="833965"/>
              <a:chOff x="0" y="0"/>
              <a:chExt cx="562370" cy="90783"/>
            </a:xfrm>
          </p:grpSpPr>
          <p:sp>
            <p:nvSpPr>
              <p:cNvPr name="Freeform 35" id="35"/>
              <p:cNvSpPr/>
              <p:nvPr/>
            </p:nvSpPr>
            <p:spPr>
              <a:xfrm flipH="false" flipV="false" rot="0">
                <a:off x="0" y="0"/>
                <a:ext cx="562370" cy="90783"/>
              </a:xfrm>
              <a:custGeom>
                <a:avLst/>
                <a:gdLst/>
                <a:ahLst/>
                <a:cxnLst/>
                <a:rect r="r" b="b" t="t" l="l"/>
                <a:pathLst>
                  <a:path h="90783" w="562370">
                    <a:moveTo>
                      <a:pt x="23977" y="0"/>
                    </a:moveTo>
                    <a:lnTo>
                      <a:pt x="538393" y="0"/>
                    </a:lnTo>
                    <a:cubicBezTo>
                      <a:pt x="544752" y="0"/>
                      <a:pt x="550851" y="2526"/>
                      <a:pt x="555347" y="7023"/>
                    </a:cubicBezTo>
                    <a:cubicBezTo>
                      <a:pt x="559844" y="11519"/>
                      <a:pt x="562370" y="17618"/>
                      <a:pt x="562370" y="23977"/>
                    </a:cubicBezTo>
                    <a:lnTo>
                      <a:pt x="562370" y="66805"/>
                    </a:lnTo>
                    <a:cubicBezTo>
                      <a:pt x="562370" y="73165"/>
                      <a:pt x="559844" y="79263"/>
                      <a:pt x="555347" y="83760"/>
                    </a:cubicBezTo>
                    <a:cubicBezTo>
                      <a:pt x="550851" y="88257"/>
                      <a:pt x="544752" y="90783"/>
                      <a:pt x="538393" y="90783"/>
                    </a:cubicBezTo>
                    <a:lnTo>
                      <a:pt x="23977" y="90783"/>
                    </a:lnTo>
                    <a:cubicBezTo>
                      <a:pt x="17618" y="90783"/>
                      <a:pt x="11519" y="88257"/>
                      <a:pt x="7023" y="83760"/>
                    </a:cubicBezTo>
                    <a:cubicBezTo>
                      <a:pt x="2526" y="79263"/>
                      <a:pt x="0" y="73165"/>
                      <a:pt x="0" y="66805"/>
                    </a:cubicBezTo>
                    <a:lnTo>
                      <a:pt x="0" y="23977"/>
                    </a:lnTo>
                    <a:cubicBezTo>
                      <a:pt x="0" y="17618"/>
                      <a:pt x="2526" y="11519"/>
                      <a:pt x="7023" y="7023"/>
                    </a:cubicBezTo>
                    <a:cubicBezTo>
                      <a:pt x="11519" y="2526"/>
                      <a:pt x="17618" y="0"/>
                      <a:pt x="23977" y="0"/>
                    </a:cubicBezTo>
                    <a:close/>
                  </a:path>
                </a:pathLst>
              </a:custGeom>
              <a:solidFill>
                <a:srgbClr val="E8FEFF"/>
              </a:solidFill>
              <a:ln w="66675" cap="sq">
                <a:solidFill>
                  <a:srgbClr val="3DD6D9"/>
                </a:solidFill>
                <a:prstDash val="solid"/>
                <a:miter/>
              </a:ln>
            </p:spPr>
          </p:sp>
          <p:sp>
            <p:nvSpPr>
              <p:cNvPr name="TextBox 36" id="36"/>
              <p:cNvSpPr txBox="true"/>
              <p:nvPr/>
            </p:nvSpPr>
            <p:spPr>
              <a:xfrm>
                <a:off x="0" y="-28575"/>
                <a:ext cx="562370" cy="119358"/>
              </a:xfrm>
              <a:prstGeom prst="rect">
                <a:avLst/>
              </a:prstGeom>
            </p:spPr>
            <p:txBody>
              <a:bodyPr anchor="ctr" rtlCol="false" tIns="27078" lIns="27078" bIns="27078" rIns="27078"/>
              <a:lstStyle/>
              <a:p>
                <a:pPr algn="ctr">
                  <a:lnSpc>
                    <a:spcPts val="1168"/>
                  </a:lnSpc>
                </a:pPr>
              </a:p>
            </p:txBody>
          </p:sp>
        </p:grpSp>
        <p:sp>
          <p:nvSpPr>
            <p:cNvPr name="TextBox 37" id="37"/>
            <p:cNvSpPr txBox="true"/>
            <p:nvPr/>
          </p:nvSpPr>
          <p:spPr>
            <a:xfrm rot="0">
              <a:off x="174567" y="-4869"/>
              <a:ext cx="4742968" cy="77702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130"/>
                </a:lnSpc>
              </a:pPr>
              <a:r>
                <a:rPr lang="en-US" sz="3500" spc="-122" b="true">
                  <a:solidFill>
                    <a:srgbClr val="023E8A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E. Pleine conscience</a:t>
              </a:r>
            </a:p>
          </p:txBody>
        </p:sp>
        <p:grpSp>
          <p:nvGrpSpPr>
            <p:cNvPr name="Group 38" id="38"/>
            <p:cNvGrpSpPr/>
            <p:nvPr/>
          </p:nvGrpSpPr>
          <p:grpSpPr>
            <a:xfrm rot="5400000">
              <a:off x="11361933" y="-8568142"/>
              <a:ext cx="1612885" cy="20693110"/>
              <a:chOff x="0" y="0"/>
              <a:chExt cx="165561" cy="2124128"/>
            </a:xfrm>
          </p:grpSpPr>
          <p:sp>
            <p:nvSpPr>
              <p:cNvPr name="Freeform 39" id="39"/>
              <p:cNvSpPr/>
              <p:nvPr/>
            </p:nvSpPr>
            <p:spPr>
              <a:xfrm flipH="false" flipV="false" rot="0">
                <a:off x="0" y="0"/>
                <a:ext cx="165561" cy="2124128"/>
              </a:xfrm>
              <a:custGeom>
                <a:avLst/>
                <a:gdLst/>
                <a:ahLst/>
                <a:cxnLst/>
                <a:rect r="r" b="b" t="t" l="l"/>
                <a:pathLst>
                  <a:path h="2124128" w="165561">
                    <a:moveTo>
                      <a:pt x="51200" y="0"/>
                    </a:moveTo>
                    <a:lnTo>
                      <a:pt x="114361" y="0"/>
                    </a:lnTo>
                    <a:cubicBezTo>
                      <a:pt x="142638" y="0"/>
                      <a:pt x="165561" y="22923"/>
                      <a:pt x="165561" y="51200"/>
                    </a:cubicBezTo>
                    <a:lnTo>
                      <a:pt x="165561" y="2072928"/>
                    </a:lnTo>
                    <a:cubicBezTo>
                      <a:pt x="165561" y="2101205"/>
                      <a:pt x="142638" y="2124128"/>
                      <a:pt x="114361" y="2124128"/>
                    </a:cubicBezTo>
                    <a:lnTo>
                      <a:pt x="51200" y="2124128"/>
                    </a:lnTo>
                    <a:cubicBezTo>
                      <a:pt x="22923" y="2124128"/>
                      <a:pt x="0" y="2101205"/>
                      <a:pt x="0" y="2072928"/>
                    </a:cubicBezTo>
                    <a:lnTo>
                      <a:pt x="0" y="51200"/>
                    </a:lnTo>
                    <a:cubicBezTo>
                      <a:pt x="0" y="22923"/>
                      <a:pt x="22923" y="0"/>
                      <a:pt x="51200" y="0"/>
                    </a:cubicBezTo>
                    <a:close/>
                  </a:path>
                </a:pathLst>
              </a:custGeom>
              <a:solidFill>
                <a:srgbClr val="E8FEFF"/>
              </a:solidFill>
            </p:spPr>
          </p:sp>
          <p:sp>
            <p:nvSpPr>
              <p:cNvPr name="TextBox 40" id="40"/>
              <p:cNvSpPr txBox="true"/>
              <p:nvPr/>
            </p:nvSpPr>
            <p:spPr>
              <a:xfrm>
                <a:off x="0" y="-57150"/>
                <a:ext cx="165561" cy="2181278"/>
              </a:xfrm>
              <a:prstGeom prst="rect">
                <a:avLst/>
              </a:prstGeom>
            </p:spPr>
            <p:txBody>
              <a:bodyPr anchor="ctr" rtlCol="false" tIns="52715" lIns="52715" bIns="52715" rIns="52715"/>
              <a:lstStyle/>
              <a:p>
                <a:pPr algn="ctr">
                  <a:lnSpc>
                    <a:spcPts val="2099"/>
                  </a:lnSpc>
                </a:pPr>
              </a:p>
            </p:txBody>
          </p:sp>
        </p:grpSp>
        <p:grpSp>
          <p:nvGrpSpPr>
            <p:cNvPr name="Group 41" id="41"/>
            <p:cNvGrpSpPr/>
            <p:nvPr/>
          </p:nvGrpSpPr>
          <p:grpSpPr>
            <a:xfrm rot="-5400000">
              <a:off x="5458" y="966513"/>
              <a:ext cx="1612885" cy="1623801"/>
              <a:chOff x="0" y="0"/>
              <a:chExt cx="584890" cy="588849"/>
            </a:xfrm>
          </p:grpSpPr>
          <p:sp>
            <p:nvSpPr>
              <p:cNvPr name="Freeform 42" id="42"/>
              <p:cNvSpPr/>
              <p:nvPr/>
            </p:nvSpPr>
            <p:spPr>
              <a:xfrm flipH="false" flipV="false" rot="0">
                <a:off x="0" y="0"/>
                <a:ext cx="584890" cy="588849"/>
              </a:xfrm>
              <a:custGeom>
                <a:avLst/>
                <a:gdLst/>
                <a:ahLst/>
                <a:cxnLst/>
                <a:rect r="r" b="b" t="t" l="l"/>
                <a:pathLst>
                  <a:path h="588849" w="584890">
                    <a:moveTo>
                      <a:pt x="292445" y="0"/>
                    </a:moveTo>
                    <a:cubicBezTo>
                      <a:pt x="130932" y="0"/>
                      <a:pt x="0" y="131818"/>
                      <a:pt x="0" y="294424"/>
                    </a:cubicBezTo>
                    <a:cubicBezTo>
                      <a:pt x="0" y="457030"/>
                      <a:pt x="130932" y="588849"/>
                      <a:pt x="292445" y="588849"/>
                    </a:cubicBezTo>
                    <a:cubicBezTo>
                      <a:pt x="453958" y="588849"/>
                      <a:pt x="584890" y="457030"/>
                      <a:pt x="584890" y="294424"/>
                    </a:cubicBezTo>
                    <a:cubicBezTo>
                      <a:pt x="584890" y="131818"/>
                      <a:pt x="453958" y="0"/>
                      <a:pt x="292445" y="0"/>
                    </a:cubicBezTo>
                    <a:close/>
                  </a:path>
                </a:pathLst>
              </a:custGeom>
              <a:solidFill>
                <a:srgbClr val="3DD6D9"/>
              </a:solidFill>
            </p:spPr>
          </p:sp>
          <p:sp>
            <p:nvSpPr>
              <p:cNvPr name="TextBox 43" id="43"/>
              <p:cNvSpPr txBox="true"/>
              <p:nvPr/>
            </p:nvSpPr>
            <p:spPr>
              <a:xfrm>
                <a:off x="54833" y="-1945"/>
                <a:ext cx="475223" cy="535590"/>
              </a:xfrm>
              <a:prstGeom prst="rect">
                <a:avLst/>
              </a:prstGeom>
            </p:spPr>
            <p:txBody>
              <a:bodyPr anchor="ctr" rtlCol="false" tIns="52715" lIns="52715" bIns="52715" rIns="52715"/>
              <a:lstStyle/>
              <a:p>
                <a:pPr algn="ctr">
                  <a:lnSpc>
                    <a:spcPts val="2099"/>
                  </a:lnSpc>
                </a:pPr>
              </a:p>
            </p:txBody>
          </p:sp>
        </p:grpSp>
        <p:sp>
          <p:nvSpPr>
            <p:cNvPr name="TextBox 44" id="44"/>
            <p:cNvSpPr txBox="true"/>
            <p:nvPr/>
          </p:nvSpPr>
          <p:spPr>
            <a:xfrm rot="0">
              <a:off x="1957720" y="1315468"/>
              <a:ext cx="20421312" cy="97759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646"/>
                </a:lnSpc>
              </a:pPr>
              <a:r>
                <a:rPr lang="en-US" sz="2594" spc="-62">
                  <a:solidFill>
                    <a:srgbClr val="023E8A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Adopter une pr</a:t>
              </a:r>
              <a:r>
                <a:rPr lang="en-US" sz="2594" spc="-62">
                  <a:solidFill>
                    <a:srgbClr val="023E8A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atique quotidienne de</a:t>
              </a:r>
              <a:r>
                <a:rPr lang="en-US" sz="2594" spc="-62">
                  <a:solidFill>
                    <a:srgbClr val="023E8A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pleine conscience permet de mieux comprendre ce qui se passe en soi (sensations, émotions, pensées) et</a:t>
              </a:r>
              <a:r>
                <a:rPr lang="en-US" sz="2594" spc="-62">
                  <a:solidFill>
                    <a:srgbClr val="023E8A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aide à apprivoiser </a:t>
              </a:r>
              <a:r>
                <a:rPr lang="en-US" sz="2594" spc="-62">
                  <a:solidFill>
                    <a:srgbClr val="023E8A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l</a:t>
              </a:r>
              <a:r>
                <a:rPr lang="en-US" sz="2594" spc="-62">
                  <a:solidFill>
                    <a:srgbClr val="023E8A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e</a:t>
              </a:r>
              <a:r>
                <a:rPr lang="en-US" sz="2594" spc="-62">
                  <a:solidFill>
                    <a:srgbClr val="023E8A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s</a:t>
              </a:r>
              <a:r>
                <a:rPr lang="en-US" sz="2594" spc="-62">
                  <a:solidFill>
                    <a:srgbClr val="023E8A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tress</a:t>
              </a:r>
              <a:r>
                <a:rPr lang="en-US" sz="2594" spc="-62">
                  <a:solidFill>
                    <a:srgbClr val="023E8A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594" spc="-62">
                  <a:solidFill>
                    <a:srgbClr val="023E8A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e</a:t>
              </a:r>
              <a:r>
                <a:rPr lang="en-US" sz="2594" spc="-62">
                  <a:solidFill>
                    <a:srgbClr val="023E8A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t l’anxiété.</a:t>
              </a:r>
            </a:p>
          </p:txBody>
        </p:sp>
        <p:sp>
          <p:nvSpPr>
            <p:cNvPr name="Freeform 45" id="45" descr="Yoga avec un remplissage uni"/>
            <p:cNvSpPr/>
            <p:nvPr/>
          </p:nvSpPr>
          <p:spPr>
            <a:xfrm flipH="false" flipV="false" rot="0">
              <a:off x="224748" y="1130300"/>
              <a:ext cx="1244436" cy="1244436"/>
            </a:xfrm>
            <a:custGeom>
              <a:avLst/>
              <a:gdLst/>
              <a:ahLst/>
              <a:cxnLst/>
              <a:rect r="r" b="b" t="t" l="l"/>
              <a:pathLst>
                <a:path h="1244436" w="1244436">
                  <a:moveTo>
                    <a:pt x="0" y="0"/>
                  </a:moveTo>
                  <a:lnTo>
                    <a:pt x="1244436" y="0"/>
                  </a:lnTo>
                  <a:lnTo>
                    <a:pt x="1244436" y="1244436"/>
                  </a:lnTo>
                  <a:lnTo>
                    <a:pt x="0" y="12444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1" t="0" r="-121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55758" y="18008"/>
            <a:ext cx="6425859" cy="791042"/>
          </a:xfrm>
          <a:custGeom>
            <a:avLst/>
            <a:gdLst/>
            <a:ahLst/>
            <a:cxnLst/>
            <a:rect r="r" b="b" t="t" l="l"/>
            <a:pathLst>
              <a:path h="791042" w="6425859">
                <a:moveTo>
                  <a:pt x="0" y="0"/>
                </a:moveTo>
                <a:lnTo>
                  <a:pt x="6425860" y="0"/>
                </a:lnTo>
                <a:lnTo>
                  <a:pt x="6425860" y="791041"/>
                </a:lnTo>
                <a:lnTo>
                  <a:pt x="0" y="7910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0" y="1839845"/>
            <a:ext cx="18288000" cy="10312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579"/>
              </a:lnSpc>
            </a:pPr>
            <a:r>
              <a:rPr lang="en-US" sz="6999" b="true">
                <a:solidFill>
                  <a:srgbClr val="023E8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La guerre des clans! 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0" y="531323"/>
            <a:ext cx="18288000" cy="14973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20"/>
              </a:lnSpc>
              <a:spcBef>
                <a:spcPct val="0"/>
              </a:spcBef>
            </a:pPr>
            <a:r>
              <a:rPr lang="en-US" b="true" sz="7800" spc="-397">
                <a:solidFill>
                  <a:srgbClr val="0BAB9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MODE DE VIE ET HABITUDES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7862796" y="9787302"/>
            <a:ext cx="152400" cy="228600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b="true" sz="2000">
                <a:solidFill>
                  <a:srgbClr val="003886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16</a:t>
            </a:r>
          </a:p>
        </p:txBody>
      </p:sp>
      <p:grpSp>
        <p:nvGrpSpPr>
          <p:cNvPr name="Group 7" id="7"/>
          <p:cNvGrpSpPr/>
          <p:nvPr/>
        </p:nvGrpSpPr>
        <p:grpSpPr>
          <a:xfrm rot="0">
            <a:off x="373102" y="3420772"/>
            <a:ext cx="17489693" cy="2241492"/>
            <a:chOff x="0" y="0"/>
            <a:chExt cx="2538498" cy="325336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2538498" cy="325336"/>
            </a:xfrm>
            <a:custGeom>
              <a:avLst/>
              <a:gdLst/>
              <a:ahLst/>
              <a:cxnLst/>
              <a:rect r="r" b="b" t="t" l="l"/>
              <a:pathLst>
                <a:path h="325336" w="2538498">
                  <a:moveTo>
                    <a:pt x="5312" y="0"/>
                  </a:moveTo>
                  <a:lnTo>
                    <a:pt x="2533186" y="0"/>
                  </a:lnTo>
                  <a:cubicBezTo>
                    <a:pt x="2534595" y="0"/>
                    <a:pt x="2535946" y="560"/>
                    <a:pt x="2536942" y="1556"/>
                  </a:cubicBezTo>
                  <a:cubicBezTo>
                    <a:pt x="2537938" y="2552"/>
                    <a:pt x="2538498" y="3903"/>
                    <a:pt x="2538498" y="5312"/>
                  </a:cubicBezTo>
                  <a:lnTo>
                    <a:pt x="2538498" y="320024"/>
                  </a:lnTo>
                  <a:cubicBezTo>
                    <a:pt x="2538498" y="322958"/>
                    <a:pt x="2536120" y="325336"/>
                    <a:pt x="2533186" y="325336"/>
                  </a:cubicBezTo>
                  <a:lnTo>
                    <a:pt x="5312" y="325336"/>
                  </a:lnTo>
                  <a:cubicBezTo>
                    <a:pt x="2378" y="325336"/>
                    <a:pt x="0" y="322958"/>
                    <a:pt x="0" y="320024"/>
                  </a:cubicBezTo>
                  <a:lnTo>
                    <a:pt x="0" y="5312"/>
                  </a:lnTo>
                  <a:cubicBezTo>
                    <a:pt x="0" y="2378"/>
                    <a:pt x="2378" y="0"/>
                    <a:pt x="5312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name="TextBox 9" id="9"/>
            <p:cNvSpPr txBox="true"/>
            <p:nvPr/>
          </p:nvSpPr>
          <p:spPr>
            <a:xfrm>
              <a:off x="0" y="-28575"/>
              <a:ext cx="2538498" cy="353911"/>
            </a:xfrm>
            <a:prstGeom prst="rect">
              <a:avLst/>
            </a:prstGeom>
          </p:spPr>
          <p:txBody>
            <a:bodyPr anchor="ctr" rtlCol="false" tIns="27078" lIns="27078" bIns="27078" rIns="27078"/>
            <a:lstStyle/>
            <a:p>
              <a:pPr algn="ctr">
                <a:lnSpc>
                  <a:spcPts val="1168"/>
                </a:lnSpc>
              </a:pP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836605" y="4251289"/>
            <a:ext cx="8460231" cy="1240709"/>
            <a:chOff x="0" y="0"/>
            <a:chExt cx="11280309" cy="1654279"/>
          </a:xfrm>
        </p:grpSpPr>
        <p:sp>
          <p:nvSpPr>
            <p:cNvPr name="TextBox 11" id="11"/>
            <p:cNvSpPr txBox="true"/>
            <p:nvPr/>
          </p:nvSpPr>
          <p:spPr>
            <a:xfrm rot="0">
              <a:off x="0" y="-66675"/>
              <a:ext cx="11280309" cy="77702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130"/>
                </a:lnSpc>
              </a:pPr>
              <a:r>
                <a:rPr lang="en-US" sz="3500" spc="-122">
                  <a:solidFill>
                    <a:srgbClr val="023E8A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A. Vrai</a:t>
              </a:r>
            </a:p>
          </p:txBody>
        </p:sp>
        <p:sp>
          <p:nvSpPr>
            <p:cNvPr name="TextBox 12" id="12"/>
            <p:cNvSpPr txBox="true"/>
            <p:nvPr/>
          </p:nvSpPr>
          <p:spPr>
            <a:xfrm rot="0">
              <a:off x="0" y="877251"/>
              <a:ext cx="11280309" cy="77702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130"/>
                </a:lnSpc>
              </a:pPr>
              <a:r>
                <a:rPr lang="en-US" sz="3500" spc="-122">
                  <a:solidFill>
                    <a:srgbClr val="023E8A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B. Faux</a:t>
              </a: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169032" y="3142960"/>
            <a:ext cx="17822500" cy="880046"/>
            <a:chOff x="0" y="0"/>
            <a:chExt cx="23763334" cy="1173395"/>
          </a:xfrm>
        </p:grpSpPr>
        <p:grpSp>
          <p:nvGrpSpPr>
            <p:cNvPr name="Group 14" id="14"/>
            <p:cNvGrpSpPr/>
            <p:nvPr/>
          </p:nvGrpSpPr>
          <p:grpSpPr>
            <a:xfrm rot="0">
              <a:off x="0" y="0"/>
              <a:ext cx="23763334" cy="1173395"/>
              <a:chOff x="0" y="0"/>
              <a:chExt cx="2586802" cy="127732"/>
            </a:xfrm>
          </p:grpSpPr>
          <p:sp>
            <p:nvSpPr>
              <p:cNvPr name="Freeform 15" id="15"/>
              <p:cNvSpPr/>
              <p:nvPr/>
            </p:nvSpPr>
            <p:spPr>
              <a:xfrm flipH="false" flipV="false" rot="0">
                <a:off x="0" y="0"/>
                <a:ext cx="2586802" cy="127732"/>
              </a:xfrm>
              <a:custGeom>
                <a:avLst/>
                <a:gdLst/>
                <a:ahLst/>
                <a:cxnLst/>
                <a:rect r="r" b="b" t="t" l="l"/>
                <a:pathLst>
                  <a:path h="127732" w="2586802">
                    <a:moveTo>
                      <a:pt x="2606" y="0"/>
                    </a:moveTo>
                    <a:lnTo>
                      <a:pt x="2584196" y="0"/>
                    </a:lnTo>
                    <a:cubicBezTo>
                      <a:pt x="2585635" y="0"/>
                      <a:pt x="2586802" y="1167"/>
                      <a:pt x="2586802" y="2606"/>
                    </a:cubicBezTo>
                    <a:lnTo>
                      <a:pt x="2586802" y="125126"/>
                    </a:lnTo>
                    <a:cubicBezTo>
                      <a:pt x="2586802" y="126565"/>
                      <a:pt x="2585635" y="127732"/>
                      <a:pt x="2584196" y="127732"/>
                    </a:cubicBezTo>
                    <a:lnTo>
                      <a:pt x="2606" y="127732"/>
                    </a:lnTo>
                    <a:cubicBezTo>
                      <a:pt x="1915" y="127732"/>
                      <a:pt x="1252" y="127457"/>
                      <a:pt x="763" y="126969"/>
                    </a:cubicBezTo>
                    <a:cubicBezTo>
                      <a:pt x="275" y="126480"/>
                      <a:pt x="0" y="125817"/>
                      <a:pt x="0" y="125126"/>
                    </a:cubicBezTo>
                    <a:lnTo>
                      <a:pt x="0" y="2606"/>
                    </a:lnTo>
                    <a:cubicBezTo>
                      <a:pt x="0" y="1915"/>
                      <a:pt x="275" y="1252"/>
                      <a:pt x="763" y="763"/>
                    </a:cubicBezTo>
                    <a:cubicBezTo>
                      <a:pt x="1252" y="275"/>
                      <a:pt x="1915" y="0"/>
                      <a:pt x="2606" y="0"/>
                    </a:cubicBezTo>
                    <a:close/>
                  </a:path>
                </a:pathLst>
              </a:custGeom>
              <a:solidFill>
                <a:srgbClr val="023E8A"/>
              </a:solidFill>
              <a:ln w="66675" cap="sq">
                <a:solidFill>
                  <a:srgbClr val="003886"/>
                </a:solidFill>
                <a:prstDash val="solid"/>
                <a:miter/>
              </a:ln>
            </p:spPr>
          </p:sp>
          <p:sp>
            <p:nvSpPr>
              <p:cNvPr name="TextBox 16" id="16"/>
              <p:cNvSpPr txBox="true"/>
              <p:nvPr/>
            </p:nvSpPr>
            <p:spPr>
              <a:xfrm>
                <a:off x="0" y="-28575"/>
                <a:ext cx="2586802" cy="156307"/>
              </a:xfrm>
              <a:prstGeom prst="rect">
                <a:avLst/>
              </a:prstGeom>
            </p:spPr>
            <p:txBody>
              <a:bodyPr anchor="ctr" rtlCol="false" tIns="27078" lIns="27078" bIns="27078" rIns="27078"/>
              <a:lstStyle/>
              <a:p>
                <a:pPr algn="ctr">
                  <a:lnSpc>
                    <a:spcPts val="1168"/>
                  </a:lnSpc>
                </a:pPr>
              </a:p>
            </p:txBody>
          </p:sp>
        </p:grpSp>
        <p:sp>
          <p:nvSpPr>
            <p:cNvPr name="TextBox 17" id="17"/>
            <p:cNvSpPr txBox="true"/>
            <p:nvPr/>
          </p:nvSpPr>
          <p:spPr>
            <a:xfrm rot="0">
              <a:off x="169979" y="114254"/>
              <a:ext cx="23558368" cy="84984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4900"/>
                </a:lnSpc>
                <a:spcBef>
                  <a:spcPct val="0"/>
                </a:spcBef>
              </a:pPr>
              <a:r>
                <a:rPr lang="en-US" b="true" sz="3500" spc="-49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QUESTION #4 : L’anxiété influence les habitudes de vie que nous adoptons et notre mode de vie.</a:t>
              </a:r>
            </a:p>
          </p:txBody>
        </p:sp>
      </p:grp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1" t="0" r="-121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55758" y="18008"/>
            <a:ext cx="6425859" cy="791042"/>
          </a:xfrm>
          <a:custGeom>
            <a:avLst/>
            <a:gdLst/>
            <a:ahLst/>
            <a:cxnLst/>
            <a:rect r="r" b="b" t="t" l="l"/>
            <a:pathLst>
              <a:path h="791042" w="6425859">
                <a:moveTo>
                  <a:pt x="0" y="0"/>
                </a:moveTo>
                <a:lnTo>
                  <a:pt x="6425860" y="0"/>
                </a:lnTo>
                <a:lnTo>
                  <a:pt x="6425860" y="791041"/>
                </a:lnTo>
                <a:lnTo>
                  <a:pt x="0" y="7910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7862796" y="9787302"/>
            <a:ext cx="152400" cy="228600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b="true" sz="2000">
                <a:solidFill>
                  <a:srgbClr val="003886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17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0" y="1839845"/>
            <a:ext cx="18288000" cy="10312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579"/>
              </a:lnSpc>
            </a:pPr>
            <a:r>
              <a:rPr lang="en-US" sz="6999" b="true">
                <a:solidFill>
                  <a:srgbClr val="023E8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La guerre des clans! 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0" y="531323"/>
            <a:ext cx="18288000" cy="14973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20"/>
              </a:lnSpc>
              <a:spcBef>
                <a:spcPct val="0"/>
              </a:spcBef>
            </a:pPr>
            <a:r>
              <a:rPr lang="en-US" b="true" sz="7800" spc="-397">
                <a:solidFill>
                  <a:srgbClr val="0BAB9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MODE DE VIE ET HABITUDES</a:t>
            </a:r>
          </a:p>
        </p:txBody>
      </p:sp>
      <p:grpSp>
        <p:nvGrpSpPr>
          <p:cNvPr name="Group 7" id="7"/>
          <p:cNvGrpSpPr/>
          <p:nvPr/>
        </p:nvGrpSpPr>
        <p:grpSpPr>
          <a:xfrm rot="0">
            <a:off x="169032" y="3142960"/>
            <a:ext cx="17822500" cy="880046"/>
            <a:chOff x="0" y="0"/>
            <a:chExt cx="23763334" cy="1173395"/>
          </a:xfrm>
        </p:grpSpPr>
        <p:grpSp>
          <p:nvGrpSpPr>
            <p:cNvPr name="Group 8" id="8"/>
            <p:cNvGrpSpPr/>
            <p:nvPr/>
          </p:nvGrpSpPr>
          <p:grpSpPr>
            <a:xfrm rot="0">
              <a:off x="0" y="0"/>
              <a:ext cx="23763334" cy="1173395"/>
              <a:chOff x="0" y="0"/>
              <a:chExt cx="2586802" cy="127732"/>
            </a:xfrm>
          </p:grpSpPr>
          <p:sp>
            <p:nvSpPr>
              <p:cNvPr name="Freeform 9" id="9"/>
              <p:cNvSpPr/>
              <p:nvPr/>
            </p:nvSpPr>
            <p:spPr>
              <a:xfrm flipH="false" flipV="false" rot="0">
                <a:off x="0" y="0"/>
                <a:ext cx="2586802" cy="127732"/>
              </a:xfrm>
              <a:custGeom>
                <a:avLst/>
                <a:gdLst/>
                <a:ahLst/>
                <a:cxnLst/>
                <a:rect r="r" b="b" t="t" l="l"/>
                <a:pathLst>
                  <a:path h="127732" w="2586802">
                    <a:moveTo>
                      <a:pt x="2606" y="0"/>
                    </a:moveTo>
                    <a:lnTo>
                      <a:pt x="2584196" y="0"/>
                    </a:lnTo>
                    <a:cubicBezTo>
                      <a:pt x="2585635" y="0"/>
                      <a:pt x="2586802" y="1167"/>
                      <a:pt x="2586802" y="2606"/>
                    </a:cubicBezTo>
                    <a:lnTo>
                      <a:pt x="2586802" y="125126"/>
                    </a:lnTo>
                    <a:cubicBezTo>
                      <a:pt x="2586802" y="126565"/>
                      <a:pt x="2585635" y="127732"/>
                      <a:pt x="2584196" y="127732"/>
                    </a:cubicBezTo>
                    <a:lnTo>
                      <a:pt x="2606" y="127732"/>
                    </a:lnTo>
                    <a:cubicBezTo>
                      <a:pt x="1915" y="127732"/>
                      <a:pt x="1252" y="127457"/>
                      <a:pt x="763" y="126969"/>
                    </a:cubicBezTo>
                    <a:cubicBezTo>
                      <a:pt x="275" y="126480"/>
                      <a:pt x="0" y="125817"/>
                      <a:pt x="0" y="125126"/>
                    </a:cubicBezTo>
                    <a:lnTo>
                      <a:pt x="0" y="2606"/>
                    </a:lnTo>
                    <a:cubicBezTo>
                      <a:pt x="0" y="1915"/>
                      <a:pt x="275" y="1252"/>
                      <a:pt x="763" y="763"/>
                    </a:cubicBezTo>
                    <a:cubicBezTo>
                      <a:pt x="1252" y="275"/>
                      <a:pt x="1915" y="0"/>
                      <a:pt x="2606" y="0"/>
                    </a:cubicBezTo>
                    <a:close/>
                  </a:path>
                </a:pathLst>
              </a:custGeom>
              <a:solidFill>
                <a:srgbClr val="023E8A"/>
              </a:solidFill>
              <a:ln w="66675" cap="sq">
                <a:solidFill>
                  <a:srgbClr val="003886"/>
                </a:solidFill>
                <a:prstDash val="solid"/>
                <a:miter/>
              </a:ln>
            </p:spPr>
          </p:sp>
          <p:sp>
            <p:nvSpPr>
              <p:cNvPr name="TextBox 10" id="10"/>
              <p:cNvSpPr txBox="true"/>
              <p:nvPr/>
            </p:nvSpPr>
            <p:spPr>
              <a:xfrm>
                <a:off x="0" y="-28575"/>
                <a:ext cx="2586802" cy="156307"/>
              </a:xfrm>
              <a:prstGeom prst="rect">
                <a:avLst/>
              </a:prstGeom>
            </p:spPr>
            <p:txBody>
              <a:bodyPr anchor="ctr" rtlCol="false" tIns="27078" lIns="27078" bIns="27078" rIns="27078"/>
              <a:lstStyle/>
              <a:p>
                <a:pPr algn="ctr">
                  <a:lnSpc>
                    <a:spcPts val="1168"/>
                  </a:lnSpc>
                </a:pPr>
              </a:p>
            </p:txBody>
          </p:sp>
        </p:grpSp>
        <p:sp>
          <p:nvSpPr>
            <p:cNvPr name="TextBox 11" id="11"/>
            <p:cNvSpPr txBox="true"/>
            <p:nvPr/>
          </p:nvSpPr>
          <p:spPr>
            <a:xfrm rot="0">
              <a:off x="169979" y="114254"/>
              <a:ext cx="23558368" cy="84984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4900"/>
                </a:lnSpc>
                <a:spcBef>
                  <a:spcPct val="0"/>
                </a:spcBef>
              </a:pPr>
              <a:r>
                <a:rPr lang="en-US" b="true" sz="3500" spc="-49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QUESTION #4 : L’anxiété influence les habitudes de vie que nous adoptons et notre mode de vie.</a:t>
              </a: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175600" y="4051010"/>
            <a:ext cx="17822500" cy="1255433"/>
            <a:chOff x="0" y="0"/>
            <a:chExt cx="2586802" cy="182217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2586802" cy="182217"/>
            </a:xfrm>
            <a:custGeom>
              <a:avLst/>
              <a:gdLst/>
              <a:ahLst/>
              <a:cxnLst/>
              <a:rect r="r" b="b" t="t" l="l"/>
              <a:pathLst>
                <a:path h="182217" w="2586802">
                  <a:moveTo>
                    <a:pt x="5213" y="0"/>
                  </a:moveTo>
                  <a:lnTo>
                    <a:pt x="2581590" y="0"/>
                  </a:lnTo>
                  <a:cubicBezTo>
                    <a:pt x="2582972" y="0"/>
                    <a:pt x="2584298" y="549"/>
                    <a:pt x="2585275" y="1527"/>
                  </a:cubicBezTo>
                  <a:cubicBezTo>
                    <a:pt x="2586253" y="2504"/>
                    <a:pt x="2586802" y="3830"/>
                    <a:pt x="2586802" y="5213"/>
                  </a:cubicBezTo>
                  <a:lnTo>
                    <a:pt x="2586802" y="177004"/>
                  </a:lnTo>
                  <a:cubicBezTo>
                    <a:pt x="2586802" y="178387"/>
                    <a:pt x="2586253" y="179712"/>
                    <a:pt x="2585275" y="180690"/>
                  </a:cubicBezTo>
                  <a:cubicBezTo>
                    <a:pt x="2584298" y="181668"/>
                    <a:pt x="2582972" y="182217"/>
                    <a:pt x="2581590" y="182217"/>
                  </a:cubicBezTo>
                  <a:lnTo>
                    <a:pt x="5213" y="182217"/>
                  </a:lnTo>
                  <a:cubicBezTo>
                    <a:pt x="3830" y="182217"/>
                    <a:pt x="2504" y="181668"/>
                    <a:pt x="1527" y="180690"/>
                  </a:cubicBezTo>
                  <a:cubicBezTo>
                    <a:pt x="549" y="179712"/>
                    <a:pt x="0" y="178387"/>
                    <a:pt x="0" y="177004"/>
                  </a:cubicBezTo>
                  <a:lnTo>
                    <a:pt x="0" y="5213"/>
                  </a:lnTo>
                  <a:cubicBezTo>
                    <a:pt x="0" y="3830"/>
                    <a:pt x="549" y="2504"/>
                    <a:pt x="1527" y="1527"/>
                  </a:cubicBezTo>
                  <a:cubicBezTo>
                    <a:pt x="2504" y="549"/>
                    <a:pt x="3830" y="0"/>
                    <a:pt x="5213" y="0"/>
                  </a:cubicBezTo>
                  <a:close/>
                </a:path>
              </a:pathLst>
            </a:custGeom>
            <a:solidFill>
              <a:srgbClr val="E8FEFF"/>
            </a:solidFill>
            <a:ln w="66675" cap="sq">
              <a:solidFill>
                <a:srgbClr val="3DD6D9"/>
              </a:solidFill>
              <a:prstDash val="solid"/>
              <a:miter/>
            </a:ln>
          </p:spPr>
        </p:sp>
        <p:sp>
          <p:nvSpPr>
            <p:cNvPr name="TextBox 14" id="14"/>
            <p:cNvSpPr txBox="true"/>
            <p:nvPr/>
          </p:nvSpPr>
          <p:spPr>
            <a:xfrm>
              <a:off x="0" y="-28575"/>
              <a:ext cx="2586802" cy="210792"/>
            </a:xfrm>
            <a:prstGeom prst="rect">
              <a:avLst/>
            </a:prstGeom>
          </p:spPr>
          <p:txBody>
            <a:bodyPr anchor="ctr" rtlCol="false" tIns="27078" lIns="27078" bIns="27078" rIns="27078"/>
            <a:lstStyle/>
            <a:p>
              <a:pPr algn="ctr">
                <a:lnSpc>
                  <a:spcPts val="1168"/>
                </a:lnSpc>
              </a:pPr>
            </a:p>
          </p:txBody>
        </p:sp>
      </p:grpSp>
      <p:sp>
        <p:nvSpPr>
          <p:cNvPr name="TextBox 15" id="15"/>
          <p:cNvSpPr txBox="true"/>
          <p:nvPr/>
        </p:nvSpPr>
        <p:spPr>
          <a:xfrm rot="0">
            <a:off x="367337" y="4625986"/>
            <a:ext cx="17154927" cy="5994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130"/>
              </a:lnSpc>
            </a:pPr>
            <a:r>
              <a:rPr lang="en-US" sz="3500" spc="-122" b="true">
                <a:solidFill>
                  <a:srgbClr val="023E8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A. Vrai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322147" y="4113549"/>
            <a:ext cx="17154927" cy="5994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130"/>
              </a:lnSpc>
            </a:pPr>
            <a:r>
              <a:rPr lang="en-US" sz="3500" spc="-122">
                <a:solidFill>
                  <a:srgbClr val="023E8A"/>
                </a:solidFill>
                <a:latin typeface="Calibri (MS)"/>
                <a:ea typeface="Calibri (MS)"/>
                <a:cs typeface="Calibri (MS)"/>
                <a:sym typeface="Calibri (MS)"/>
              </a:rPr>
              <a:t>Réponse :</a:t>
            </a:r>
          </a:p>
        </p:txBody>
      </p:sp>
      <p:sp>
        <p:nvSpPr>
          <p:cNvPr name="Freeform 17" id="17"/>
          <p:cNvSpPr/>
          <p:nvPr/>
        </p:nvSpPr>
        <p:spPr>
          <a:xfrm flipH="false" flipV="false" rot="0">
            <a:off x="9238640" y="6095900"/>
            <a:ext cx="1899155" cy="3051572"/>
          </a:xfrm>
          <a:custGeom>
            <a:avLst/>
            <a:gdLst/>
            <a:ahLst/>
            <a:cxnLst/>
            <a:rect r="r" b="b" t="t" l="l"/>
            <a:pathLst>
              <a:path h="3051572" w="1899155">
                <a:moveTo>
                  <a:pt x="0" y="0"/>
                </a:moveTo>
                <a:lnTo>
                  <a:pt x="1899155" y="0"/>
                </a:lnTo>
                <a:lnTo>
                  <a:pt x="1899155" y="3051572"/>
                </a:lnTo>
                <a:lnTo>
                  <a:pt x="0" y="305157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833" t="0" r="-833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-10800000">
            <a:off x="6804315" y="6095900"/>
            <a:ext cx="1899155" cy="3051572"/>
          </a:xfrm>
          <a:custGeom>
            <a:avLst/>
            <a:gdLst/>
            <a:ahLst/>
            <a:cxnLst/>
            <a:rect r="r" b="b" t="t" l="l"/>
            <a:pathLst>
              <a:path h="3051572" w="1899155">
                <a:moveTo>
                  <a:pt x="0" y="0"/>
                </a:moveTo>
                <a:lnTo>
                  <a:pt x="1899155" y="0"/>
                </a:lnTo>
                <a:lnTo>
                  <a:pt x="1899155" y="3051572"/>
                </a:lnTo>
                <a:lnTo>
                  <a:pt x="0" y="305157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833" t="0" r="-833" b="0"/>
            </a:stretch>
          </a:blipFill>
        </p:spPr>
      </p:sp>
      <p:grpSp>
        <p:nvGrpSpPr>
          <p:cNvPr name="Group 19" id="19"/>
          <p:cNvGrpSpPr/>
          <p:nvPr/>
        </p:nvGrpSpPr>
        <p:grpSpPr>
          <a:xfrm rot="0">
            <a:off x="4364912" y="5973193"/>
            <a:ext cx="2154193" cy="764973"/>
            <a:chOff x="0" y="0"/>
            <a:chExt cx="972114" cy="345206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972114" cy="345206"/>
            </a:xfrm>
            <a:custGeom>
              <a:avLst/>
              <a:gdLst/>
              <a:ahLst/>
              <a:cxnLst/>
              <a:rect r="r" b="b" t="t" l="l"/>
              <a:pathLst>
                <a:path h="345206" w="972114">
                  <a:moveTo>
                    <a:pt x="28751" y="0"/>
                  </a:moveTo>
                  <a:lnTo>
                    <a:pt x="943363" y="0"/>
                  </a:lnTo>
                  <a:cubicBezTo>
                    <a:pt x="959242" y="0"/>
                    <a:pt x="972114" y="12872"/>
                    <a:pt x="972114" y="28751"/>
                  </a:cubicBezTo>
                  <a:lnTo>
                    <a:pt x="972114" y="316455"/>
                  </a:lnTo>
                  <a:cubicBezTo>
                    <a:pt x="972114" y="324080"/>
                    <a:pt x="969085" y="331393"/>
                    <a:pt x="963693" y="336785"/>
                  </a:cubicBezTo>
                  <a:cubicBezTo>
                    <a:pt x="958301" y="342177"/>
                    <a:pt x="950988" y="345206"/>
                    <a:pt x="943363" y="345206"/>
                  </a:cubicBezTo>
                  <a:lnTo>
                    <a:pt x="28751" y="345206"/>
                  </a:lnTo>
                  <a:cubicBezTo>
                    <a:pt x="12872" y="345206"/>
                    <a:pt x="0" y="332334"/>
                    <a:pt x="0" y="316455"/>
                  </a:cubicBezTo>
                  <a:lnTo>
                    <a:pt x="0" y="28751"/>
                  </a:lnTo>
                  <a:cubicBezTo>
                    <a:pt x="0" y="12872"/>
                    <a:pt x="12872" y="0"/>
                    <a:pt x="28751" y="0"/>
                  </a:cubicBezTo>
                  <a:close/>
                </a:path>
              </a:pathLst>
            </a:custGeom>
            <a:solidFill>
              <a:srgbClr val="FFCBD1"/>
            </a:solidFill>
          </p:spPr>
        </p:sp>
        <p:sp>
          <p:nvSpPr>
            <p:cNvPr name="TextBox 21" id="21"/>
            <p:cNvSpPr txBox="true"/>
            <p:nvPr/>
          </p:nvSpPr>
          <p:spPr>
            <a:xfrm>
              <a:off x="0" y="-28575"/>
              <a:ext cx="972114" cy="373781"/>
            </a:xfrm>
            <a:prstGeom prst="rect">
              <a:avLst/>
            </a:prstGeom>
          </p:spPr>
          <p:txBody>
            <a:bodyPr anchor="ctr" rtlCol="false" tIns="45709" lIns="45709" bIns="45709" rIns="45709"/>
            <a:lstStyle/>
            <a:p>
              <a:pPr algn="ctr">
                <a:lnSpc>
                  <a:spcPts val="845"/>
                </a:lnSpc>
              </a:pPr>
            </a:p>
          </p:txBody>
        </p:sp>
      </p:grpSp>
      <p:grpSp>
        <p:nvGrpSpPr>
          <p:cNvPr name="Group 22" id="22"/>
          <p:cNvGrpSpPr/>
          <p:nvPr/>
        </p:nvGrpSpPr>
        <p:grpSpPr>
          <a:xfrm rot="-5514243">
            <a:off x="6016312" y="6166817"/>
            <a:ext cx="377725" cy="377725"/>
            <a:chOff x="0" y="0"/>
            <a:chExt cx="812800" cy="812800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812800" y="406400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406400" y="609600"/>
                  </a:lnTo>
                  <a:lnTo>
                    <a:pt x="406400" y="812800"/>
                  </a:lnTo>
                  <a:lnTo>
                    <a:pt x="812800" y="406400"/>
                  </a:lnTo>
                  <a:close/>
                </a:path>
              </a:pathLst>
            </a:custGeom>
            <a:solidFill>
              <a:srgbClr val="CB161C"/>
            </a:solidFill>
          </p:spPr>
        </p:sp>
        <p:sp>
          <p:nvSpPr>
            <p:cNvPr name="TextBox 24" id="24"/>
            <p:cNvSpPr txBox="true"/>
            <p:nvPr/>
          </p:nvSpPr>
          <p:spPr>
            <a:xfrm>
              <a:off x="0" y="146050"/>
              <a:ext cx="711200" cy="463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</a:pPr>
            </a:p>
          </p:txBody>
        </p:sp>
      </p:grpSp>
      <p:sp>
        <p:nvSpPr>
          <p:cNvPr name="TextBox 25" id="25"/>
          <p:cNvSpPr txBox="true"/>
          <p:nvPr/>
        </p:nvSpPr>
        <p:spPr>
          <a:xfrm rot="0">
            <a:off x="4500715" y="6113021"/>
            <a:ext cx="1509427" cy="5144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88"/>
              </a:lnSpc>
            </a:pPr>
            <a:r>
              <a:rPr lang="en-US" b="true" sz="3210" spc="-195">
                <a:solidFill>
                  <a:srgbClr val="023E8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ANXIÉTÉ</a:t>
            </a:r>
          </a:p>
        </p:txBody>
      </p:sp>
      <p:grpSp>
        <p:nvGrpSpPr>
          <p:cNvPr name="Group 26" id="26"/>
          <p:cNvGrpSpPr/>
          <p:nvPr/>
        </p:nvGrpSpPr>
        <p:grpSpPr>
          <a:xfrm rot="0">
            <a:off x="11672965" y="8382499"/>
            <a:ext cx="2286545" cy="764973"/>
            <a:chOff x="0" y="0"/>
            <a:chExt cx="1031840" cy="345206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1031840" cy="345206"/>
            </a:xfrm>
            <a:custGeom>
              <a:avLst/>
              <a:gdLst/>
              <a:ahLst/>
              <a:cxnLst/>
              <a:rect r="r" b="b" t="t" l="l"/>
              <a:pathLst>
                <a:path h="345206" w="1031840">
                  <a:moveTo>
                    <a:pt x="27087" y="0"/>
                  </a:moveTo>
                  <a:lnTo>
                    <a:pt x="1004753" y="0"/>
                  </a:lnTo>
                  <a:cubicBezTo>
                    <a:pt x="1011937" y="0"/>
                    <a:pt x="1018827" y="2854"/>
                    <a:pt x="1023906" y="7934"/>
                  </a:cubicBezTo>
                  <a:cubicBezTo>
                    <a:pt x="1028986" y="13013"/>
                    <a:pt x="1031840" y="19903"/>
                    <a:pt x="1031840" y="27087"/>
                  </a:cubicBezTo>
                  <a:lnTo>
                    <a:pt x="1031840" y="318119"/>
                  </a:lnTo>
                  <a:cubicBezTo>
                    <a:pt x="1031840" y="325303"/>
                    <a:pt x="1028986" y="332193"/>
                    <a:pt x="1023906" y="337273"/>
                  </a:cubicBezTo>
                  <a:cubicBezTo>
                    <a:pt x="1018827" y="342352"/>
                    <a:pt x="1011937" y="345206"/>
                    <a:pt x="1004753" y="345206"/>
                  </a:cubicBezTo>
                  <a:lnTo>
                    <a:pt x="27087" y="345206"/>
                  </a:lnTo>
                  <a:cubicBezTo>
                    <a:pt x="19903" y="345206"/>
                    <a:pt x="13013" y="342352"/>
                    <a:pt x="7934" y="337273"/>
                  </a:cubicBezTo>
                  <a:cubicBezTo>
                    <a:pt x="2854" y="332193"/>
                    <a:pt x="0" y="325303"/>
                    <a:pt x="0" y="318119"/>
                  </a:cubicBezTo>
                  <a:lnTo>
                    <a:pt x="0" y="27087"/>
                  </a:lnTo>
                  <a:cubicBezTo>
                    <a:pt x="0" y="19903"/>
                    <a:pt x="2854" y="13013"/>
                    <a:pt x="7934" y="7934"/>
                  </a:cubicBezTo>
                  <a:cubicBezTo>
                    <a:pt x="13013" y="2854"/>
                    <a:pt x="19903" y="0"/>
                    <a:pt x="27087" y="0"/>
                  </a:cubicBezTo>
                  <a:close/>
                </a:path>
              </a:pathLst>
            </a:custGeom>
            <a:solidFill>
              <a:srgbClr val="D8FFEA"/>
            </a:solidFill>
          </p:spPr>
        </p:sp>
        <p:sp>
          <p:nvSpPr>
            <p:cNvPr name="TextBox 28" id="28"/>
            <p:cNvSpPr txBox="true"/>
            <p:nvPr/>
          </p:nvSpPr>
          <p:spPr>
            <a:xfrm>
              <a:off x="0" y="-28575"/>
              <a:ext cx="1031840" cy="373781"/>
            </a:xfrm>
            <a:prstGeom prst="rect">
              <a:avLst/>
            </a:prstGeom>
          </p:spPr>
          <p:txBody>
            <a:bodyPr anchor="ctr" rtlCol="false" tIns="45709" lIns="45709" bIns="45709" rIns="45709"/>
            <a:lstStyle/>
            <a:p>
              <a:pPr algn="ctr">
                <a:lnSpc>
                  <a:spcPts val="845"/>
                </a:lnSpc>
              </a:pPr>
            </a:p>
          </p:txBody>
        </p:sp>
      </p:grpSp>
      <p:sp>
        <p:nvSpPr>
          <p:cNvPr name="TextBox 29" id="29"/>
          <p:cNvSpPr txBox="true"/>
          <p:nvPr/>
        </p:nvSpPr>
        <p:spPr>
          <a:xfrm rot="0">
            <a:off x="11805316" y="8532990"/>
            <a:ext cx="1509427" cy="5144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88"/>
              </a:lnSpc>
            </a:pPr>
            <a:r>
              <a:rPr lang="en-US" b="true" sz="3210" spc="-195">
                <a:solidFill>
                  <a:srgbClr val="023E8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ANXIÉTÉ</a:t>
            </a:r>
          </a:p>
        </p:txBody>
      </p:sp>
      <p:grpSp>
        <p:nvGrpSpPr>
          <p:cNvPr name="Group 30" id="30"/>
          <p:cNvGrpSpPr/>
          <p:nvPr/>
        </p:nvGrpSpPr>
        <p:grpSpPr>
          <a:xfrm rot="5400000">
            <a:off x="13314743" y="8576123"/>
            <a:ext cx="377725" cy="377725"/>
            <a:chOff x="0" y="0"/>
            <a:chExt cx="812800" cy="812800"/>
          </a:xfrm>
        </p:grpSpPr>
        <p:sp>
          <p:nvSpPr>
            <p:cNvPr name="Freeform 31" id="3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812800" y="406400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406400" y="609600"/>
                  </a:lnTo>
                  <a:lnTo>
                    <a:pt x="406400" y="812800"/>
                  </a:lnTo>
                  <a:lnTo>
                    <a:pt x="812800" y="406400"/>
                  </a:lnTo>
                  <a:close/>
                </a:path>
              </a:pathLst>
            </a:custGeom>
            <a:solidFill>
              <a:srgbClr val="05803E"/>
            </a:solidFill>
          </p:spPr>
        </p:sp>
        <p:sp>
          <p:nvSpPr>
            <p:cNvPr name="TextBox 32" id="32"/>
            <p:cNvSpPr txBox="true"/>
            <p:nvPr/>
          </p:nvSpPr>
          <p:spPr>
            <a:xfrm>
              <a:off x="0" y="146050"/>
              <a:ext cx="711200" cy="463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</a:pPr>
            </a:p>
          </p:txBody>
        </p:sp>
      </p:grpSp>
      <p:sp>
        <p:nvSpPr>
          <p:cNvPr name="TextBox 33" id="33"/>
          <p:cNvSpPr txBox="true"/>
          <p:nvPr/>
        </p:nvSpPr>
        <p:spPr>
          <a:xfrm rot="0">
            <a:off x="911605" y="8632975"/>
            <a:ext cx="5488604" cy="5144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88"/>
              </a:lnSpc>
            </a:pPr>
            <a:r>
              <a:rPr lang="en-US" b="true" sz="3210" spc="-195">
                <a:solidFill>
                  <a:srgbClr val="023E8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ABANDON DES BONNES HABITUDES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1743620" y="7777803"/>
            <a:ext cx="4656588" cy="5144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788"/>
              </a:lnSpc>
            </a:pPr>
            <a:r>
              <a:rPr lang="en-US" b="true" sz="3210" spc="-195">
                <a:solidFill>
                  <a:srgbClr val="023E8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MAUVAISES HABITUDES 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1213493" y="7052123"/>
            <a:ext cx="5186716" cy="5144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788"/>
              </a:lnSpc>
            </a:pPr>
            <a:r>
              <a:rPr lang="en-US" b="true" sz="3210" spc="-195">
                <a:solidFill>
                  <a:srgbClr val="023E8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EFFETS NÉFASTES SUR LA SANTÉ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11805316" y="6541728"/>
            <a:ext cx="5488604" cy="5144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88"/>
              </a:lnSpc>
            </a:pPr>
            <a:r>
              <a:rPr lang="en-US" b="true" sz="3210" spc="-195">
                <a:solidFill>
                  <a:srgbClr val="023E8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ADOPTION DE BONNES HABITUDES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11859770" y="7492802"/>
            <a:ext cx="5488604" cy="5144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88"/>
              </a:lnSpc>
            </a:pPr>
            <a:r>
              <a:rPr lang="en-US" b="true" sz="3210" spc="-195">
                <a:solidFill>
                  <a:srgbClr val="023E8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EFFETS POSITIFS SUR LA SANTÉ</a:t>
            </a:r>
          </a:p>
        </p:txBody>
      </p:sp>
      <p:sp>
        <p:nvSpPr>
          <p:cNvPr name="Freeform 38" id="38"/>
          <p:cNvSpPr/>
          <p:nvPr/>
        </p:nvSpPr>
        <p:spPr>
          <a:xfrm flipH="false" flipV="false" rot="0">
            <a:off x="911605" y="6998914"/>
            <a:ext cx="622772" cy="622772"/>
          </a:xfrm>
          <a:custGeom>
            <a:avLst/>
            <a:gdLst/>
            <a:ahLst/>
            <a:cxnLst/>
            <a:rect r="r" b="b" t="t" l="l"/>
            <a:pathLst>
              <a:path h="622772" w="622772">
                <a:moveTo>
                  <a:pt x="0" y="0"/>
                </a:moveTo>
                <a:lnTo>
                  <a:pt x="622772" y="0"/>
                </a:lnTo>
                <a:lnTo>
                  <a:pt x="622772" y="622772"/>
                </a:lnTo>
                <a:lnTo>
                  <a:pt x="0" y="6227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9" id="39"/>
          <p:cNvSpPr/>
          <p:nvPr/>
        </p:nvSpPr>
        <p:spPr>
          <a:xfrm flipH="false" flipV="false" rot="0">
            <a:off x="1893196" y="7695912"/>
            <a:ext cx="622772" cy="622772"/>
          </a:xfrm>
          <a:custGeom>
            <a:avLst/>
            <a:gdLst/>
            <a:ahLst/>
            <a:cxnLst/>
            <a:rect r="r" b="b" t="t" l="l"/>
            <a:pathLst>
              <a:path h="622772" w="622772">
                <a:moveTo>
                  <a:pt x="0" y="0"/>
                </a:moveTo>
                <a:lnTo>
                  <a:pt x="622773" y="0"/>
                </a:lnTo>
                <a:lnTo>
                  <a:pt x="622773" y="622773"/>
                </a:lnTo>
                <a:lnTo>
                  <a:pt x="0" y="6227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0" id="40"/>
          <p:cNvSpPr/>
          <p:nvPr/>
        </p:nvSpPr>
        <p:spPr>
          <a:xfrm flipH="false" flipV="false" rot="0">
            <a:off x="175600" y="8549983"/>
            <a:ext cx="622772" cy="622772"/>
          </a:xfrm>
          <a:custGeom>
            <a:avLst/>
            <a:gdLst/>
            <a:ahLst/>
            <a:cxnLst/>
            <a:rect r="r" b="b" t="t" l="l"/>
            <a:pathLst>
              <a:path h="622772" w="622772">
                <a:moveTo>
                  <a:pt x="0" y="0"/>
                </a:moveTo>
                <a:lnTo>
                  <a:pt x="622772" y="0"/>
                </a:lnTo>
                <a:lnTo>
                  <a:pt x="622772" y="622773"/>
                </a:lnTo>
                <a:lnTo>
                  <a:pt x="0" y="6227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1" id="41"/>
          <p:cNvSpPr/>
          <p:nvPr/>
        </p:nvSpPr>
        <p:spPr>
          <a:xfrm flipH="false" flipV="false" rot="0">
            <a:off x="17293920" y="6441660"/>
            <a:ext cx="593013" cy="593013"/>
          </a:xfrm>
          <a:custGeom>
            <a:avLst/>
            <a:gdLst/>
            <a:ahLst/>
            <a:cxnLst/>
            <a:rect r="r" b="b" t="t" l="l"/>
            <a:pathLst>
              <a:path h="593013" w="593013">
                <a:moveTo>
                  <a:pt x="0" y="0"/>
                </a:moveTo>
                <a:lnTo>
                  <a:pt x="593013" y="0"/>
                </a:lnTo>
                <a:lnTo>
                  <a:pt x="593013" y="593012"/>
                </a:lnTo>
                <a:lnTo>
                  <a:pt x="0" y="5930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2" id="42"/>
          <p:cNvSpPr/>
          <p:nvPr/>
        </p:nvSpPr>
        <p:spPr>
          <a:xfrm flipH="false" flipV="false" rot="0">
            <a:off x="16700907" y="7387521"/>
            <a:ext cx="593013" cy="593013"/>
          </a:xfrm>
          <a:custGeom>
            <a:avLst/>
            <a:gdLst/>
            <a:ahLst/>
            <a:cxnLst/>
            <a:rect r="r" b="b" t="t" l="l"/>
            <a:pathLst>
              <a:path h="593013" w="593013">
                <a:moveTo>
                  <a:pt x="0" y="0"/>
                </a:moveTo>
                <a:lnTo>
                  <a:pt x="593013" y="0"/>
                </a:lnTo>
                <a:lnTo>
                  <a:pt x="593013" y="593013"/>
                </a:lnTo>
                <a:lnTo>
                  <a:pt x="0" y="59301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1" t="0" r="-121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55758" y="18008"/>
            <a:ext cx="6425859" cy="791042"/>
          </a:xfrm>
          <a:custGeom>
            <a:avLst/>
            <a:gdLst/>
            <a:ahLst/>
            <a:cxnLst/>
            <a:rect r="r" b="b" t="t" l="l"/>
            <a:pathLst>
              <a:path h="791042" w="6425859">
                <a:moveTo>
                  <a:pt x="0" y="0"/>
                </a:moveTo>
                <a:lnTo>
                  <a:pt x="6425860" y="0"/>
                </a:lnTo>
                <a:lnTo>
                  <a:pt x="6425860" y="791041"/>
                </a:lnTo>
                <a:lnTo>
                  <a:pt x="0" y="7910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7862796" y="9787302"/>
            <a:ext cx="152400" cy="228600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b="true" sz="2000">
                <a:solidFill>
                  <a:srgbClr val="003886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18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0" y="1839845"/>
            <a:ext cx="18288000" cy="10312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579"/>
              </a:lnSpc>
            </a:pPr>
            <a:r>
              <a:rPr lang="en-US" sz="6999" b="true">
                <a:solidFill>
                  <a:srgbClr val="023E8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La guerre des clans! 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0" y="531323"/>
            <a:ext cx="18288000" cy="14973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20"/>
              </a:lnSpc>
              <a:spcBef>
                <a:spcPct val="0"/>
              </a:spcBef>
            </a:pPr>
            <a:r>
              <a:rPr lang="en-US" b="true" sz="7800" spc="-397">
                <a:solidFill>
                  <a:srgbClr val="0BAB9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MODE DE VIE ET HABITUDES</a:t>
            </a:r>
          </a:p>
        </p:txBody>
      </p:sp>
      <p:grpSp>
        <p:nvGrpSpPr>
          <p:cNvPr name="Group 7" id="7"/>
          <p:cNvGrpSpPr/>
          <p:nvPr/>
        </p:nvGrpSpPr>
        <p:grpSpPr>
          <a:xfrm rot="0">
            <a:off x="2424917" y="3287638"/>
            <a:ext cx="12873336" cy="4862735"/>
            <a:chOff x="0" y="0"/>
            <a:chExt cx="17164448" cy="6483647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221704" y="2096423"/>
              <a:ext cx="7327978" cy="4341827"/>
            </a:xfrm>
            <a:custGeom>
              <a:avLst/>
              <a:gdLst/>
              <a:ahLst/>
              <a:cxnLst/>
              <a:rect r="r" b="b" t="t" l="l"/>
              <a:pathLst>
                <a:path h="4341827" w="7327978">
                  <a:moveTo>
                    <a:pt x="0" y="0"/>
                  </a:moveTo>
                  <a:lnTo>
                    <a:pt x="7327978" y="0"/>
                  </a:lnTo>
                  <a:lnTo>
                    <a:pt x="7327978" y="4341827"/>
                  </a:lnTo>
                  <a:lnTo>
                    <a:pt x="0" y="43418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9108775" y="2096423"/>
              <a:ext cx="7327978" cy="4341827"/>
            </a:xfrm>
            <a:custGeom>
              <a:avLst/>
              <a:gdLst/>
              <a:ahLst/>
              <a:cxnLst/>
              <a:rect r="r" b="b" t="t" l="l"/>
              <a:pathLst>
                <a:path h="4341827" w="7327978">
                  <a:moveTo>
                    <a:pt x="0" y="0"/>
                  </a:moveTo>
                  <a:lnTo>
                    <a:pt x="7327979" y="0"/>
                  </a:lnTo>
                  <a:lnTo>
                    <a:pt x="7327979" y="4341827"/>
                  </a:lnTo>
                  <a:lnTo>
                    <a:pt x="0" y="43418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1569038" y="1563669"/>
              <a:ext cx="4633309" cy="4874581"/>
            </a:xfrm>
            <a:custGeom>
              <a:avLst/>
              <a:gdLst/>
              <a:ahLst/>
              <a:cxnLst/>
              <a:rect r="r" b="b" t="t" l="l"/>
              <a:pathLst>
                <a:path h="4874581" w="4633309">
                  <a:moveTo>
                    <a:pt x="0" y="0"/>
                  </a:moveTo>
                  <a:lnTo>
                    <a:pt x="4633310" y="0"/>
                  </a:lnTo>
                  <a:lnTo>
                    <a:pt x="4633310" y="4874581"/>
                  </a:lnTo>
                  <a:lnTo>
                    <a:pt x="0" y="48745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619108" y="2630678"/>
              <a:ext cx="1144960" cy="1218043"/>
            </a:xfrm>
            <a:custGeom>
              <a:avLst/>
              <a:gdLst/>
              <a:ahLst/>
              <a:cxnLst/>
              <a:rect r="r" b="b" t="t" l="l"/>
              <a:pathLst>
                <a:path h="1218043" w="1144960">
                  <a:moveTo>
                    <a:pt x="0" y="0"/>
                  </a:moveTo>
                  <a:lnTo>
                    <a:pt x="1144960" y="0"/>
                  </a:lnTo>
                  <a:lnTo>
                    <a:pt x="1144960" y="1218042"/>
                  </a:lnTo>
                  <a:lnTo>
                    <a:pt x="0" y="12180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6880994" y="4027915"/>
              <a:ext cx="1064152" cy="849991"/>
            </a:xfrm>
            <a:custGeom>
              <a:avLst/>
              <a:gdLst/>
              <a:ahLst/>
              <a:cxnLst/>
              <a:rect r="r" b="b" t="t" l="l"/>
              <a:pathLst>
                <a:path h="849991" w="1064152">
                  <a:moveTo>
                    <a:pt x="0" y="0"/>
                  </a:moveTo>
                  <a:lnTo>
                    <a:pt x="1064152" y="0"/>
                  </a:lnTo>
                  <a:lnTo>
                    <a:pt x="1064152" y="849991"/>
                  </a:lnTo>
                  <a:lnTo>
                    <a:pt x="0" y="849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 l="0" t="0" r="0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1569038" y="954192"/>
              <a:ext cx="729600" cy="1142231"/>
            </a:xfrm>
            <a:custGeom>
              <a:avLst/>
              <a:gdLst/>
              <a:ahLst/>
              <a:cxnLst/>
              <a:rect r="r" b="b" t="t" l="l"/>
              <a:pathLst>
                <a:path h="1142231" w="729600">
                  <a:moveTo>
                    <a:pt x="0" y="0"/>
                  </a:moveTo>
                  <a:lnTo>
                    <a:pt x="729600" y="0"/>
                  </a:lnTo>
                  <a:lnTo>
                    <a:pt x="729600" y="1142231"/>
                  </a:lnTo>
                  <a:lnTo>
                    <a:pt x="0" y="11422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6401386" y="2196597"/>
              <a:ext cx="1443928" cy="868162"/>
            </a:xfrm>
            <a:custGeom>
              <a:avLst/>
              <a:gdLst/>
              <a:ahLst/>
              <a:cxnLst/>
              <a:rect r="r" b="b" t="t" l="l"/>
              <a:pathLst>
                <a:path h="868162" w="1443928">
                  <a:moveTo>
                    <a:pt x="0" y="0"/>
                  </a:moveTo>
                  <a:lnTo>
                    <a:pt x="1443928" y="0"/>
                  </a:lnTo>
                  <a:lnTo>
                    <a:pt x="1443928" y="868162"/>
                  </a:lnTo>
                  <a:lnTo>
                    <a:pt x="0" y="8681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3312332" y="509384"/>
              <a:ext cx="861293" cy="776240"/>
            </a:xfrm>
            <a:custGeom>
              <a:avLst/>
              <a:gdLst/>
              <a:ahLst/>
              <a:cxnLst/>
              <a:rect r="r" b="b" t="t" l="l"/>
              <a:pathLst>
                <a:path h="776240" w="861293">
                  <a:moveTo>
                    <a:pt x="0" y="0"/>
                  </a:moveTo>
                  <a:lnTo>
                    <a:pt x="861293" y="0"/>
                  </a:lnTo>
                  <a:lnTo>
                    <a:pt x="861293" y="776241"/>
                  </a:lnTo>
                  <a:lnTo>
                    <a:pt x="0" y="7762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0" y="4141774"/>
              <a:ext cx="889406" cy="1040241"/>
            </a:xfrm>
            <a:custGeom>
              <a:avLst/>
              <a:gdLst/>
              <a:ahLst/>
              <a:cxnLst/>
              <a:rect r="r" b="b" t="t" l="l"/>
              <a:pathLst>
                <a:path h="1040241" w="889406">
                  <a:moveTo>
                    <a:pt x="0" y="0"/>
                  </a:moveTo>
                  <a:lnTo>
                    <a:pt x="889406" y="0"/>
                  </a:lnTo>
                  <a:lnTo>
                    <a:pt x="889406" y="1040241"/>
                  </a:lnTo>
                  <a:lnTo>
                    <a:pt x="0" y="10402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5312904" y="694136"/>
              <a:ext cx="1172627" cy="1182978"/>
            </a:xfrm>
            <a:custGeom>
              <a:avLst/>
              <a:gdLst/>
              <a:ahLst/>
              <a:cxnLst/>
              <a:rect r="r" b="b" t="t" l="l"/>
              <a:pathLst>
                <a:path h="1182978" w="1172627">
                  <a:moveTo>
                    <a:pt x="0" y="0"/>
                  </a:moveTo>
                  <a:lnTo>
                    <a:pt x="1172627" y="0"/>
                  </a:lnTo>
                  <a:lnTo>
                    <a:pt x="1172627" y="1182977"/>
                  </a:lnTo>
                  <a:lnTo>
                    <a:pt x="0" y="1182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>
                <a:extLst>
                  <a:ext uri="{96DAC541-7B7A-43D3-8B79-37D633B846F1}">
                    <asvg:svgBlip xmlns:asvg="http://schemas.microsoft.com/office/drawing/2016/SVG/main" r:embed="rId22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8" id="18"/>
            <p:cNvSpPr/>
            <p:nvPr/>
          </p:nvSpPr>
          <p:spPr>
            <a:xfrm flipH="false" flipV="false" rot="0">
              <a:off x="10597374" y="1010966"/>
              <a:ext cx="4350781" cy="5472681"/>
            </a:xfrm>
            <a:custGeom>
              <a:avLst/>
              <a:gdLst/>
              <a:ahLst/>
              <a:cxnLst/>
              <a:rect r="r" b="b" t="t" l="l"/>
              <a:pathLst>
                <a:path h="5472681" w="4350781">
                  <a:moveTo>
                    <a:pt x="0" y="0"/>
                  </a:moveTo>
                  <a:lnTo>
                    <a:pt x="4350781" y="0"/>
                  </a:lnTo>
                  <a:lnTo>
                    <a:pt x="4350781" y="5472681"/>
                  </a:lnTo>
                  <a:lnTo>
                    <a:pt x="0" y="54726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>
                <a:extLst>
                  <a:ext uri="{96DAC541-7B7A-43D3-8B79-37D633B846F1}">
                    <asvg:svgBlip xmlns:asvg="http://schemas.microsoft.com/office/drawing/2016/SVG/main" r:embed="rId2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9" id="19"/>
            <p:cNvSpPr/>
            <p:nvPr/>
          </p:nvSpPr>
          <p:spPr>
            <a:xfrm flipH="false" flipV="false" rot="0">
              <a:off x="9743145" y="1285625"/>
              <a:ext cx="1220008" cy="1220008"/>
            </a:xfrm>
            <a:custGeom>
              <a:avLst/>
              <a:gdLst/>
              <a:ahLst/>
              <a:cxnLst/>
              <a:rect r="r" b="b" t="t" l="l"/>
              <a:pathLst>
                <a:path h="1220008" w="1220008">
                  <a:moveTo>
                    <a:pt x="0" y="0"/>
                  </a:moveTo>
                  <a:lnTo>
                    <a:pt x="1220007" y="0"/>
                  </a:lnTo>
                  <a:lnTo>
                    <a:pt x="1220007" y="1220007"/>
                  </a:lnTo>
                  <a:lnTo>
                    <a:pt x="0" y="12200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5">
                <a:extLst>
                  <a:ext uri="{96DAC541-7B7A-43D3-8B79-37D633B846F1}">
                    <asvg:svgBlip xmlns:asvg="http://schemas.microsoft.com/office/drawing/2016/SVG/main" r:embed="rId2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0" id="20"/>
            <p:cNvSpPr/>
            <p:nvPr/>
          </p:nvSpPr>
          <p:spPr>
            <a:xfrm flipH="false" flipV="false" rot="0">
              <a:off x="15631591" y="4000960"/>
              <a:ext cx="1532857" cy="1138146"/>
            </a:xfrm>
            <a:custGeom>
              <a:avLst/>
              <a:gdLst/>
              <a:ahLst/>
              <a:cxnLst/>
              <a:rect r="r" b="b" t="t" l="l"/>
              <a:pathLst>
                <a:path h="1138146" w="1532857">
                  <a:moveTo>
                    <a:pt x="0" y="0"/>
                  </a:moveTo>
                  <a:lnTo>
                    <a:pt x="1532857" y="0"/>
                  </a:lnTo>
                  <a:lnTo>
                    <a:pt x="1532857" y="1138146"/>
                  </a:lnTo>
                  <a:lnTo>
                    <a:pt x="0" y="11381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7">
                <a:extLst>
                  <a:ext uri="{96DAC541-7B7A-43D3-8B79-37D633B846F1}">
                    <asvg:svgBlip xmlns:asvg="http://schemas.microsoft.com/office/drawing/2016/SVG/main" r:embed="rId2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1" id="21"/>
            <p:cNvSpPr/>
            <p:nvPr/>
          </p:nvSpPr>
          <p:spPr>
            <a:xfrm flipH="false" flipV="false" rot="0">
              <a:off x="8961394" y="3064759"/>
              <a:ext cx="852696" cy="1388152"/>
            </a:xfrm>
            <a:custGeom>
              <a:avLst/>
              <a:gdLst/>
              <a:ahLst/>
              <a:cxnLst/>
              <a:rect r="r" b="b" t="t" l="l"/>
              <a:pathLst>
                <a:path h="1388152" w="852696">
                  <a:moveTo>
                    <a:pt x="0" y="0"/>
                  </a:moveTo>
                  <a:lnTo>
                    <a:pt x="852696" y="0"/>
                  </a:lnTo>
                  <a:lnTo>
                    <a:pt x="852696" y="1388152"/>
                  </a:lnTo>
                  <a:lnTo>
                    <a:pt x="0" y="13881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9">
                <a:extLst>
                  <a:ext uri="{96DAC541-7B7A-43D3-8B79-37D633B846F1}">
                    <asvg:svgBlip xmlns:asvg="http://schemas.microsoft.com/office/drawing/2016/SVG/main" r:embed="rId30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2" id="22"/>
            <p:cNvSpPr/>
            <p:nvPr/>
          </p:nvSpPr>
          <p:spPr>
            <a:xfrm flipH="false" flipV="false" rot="0">
              <a:off x="13908474" y="229694"/>
              <a:ext cx="1131963" cy="1119228"/>
            </a:xfrm>
            <a:custGeom>
              <a:avLst/>
              <a:gdLst/>
              <a:ahLst/>
              <a:cxnLst/>
              <a:rect r="r" b="b" t="t" l="l"/>
              <a:pathLst>
                <a:path h="1119228" w="1131963">
                  <a:moveTo>
                    <a:pt x="0" y="0"/>
                  </a:moveTo>
                  <a:lnTo>
                    <a:pt x="1131963" y="0"/>
                  </a:lnTo>
                  <a:lnTo>
                    <a:pt x="1131963" y="1119229"/>
                  </a:lnTo>
                  <a:lnTo>
                    <a:pt x="0" y="11192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1">
                <a:extLst>
                  <a:ext uri="{96DAC541-7B7A-43D3-8B79-37D633B846F1}">
                    <asvg:svgBlip xmlns:asvg="http://schemas.microsoft.com/office/drawing/2016/SVG/main" r:embed="rId32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3" id="23"/>
            <p:cNvSpPr/>
            <p:nvPr/>
          </p:nvSpPr>
          <p:spPr>
            <a:xfrm flipH="false" flipV="false" rot="0">
              <a:off x="15172231" y="2046272"/>
              <a:ext cx="918720" cy="918720"/>
            </a:xfrm>
            <a:custGeom>
              <a:avLst/>
              <a:gdLst/>
              <a:ahLst/>
              <a:cxnLst/>
              <a:rect r="r" b="b" t="t" l="l"/>
              <a:pathLst>
                <a:path h="918720" w="918720">
                  <a:moveTo>
                    <a:pt x="0" y="0"/>
                  </a:moveTo>
                  <a:lnTo>
                    <a:pt x="918720" y="0"/>
                  </a:lnTo>
                  <a:lnTo>
                    <a:pt x="918720" y="918720"/>
                  </a:lnTo>
                  <a:lnTo>
                    <a:pt x="0" y="9187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3">
                <a:extLst>
                  <a:ext uri="{96DAC541-7B7A-43D3-8B79-37D633B846F1}">
                    <asvg:svgBlip xmlns:asvg="http://schemas.microsoft.com/office/drawing/2016/SVG/main" r:embed="rId3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4" id="24"/>
            <p:cNvSpPr/>
            <p:nvPr/>
          </p:nvSpPr>
          <p:spPr>
            <a:xfrm flipH="false" flipV="false" rot="0">
              <a:off x="11601249" y="0"/>
              <a:ext cx="1171515" cy="789308"/>
            </a:xfrm>
            <a:custGeom>
              <a:avLst/>
              <a:gdLst/>
              <a:ahLst/>
              <a:cxnLst/>
              <a:rect r="r" b="b" t="t" l="l"/>
              <a:pathLst>
                <a:path h="789308" w="1171515">
                  <a:moveTo>
                    <a:pt x="0" y="0"/>
                  </a:moveTo>
                  <a:lnTo>
                    <a:pt x="1171516" y="0"/>
                  </a:lnTo>
                  <a:lnTo>
                    <a:pt x="1171516" y="789308"/>
                  </a:lnTo>
                  <a:lnTo>
                    <a:pt x="0" y="7893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5"/>
              <a:stretch>
                <a:fillRect l="0" t="0" r="0" b="0"/>
              </a:stretch>
            </a:blipFill>
          </p:spPr>
        </p:sp>
      </p:grpSp>
      <p:grpSp>
        <p:nvGrpSpPr>
          <p:cNvPr name="Group 25" id="25"/>
          <p:cNvGrpSpPr/>
          <p:nvPr/>
        </p:nvGrpSpPr>
        <p:grpSpPr>
          <a:xfrm rot="0">
            <a:off x="2130335" y="8310361"/>
            <a:ext cx="13462500" cy="1895878"/>
            <a:chOff x="0" y="0"/>
            <a:chExt cx="17949999" cy="2527837"/>
          </a:xfrm>
        </p:grpSpPr>
        <p:grpSp>
          <p:nvGrpSpPr>
            <p:cNvPr name="Group 26" id="26"/>
            <p:cNvGrpSpPr/>
            <p:nvPr/>
          </p:nvGrpSpPr>
          <p:grpSpPr>
            <a:xfrm rot="0">
              <a:off x="2728982" y="433343"/>
              <a:ext cx="15190740" cy="1678428"/>
              <a:chOff x="0" y="0"/>
              <a:chExt cx="2625108" cy="290049"/>
            </a:xfrm>
          </p:grpSpPr>
          <p:sp>
            <p:nvSpPr>
              <p:cNvPr name="Freeform 27" id="27"/>
              <p:cNvSpPr/>
              <p:nvPr/>
            </p:nvSpPr>
            <p:spPr>
              <a:xfrm flipH="false" flipV="false" rot="0">
                <a:off x="0" y="0"/>
                <a:ext cx="2625108" cy="290049"/>
              </a:xfrm>
              <a:custGeom>
                <a:avLst/>
                <a:gdLst/>
                <a:ahLst/>
                <a:cxnLst/>
                <a:rect r="r" b="b" t="t" l="l"/>
                <a:pathLst>
                  <a:path h="290049" w="2625108">
                    <a:moveTo>
                      <a:pt x="9513" y="0"/>
                    </a:moveTo>
                    <a:lnTo>
                      <a:pt x="2615595" y="0"/>
                    </a:lnTo>
                    <a:cubicBezTo>
                      <a:pt x="2618118" y="0"/>
                      <a:pt x="2620538" y="1002"/>
                      <a:pt x="2622322" y="2786"/>
                    </a:cubicBezTo>
                    <a:cubicBezTo>
                      <a:pt x="2624106" y="4571"/>
                      <a:pt x="2625108" y="6990"/>
                      <a:pt x="2625108" y="9513"/>
                    </a:cubicBezTo>
                    <a:lnTo>
                      <a:pt x="2625108" y="280535"/>
                    </a:lnTo>
                    <a:cubicBezTo>
                      <a:pt x="2625108" y="285789"/>
                      <a:pt x="2620849" y="290049"/>
                      <a:pt x="2615595" y="290049"/>
                    </a:cubicBezTo>
                    <a:lnTo>
                      <a:pt x="9513" y="290049"/>
                    </a:lnTo>
                    <a:cubicBezTo>
                      <a:pt x="6990" y="290049"/>
                      <a:pt x="4571" y="289046"/>
                      <a:pt x="2786" y="287262"/>
                    </a:cubicBezTo>
                    <a:cubicBezTo>
                      <a:pt x="1002" y="285478"/>
                      <a:pt x="0" y="283058"/>
                      <a:pt x="0" y="280535"/>
                    </a:cubicBezTo>
                    <a:lnTo>
                      <a:pt x="0" y="9513"/>
                    </a:lnTo>
                    <a:cubicBezTo>
                      <a:pt x="0" y="6990"/>
                      <a:pt x="1002" y="4571"/>
                      <a:pt x="2786" y="2786"/>
                    </a:cubicBezTo>
                    <a:cubicBezTo>
                      <a:pt x="4571" y="1002"/>
                      <a:pt x="6990" y="0"/>
                      <a:pt x="951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47625" cap="sq">
                <a:solidFill>
                  <a:srgbClr val="E1F7F1"/>
                </a:solidFill>
                <a:prstDash val="solid"/>
                <a:miter/>
              </a:ln>
            </p:spPr>
          </p:sp>
          <p:sp>
            <p:nvSpPr>
              <p:cNvPr name="TextBox 28" id="28"/>
              <p:cNvSpPr txBox="true"/>
              <p:nvPr/>
            </p:nvSpPr>
            <p:spPr>
              <a:xfrm>
                <a:off x="0" y="-57150"/>
                <a:ext cx="2625108" cy="347199"/>
              </a:xfrm>
              <a:prstGeom prst="rect">
                <a:avLst/>
              </a:prstGeom>
            </p:spPr>
            <p:txBody>
              <a:bodyPr anchor="ctr" rtlCol="false" tIns="0" lIns="0" bIns="0" rIns="0"/>
              <a:lstStyle/>
              <a:p>
                <a:pPr algn="l">
                  <a:lnSpc>
                    <a:spcPts val="1959"/>
                  </a:lnSpc>
                </a:pPr>
              </a:p>
            </p:txBody>
          </p:sp>
        </p:grpSp>
        <p:grpSp>
          <p:nvGrpSpPr>
            <p:cNvPr name="Group 29" id="29"/>
            <p:cNvGrpSpPr/>
            <p:nvPr/>
          </p:nvGrpSpPr>
          <p:grpSpPr>
            <a:xfrm rot="0">
              <a:off x="87072" y="433343"/>
              <a:ext cx="3260133" cy="1661151"/>
              <a:chOff x="0" y="0"/>
              <a:chExt cx="818725" cy="417169"/>
            </a:xfrm>
          </p:grpSpPr>
          <p:sp>
            <p:nvSpPr>
              <p:cNvPr name="Freeform 30" id="30"/>
              <p:cNvSpPr/>
              <p:nvPr/>
            </p:nvSpPr>
            <p:spPr>
              <a:xfrm flipH="false" flipV="false" rot="0">
                <a:off x="0" y="0"/>
                <a:ext cx="818725" cy="417169"/>
              </a:xfrm>
              <a:custGeom>
                <a:avLst/>
                <a:gdLst/>
                <a:ahLst/>
                <a:cxnLst/>
                <a:rect r="r" b="b" t="t" l="l"/>
                <a:pathLst>
                  <a:path h="417169" w="818725">
                    <a:moveTo>
                      <a:pt x="28497" y="0"/>
                    </a:moveTo>
                    <a:lnTo>
                      <a:pt x="790228" y="0"/>
                    </a:lnTo>
                    <a:cubicBezTo>
                      <a:pt x="805966" y="0"/>
                      <a:pt x="818725" y="12758"/>
                      <a:pt x="818725" y="28497"/>
                    </a:cubicBezTo>
                    <a:lnTo>
                      <a:pt x="818725" y="388672"/>
                    </a:lnTo>
                    <a:cubicBezTo>
                      <a:pt x="818725" y="404410"/>
                      <a:pt x="805966" y="417169"/>
                      <a:pt x="790228" y="417169"/>
                    </a:cubicBezTo>
                    <a:lnTo>
                      <a:pt x="28497" y="417169"/>
                    </a:lnTo>
                    <a:cubicBezTo>
                      <a:pt x="12758" y="417169"/>
                      <a:pt x="0" y="404410"/>
                      <a:pt x="0" y="388672"/>
                    </a:cubicBezTo>
                    <a:lnTo>
                      <a:pt x="0" y="28497"/>
                    </a:lnTo>
                    <a:cubicBezTo>
                      <a:pt x="0" y="12758"/>
                      <a:pt x="12758" y="0"/>
                      <a:pt x="28497" y="0"/>
                    </a:cubicBezTo>
                    <a:close/>
                  </a:path>
                </a:pathLst>
              </a:custGeom>
              <a:solidFill>
                <a:srgbClr val="E0F6F1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name="TextBox 31" id="31"/>
              <p:cNvSpPr txBox="true"/>
              <p:nvPr/>
            </p:nvSpPr>
            <p:spPr>
              <a:xfrm>
                <a:off x="0" y="-57150"/>
                <a:ext cx="818725" cy="474319"/>
              </a:xfrm>
              <a:prstGeom prst="rect">
                <a:avLst/>
              </a:prstGeom>
            </p:spPr>
            <p:txBody>
              <a:bodyPr anchor="ctr" rtlCol="false" tIns="102230" lIns="102230" bIns="102230" rIns="102230"/>
              <a:lstStyle/>
              <a:p>
                <a:pPr algn="ctr">
                  <a:lnSpc>
                    <a:spcPts val="1862"/>
                  </a:lnSpc>
                </a:pPr>
              </a:p>
            </p:txBody>
          </p:sp>
        </p:grpSp>
        <p:sp>
          <p:nvSpPr>
            <p:cNvPr name="Freeform 32" id="32"/>
            <p:cNvSpPr/>
            <p:nvPr/>
          </p:nvSpPr>
          <p:spPr>
            <a:xfrm flipH="false" flipV="false" rot="661253">
              <a:off x="159436" y="279629"/>
              <a:ext cx="3115406" cy="1968580"/>
            </a:xfrm>
            <a:custGeom>
              <a:avLst/>
              <a:gdLst/>
              <a:ahLst/>
              <a:cxnLst/>
              <a:rect r="r" b="b" t="t" l="l"/>
              <a:pathLst>
                <a:path h="1968580" w="3115406">
                  <a:moveTo>
                    <a:pt x="0" y="0"/>
                  </a:moveTo>
                  <a:lnTo>
                    <a:pt x="3115406" y="0"/>
                  </a:lnTo>
                  <a:lnTo>
                    <a:pt x="3115406" y="1968579"/>
                  </a:lnTo>
                  <a:lnTo>
                    <a:pt x="0" y="1968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6"/>
              <a:stretch>
                <a:fillRect l="-1791" t="0" r="-1791" b="0"/>
              </a:stretch>
            </a:blipFill>
          </p:spPr>
        </p:sp>
        <p:sp>
          <p:nvSpPr>
            <p:cNvPr name="TextBox 33" id="33"/>
            <p:cNvSpPr txBox="true"/>
            <p:nvPr/>
          </p:nvSpPr>
          <p:spPr>
            <a:xfrm rot="0">
              <a:off x="3551391" y="797226"/>
              <a:ext cx="14398609" cy="9999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748"/>
                </a:lnSpc>
              </a:pPr>
              <a:r>
                <a:rPr lang="en-US" sz="2617" spc="-23" b="true">
                  <a:solidFill>
                    <a:srgbClr val="003886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N</a:t>
              </a:r>
              <a:r>
                <a:rPr lang="en-US" b="true" sz="2617" spc="-23">
                  <a:solidFill>
                    <a:srgbClr val="003886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otre mode de vie et nos habitudes exercent une influence sur l’anxiété et vice-versa.</a:t>
              </a:r>
            </a:p>
          </p:txBody>
        </p:sp>
      </p:grp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1" t="0" r="-121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55758" y="18008"/>
            <a:ext cx="6425859" cy="791042"/>
          </a:xfrm>
          <a:custGeom>
            <a:avLst/>
            <a:gdLst/>
            <a:ahLst/>
            <a:cxnLst/>
            <a:rect r="r" b="b" t="t" l="l"/>
            <a:pathLst>
              <a:path h="791042" w="6425859">
                <a:moveTo>
                  <a:pt x="0" y="0"/>
                </a:moveTo>
                <a:lnTo>
                  <a:pt x="6425860" y="0"/>
                </a:lnTo>
                <a:lnTo>
                  <a:pt x="6425860" y="791041"/>
                </a:lnTo>
                <a:lnTo>
                  <a:pt x="0" y="7910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0" y="1839845"/>
            <a:ext cx="18288000" cy="10312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579"/>
              </a:lnSpc>
            </a:pPr>
            <a:r>
              <a:rPr lang="en-US" sz="6999" b="true">
                <a:solidFill>
                  <a:srgbClr val="023E8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Un jardin florissant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0" y="531323"/>
            <a:ext cx="18288000" cy="14973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20"/>
              </a:lnSpc>
              <a:spcBef>
                <a:spcPct val="0"/>
              </a:spcBef>
            </a:pPr>
            <a:r>
              <a:rPr lang="en-US" b="true" sz="7800" spc="-397">
                <a:solidFill>
                  <a:srgbClr val="0BAB9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MODE DE VIE ET HABITUDES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7862796" y="9787302"/>
            <a:ext cx="152400" cy="228600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b="true" sz="2000">
                <a:solidFill>
                  <a:srgbClr val="003886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19</a:t>
            </a:r>
          </a:p>
        </p:txBody>
      </p:sp>
      <p:grpSp>
        <p:nvGrpSpPr>
          <p:cNvPr name="Group 7" id="7"/>
          <p:cNvGrpSpPr/>
          <p:nvPr/>
        </p:nvGrpSpPr>
        <p:grpSpPr>
          <a:xfrm rot="0">
            <a:off x="2668122" y="2909185"/>
            <a:ext cx="12633579" cy="659468"/>
            <a:chOff x="0" y="0"/>
            <a:chExt cx="6219557" cy="324659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6219557" cy="324659"/>
            </a:xfrm>
            <a:custGeom>
              <a:avLst/>
              <a:gdLst/>
              <a:ahLst/>
              <a:cxnLst/>
              <a:rect r="r" b="b" t="t" l="l"/>
              <a:pathLst>
                <a:path h="324659" w="6219557">
                  <a:moveTo>
                    <a:pt x="3677" y="0"/>
                  </a:moveTo>
                  <a:lnTo>
                    <a:pt x="6215880" y="0"/>
                  </a:lnTo>
                  <a:cubicBezTo>
                    <a:pt x="6217911" y="0"/>
                    <a:pt x="6219557" y="1646"/>
                    <a:pt x="6219557" y="3677"/>
                  </a:cubicBezTo>
                  <a:lnTo>
                    <a:pt x="6219557" y="320982"/>
                  </a:lnTo>
                  <a:cubicBezTo>
                    <a:pt x="6219557" y="323012"/>
                    <a:pt x="6217911" y="324659"/>
                    <a:pt x="6215880" y="324659"/>
                  </a:cubicBezTo>
                  <a:lnTo>
                    <a:pt x="3677" y="324659"/>
                  </a:lnTo>
                  <a:cubicBezTo>
                    <a:pt x="1646" y="324659"/>
                    <a:pt x="0" y="323012"/>
                    <a:pt x="0" y="320982"/>
                  </a:cubicBezTo>
                  <a:lnTo>
                    <a:pt x="0" y="3677"/>
                  </a:lnTo>
                  <a:cubicBezTo>
                    <a:pt x="0" y="1646"/>
                    <a:pt x="1646" y="0"/>
                    <a:pt x="3677" y="0"/>
                  </a:cubicBezTo>
                  <a:close/>
                </a:path>
              </a:pathLst>
            </a:custGeom>
            <a:solidFill>
              <a:srgbClr val="DAFDFF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28575"/>
              <a:ext cx="6219557" cy="353234"/>
            </a:xfrm>
            <a:prstGeom prst="rect">
              <a:avLst/>
            </a:prstGeom>
          </p:spPr>
          <p:txBody>
            <a:bodyPr anchor="ctr" rtlCol="false" tIns="41022" lIns="41022" bIns="41022" rIns="41022"/>
            <a:lstStyle/>
            <a:p>
              <a:pPr algn="ctr">
                <a:lnSpc>
                  <a:spcPts val="808"/>
                </a:lnSpc>
              </a:pPr>
            </a:p>
          </p:txBody>
        </p:sp>
      </p:grpSp>
      <p:sp>
        <p:nvSpPr>
          <p:cNvPr name="TextBox 10" id="10"/>
          <p:cNvSpPr txBox="true"/>
          <p:nvPr/>
        </p:nvSpPr>
        <p:spPr>
          <a:xfrm rot="0">
            <a:off x="2513863" y="2892207"/>
            <a:ext cx="12996640" cy="5994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130"/>
              </a:lnSpc>
              <a:spcBef>
                <a:spcPct val="0"/>
              </a:spcBef>
            </a:pPr>
            <a:r>
              <a:rPr lang="en-US" b="true" sz="3500" spc="-122">
                <a:solidFill>
                  <a:srgbClr val="023E8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</a:t>
            </a:r>
            <a:r>
              <a:rPr lang="en-US" b="true" sz="3500" spc="-122" strike="noStrike" u="none">
                <a:solidFill>
                  <a:srgbClr val="023E8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orte</a:t>
            </a:r>
            <a:r>
              <a:rPr lang="en-US" b="true" sz="3500" spc="-122" strike="noStrike" u="none">
                <a:solidFill>
                  <a:srgbClr val="023E8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r</a:t>
            </a:r>
            <a:r>
              <a:rPr lang="en-US" b="true" sz="3500" spc="-122" strike="noStrike" u="none">
                <a:solidFill>
                  <a:srgbClr val="023E8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u</a:t>
            </a:r>
            <a:r>
              <a:rPr lang="en-US" b="true" sz="3500" spc="-122" strike="noStrike" u="none">
                <a:solidFill>
                  <a:srgbClr val="023E8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n</a:t>
            </a:r>
            <a:r>
              <a:rPr lang="en-US" b="true" sz="3500" spc="-122" strike="noStrike" u="none">
                <a:solidFill>
                  <a:srgbClr val="023E8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re</a:t>
            </a:r>
            <a:r>
              <a:rPr lang="en-US" b="true" sz="3500" spc="-122" strike="noStrike" u="none">
                <a:solidFill>
                  <a:srgbClr val="023E8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ga</a:t>
            </a:r>
            <a:r>
              <a:rPr lang="en-US" b="true" sz="3500" spc="-122" strike="noStrike" u="none">
                <a:solidFill>
                  <a:srgbClr val="023E8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r</a:t>
            </a:r>
            <a:r>
              <a:rPr lang="en-US" b="true" sz="3500" spc="-122" strike="noStrike" u="none">
                <a:solidFill>
                  <a:srgbClr val="023E8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d</a:t>
            </a:r>
            <a:r>
              <a:rPr lang="en-US" b="true" sz="3500" spc="-122" strike="noStrike" u="none">
                <a:solidFill>
                  <a:srgbClr val="023E8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b="true" sz="3500" spc="-122" strike="noStrike" u="none">
                <a:solidFill>
                  <a:srgbClr val="023E8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pl</a:t>
            </a:r>
            <a:r>
              <a:rPr lang="en-US" b="true" sz="3500" spc="-122" strike="noStrike" u="none">
                <a:solidFill>
                  <a:srgbClr val="023E8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u</a:t>
            </a:r>
            <a:r>
              <a:rPr lang="en-US" b="true" sz="3500" spc="-122" strike="noStrike" u="none">
                <a:solidFill>
                  <a:srgbClr val="023E8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</a:t>
            </a:r>
            <a:r>
              <a:rPr lang="en-US" b="true" sz="3500" spc="-122" strike="noStrike" u="none">
                <a:solidFill>
                  <a:srgbClr val="023E8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b="true" sz="3500" spc="-122" strike="noStrike" u="none">
                <a:solidFill>
                  <a:srgbClr val="023E8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</a:t>
            </a:r>
            <a:r>
              <a:rPr lang="en-US" b="true" sz="3500" spc="-122" strike="noStrike" u="none">
                <a:solidFill>
                  <a:srgbClr val="023E8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onsc</a:t>
            </a:r>
            <a:r>
              <a:rPr lang="en-US" b="true" sz="3500" spc="-122" strike="noStrike" u="none">
                <a:solidFill>
                  <a:srgbClr val="023E8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i</a:t>
            </a:r>
            <a:r>
              <a:rPr lang="en-US" b="true" sz="3500" spc="-122" strike="noStrike" u="none">
                <a:solidFill>
                  <a:srgbClr val="023E8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e</a:t>
            </a:r>
            <a:r>
              <a:rPr lang="en-US" b="true" sz="3500" spc="-122" strike="noStrike" u="none">
                <a:solidFill>
                  <a:srgbClr val="023E8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nt</a:t>
            </a:r>
            <a:r>
              <a:rPr lang="en-US" b="true" sz="3500" spc="-122" strike="noStrike" u="none">
                <a:solidFill>
                  <a:srgbClr val="023E8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b="true" sz="3500" spc="-122" strike="noStrike" u="none">
                <a:solidFill>
                  <a:srgbClr val="023E8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</a:t>
            </a:r>
            <a:r>
              <a:rPr lang="en-US" b="true" sz="3500" spc="-122" strike="noStrike" u="none">
                <a:solidFill>
                  <a:srgbClr val="023E8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u</a:t>
            </a:r>
            <a:r>
              <a:rPr lang="en-US" b="true" sz="3500" spc="-122" strike="noStrike" u="none">
                <a:solidFill>
                  <a:srgbClr val="023E8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r</a:t>
            </a:r>
            <a:r>
              <a:rPr lang="en-US" b="true" sz="3500" spc="-122" strike="noStrike" u="none">
                <a:solidFill>
                  <a:srgbClr val="023E8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b="true" sz="3500" spc="-122" strike="noStrike" u="none">
                <a:solidFill>
                  <a:srgbClr val="023E8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</a:t>
            </a:r>
            <a:r>
              <a:rPr lang="en-US" b="true" sz="3500" spc="-122" strike="noStrike" u="none">
                <a:solidFill>
                  <a:srgbClr val="023E8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on </a:t>
            </a:r>
            <a:r>
              <a:rPr lang="en-US" b="true" sz="3500" spc="-122" strike="noStrike" u="none">
                <a:solidFill>
                  <a:srgbClr val="023E8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mode</a:t>
            </a:r>
            <a:r>
              <a:rPr lang="en-US" b="true" sz="3500" spc="-122" strike="noStrike" u="none">
                <a:solidFill>
                  <a:srgbClr val="023E8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b="true" sz="3500" spc="-122" strike="noStrike" u="none">
                <a:solidFill>
                  <a:srgbClr val="023E8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de v</a:t>
            </a:r>
            <a:r>
              <a:rPr lang="en-US" b="true" sz="3500" spc="-122" strike="noStrike" u="none">
                <a:solidFill>
                  <a:srgbClr val="023E8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ie et se</a:t>
            </a:r>
            <a:r>
              <a:rPr lang="en-US" b="true" sz="3500" spc="-122" strike="noStrike" u="none">
                <a:solidFill>
                  <a:srgbClr val="023E8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</a:t>
            </a:r>
            <a:r>
              <a:rPr lang="en-US" b="true" sz="3500" spc="-122" strike="noStrike" u="none">
                <a:solidFill>
                  <a:srgbClr val="023E8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b="true" sz="3500" spc="-122" strike="noStrike" u="none">
                <a:solidFill>
                  <a:srgbClr val="023E8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h</a:t>
            </a:r>
            <a:r>
              <a:rPr lang="en-US" b="true" sz="3500" spc="-122" strike="noStrike" u="none">
                <a:solidFill>
                  <a:srgbClr val="023E8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</a:t>
            </a:r>
            <a:r>
              <a:rPr lang="en-US" b="true" sz="3500" spc="-122" strike="noStrike" u="none">
                <a:solidFill>
                  <a:srgbClr val="023E8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bitud</a:t>
            </a:r>
            <a:r>
              <a:rPr lang="en-US" b="true" sz="3500" spc="-122" strike="noStrike" u="none">
                <a:solidFill>
                  <a:srgbClr val="023E8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e</a:t>
            </a:r>
            <a:r>
              <a:rPr lang="en-US" b="true" sz="3500" spc="-122" strike="noStrike" u="none">
                <a:solidFill>
                  <a:srgbClr val="023E8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s.</a:t>
            </a:r>
          </a:p>
        </p:txBody>
      </p:sp>
      <p:sp>
        <p:nvSpPr>
          <p:cNvPr name="Freeform 11" id="11"/>
          <p:cNvSpPr/>
          <p:nvPr/>
        </p:nvSpPr>
        <p:spPr>
          <a:xfrm flipH="true" flipV="false" rot="0">
            <a:off x="759505" y="4411335"/>
            <a:ext cx="6603325" cy="2556076"/>
          </a:xfrm>
          <a:custGeom>
            <a:avLst/>
            <a:gdLst/>
            <a:ahLst/>
            <a:cxnLst/>
            <a:rect r="r" b="b" t="t" l="l"/>
            <a:pathLst>
              <a:path h="2556076" w="6603325">
                <a:moveTo>
                  <a:pt x="6603325" y="0"/>
                </a:moveTo>
                <a:lnTo>
                  <a:pt x="0" y="0"/>
                </a:lnTo>
                <a:lnTo>
                  <a:pt x="0" y="2556076"/>
                </a:lnTo>
                <a:lnTo>
                  <a:pt x="6603325" y="2556076"/>
                </a:lnTo>
                <a:lnTo>
                  <a:pt x="6603325" y="0"/>
                </a:lnTo>
                <a:close/>
              </a:path>
            </a:pathLst>
          </a:custGeom>
          <a:blipFill>
            <a:blip r:embed="rId4"/>
            <a:stretch>
              <a:fillRect l="-25305" t="-12477" r="0" b="-18626"/>
            </a:stretch>
          </a:blipFill>
        </p:spPr>
      </p:sp>
      <p:sp>
        <p:nvSpPr>
          <p:cNvPr name="Freeform 12" id="12"/>
          <p:cNvSpPr/>
          <p:nvPr/>
        </p:nvSpPr>
        <p:spPr>
          <a:xfrm flipH="true" flipV="false" rot="0">
            <a:off x="10540400" y="4411335"/>
            <a:ext cx="6117514" cy="2556076"/>
          </a:xfrm>
          <a:custGeom>
            <a:avLst/>
            <a:gdLst/>
            <a:ahLst/>
            <a:cxnLst/>
            <a:rect r="r" b="b" t="t" l="l"/>
            <a:pathLst>
              <a:path h="2556076" w="6117514">
                <a:moveTo>
                  <a:pt x="6117514" y="0"/>
                </a:moveTo>
                <a:lnTo>
                  <a:pt x="0" y="0"/>
                </a:lnTo>
                <a:lnTo>
                  <a:pt x="0" y="2556076"/>
                </a:lnTo>
                <a:lnTo>
                  <a:pt x="6117514" y="2556076"/>
                </a:lnTo>
                <a:lnTo>
                  <a:pt x="6117514" y="0"/>
                </a:lnTo>
                <a:close/>
              </a:path>
            </a:pathLst>
          </a:custGeom>
          <a:blipFill>
            <a:blip r:embed="rId5"/>
            <a:stretch>
              <a:fillRect l="-14142" t="0" r="-14308" b="-21432"/>
            </a:stretch>
          </a:blipFill>
        </p:spPr>
      </p:sp>
      <p:sp>
        <p:nvSpPr>
          <p:cNvPr name="Freeform 13" id="13"/>
          <p:cNvSpPr/>
          <p:nvPr/>
        </p:nvSpPr>
        <p:spPr>
          <a:xfrm flipH="true" flipV="true" rot="8003917">
            <a:off x="7144883" y="4274045"/>
            <a:ext cx="1206509" cy="871703"/>
          </a:xfrm>
          <a:custGeom>
            <a:avLst/>
            <a:gdLst/>
            <a:ahLst/>
            <a:cxnLst/>
            <a:rect r="r" b="b" t="t" l="l"/>
            <a:pathLst>
              <a:path h="871703" w="1206509">
                <a:moveTo>
                  <a:pt x="1206509" y="871702"/>
                </a:moveTo>
                <a:lnTo>
                  <a:pt x="0" y="871702"/>
                </a:lnTo>
                <a:lnTo>
                  <a:pt x="0" y="0"/>
                </a:lnTo>
                <a:lnTo>
                  <a:pt x="1206509" y="0"/>
                </a:lnTo>
                <a:lnTo>
                  <a:pt x="1206509" y="871702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2722884" y="3737801"/>
            <a:ext cx="5025254" cy="4591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60"/>
              </a:lnSpc>
            </a:pPr>
            <a:r>
              <a:rPr lang="en-US" sz="3000" spc="-72">
                <a:solidFill>
                  <a:srgbClr val="023E8A"/>
                </a:solidFill>
                <a:latin typeface="Calibri (MS)"/>
                <a:ea typeface="Calibri (MS)"/>
                <a:cs typeface="Calibri (MS)"/>
                <a:sym typeface="Calibri (MS)"/>
              </a:rPr>
              <a:t>Le</a:t>
            </a:r>
            <a:r>
              <a:rPr lang="en-US" b="true" sz="3000" spc="-72">
                <a:solidFill>
                  <a:srgbClr val="023E8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jardin </a:t>
            </a:r>
            <a:r>
              <a:rPr lang="en-US" sz="3000" spc="-72">
                <a:solidFill>
                  <a:srgbClr val="023E8A"/>
                </a:solidFill>
                <a:latin typeface="Calibri (MS)"/>
                <a:ea typeface="Calibri (MS)"/>
                <a:cs typeface="Calibri (MS)"/>
                <a:sym typeface="Calibri (MS)"/>
              </a:rPr>
              <a:t>représente votre </a:t>
            </a:r>
            <a:r>
              <a:rPr lang="en-US" b="true" sz="3000" spc="-72">
                <a:solidFill>
                  <a:srgbClr val="023E8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famille</a:t>
            </a:r>
          </a:p>
        </p:txBody>
      </p:sp>
      <p:sp>
        <p:nvSpPr>
          <p:cNvPr name="Freeform 15" id="15"/>
          <p:cNvSpPr/>
          <p:nvPr/>
        </p:nvSpPr>
        <p:spPr>
          <a:xfrm flipH="true" flipV="false" rot="2765133">
            <a:off x="9448878" y="4344292"/>
            <a:ext cx="1207999" cy="872779"/>
          </a:xfrm>
          <a:custGeom>
            <a:avLst/>
            <a:gdLst/>
            <a:ahLst/>
            <a:cxnLst/>
            <a:rect r="r" b="b" t="t" l="l"/>
            <a:pathLst>
              <a:path h="872779" w="1207999">
                <a:moveTo>
                  <a:pt x="1207999" y="0"/>
                </a:moveTo>
                <a:lnTo>
                  <a:pt x="0" y="0"/>
                </a:lnTo>
                <a:lnTo>
                  <a:pt x="0" y="872780"/>
                </a:lnTo>
                <a:lnTo>
                  <a:pt x="1207999" y="872780"/>
                </a:lnTo>
                <a:lnTo>
                  <a:pt x="1207999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10007800" y="3618088"/>
            <a:ext cx="6117514" cy="8401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60"/>
              </a:lnSpc>
            </a:pPr>
            <a:r>
              <a:rPr lang="en-US" sz="3000" spc="-72">
                <a:solidFill>
                  <a:srgbClr val="023E8A"/>
                </a:solidFill>
                <a:latin typeface="Calibri (MS)"/>
                <a:ea typeface="Calibri (MS)"/>
                <a:cs typeface="Calibri (MS)"/>
                <a:sym typeface="Calibri (MS)"/>
              </a:rPr>
              <a:t>Les</a:t>
            </a:r>
            <a:r>
              <a:rPr lang="en-US" sz="3000" spc="-72">
                <a:solidFill>
                  <a:srgbClr val="023E8A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b="true" sz="3000" spc="-72">
                <a:solidFill>
                  <a:srgbClr val="023E8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fleurs </a:t>
            </a:r>
            <a:r>
              <a:rPr lang="en-US" sz="3000" spc="-72">
                <a:solidFill>
                  <a:srgbClr val="023E8A"/>
                </a:solidFill>
                <a:latin typeface="Calibri (MS)"/>
                <a:ea typeface="Calibri (MS)"/>
                <a:cs typeface="Calibri (MS)"/>
                <a:sym typeface="Calibri (MS)"/>
              </a:rPr>
              <a:t>et les </a:t>
            </a:r>
            <a:r>
              <a:rPr lang="en-US" b="true" sz="3000" spc="-72">
                <a:solidFill>
                  <a:srgbClr val="023E8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plantes</a:t>
            </a:r>
            <a:r>
              <a:rPr lang="en-US" sz="3000" spc="-72">
                <a:solidFill>
                  <a:srgbClr val="023E8A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000" spc="-72">
                <a:solidFill>
                  <a:srgbClr val="023E8A"/>
                </a:solidFill>
                <a:latin typeface="Calibri (MS)"/>
                <a:ea typeface="Calibri (MS)"/>
                <a:cs typeface="Calibri (MS)"/>
                <a:sym typeface="Calibri (MS)"/>
              </a:rPr>
              <a:t>représentent les </a:t>
            </a:r>
            <a:r>
              <a:rPr lang="en-US" b="true" sz="3000" spc="-72">
                <a:solidFill>
                  <a:srgbClr val="023E8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personnes </a:t>
            </a:r>
            <a:r>
              <a:rPr lang="en-US" sz="3000" spc="-72">
                <a:solidFill>
                  <a:srgbClr val="023E8A"/>
                </a:solidFill>
                <a:latin typeface="Calibri (MS)"/>
                <a:ea typeface="Calibri (MS)"/>
                <a:cs typeface="Calibri (MS)"/>
                <a:sym typeface="Calibri (MS)"/>
              </a:rPr>
              <a:t>qui composent votre </a:t>
            </a:r>
            <a:r>
              <a:rPr lang="en-US" sz="3000" spc="-72">
                <a:solidFill>
                  <a:srgbClr val="023E8A"/>
                </a:solidFill>
                <a:latin typeface="Calibri (MS)"/>
                <a:ea typeface="Calibri (MS)"/>
                <a:cs typeface="Calibri (MS)"/>
                <a:sym typeface="Calibri (MS)"/>
              </a:rPr>
              <a:t>famille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55758" y="7261919"/>
            <a:ext cx="18120268" cy="4472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58"/>
              </a:lnSpc>
            </a:pPr>
            <a:r>
              <a:rPr lang="en-US" sz="2900" spc="-69">
                <a:solidFill>
                  <a:srgbClr val="023E8A"/>
                </a:solidFill>
                <a:latin typeface="Calibri (MS)"/>
                <a:ea typeface="Calibri (MS)"/>
                <a:cs typeface="Calibri (MS)"/>
                <a:sym typeface="Calibri (MS)"/>
              </a:rPr>
              <a:t>Les </a:t>
            </a:r>
            <a:r>
              <a:rPr lang="en-US" sz="2900" spc="-69" b="true">
                <a:solidFill>
                  <a:srgbClr val="023E8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autres éléments</a:t>
            </a:r>
            <a:r>
              <a:rPr lang="en-US" sz="2900" spc="-69">
                <a:solidFill>
                  <a:srgbClr val="023E8A"/>
                </a:solidFill>
                <a:latin typeface="Calibri (MS)"/>
                <a:ea typeface="Calibri (MS)"/>
                <a:cs typeface="Calibri (MS)"/>
                <a:sym typeface="Calibri (MS)"/>
              </a:rPr>
              <a:t> (sol/terreau, nutriments, climat/météo, environnement) représentent ce qui compose votre </a:t>
            </a:r>
            <a:r>
              <a:rPr lang="en-US" sz="2900" spc="-69" b="true">
                <a:solidFill>
                  <a:srgbClr val="023E8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mode de vie</a:t>
            </a:r>
            <a:r>
              <a:rPr lang="en-US" sz="2900" spc="-69">
                <a:solidFill>
                  <a:srgbClr val="023E8A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</a:p>
        </p:txBody>
      </p:sp>
      <p:sp>
        <p:nvSpPr>
          <p:cNvPr name="Freeform 18" id="18"/>
          <p:cNvSpPr/>
          <p:nvPr/>
        </p:nvSpPr>
        <p:spPr>
          <a:xfrm flipH="false" flipV="false" rot="0">
            <a:off x="2513863" y="7724272"/>
            <a:ext cx="13611452" cy="2509117"/>
          </a:xfrm>
          <a:custGeom>
            <a:avLst/>
            <a:gdLst/>
            <a:ahLst/>
            <a:cxnLst/>
            <a:rect r="r" b="b" t="t" l="l"/>
            <a:pathLst>
              <a:path h="2509117" w="13611452">
                <a:moveTo>
                  <a:pt x="0" y="0"/>
                </a:moveTo>
                <a:lnTo>
                  <a:pt x="13611451" y="0"/>
                </a:lnTo>
                <a:lnTo>
                  <a:pt x="13611451" y="2509117"/>
                </a:lnTo>
                <a:lnTo>
                  <a:pt x="0" y="250911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-201298" r="-73" b="0"/>
            </a:stretch>
          </a:blipFill>
        </p:spPr>
      </p:sp>
      <p:sp>
        <p:nvSpPr>
          <p:cNvPr name="Freeform 19" id="19"/>
          <p:cNvSpPr/>
          <p:nvPr/>
        </p:nvSpPr>
        <p:spPr>
          <a:xfrm flipH="true" flipV="false" rot="1602956">
            <a:off x="1157646" y="7904113"/>
            <a:ext cx="1182674" cy="854482"/>
          </a:xfrm>
          <a:custGeom>
            <a:avLst/>
            <a:gdLst/>
            <a:ahLst/>
            <a:cxnLst/>
            <a:rect r="r" b="b" t="t" l="l"/>
            <a:pathLst>
              <a:path h="854482" w="1182674">
                <a:moveTo>
                  <a:pt x="1182674" y="0"/>
                </a:moveTo>
                <a:lnTo>
                  <a:pt x="0" y="0"/>
                </a:lnTo>
                <a:lnTo>
                  <a:pt x="0" y="854481"/>
                </a:lnTo>
                <a:lnTo>
                  <a:pt x="1182674" y="854481"/>
                </a:lnTo>
                <a:lnTo>
                  <a:pt x="1182674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1" t="0" r="-121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7862796" y="9787302"/>
            <a:ext cx="152400" cy="228600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b="true" sz="2000">
                <a:solidFill>
                  <a:srgbClr val="003886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2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1028700" y="2612996"/>
            <a:ext cx="9247827" cy="6061601"/>
          </a:xfrm>
          <a:custGeom>
            <a:avLst/>
            <a:gdLst/>
            <a:ahLst/>
            <a:cxnLst/>
            <a:rect r="r" b="b" t="t" l="l"/>
            <a:pathLst>
              <a:path h="6061601" w="9247827">
                <a:moveTo>
                  <a:pt x="0" y="0"/>
                </a:moveTo>
                <a:lnTo>
                  <a:pt x="9247827" y="0"/>
                </a:lnTo>
                <a:lnTo>
                  <a:pt x="9247827" y="6061600"/>
                </a:lnTo>
                <a:lnTo>
                  <a:pt x="0" y="6061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288325" y="642294"/>
            <a:ext cx="17711350" cy="15303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200"/>
              </a:lnSpc>
              <a:spcBef>
                <a:spcPct val="0"/>
              </a:spcBef>
            </a:pPr>
            <a:r>
              <a:rPr lang="en-US" b="true" sz="8000" spc="-408">
                <a:solidFill>
                  <a:srgbClr val="0BAB9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DÉROULEMENT GÉNÉRAL </a:t>
            </a:r>
          </a:p>
        </p:txBody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1" t="0" r="-121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55758" y="18008"/>
            <a:ext cx="6425859" cy="791042"/>
          </a:xfrm>
          <a:custGeom>
            <a:avLst/>
            <a:gdLst/>
            <a:ahLst/>
            <a:cxnLst/>
            <a:rect r="r" b="b" t="t" l="l"/>
            <a:pathLst>
              <a:path h="791042" w="6425859">
                <a:moveTo>
                  <a:pt x="0" y="0"/>
                </a:moveTo>
                <a:lnTo>
                  <a:pt x="6425860" y="0"/>
                </a:lnTo>
                <a:lnTo>
                  <a:pt x="6425860" y="791041"/>
                </a:lnTo>
                <a:lnTo>
                  <a:pt x="0" y="7910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55192" y="2835655"/>
            <a:ext cx="18398384" cy="7451345"/>
          </a:xfrm>
          <a:custGeom>
            <a:avLst/>
            <a:gdLst/>
            <a:ahLst/>
            <a:cxnLst/>
            <a:rect r="r" b="b" t="t" l="l"/>
            <a:pathLst>
              <a:path h="7451345" w="18398384">
                <a:moveTo>
                  <a:pt x="0" y="0"/>
                </a:moveTo>
                <a:lnTo>
                  <a:pt x="18398384" y="0"/>
                </a:lnTo>
                <a:lnTo>
                  <a:pt x="18398384" y="7451345"/>
                </a:lnTo>
                <a:lnTo>
                  <a:pt x="0" y="745134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0" y="1839845"/>
            <a:ext cx="18288000" cy="10312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579"/>
              </a:lnSpc>
            </a:pPr>
            <a:r>
              <a:rPr lang="en-US" sz="6999" b="true">
                <a:solidFill>
                  <a:srgbClr val="023E8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Un jardin florissant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0" y="531323"/>
            <a:ext cx="18288000" cy="14973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20"/>
              </a:lnSpc>
              <a:spcBef>
                <a:spcPct val="0"/>
              </a:spcBef>
            </a:pPr>
            <a:r>
              <a:rPr lang="en-US" b="true" sz="7800" spc="-397">
                <a:solidFill>
                  <a:srgbClr val="0BAB9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MODE DE VIE ET HABITUDES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7862796" y="9787302"/>
            <a:ext cx="152400" cy="228600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b="true" sz="2000">
                <a:solidFill>
                  <a:srgbClr val="003886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20</a:t>
            </a:r>
          </a:p>
        </p:txBody>
      </p:sp>
      <p:grpSp>
        <p:nvGrpSpPr>
          <p:cNvPr name="Group 8" id="8"/>
          <p:cNvGrpSpPr/>
          <p:nvPr/>
        </p:nvGrpSpPr>
        <p:grpSpPr>
          <a:xfrm rot="0">
            <a:off x="16228879" y="485190"/>
            <a:ext cx="1569549" cy="1569549"/>
            <a:chOff x="0" y="0"/>
            <a:chExt cx="812800" cy="812800"/>
          </a:xfrm>
        </p:grpSpPr>
        <p:sp>
          <p:nvSpPr>
            <p:cNvPr name="Freeform 9" id="9">
              <a:hlinkClick r:id="rId5" tooltip="https://sante-mentale-jeunesse.usherbrooke.ca/wp-content/uploads/2024/09/HPp33_PE7_audio_jardin.mp3"/>
            </p:cNvPr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CF7FA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33391" lIns="33391" bIns="33391" rIns="33391"/>
            <a:lstStyle/>
            <a:p>
              <a:pPr algn="ctr">
                <a:lnSpc>
                  <a:spcPts val="2059"/>
                </a:lnSpc>
              </a:pPr>
            </a:p>
          </p:txBody>
        </p:sp>
      </p:grpSp>
      <p:sp>
        <p:nvSpPr>
          <p:cNvPr name="Freeform 11" id="11">
            <a:hlinkClick r:id="rId8" tooltip="https://sante-mentale-jeunesse.usherbrooke.ca/wp-content/uploads/2024/09/HPp33_PE7_audio_jardin.mp3"/>
          </p:cNvPr>
          <p:cNvSpPr/>
          <p:nvPr/>
        </p:nvSpPr>
        <p:spPr>
          <a:xfrm flipH="false" flipV="false" rot="0">
            <a:off x="16542695" y="766266"/>
            <a:ext cx="941916" cy="1007396"/>
          </a:xfrm>
          <a:custGeom>
            <a:avLst/>
            <a:gdLst/>
            <a:ahLst/>
            <a:cxnLst/>
            <a:rect r="r" b="b" t="t" l="l"/>
            <a:pathLst>
              <a:path h="1007396" w="941916">
                <a:moveTo>
                  <a:pt x="0" y="0"/>
                </a:moveTo>
                <a:lnTo>
                  <a:pt x="941916" y="0"/>
                </a:lnTo>
                <a:lnTo>
                  <a:pt x="941916" y="1007396"/>
                </a:lnTo>
                <a:lnTo>
                  <a:pt x="0" y="10073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7392071" y="1683286"/>
            <a:ext cx="470725" cy="470725"/>
          </a:xfrm>
          <a:custGeom>
            <a:avLst/>
            <a:gdLst/>
            <a:ahLst/>
            <a:cxnLst/>
            <a:rect r="r" b="b" t="t" l="l"/>
            <a:pathLst>
              <a:path h="470725" w="470725">
                <a:moveTo>
                  <a:pt x="0" y="0"/>
                </a:moveTo>
                <a:lnTo>
                  <a:pt x="470725" y="0"/>
                </a:lnTo>
                <a:lnTo>
                  <a:pt x="470725" y="470725"/>
                </a:lnTo>
                <a:lnTo>
                  <a:pt x="0" y="47072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1" t="0" r="-121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55758" y="18008"/>
            <a:ext cx="6425859" cy="791042"/>
          </a:xfrm>
          <a:custGeom>
            <a:avLst/>
            <a:gdLst/>
            <a:ahLst/>
            <a:cxnLst/>
            <a:rect r="r" b="b" t="t" l="l"/>
            <a:pathLst>
              <a:path h="791042" w="6425859">
                <a:moveTo>
                  <a:pt x="0" y="0"/>
                </a:moveTo>
                <a:lnTo>
                  <a:pt x="6425860" y="0"/>
                </a:lnTo>
                <a:lnTo>
                  <a:pt x="6425860" y="791041"/>
                </a:lnTo>
                <a:lnTo>
                  <a:pt x="0" y="7910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0" y="1839845"/>
            <a:ext cx="18288000" cy="10312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579"/>
              </a:lnSpc>
            </a:pPr>
            <a:r>
              <a:rPr lang="en-US" sz="6999" b="true">
                <a:solidFill>
                  <a:srgbClr val="023E8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Un jardin florissant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0" y="531323"/>
            <a:ext cx="18288000" cy="14973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20"/>
              </a:lnSpc>
              <a:spcBef>
                <a:spcPct val="0"/>
              </a:spcBef>
            </a:pPr>
            <a:r>
              <a:rPr lang="en-US" b="true" sz="7800" spc="-397">
                <a:solidFill>
                  <a:srgbClr val="0BAB9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MODE DE VIE ET HABITUDES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7862796" y="9787302"/>
            <a:ext cx="152400" cy="228600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b="true" sz="2000">
                <a:solidFill>
                  <a:srgbClr val="003886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21</a:t>
            </a:r>
          </a:p>
        </p:txBody>
      </p:sp>
      <p:grpSp>
        <p:nvGrpSpPr>
          <p:cNvPr name="Group 7" id="7"/>
          <p:cNvGrpSpPr/>
          <p:nvPr/>
        </p:nvGrpSpPr>
        <p:grpSpPr>
          <a:xfrm rot="0">
            <a:off x="1814815" y="3918192"/>
            <a:ext cx="13405887" cy="1111960"/>
            <a:chOff x="0" y="0"/>
            <a:chExt cx="4599514" cy="38151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4599515" cy="381510"/>
            </a:xfrm>
            <a:custGeom>
              <a:avLst/>
              <a:gdLst/>
              <a:ahLst/>
              <a:cxnLst/>
              <a:rect r="r" b="b" t="t" l="l"/>
              <a:pathLst>
                <a:path h="381510" w="4599515">
                  <a:moveTo>
                    <a:pt x="3465" y="0"/>
                  </a:moveTo>
                  <a:lnTo>
                    <a:pt x="4596050" y="0"/>
                  </a:lnTo>
                  <a:cubicBezTo>
                    <a:pt x="4596969" y="0"/>
                    <a:pt x="4597850" y="365"/>
                    <a:pt x="4598500" y="1015"/>
                  </a:cubicBezTo>
                  <a:cubicBezTo>
                    <a:pt x="4599150" y="1665"/>
                    <a:pt x="4599515" y="2546"/>
                    <a:pt x="4599515" y="3465"/>
                  </a:cubicBezTo>
                  <a:lnTo>
                    <a:pt x="4599515" y="378045"/>
                  </a:lnTo>
                  <a:cubicBezTo>
                    <a:pt x="4599515" y="379958"/>
                    <a:pt x="4597963" y="381510"/>
                    <a:pt x="4596050" y="381510"/>
                  </a:cubicBezTo>
                  <a:lnTo>
                    <a:pt x="3465" y="381510"/>
                  </a:lnTo>
                  <a:cubicBezTo>
                    <a:pt x="1551" y="381510"/>
                    <a:pt x="0" y="379958"/>
                    <a:pt x="0" y="378045"/>
                  </a:cubicBezTo>
                  <a:lnTo>
                    <a:pt x="0" y="3465"/>
                  </a:lnTo>
                  <a:cubicBezTo>
                    <a:pt x="0" y="1551"/>
                    <a:pt x="1551" y="0"/>
                    <a:pt x="3465" y="0"/>
                  </a:cubicBezTo>
                  <a:close/>
                </a:path>
              </a:pathLst>
            </a:custGeom>
            <a:solidFill>
              <a:srgbClr val="DAFDFF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28575"/>
              <a:ext cx="4599514" cy="410085"/>
            </a:xfrm>
            <a:prstGeom prst="rect">
              <a:avLst/>
            </a:prstGeom>
          </p:spPr>
          <p:txBody>
            <a:bodyPr anchor="ctr" rtlCol="false" tIns="51193" lIns="51193" bIns="51193" rIns="51193"/>
            <a:lstStyle/>
            <a:p>
              <a:pPr algn="ctr">
                <a:lnSpc>
                  <a:spcPts val="1172"/>
                </a:lnSpc>
              </a:pP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541404" y="3918192"/>
            <a:ext cx="1056590" cy="1111960"/>
            <a:chOff x="0" y="0"/>
            <a:chExt cx="1408787" cy="1482613"/>
          </a:xfrm>
        </p:grpSpPr>
        <p:grpSp>
          <p:nvGrpSpPr>
            <p:cNvPr name="Group 11" id="11"/>
            <p:cNvGrpSpPr/>
            <p:nvPr/>
          </p:nvGrpSpPr>
          <p:grpSpPr>
            <a:xfrm rot="0">
              <a:off x="0" y="0"/>
              <a:ext cx="1408787" cy="1482613"/>
              <a:chOff x="0" y="0"/>
              <a:chExt cx="729082" cy="767288"/>
            </a:xfrm>
          </p:grpSpPr>
          <p:sp>
            <p:nvSpPr>
              <p:cNvPr name="Freeform 12" id="12"/>
              <p:cNvSpPr/>
              <p:nvPr/>
            </p:nvSpPr>
            <p:spPr>
              <a:xfrm flipH="false" flipV="false" rot="0">
                <a:off x="0" y="0"/>
                <a:ext cx="729082" cy="767288"/>
              </a:xfrm>
              <a:custGeom>
                <a:avLst/>
                <a:gdLst/>
                <a:ahLst/>
                <a:cxnLst/>
                <a:rect r="r" b="b" t="t" l="l"/>
                <a:pathLst>
                  <a:path h="767288" w="729082">
                    <a:moveTo>
                      <a:pt x="364541" y="0"/>
                    </a:moveTo>
                    <a:cubicBezTo>
                      <a:pt x="163211" y="0"/>
                      <a:pt x="0" y="171763"/>
                      <a:pt x="0" y="383644"/>
                    </a:cubicBezTo>
                    <a:cubicBezTo>
                      <a:pt x="0" y="595525"/>
                      <a:pt x="163211" y="767288"/>
                      <a:pt x="364541" y="767288"/>
                    </a:cubicBezTo>
                    <a:cubicBezTo>
                      <a:pt x="565871" y="767288"/>
                      <a:pt x="729082" y="595525"/>
                      <a:pt x="729082" y="383644"/>
                    </a:cubicBezTo>
                    <a:cubicBezTo>
                      <a:pt x="729082" y="171763"/>
                      <a:pt x="565871" y="0"/>
                      <a:pt x="364541" y="0"/>
                    </a:cubicBezTo>
                    <a:close/>
                  </a:path>
                </a:pathLst>
              </a:custGeom>
              <a:solidFill>
                <a:srgbClr val="023E8A"/>
              </a:solidFill>
            </p:spPr>
          </p:sp>
          <p:sp>
            <p:nvSpPr>
              <p:cNvPr name="TextBox 13" id="13"/>
              <p:cNvSpPr txBox="true"/>
              <p:nvPr/>
            </p:nvSpPr>
            <p:spPr>
              <a:xfrm>
                <a:off x="68351" y="33833"/>
                <a:ext cx="592379" cy="661522"/>
              </a:xfrm>
              <a:prstGeom prst="rect">
                <a:avLst/>
              </a:prstGeom>
            </p:spPr>
            <p:txBody>
              <a:bodyPr anchor="ctr" rtlCol="false" tIns="42197" lIns="42197" bIns="42197" rIns="42197"/>
              <a:lstStyle/>
              <a:p>
                <a:pPr algn="ctr">
                  <a:lnSpc>
                    <a:spcPts val="1340"/>
                  </a:lnSpc>
                </a:pPr>
              </a:p>
            </p:txBody>
          </p:sp>
        </p:grpSp>
        <p:sp>
          <p:nvSpPr>
            <p:cNvPr name="TextBox 14" id="14"/>
            <p:cNvSpPr txBox="true"/>
            <p:nvPr/>
          </p:nvSpPr>
          <p:spPr>
            <a:xfrm rot="0">
              <a:off x="322118" y="-55039"/>
              <a:ext cx="764550" cy="149404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8600"/>
                </a:lnSpc>
                <a:spcBef>
                  <a:spcPct val="0"/>
                </a:spcBef>
              </a:pPr>
              <a:r>
                <a:rPr lang="en-US" b="true" sz="6142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1</a:t>
              </a: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1814815" y="5256848"/>
            <a:ext cx="13405887" cy="1111960"/>
            <a:chOff x="0" y="0"/>
            <a:chExt cx="4599514" cy="38151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4599515" cy="381510"/>
            </a:xfrm>
            <a:custGeom>
              <a:avLst/>
              <a:gdLst/>
              <a:ahLst/>
              <a:cxnLst/>
              <a:rect r="r" b="b" t="t" l="l"/>
              <a:pathLst>
                <a:path h="381510" w="4599515">
                  <a:moveTo>
                    <a:pt x="3465" y="0"/>
                  </a:moveTo>
                  <a:lnTo>
                    <a:pt x="4596050" y="0"/>
                  </a:lnTo>
                  <a:cubicBezTo>
                    <a:pt x="4596969" y="0"/>
                    <a:pt x="4597850" y="365"/>
                    <a:pt x="4598500" y="1015"/>
                  </a:cubicBezTo>
                  <a:cubicBezTo>
                    <a:pt x="4599150" y="1665"/>
                    <a:pt x="4599515" y="2546"/>
                    <a:pt x="4599515" y="3465"/>
                  </a:cubicBezTo>
                  <a:lnTo>
                    <a:pt x="4599515" y="378045"/>
                  </a:lnTo>
                  <a:cubicBezTo>
                    <a:pt x="4599515" y="379958"/>
                    <a:pt x="4597963" y="381510"/>
                    <a:pt x="4596050" y="381510"/>
                  </a:cubicBezTo>
                  <a:lnTo>
                    <a:pt x="3465" y="381510"/>
                  </a:lnTo>
                  <a:cubicBezTo>
                    <a:pt x="1551" y="381510"/>
                    <a:pt x="0" y="379958"/>
                    <a:pt x="0" y="378045"/>
                  </a:cubicBezTo>
                  <a:lnTo>
                    <a:pt x="0" y="3465"/>
                  </a:lnTo>
                  <a:cubicBezTo>
                    <a:pt x="0" y="1551"/>
                    <a:pt x="1551" y="0"/>
                    <a:pt x="3465" y="0"/>
                  </a:cubicBezTo>
                  <a:close/>
                </a:path>
              </a:pathLst>
            </a:custGeom>
            <a:solidFill>
              <a:srgbClr val="DAFDFF"/>
            </a:solidFill>
          </p:spPr>
        </p:sp>
        <p:sp>
          <p:nvSpPr>
            <p:cNvPr name="TextBox 17" id="17"/>
            <p:cNvSpPr txBox="true"/>
            <p:nvPr/>
          </p:nvSpPr>
          <p:spPr>
            <a:xfrm>
              <a:off x="0" y="-28575"/>
              <a:ext cx="4599514" cy="410085"/>
            </a:xfrm>
            <a:prstGeom prst="rect">
              <a:avLst/>
            </a:prstGeom>
          </p:spPr>
          <p:txBody>
            <a:bodyPr anchor="ctr" rtlCol="false" tIns="51193" lIns="51193" bIns="51193" rIns="51193"/>
            <a:lstStyle/>
            <a:p>
              <a:pPr algn="ctr">
                <a:lnSpc>
                  <a:spcPts val="1172"/>
                </a:lnSpc>
              </a:pP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541404" y="5256848"/>
            <a:ext cx="1056590" cy="1111960"/>
            <a:chOff x="0" y="0"/>
            <a:chExt cx="1408787" cy="1482613"/>
          </a:xfrm>
        </p:grpSpPr>
        <p:grpSp>
          <p:nvGrpSpPr>
            <p:cNvPr name="Group 19" id="19"/>
            <p:cNvGrpSpPr/>
            <p:nvPr/>
          </p:nvGrpSpPr>
          <p:grpSpPr>
            <a:xfrm rot="0">
              <a:off x="0" y="0"/>
              <a:ext cx="1408787" cy="1482613"/>
              <a:chOff x="0" y="0"/>
              <a:chExt cx="729082" cy="767288"/>
            </a:xfrm>
          </p:grpSpPr>
          <p:sp>
            <p:nvSpPr>
              <p:cNvPr name="Freeform 20" id="20"/>
              <p:cNvSpPr/>
              <p:nvPr/>
            </p:nvSpPr>
            <p:spPr>
              <a:xfrm flipH="false" flipV="false" rot="0">
                <a:off x="0" y="0"/>
                <a:ext cx="729082" cy="767288"/>
              </a:xfrm>
              <a:custGeom>
                <a:avLst/>
                <a:gdLst/>
                <a:ahLst/>
                <a:cxnLst/>
                <a:rect r="r" b="b" t="t" l="l"/>
                <a:pathLst>
                  <a:path h="767288" w="729082">
                    <a:moveTo>
                      <a:pt x="364541" y="0"/>
                    </a:moveTo>
                    <a:cubicBezTo>
                      <a:pt x="163211" y="0"/>
                      <a:pt x="0" y="171763"/>
                      <a:pt x="0" y="383644"/>
                    </a:cubicBezTo>
                    <a:cubicBezTo>
                      <a:pt x="0" y="595525"/>
                      <a:pt x="163211" y="767288"/>
                      <a:pt x="364541" y="767288"/>
                    </a:cubicBezTo>
                    <a:cubicBezTo>
                      <a:pt x="565871" y="767288"/>
                      <a:pt x="729082" y="595525"/>
                      <a:pt x="729082" y="383644"/>
                    </a:cubicBezTo>
                    <a:cubicBezTo>
                      <a:pt x="729082" y="171763"/>
                      <a:pt x="565871" y="0"/>
                      <a:pt x="364541" y="0"/>
                    </a:cubicBezTo>
                    <a:close/>
                  </a:path>
                </a:pathLst>
              </a:custGeom>
              <a:solidFill>
                <a:srgbClr val="023E8A"/>
              </a:solidFill>
            </p:spPr>
          </p:sp>
          <p:sp>
            <p:nvSpPr>
              <p:cNvPr name="TextBox 21" id="21"/>
              <p:cNvSpPr txBox="true"/>
              <p:nvPr/>
            </p:nvSpPr>
            <p:spPr>
              <a:xfrm>
                <a:off x="68351" y="33833"/>
                <a:ext cx="592379" cy="661522"/>
              </a:xfrm>
              <a:prstGeom prst="rect">
                <a:avLst/>
              </a:prstGeom>
            </p:spPr>
            <p:txBody>
              <a:bodyPr anchor="ctr" rtlCol="false" tIns="42197" lIns="42197" bIns="42197" rIns="42197"/>
              <a:lstStyle/>
              <a:p>
                <a:pPr algn="ctr">
                  <a:lnSpc>
                    <a:spcPts val="1340"/>
                  </a:lnSpc>
                </a:pPr>
              </a:p>
            </p:txBody>
          </p:sp>
        </p:grpSp>
        <p:sp>
          <p:nvSpPr>
            <p:cNvPr name="TextBox 22" id="22"/>
            <p:cNvSpPr txBox="true"/>
            <p:nvPr/>
          </p:nvSpPr>
          <p:spPr>
            <a:xfrm rot="0">
              <a:off x="322118" y="-55039"/>
              <a:ext cx="764550" cy="149404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8600"/>
                </a:lnSpc>
                <a:spcBef>
                  <a:spcPct val="0"/>
                </a:spcBef>
              </a:pPr>
              <a:r>
                <a:rPr lang="en-US" b="true" sz="6142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2</a:t>
              </a:r>
            </a:p>
          </p:txBody>
        </p:sp>
      </p:grpSp>
      <p:sp>
        <p:nvSpPr>
          <p:cNvPr name="TextBox 23" id="23"/>
          <p:cNvSpPr txBox="true"/>
          <p:nvPr/>
        </p:nvSpPr>
        <p:spPr>
          <a:xfrm rot="0">
            <a:off x="2014730" y="4203249"/>
            <a:ext cx="13205971" cy="5608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503"/>
              </a:lnSpc>
              <a:spcBef>
                <a:spcPct val="0"/>
              </a:spcBef>
            </a:pPr>
            <a:r>
              <a:rPr lang="en-US" sz="3849" spc="-115">
                <a:solidFill>
                  <a:srgbClr val="023E8A"/>
                </a:solidFill>
                <a:latin typeface="Calibri (MS)"/>
                <a:ea typeface="Calibri (MS)"/>
                <a:cs typeface="Calibri (MS)"/>
                <a:sym typeface="Calibri (MS)"/>
              </a:rPr>
              <a:t>À tour de rôle, décrir</a:t>
            </a:r>
            <a:r>
              <a:rPr lang="en-US" sz="3849" spc="-115" strike="noStrike" u="none">
                <a:solidFill>
                  <a:srgbClr val="023E8A"/>
                </a:solidFill>
                <a:latin typeface="Calibri (MS)"/>
                <a:ea typeface="Calibri (MS)"/>
                <a:cs typeface="Calibri (MS)"/>
                <a:sym typeface="Calibri (MS)"/>
              </a:rPr>
              <a:t>e ce que vous avez dessiné et pourquoi. 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2014730" y="5541905"/>
            <a:ext cx="13205971" cy="5608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503"/>
              </a:lnSpc>
              <a:spcBef>
                <a:spcPct val="0"/>
              </a:spcBef>
            </a:pPr>
            <a:r>
              <a:rPr lang="en-US" sz="3849" spc="-115">
                <a:solidFill>
                  <a:srgbClr val="023E8A"/>
                </a:solidFill>
                <a:latin typeface="Calibri (MS)"/>
                <a:ea typeface="Calibri (MS)"/>
                <a:cs typeface="Calibri (MS)"/>
                <a:sym typeface="Calibri (MS)"/>
              </a:rPr>
              <a:t>Identifier l</a:t>
            </a:r>
            <a:r>
              <a:rPr lang="en-US" sz="3849" spc="-115" strike="noStrike" u="none">
                <a:solidFill>
                  <a:srgbClr val="023E8A"/>
                </a:solidFill>
                <a:latin typeface="Calibri (MS)"/>
                <a:ea typeface="Calibri (MS)"/>
                <a:cs typeface="Calibri (MS)"/>
                <a:sym typeface="Calibri (MS)"/>
              </a:rPr>
              <a:t>es</a:t>
            </a:r>
            <a:r>
              <a:rPr lang="en-US" sz="3849" spc="-115" strike="noStrike" u="none">
                <a:solidFill>
                  <a:srgbClr val="023E8A"/>
                </a:solidFill>
                <a:latin typeface="Calibri (MS)"/>
                <a:ea typeface="Calibri (MS)"/>
                <a:cs typeface="Calibri (MS)"/>
                <a:sym typeface="Calibri (MS)"/>
              </a:rPr>
              <a:t> ressemblances et les différences entre vos deux dessins.</a:t>
            </a:r>
          </a:p>
        </p:txBody>
      </p:sp>
      <p:grpSp>
        <p:nvGrpSpPr>
          <p:cNvPr name="Group 25" id="25"/>
          <p:cNvGrpSpPr/>
          <p:nvPr/>
        </p:nvGrpSpPr>
        <p:grpSpPr>
          <a:xfrm rot="0">
            <a:off x="1814815" y="6597408"/>
            <a:ext cx="13405887" cy="1111960"/>
            <a:chOff x="0" y="0"/>
            <a:chExt cx="4599514" cy="381510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4599515" cy="381510"/>
            </a:xfrm>
            <a:custGeom>
              <a:avLst/>
              <a:gdLst/>
              <a:ahLst/>
              <a:cxnLst/>
              <a:rect r="r" b="b" t="t" l="l"/>
              <a:pathLst>
                <a:path h="381510" w="4599515">
                  <a:moveTo>
                    <a:pt x="3465" y="0"/>
                  </a:moveTo>
                  <a:lnTo>
                    <a:pt x="4596050" y="0"/>
                  </a:lnTo>
                  <a:cubicBezTo>
                    <a:pt x="4596969" y="0"/>
                    <a:pt x="4597850" y="365"/>
                    <a:pt x="4598500" y="1015"/>
                  </a:cubicBezTo>
                  <a:cubicBezTo>
                    <a:pt x="4599150" y="1665"/>
                    <a:pt x="4599515" y="2546"/>
                    <a:pt x="4599515" y="3465"/>
                  </a:cubicBezTo>
                  <a:lnTo>
                    <a:pt x="4599515" y="378045"/>
                  </a:lnTo>
                  <a:cubicBezTo>
                    <a:pt x="4599515" y="379958"/>
                    <a:pt x="4597963" y="381510"/>
                    <a:pt x="4596050" y="381510"/>
                  </a:cubicBezTo>
                  <a:lnTo>
                    <a:pt x="3465" y="381510"/>
                  </a:lnTo>
                  <a:cubicBezTo>
                    <a:pt x="1551" y="381510"/>
                    <a:pt x="0" y="379958"/>
                    <a:pt x="0" y="378045"/>
                  </a:cubicBezTo>
                  <a:lnTo>
                    <a:pt x="0" y="3465"/>
                  </a:lnTo>
                  <a:cubicBezTo>
                    <a:pt x="0" y="1551"/>
                    <a:pt x="1551" y="0"/>
                    <a:pt x="3465" y="0"/>
                  </a:cubicBezTo>
                  <a:close/>
                </a:path>
              </a:pathLst>
            </a:custGeom>
            <a:solidFill>
              <a:srgbClr val="DAFDFF"/>
            </a:solidFill>
          </p:spPr>
        </p:sp>
        <p:sp>
          <p:nvSpPr>
            <p:cNvPr name="TextBox 27" id="27"/>
            <p:cNvSpPr txBox="true"/>
            <p:nvPr/>
          </p:nvSpPr>
          <p:spPr>
            <a:xfrm>
              <a:off x="0" y="-28575"/>
              <a:ext cx="4599514" cy="410085"/>
            </a:xfrm>
            <a:prstGeom prst="rect">
              <a:avLst/>
            </a:prstGeom>
          </p:spPr>
          <p:txBody>
            <a:bodyPr anchor="ctr" rtlCol="false" tIns="51193" lIns="51193" bIns="51193" rIns="51193"/>
            <a:lstStyle/>
            <a:p>
              <a:pPr algn="ctr">
                <a:lnSpc>
                  <a:spcPts val="1172"/>
                </a:lnSpc>
              </a:pPr>
            </a:p>
          </p:txBody>
        </p:sp>
      </p:grpSp>
      <p:grpSp>
        <p:nvGrpSpPr>
          <p:cNvPr name="Group 28" id="28"/>
          <p:cNvGrpSpPr/>
          <p:nvPr/>
        </p:nvGrpSpPr>
        <p:grpSpPr>
          <a:xfrm rot="0">
            <a:off x="541404" y="6597408"/>
            <a:ext cx="1056590" cy="1111960"/>
            <a:chOff x="0" y="0"/>
            <a:chExt cx="1408787" cy="1482613"/>
          </a:xfrm>
        </p:grpSpPr>
        <p:grpSp>
          <p:nvGrpSpPr>
            <p:cNvPr name="Group 29" id="29"/>
            <p:cNvGrpSpPr/>
            <p:nvPr/>
          </p:nvGrpSpPr>
          <p:grpSpPr>
            <a:xfrm rot="0">
              <a:off x="0" y="0"/>
              <a:ext cx="1408787" cy="1482613"/>
              <a:chOff x="0" y="0"/>
              <a:chExt cx="729082" cy="767288"/>
            </a:xfrm>
          </p:grpSpPr>
          <p:sp>
            <p:nvSpPr>
              <p:cNvPr name="Freeform 30" id="30"/>
              <p:cNvSpPr/>
              <p:nvPr/>
            </p:nvSpPr>
            <p:spPr>
              <a:xfrm flipH="false" flipV="false" rot="0">
                <a:off x="0" y="0"/>
                <a:ext cx="729082" cy="767288"/>
              </a:xfrm>
              <a:custGeom>
                <a:avLst/>
                <a:gdLst/>
                <a:ahLst/>
                <a:cxnLst/>
                <a:rect r="r" b="b" t="t" l="l"/>
                <a:pathLst>
                  <a:path h="767288" w="729082">
                    <a:moveTo>
                      <a:pt x="364541" y="0"/>
                    </a:moveTo>
                    <a:cubicBezTo>
                      <a:pt x="163211" y="0"/>
                      <a:pt x="0" y="171763"/>
                      <a:pt x="0" y="383644"/>
                    </a:cubicBezTo>
                    <a:cubicBezTo>
                      <a:pt x="0" y="595525"/>
                      <a:pt x="163211" y="767288"/>
                      <a:pt x="364541" y="767288"/>
                    </a:cubicBezTo>
                    <a:cubicBezTo>
                      <a:pt x="565871" y="767288"/>
                      <a:pt x="729082" y="595525"/>
                      <a:pt x="729082" y="383644"/>
                    </a:cubicBezTo>
                    <a:cubicBezTo>
                      <a:pt x="729082" y="171763"/>
                      <a:pt x="565871" y="0"/>
                      <a:pt x="364541" y="0"/>
                    </a:cubicBezTo>
                    <a:close/>
                  </a:path>
                </a:pathLst>
              </a:custGeom>
              <a:solidFill>
                <a:srgbClr val="023E8A"/>
              </a:solidFill>
            </p:spPr>
          </p:sp>
          <p:sp>
            <p:nvSpPr>
              <p:cNvPr name="TextBox 31" id="31"/>
              <p:cNvSpPr txBox="true"/>
              <p:nvPr/>
            </p:nvSpPr>
            <p:spPr>
              <a:xfrm>
                <a:off x="68351" y="33833"/>
                <a:ext cx="592379" cy="661522"/>
              </a:xfrm>
              <a:prstGeom prst="rect">
                <a:avLst/>
              </a:prstGeom>
            </p:spPr>
            <p:txBody>
              <a:bodyPr anchor="ctr" rtlCol="false" tIns="42197" lIns="42197" bIns="42197" rIns="42197"/>
              <a:lstStyle/>
              <a:p>
                <a:pPr algn="ctr">
                  <a:lnSpc>
                    <a:spcPts val="1340"/>
                  </a:lnSpc>
                </a:pPr>
              </a:p>
            </p:txBody>
          </p:sp>
        </p:grpSp>
        <p:sp>
          <p:nvSpPr>
            <p:cNvPr name="TextBox 32" id="32"/>
            <p:cNvSpPr txBox="true"/>
            <p:nvPr/>
          </p:nvSpPr>
          <p:spPr>
            <a:xfrm rot="0">
              <a:off x="322118" y="-55039"/>
              <a:ext cx="764550" cy="149404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8600"/>
                </a:lnSpc>
                <a:spcBef>
                  <a:spcPct val="0"/>
                </a:spcBef>
              </a:pPr>
              <a:r>
                <a:rPr lang="en-US" b="true" sz="6142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3</a:t>
              </a:r>
            </a:p>
          </p:txBody>
        </p:sp>
      </p:grpSp>
      <p:sp>
        <p:nvSpPr>
          <p:cNvPr name="TextBox 33" id="33"/>
          <p:cNvSpPr txBox="true"/>
          <p:nvPr/>
        </p:nvSpPr>
        <p:spPr>
          <a:xfrm rot="0">
            <a:off x="2014730" y="6710322"/>
            <a:ext cx="13205971" cy="9990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503"/>
              </a:lnSpc>
              <a:spcBef>
                <a:spcPct val="0"/>
              </a:spcBef>
            </a:pPr>
            <a:r>
              <a:rPr lang="en-US" sz="3849" spc="-115">
                <a:solidFill>
                  <a:srgbClr val="023E8A"/>
                </a:solidFill>
                <a:latin typeface="Calibri (MS)"/>
                <a:ea typeface="Calibri (MS)"/>
                <a:cs typeface="Calibri (MS)"/>
                <a:sym typeface="Calibri (MS)"/>
              </a:rPr>
              <a:t>Identifier </a:t>
            </a:r>
            <a:r>
              <a:rPr lang="en-US" sz="3849" spc="-115" strike="noStrike" u="none">
                <a:solidFill>
                  <a:srgbClr val="023E8A"/>
                </a:solidFill>
                <a:latin typeface="Calibri (MS)"/>
                <a:ea typeface="Calibri (MS)"/>
                <a:cs typeface="Calibri (MS)"/>
                <a:sym typeface="Calibri (MS)"/>
              </a:rPr>
              <a:t>en</a:t>
            </a:r>
            <a:r>
              <a:rPr lang="en-US" sz="3849" spc="-115" strike="noStrike" u="none">
                <a:solidFill>
                  <a:srgbClr val="023E8A"/>
                </a:solidFill>
                <a:latin typeface="Calibri (MS)"/>
                <a:ea typeface="Calibri (MS)"/>
                <a:cs typeface="Calibri (MS)"/>
                <a:sym typeface="Calibri (MS)"/>
              </a:rPr>
              <a:t>semble une habitude de vie et un petit pas à mettre en place pour agir de manière cohérente avec cette habitude. </a:t>
            </a:r>
          </a:p>
        </p:txBody>
      </p:sp>
      <p:sp>
        <p:nvSpPr>
          <p:cNvPr name="Freeform 34" id="34"/>
          <p:cNvSpPr/>
          <p:nvPr/>
        </p:nvSpPr>
        <p:spPr>
          <a:xfrm flipH="false" flipV="false" rot="0">
            <a:off x="12292537" y="8614931"/>
            <a:ext cx="5570258" cy="1569003"/>
          </a:xfrm>
          <a:custGeom>
            <a:avLst/>
            <a:gdLst/>
            <a:ahLst/>
            <a:cxnLst/>
            <a:rect r="r" b="b" t="t" l="l"/>
            <a:pathLst>
              <a:path h="1569003" w="5570258">
                <a:moveTo>
                  <a:pt x="0" y="0"/>
                </a:moveTo>
                <a:lnTo>
                  <a:pt x="5570259" y="0"/>
                </a:lnTo>
                <a:lnTo>
                  <a:pt x="5570259" y="1569003"/>
                </a:lnTo>
                <a:lnTo>
                  <a:pt x="0" y="15690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424" t="-1725" r="-121299" b="-1725"/>
            </a:stretch>
          </a:blipFill>
        </p:spPr>
      </p:sp>
      <p:sp>
        <p:nvSpPr>
          <p:cNvPr name="Freeform 35" id="35"/>
          <p:cNvSpPr/>
          <p:nvPr/>
        </p:nvSpPr>
        <p:spPr>
          <a:xfrm flipH="false" flipV="false" rot="0">
            <a:off x="0" y="8645851"/>
            <a:ext cx="12326960" cy="1569003"/>
          </a:xfrm>
          <a:custGeom>
            <a:avLst/>
            <a:gdLst/>
            <a:ahLst/>
            <a:cxnLst/>
            <a:rect r="r" b="b" t="t" l="l"/>
            <a:pathLst>
              <a:path h="1569003" w="12326960">
                <a:moveTo>
                  <a:pt x="0" y="0"/>
                </a:moveTo>
                <a:lnTo>
                  <a:pt x="12326960" y="0"/>
                </a:lnTo>
                <a:lnTo>
                  <a:pt x="12326960" y="1569003"/>
                </a:lnTo>
                <a:lnTo>
                  <a:pt x="0" y="15690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43" t="-1725" r="0" b="-1725"/>
            </a:stretch>
          </a:blipFill>
        </p:spPr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1" t="0" r="-121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55758" y="18008"/>
            <a:ext cx="6425859" cy="791042"/>
          </a:xfrm>
          <a:custGeom>
            <a:avLst/>
            <a:gdLst/>
            <a:ahLst/>
            <a:cxnLst/>
            <a:rect r="r" b="b" t="t" l="l"/>
            <a:pathLst>
              <a:path h="791042" w="6425859">
                <a:moveTo>
                  <a:pt x="0" y="0"/>
                </a:moveTo>
                <a:lnTo>
                  <a:pt x="6425860" y="0"/>
                </a:lnTo>
                <a:lnTo>
                  <a:pt x="6425860" y="791041"/>
                </a:lnTo>
                <a:lnTo>
                  <a:pt x="0" y="7910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398101" y="3073777"/>
            <a:ext cx="13439792" cy="1895878"/>
            <a:chOff x="0" y="0"/>
            <a:chExt cx="17919722" cy="2527837"/>
          </a:xfrm>
        </p:grpSpPr>
        <p:grpSp>
          <p:nvGrpSpPr>
            <p:cNvPr name="Group 5" id="5"/>
            <p:cNvGrpSpPr/>
            <p:nvPr/>
          </p:nvGrpSpPr>
          <p:grpSpPr>
            <a:xfrm rot="0">
              <a:off x="2728982" y="433343"/>
              <a:ext cx="15190740" cy="1678428"/>
              <a:chOff x="0" y="0"/>
              <a:chExt cx="2625108" cy="290049"/>
            </a:xfrm>
          </p:grpSpPr>
          <p:sp>
            <p:nvSpPr>
              <p:cNvPr name="Freeform 6" id="6"/>
              <p:cNvSpPr/>
              <p:nvPr/>
            </p:nvSpPr>
            <p:spPr>
              <a:xfrm flipH="false" flipV="false" rot="0">
                <a:off x="0" y="0"/>
                <a:ext cx="2625108" cy="290049"/>
              </a:xfrm>
              <a:custGeom>
                <a:avLst/>
                <a:gdLst/>
                <a:ahLst/>
                <a:cxnLst/>
                <a:rect r="r" b="b" t="t" l="l"/>
                <a:pathLst>
                  <a:path h="290049" w="2625108">
                    <a:moveTo>
                      <a:pt x="9513" y="0"/>
                    </a:moveTo>
                    <a:lnTo>
                      <a:pt x="2615595" y="0"/>
                    </a:lnTo>
                    <a:cubicBezTo>
                      <a:pt x="2618118" y="0"/>
                      <a:pt x="2620538" y="1002"/>
                      <a:pt x="2622322" y="2786"/>
                    </a:cubicBezTo>
                    <a:cubicBezTo>
                      <a:pt x="2624106" y="4571"/>
                      <a:pt x="2625108" y="6990"/>
                      <a:pt x="2625108" y="9513"/>
                    </a:cubicBezTo>
                    <a:lnTo>
                      <a:pt x="2625108" y="280535"/>
                    </a:lnTo>
                    <a:cubicBezTo>
                      <a:pt x="2625108" y="285789"/>
                      <a:pt x="2620849" y="290049"/>
                      <a:pt x="2615595" y="290049"/>
                    </a:cubicBezTo>
                    <a:lnTo>
                      <a:pt x="9513" y="290049"/>
                    </a:lnTo>
                    <a:cubicBezTo>
                      <a:pt x="6990" y="290049"/>
                      <a:pt x="4571" y="289046"/>
                      <a:pt x="2786" y="287262"/>
                    </a:cubicBezTo>
                    <a:cubicBezTo>
                      <a:pt x="1002" y="285478"/>
                      <a:pt x="0" y="283058"/>
                      <a:pt x="0" y="280535"/>
                    </a:cubicBezTo>
                    <a:lnTo>
                      <a:pt x="0" y="9513"/>
                    </a:lnTo>
                    <a:cubicBezTo>
                      <a:pt x="0" y="6990"/>
                      <a:pt x="1002" y="4571"/>
                      <a:pt x="2786" y="2786"/>
                    </a:cubicBezTo>
                    <a:cubicBezTo>
                      <a:pt x="4571" y="1002"/>
                      <a:pt x="6990" y="0"/>
                      <a:pt x="951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47625" cap="sq">
                <a:solidFill>
                  <a:srgbClr val="E1F7F1"/>
                </a:solidFill>
                <a:prstDash val="solid"/>
                <a:miter/>
              </a:ln>
            </p:spPr>
          </p:sp>
          <p:sp>
            <p:nvSpPr>
              <p:cNvPr name="TextBox 7" id="7"/>
              <p:cNvSpPr txBox="true"/>
              <p:nvPr/>
            </p:nvSpPr>
            <p:spPr>
              <a:xfrm>
                <a:off x="0" y="-57150"/>
                <a:ext cx="2625108" cy="347199"/>
              </a:xfrm>
              <a:prstGeom prst="rect">
                <a:avLst/>
              </a:prstGeom>
            </p:spPr>
            <p:txBody>
              <a:bodyPr anchor="ctr" rtlCol="false" tIns="0" lIns="0" bIns="0" rIns="0"/>
              <a:lstStyle/>
              <a:p>
                <a:pPr algn="l">
                  <a:lnSpc>
                    <a:spcPts val="1959"/>
                  </a:lnSpc>
                </a:pPr>
              </a:p>
            </p:txBody>
          </p:sp>
        </p:grpSp>
        <p:grpSp>
          <p:nvGrpSpPr>
            <p:cNvPr name="Group 8" id="8"/>
            <p:cNvGrpSpPr/>
            <p:nvPr/>
          </p:nvGrpSpPr>
          <p:grpSpPr>
            <a:xfrm rot="0">
              <a:off x="87072" y="433343"/>
              <a:ext cx="3260133" cy="1661151"/>
              <a:chOff x="0" y="0"/>
              <a:chExt cx="818725" cy="417169"/>
            </a:xfrm>
          </p:grpSpPr>
          <p:sp>
            <p:nvSpPr>
              <p:cNvPr name="Freeform 9" id="9"/>
              <p:cNvSpPr/>
              <p:nvPr/>
            </p:nvSpPr>
            <p:spPr>
              <a:xfrm flipH="false" flipV="false" rot="0">
                <a:off x="0" y="0"/>
                <a:ext cx="818725" cy="417169"/>
              </a:xfrm>
              <a:custGeom>
                <a:avLst/>
                <a:gdLst/>
                <a:ahLst/>
                <a:cxnLst/>
                <a:rect r="r" b="b" t="t" l="l"/>
                <a:pathLst>
                  <a:path h="417169" w="818725">
                    <a:moveTo>
                      <a:pt x="28497" y="0"/>
                    </a:moveTo>
                    <a:lnTo>
                      <a:pt x="790228" y="0"/>
                    </a:lnTo>
                    <a:cubicBezTo>
                      <a:pt x="805966" y="0"/>
                      <a:pt x="818725" y="12758"/>
                      <a:pt x="818725" y="28497"/>
                    </a:cubicBezTo>
                    <a:lnTo>
                      <a:pt x="818725" y="388672"/>
                    </a:lnTo>
                    <a:cubicBezTo>
                      <a:pt x="818725" y="404410"/>
                      <a:pt x="805966" y="417169"/>
                      <a:pt x="790228" y="417169"/>
                    </a:cubicBezTo>
                    <a:lnTo>
                      <a:pt x="28497" y="417169"/>
                    </a:lnTo>
                    <a:cubicBezTo>
                      <a:pt x="12758" y="417169"/>
                      <a:pt x="0" y="404410"/>
                      <a:pt x="0" y="388672"/>
                    </a:cubicBezTo>
                    <a:lnTo>
                      <a:pt x="0" y="28497"/>
                    </a:lnTo>
                    <a:cubicBezTo>
                      <a:pt x="0" y="12758"/>
                      <a:pt x="12758" y="0"/>
                      <a:pt x="28497" y="0"/>
                    </a:cubicBezTo>
                    <a:close/>
                  </a:path>
                </a:pathLst>
              </a:custGeom>
              <a:solidFill>
                <a:srgbClr val="E0F6F1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name="TextBox 10" id="10"/>
              <p:cNvSpPr txBox="true"/>
              <p:nvPr/>
            </p:nvSpPr>
            <p:spPr>
              <a:xfrm>
                <a:off x="0" y="-57150"/>
                <a:ext cx="818725" cy="474319"/>
              </a:xfrm>
              <a:prstGeom prst="rect">
                <a:avLst/>
              </a:prstGeom>
            </p:spPr>
            <p:txBody>
              <a:bodyPr anchor="ctr" rtlCol="false" tIns="102230" lIns="102230" bIns="102230" rIns="102230"/>
              <a:lstStyle/>
              <a:p>
                <a:pPr algn="ctr">
                  <a:lnSpc>
                    <a:spcPts val="1862"/>
                  </a:lnSpc>
                </a:pPr>
              </a:p>
            </p:txBody>
          </p:sp>
        </p:grpSp>
        <p:sp>
          <p:nvSpPr>
            <p:cNvPr name="Freeform 11" id="11"/>
            <p:cNvSpPr/>
            <p:nvPr/>
          </p:nvSpPr>
          <p:spPr>
            <a:xfrm flipH="false" flipV="false" rot="661253">
              <a:off x="159436" y="279629"/>
              <a:ext cx="3115406" cy="1968580"/>
            </a:xfrm>
            <a:custGeom>
              <a:avLst/>
              <a:gdLst/>
              <a:ahLst/>
              <a:cxnLst/>
              <a:rect r="r" b="b" t="t" l="l"/>
              <a:pathLst>
                <a:path h="1968580" w="3115406">
                  <a:moveTo>
                    <a:pt x="0" y="0"/>
                  </a:moveTo>
                  <a:lnTo>
                    <a:pt x="3115406" y="0"/>
                  </a:lnTo>
                  <a:lnTo>
                    <a:pt x="3115406" y="1968579"/>
                  </a:lnTo>
                  <a:lnTo>
                    <a:pt x="0" y="1968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791" t="0" r="-1791" b="0"/>
              </a:stretch>
            </a:blipFill>
          </p:spPr>
        </p:sp>
        <p:sp>
          <p:nvSpPr>
            <p:cNvPr name="TextBox 12" id="12"/>
            <p:cNvSpPr txBox="true"/>
            <p:nvPr/>
          </p:nvSpPr>
          <p:spPr>
            <a:xfrm rot="0">
              <a:off x="3521113" y="525825"/>
              <a:ext cx="14398609" cy="14571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748"/>
                </a:lnSpc>
              </a:pPr>
              <a:r>
                <a:rPr lang="en-US" sz="2617" spc="-23" b="true">
                  <a:solidFill>
                    <a:srgbClr val="023E8A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Le rôle des parents est d’accompagner leur enfant à ad</a:t>
              </a:r>
              <a:r>
                <a:rPr lang="en-US" b="true" sz="2617" spc="-23">
                  <a:solidFill>
                    <a:srgbClr val="023E8A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opter un mode de vie sain et équilibré, composé d’habitudes de vie aidantes, contribuant à sa santé et son bien-être.</a:t>
              </a:r>
            </a:p>
          </p:txBody>
        </p:sp>
      </p:grpSp>
      <p:sp>
        <p:nvSpPr>
          <p:cNvPr name="Freeform 13" id="13"/>
          <p:cNvSpPr/>
          <p:nvPr/>
        </p:nvSpPr>
        <p:spPr>
          <a:xfrm flipH="false" flipV="false" rot="0">
            <a:off x="15199371" y="3265880"/>
            <a:ext cx="2367839" cy="1406891"/>
          </a:xfrm>
          <a:custGeom>
            <a:avLst/>
            <a:gdLst/>
            <a:ahLst/>
            <a:cxnLst/>
            <a:rect r="r" b="b" t="t" l="l"/>
            <a:pathLst>
              <a:path h="1406891" w="2367839">
                <a:moveTo>
                  <a:pt x="0" y="0"/>
                </a:moveTo>
                <a:lnTo>
                  <a:pt x="2367839" y="0"/>
                </a:lnTo>
                <a:lnTo>
                  <a:pt x="2367839" y="1406891"/>
                </a:lnTo>
                <a:lnTo>
                  <a:pt x="0" y="140689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true" rot="-1422007">
            <a:off x="14569915" y="3229602"/>
            <a:ext cx="884696" cy="521166"/>
          </a:xfrm>
          <a:custGeom>
            <a:avLst/>
            <a:gdLst/>
            <a:ahLst/>
            <a:cxnLst/>
            <a:rect r="r" b="b" t="t" l="l"/>
            <a:pathLst>
              <a:path h="521166" w="884696">
                <a:moveTo>
                  <a:pt x="0" y="521166"/>
                </a:moveTo>
                <a:lnTo>
                  <a:pt x="884696" y="521166"/>
                </a:lnTo>
                <a:lnTo>
                  <a:pt x="884696" y="0"/>
                </a:lnTo>
                <a:lnTo>
                  <a:pt x="0" y="0"/>
                </a:lnTo>
                <a:lnTo>
                  <a:pt x="0" y="521166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5" id="15"/>
          <p:cNvGrpSpPr/>
          <p:nvPr/>
        </p:nvGrpSpPr>
        <p:grpSpPr>
          <a:xfrm rot="0">
            <a:off x="6721059" y="8407440"/>
            <a:ext cx="4557976" cy="1456062"/>
            <a:chOff x="0" y="0"/>
            <a:chExt cx="599980" cy="191666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599980" cy="191666"/>
            </a:xfrm>
            <a:custGeom>
              <a:avLst/>
              <a:gdLst/>
              <a:ahLst/>
              <a:cxnLst/>
              <a:rect r="r" b="b" t="t" l="l"/>
              <a:pathLst>
                <a:path h="191666" w="599980">
                  <a:moveTo>
                    <a:pt x="22081" y="0"/>
                  </a:moveTo>
                  <a:lnTo>
                    <a:pt x="577899" y="0"/>
                  </a:lnTo>
                  <a:cubicBezTo>
                    <a:pt x="590094" y="0"/>
                    <a:pt x="599980" y="9886"/>
                    <a:pt x="599980" y="22081"/>
                  </a:cubicBezTo>
                  <a:lnTo>
                    <a:pt x="599980" y="169585"/>
                  </a:lnTo>
                  <a:cubicBezTo>
                    <a:pt x="599980" y="181780"/>
                    <a:pt x="590094" y="191666"/>
                    <a:pt x="577899" y="191666"/>
                  </a:cubicBezTo>
                  <a:lnTo>
                    <a:pt x="22081" y="191666"/>
                  </a:lnTo>
                  <a:cubicBezTo>
                    <a:pt x="9886" y="191666"/>
                    <a:pt x="0" y="181780"/>
                    <a:pt x="0" y="169585"/>
                  </a:cubicBezTo>
                  <a:lnTo>
                    <a:pt x="0" y="22081"/>
                  </a:lnTo>
                  <a:cubicBezTo>
                    <a:pt x="0" y="9886"/>
                    <a:pt x="9886" y="0"/>
                    <a:pt x="22081" y="0"/>
                  </a:cubicBezTo>
                  <a:close/>
                </a:path>
              </a:pathLst>
            </a:custGeom>
            <a:solidFill>
              <a:srgbClr val="DAFDFF"/>
            </a:solidFill>
          </p:spPr>
        </p:sp>
        <p:sp>
          <p:nvSpPr>
            <p:cNvPr name="TextBox 17" id="17"/>
            <p:cNvSpPr txBox="true"/>
            <p:nvPr/>
          </p:nvSpPr>
          <p:spPr>
            <a:xfrm>
              <a:off x="0" y="28575"/>
              <a:ext cx="599980" cy="163091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3115"/>
                </a:lnSpc>
              </a:pP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161745" y="5499443"/>
            <a:ext cx="3610400" cy="1610988"/>
            <a:chOff x="0" y="0"/>
            <a:chExt cx="2533419" cy="1130431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2533419" cy="1130431"/>
            </a:xfrm>
            <a:custGeom>
              <a:avLst/>
              <a:gdLst/>
              <a:ahLst/>
              <a:cxnLst/>
              <a:rect r="r" b="b" t="t" l="l"/>
              <a:pathLst>
                <a:path h="1130431" w="2533419">
                  <a:moveTo>
                    <a:pt x="27876" y="0"/>
                  </a:moveTo>
                  <a:lnTo>
                    <a:pt x="2505543" y="0"/>
                  </a:lnTo>
                  <a:cubicBezTo>
                    <a:pt x="2520938" y="0"/>
                    <a:pt x="2533419" y="12481"/>
                    <a:pt x="2533419" y="27876"/>
                  </a:cubicBezTo>
                  <a:lnTo>
                    <a:pt x="2533419" y="1102555"/>
                  </a:lnTo>
                  <a:cubicBezTo>
                    <a:pt x="2533419" y="1109948"/>
                    <a:pt x="2530482" y="1117038"/>
                    <a:pt x="2525254" y="1122266"/>
                  </a:cubicBezTo>
                  <a:cubicBezTo>
                    <a:pt x="2520026" y="1127494"/>
                    <a:pt x="2512936" y="1130431"/>
                    <a:pt x="2505543" y="1130431"/>
                  </a:cubicBezTo>
                  <a:lnTo>
                    <a:pt x="27876" y="1130431"/>
                  </a:lnTo>
                  <a:cubicBezTo>
                    <a:pt x="20483" y="1130431"/>
                    <a:pt x="13393" y="1127494"/>
                    <a:pt x="8165" y="1122266"/>
                  </a:cubicBezTo>
                  <a:cubicBezTo>
                    <a:pt x="2937" y="1117038"/>
                    <a:pt x="0" y="1109948"/>
                    <a:pt x="0" y="1102555"/>
                  </a:cubicBezTo>
                  <a:lnTo>
                    <a:pt x="0" y="27876"/>
                  </a:lnTo>
                  <a:cubicBezTo>
                    <a:pt x="0" y="20483"/>
                    <a:pt x="2937" y="13393"/>
                    <a:pt x="8165" y="8165"/>
                  </a:cubicBezTo>
                  <a:cubicBezTo>
                    <a:pt x="13393" y="2937"/>
                    <a:pt x="20483" y="0"/>
                    <a:pt x="27876" y="0"/>
                  </a:cubicBezTo>
                  <a:close/>
                </a:path>
              </a:pathLst>
            </a:custGeom>
            <a:solidFill>
              <a:srgbClr val="DAFDFF"/>
            </a:solidFill>
          </p:spPr>
        </p:sp>
        <p:sp>
          <p:nvSpPr>
            <p:cNvPr name="TextBox 20" id="20"/>
            <p:cNvSpPr txBox="true"/>
            <p:nvPr/>
          </p:nvSpPr>
          <p:spPr>
            <a:xfrm>
              <a:off x="0" y="-57150"/>
              <a:ext cx="2533419" cy="1187581"/>
            </a:xfrm>
            <a:prstGeom prst="rect">
              <a:avLst/>
            </a:prstGeom>
          </p:spPr>
          <p:txBody>
            <a:bodyPr anchor="ctr" rtlCol="false" tIns="68760" lIns="68760" bIns="68760" rIns="68760"/>
            <a:lstStyle/>
            <a:p>
              <a:pPr algn="ctr">
                <a:lnSpc>
                  <a:spcPts val="1862"/>
                </a:lnSpc>
              </a:pPr>
            </a:p>
          </p:txBody>
        </p:sp>
      </p:grpSp>
      <p:sp>
        <p:nvSpPr>
          <p:cNvPr name="Freeform 21" id="21"/>
          <p:cNvSpPr/>
          <p:nvPr/>
        </p:nvSpPr>
        <p:spPr>
          <a:xfrm flipH="false" flipV="false" rot="0">
            <a:off x="276639" y="5725639"/>
            <a:ext cx="970362" cy="1300318"/>
          </a:xfrm>
          <a:custGeom>
            <a:avLst/>
            <a:gdLst/>
            <a:ahLst/>
            <a:cxnLst/>
            <a:rect r="r" b="b" t="t" l="l"/>
            <a:pathLst>
              <a:path h="1300318" w="970362">
                <a:moveTo>
                  <a:pt x="0" y="0"/>
                </a:moveTo>
                <a:lnTo>
                  <a:pt x="970362" y="0"/>
                </a:lnTo>
                <a:lnTo>
                  <a:pt x="970362" y="1300318"/>
                </a:lnTo>
                <a:lnTo>
                  <a:pt x="0" y="130031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8470272" y="7375181"/>
            <a:ext cx="1059548" cy="565534"/>
          </a:xfrm>
          <a:custGeom>
            <a:avLst/>
            <a:gdLst/>
            <a:ahLst/>
            <a:cxnLst/>
            <a:rect r="r" b="b" t="t" l="l"/>
            <a:pathLst>
              <a:path h="565534" w="1059548">
                <a:moveTo>
                  <a:pt x="0" y="0"/>
                </a:moveTo>
                <a:lnTo>
                  <a:pt x="1059549" y="0"/>
                </a:lnTo>
                <a:lnTo>
                  <a:pt x="1059549" y="565534"/>
                </a:lnTo>
                <a:lnTo>
                  <a:pt x="0" y="56553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5425289">
            <a:off x="3864866" y="5872702"/>
            <a:ext cx="699297" cy="879619"/>
          </a:xfrm>
          <a:custGeom>
            <a:avLst/>
            <a:gdLst/>
            <a:ahLst/>
            <a:cxnLst/>
            <a:rect r="r" b="b" t="t" l="l"/>
            <a:pathLst>
              <a:path h="879619" w="699297">
                <a:moveTo>
                  <a:pt x="0" y="0"/>
                </a:moveTo>
                <a:lnTo>
                  <a:pt x="699297" y="0"/>
                </a:lnTo>
                <a:lnTo>
                  <a:pt x="699297" y="879619"/>
                </a:lnTo>
                <a:lnTo>
                  <a:pt x="0" y="87961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4" id="24"/>
          <p:cNvGrpSpPr/>
          <p:nvPr/>
        </p:nvGrpSpPr>
        <p:grpSpPr>
          <a:xfrm rot="0">
            <a:off x="4656885" y="5507018"/>
            <a:ext cx="3900792" cy="1610988"/>
            <a:chOff x="0" y="0"/>
            <a:chExt cx="2737187" cy="1130431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2737187" cy="1130431"/>
            </a:xfrm>
            <a:custGeom>
              <a:avLst/>
              <a:gdLst/>
              <a:ahLst/>
              <a:cxnLst/>
              <a:rect r="r" b="b" t="t" l="l"/>
              <a:pathLst>
                <a:path h="1130431" w="2737187">
                  <a:moveTo>
                    <a:pt x="25801" y="0"/>
                  </a:moveTo>
                  <a:lnTo>
                    <a:pt x="2711386" y="0"/>
                  </a:lnTo>
                  <a:cubicBezTo>
                    <a:pt x="2718229" y="0"/>
                    <a:pt x="2724792" y="2718"/>
                    <a:pt x="2729630" y="7557"/>
                  </a:cubicBezTo>
                  <a:cubicBezTo>
                    <a:pt x="2734469" y="12396"/>
                    <a:pt x="2737187" y="18958"/>
                    <a:pt x="2737187" y="25801"/>
                  </a:cubicBezTo>
                  <a:lnTo>
                    <a:pt x="2737187" y="1104630"/>
                  </a:lnTo>
                  <a:cubicBezTo>
                    <a:pt x="2737187" y="1111473"/>
                    <a:pt x="2734469" y="1118035"/>
                    <a:pt x="2729630" y="1122874"/>
                  </a:cubicBezTo>
                  <a:cubicBezTo>
                    <a:pt x="2724792" y="1127713"/>
                    <a:pt x="2718229" y="1130431"/>
                    <a:pt x="2711386" y="1130431"/>
                  </a:cubicBezTo>
                  <a:lnTo>
                    <a:pt x="25801" y="1130431"/>
                  </a:lnTo>
                  <a:cubicBezTo>
                    <a:pt x="18958" y="1130431"/>
                    <a:pt x="12396" y="1127713"/>
                    <a:pt x="7557" y="1122874"/>
                  </a:cubicBezTo>
                  <a:cubicBezTo>
                    <a:pt x="2718" y="1118035"/>
                    <a:pt x="0" y="1111473"/>
                    <a:pt x="0" y="1104630"/>
                  </a:cubicBezTo>
                  <a:lnTo>
                    <a:pt x="0" y="25801"/>
                  </a:lnTo>
                  <a:cubicBezTo>
                    <a:pt x="0" y="18958"/>
                    <a:pt x="2718" y="12396"/>
                    <a:pt x="7557" y="7557"/>
                  </a:cubicBezTo>
                  <a:cubicBezTo>
                    <a:pt x="12396" y="2718"/>
                    <a:pt x="18958" y="0"/>
                    <a:pt x="25801" y="0"/>
                  </a:cubicBezTo>
                  <a:close/>
                </a:path>
              </a:pathLst>
            </a:custGeom>
            <a:solidFill>
              <a:srgbClr val="DAFDFF"/>
            </a:solidFill>
          </p:spPr>
        </p:sp>
        <p:sp>
          <p:nvSpPr>
            <p:cNvPr name="TextBox 26" id="26"/>
            <p:cNvSpPr txBox="true"/>
            <p:nvPr/>
          </p:nvSpPr>
          <p:spPr>
            <a:xfrm>
              <a:off x="0" y="-57150"/>
              <a:ext cx="2737187" cy="1187581"/>
            </a:xfrm>
            <a:prstGeom prst="rect">
              <a:avLst/>
            </a:prstGeom>
          </p:spPr>
          <p:txBody>
            <a:bodyPr anchor="ctr" rtlCol="false" tIns="68760" lIns="68760" bIns="68760" rIns="68760"/>
            <a:lstStyle/>
            <a:p>
              <a:pPr algn="ctr">
                <a:lnSpc>
                  <a:spcPts val="1862"/>
                </a:lnSpc>
              </a:pPr>
            </a:p>
          </p:txBody>
        </p:sp>
      </p:grpSp>
      <p:sp>
        <p:nvSpPr>
          <p:cNvPr name="Freeform 27" id="27"/>
          <p:cNvSpPr/>
          <p:nvPr/>
        </p:nvSpPr>
        <p:spPr>
          <a:xfrm flipH="false" flipV="false" rot="0">
            <a:off x="4749781" y="5739327"/>
            <a:ext cx="1472741" cy="1194825"/>
          </a:xfrm>
          <a:custGeom>
            <a:avLst/>
            <a:gdLst/>
            <a:ahLst/>
            <a:cxnLst/>
            <a:rect r="r" b="b" t="t" l="l"/>
            <a:pathLst>
              <a:path h="1194825" w="1472741">
                <a:moveTo>
                  <a:pt x="0" y="0"/>
                </a:moveTo>
                <a:lnTo>
                  <a:pt x="1472741" y="0"/>
                </a:lnTo>
                <a:lnTo>
                  <a:pt x="1472741" y="1194825"/>
                </a:lnTo>
                <a:lnTo>
                  <a:pt x="0" y="119482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-14939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5425289">
            <a:off x="8650398" y="5850946"/>
            <a:ext cx="699297" cy="879619"/>
          </a:xfrm>
          <a:custGeom>
            <a:avLst/>
            <a:gdLst/>
            <a:ahLst/>
            <a:cxnLst/>
            <a:rect r="r" b="b" t="t" l="l"/>
            <a:pathLst>
              <a:path h="879619" w="699297">
                <a:moveTo>
                  <a:pt x="0" y="0"/>
                </a:moveTo>
                <a:lnTo>
                  <a:pt x="699297" y="0"/>
                </a:lnTo>
                <a:lnTo>
                  <a:pt x="699297" y="879620"/>
                </a:lnTo>
                <a:lnTo>
                  <a:pt x="0" y="87962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9" id="29"/>
          <p:cNvGrpSpPr/>
          <p:nvPr/>
        </p:nvGrpSpPr>
        <p:grpSpPr>
          <a:xfrm rot="0">
            <a:off x="9442417" y="5499443"/>
            <a:ext cx="3898306" cy="1610988"/>
            <a:chOff x="0" y="0"/>
            <a:chExt cx="5197742" cy="2147984"/>
          </a:xfrm>
        </p:grpSpPr>
        <p:grpSp>
          <p:nvGrpSpPr>
            <p:cNvPr name="Group 30" id="30"/>
            <p:cNvGrpSpPr/>
            <p:nvPr/>
          </p:nvGrpSpPr>
          <p:grpSpPr>
            <a:xfrm rot="0">
              <a:off x="0" y="0"/>
              <a:ext cx="5197742" cy="2147984"/>
              <a:chOff x="0" y="0"/>
              <a:chExt cx="2735443" cy="1130431"/>
            </a:xfrm>
          </p:grpSpPr>
          <p:sp>
            <p:nvSpPr>
              <p:cNvPr name="Freeform 31" id="31"/>
              <p:cNvSpPr/>
              <p:nvPr/>
            </p:nvSpPr>
            <p:spPr>
              <a:xfrm flipH="false" flipV="false" rot="0">
                <a:off x="0" y="0"/>
                <a:ext cx="2735443" cy="1130431"/>
              </a:xfrm>
              <a:custGeom>
                <a:avLst/>
                <a:gdLst/>
                <a:ahLst/>
                <a:cxnLst/>
                <a:rect r="r" b="b" t="t" l="l"/>
                <a:pathLst>
                  <a:path h="1130431" w="2735443">
                    <a:moveTo>
                      <a:pt x="25818" y="0"/>
                    </a:moveTo>
                    <a:lnTo>
                      <a:pt x="2709625" y="0"/>
                    </a:lnTo>
                    <a:cubicBezTo>
                      <a:pt x="2723884" y="0"/>
                      <a:pt x="2735443" y="11559"/>
                      <a:pt x="2735443" y="25818"/>
                    </a:cubicBezTo>
                    <a:lnTo>
                      <a:pt x="2735443" y="1104613"/>
                    </a:lnTo>
                    <a:cubicBezTo>
                      <a:pt x="2735443" y="1111461"/>
                      <a:pt x="2732723" y="1118027"/>
                      <a:pt x="2727881" y="1122869"/>
                    </a:cubicBezTo>
                    <a:cubicBezTo>
                      <a:pt x="2723040" y="1127711"/>
                      <a:pt x="2716473" y="1130431"/>
                      <a:pt x="2709625" y="1130431"/>
                    </a:cubicBezTo>
                    <a:lnTo>
                      <a:pt x="25818" y="1130431"/>
                    </a:lnTo>
                    <a:cubicBezTo>
                      <a:pt x="18970" y="1130431"/>
                      <a:pt x="12404" y="1127711"/>
                      <a:pt x="7562" y="1122869"/>
                    </a:cubicBezTo>
                    <a:cubicBezTo>
                      <a:pt x="2720" y="1118027"/>
                      <a:pt x="0" y="1111461"/>
                      <a:pt x="0" y="1104613"/>
                    </a:cubicBezTo>
                    <a:lnTo>
                      <a:pt x="0" y="25818"/>
                    </a:lnTo>
                    <a:cubicBezTo>
                      <a:pt x="0" y="18970"/>
                      <a:pt x="2720" y="12404"/>
                      <a:pt x="7562" y="7562"/>
                    </a:cubicBezTo>
                    <a:cubicBezTo>
                      <a:pt x="12404" y="2720"/>
                      <a:pt x="18970" y="0"/>
                      <a:pt x="25818" y="0"/>
                    </a:cubicBezTo>
                    <a:close/>
                  </a:path>
                </a:pathLst>
              </a:custGeom>
              <a:solidFill>
                <a:srgbClr val="DAFDFF"/>
              </a:solidFill>
            </p:spPr>
          </p:sp>
          <p:sp>
            <p:nvSpPr>
              <p:cNvPr name="TextBox 32" id="32"/>
              <p:cNvSpPr txBox="true"/>
              <p:nvPr/>
            </p:nvSpPr>
            <p:spPr>
              <a:xfrm>
                <a:off x="0" y="-57150"/>
                <a:ext cx="2735443" cy="1187581"/>
              </a:xfrm>
              <a:prstGeom prst="rect">
                <a:avLst/>
              </a:prstGeom>
            </p:spPr>
            <p:txBody>
              <a:bodyPr anchor="ctr" rtlCol="false" tIns="68760" lIns="68760" bIns="68760" rIns="68760"/>
              <a:lstStyle/>
              <a:p>
                <a:pPr algn="ctr">
                  <a:lnSpc>
                    <a:spcPts val="1862"/>
                  </a:lnSpc>
                </a:pPr>
              </a:p>
            </p:txBody>
          </p:sp>
        </p:grpSp>
        <p:sp>
          <p:nvSpPr>
            <p:cNvPr name="TextBox 33" id="33"/>
            <p:cNvSpPr txBox="true"/>
            <p:nvPr/>
          </p:nvSpPr>
          <p:spPr>
            <a:xfrm rot="0">
              <a:off x="2332868" y="574882"/>
              <a:ext cx="2630461" cy="105537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640"/>
                </a:lnSpc>
              </a:pPr>
              <a:r>
                <a:rPr lang="en-US" b="true" sz="3300" spc="-138">
                  <a:solidFill>
                    <a:srgbClr val="023E8A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Fournir des efforts</a:t>
              </a:r>
            </a:p>
          </p:txBody>
        </p:sp>
        <p:sp>
          <p:nvSpPr>
            <p:cNvPr name="Freeform 34" id="34"/>
            <p:cNvSpPr/>
            <p:nvPr/>
          </p:nvSpPr>
          <p:spPr>
            <a:xfrm flipH="false" flipV="false" rot="0">
              <a:off x="248119" y="239412"/>
              <a:ext cx="1821730" cy="1669160"/>
            </a:xfrm>
            <a:custGeom>
              <a:avLst/>
              <a:gdLst/>
              <a:ahLst/>
              <a:cxnLst/>
              <a:rect r="r" b="b" t="t" l="l"/>
              <a:pathLst>
                <a:path h="1669160" w="1821730">
                  <a:moveTo>
                    <a:pt x="0" y="0"/>
                  </a:moveTo>
                  <a:lnTo>
                    <a:pt x="1821730" y="0"/>
                  </a:lnTo>
                  <a:lnTo>
                    <a:pt x="1821730" y="1669160"/>
                  </a:lnTo>
                  <a:lnTo>
                    <a:pt x="0" y="16691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35" id="35"/>
          <p:cNvSpPr/>
          <p:nvPr/>
        </p:nvSpPr>
        <p:spPr>
          <a:xfrm flipH="false" flipV="false" rot="5425289">
            <a:off x="13433444" y="5884115"/>
            <a:ext cx="699297" cy="879619"/>
          </a:xfrm>
          <a:custGeom>
            <a:avLst/>
            <a:gdLst/>
            <a:ahLst/>
            <a:cxnLst/>
            <a:rect r="r" b="b" t="t" l="l"/>
            <a:pathLst>
              <a:path h="879619" w="699297">
                <a:moveTo>
                  <a:pt x="0" y="0"/>
                </a:moveTo>
                <a:lnTo>
                  <a:pt x="699297" y="0"/>
                </a:lnTo>
                <a:lnTo>
                  <a:pt x="699297" y="879619"/>
                </a:lnTo>
                <a:lnTo>
                  <a:pt x="0" y="87961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6" id="36"/>
          <p:cNvGrpSpPr/>
          <p:nvPr/>
        </p:nvGrpSpPr>
        <p:grpSpPr>
          <a:xfrm rot="0">
            <a:off x="14225463" y="5507018"/>
            <a:ext cx="3900792" cy="1567477"/>
            <a:chOff x="0" y="0"/>
            <a:chExt cx="5201057" cy="2089969"/>
          </a:xfrm>
        </p:grpSpPr>
        <p:grpSp>
          <p:nvGrpSpPr>
            <p:cNvPr name="Group 37" id="37"/>
            <p:cNvGrpSpPr/>
            <p:nvPr/>
          </p:nvGrpSpPr>
          <p:grpSpPr>
            <a:xfrm rot="0">
              <a:off x="0" y="0"/>
              <a:ext cx="5201057" cy="2089969"/>
              <a:chOff x="0" y="0"/>
              <a:chExt cx="2737187" cy="1099899"/>
            </a:xfrm>
          </p:grpSpPr>
          <p:sp>
            <p:nvSpPr>
              <p:cNvPr name="Freeform 38" id="38"/>
              <p:cNvSpPr/>
              <p:nvPr/>
            </p:nvSpPr>
            <p:spPr>
              <a:xfrm flipH="false" flipV="false" rot="0">
                <a:off x="0" y="0"/>
                <a:ext cx="2737187" cy="1099899"/>
              </a:xfrm>
              <a:custGeom>
                <a:avLst/>
                <a:gdLst/>
                <a:ahLst/>
                <a:cxnLst/>
                <a:rect r="r" b="b" t="t" l="l"/>
                <a:pathLst>
                  <a:path h="1099899" w="2737187">
                    <a:moveTo>
                      <a:pt x="25801" y="0"/>
                    </a:moveTo>
                    <a:lnTo>
                      <a:pt x="2711386" y="0"/>
                    </a:lnTo>
                    <a:cubicBezTo>
                      <a:pt x="2718229" y="0"/>
                      <a:pt x="2724792" y="2718"/>
                      <a:pt x="2729630" y="7557"/>
                    </a:cubicBezTo>
                    <a:cubicBezTo>
                      <a:pt x="2734469" y="12396"/>
                      <a:pt x="2737187" y="18958"/>
                      <a:pt x="2737187" y="25801"/>
                    </a:cubicBezTo>
                    <a:lnTo>
                      <a:pt x="2737187" y="1074098"/>
                    </a:lnTo>
                    <a:cubicBezTo>
                      <a:pt x="2737187" y="1080941"/>
                      <a:pt x="2734469" y="1087503"/>
                      <a:pt x="2729630" y="1092342"/>
                    </a:cubicBezTo>
                    <a:cubicBezTo>
                      <a:pt x="2724792" y="1097181"/>
                      <a:pt x="2718229" y="1099899"/>
                      <a:pt x="2711386" y="1099899"/>
                    </a:cubicBezTo>
                    <a:lnTo>
                      <a:pt x="25801" y="1099899"/>
                    </a:lnTo>
                    <a:cubicBezTo>
                      <a:pt x="18958" y="1099899"/>
                      <a:pt x="12396" y="1097181"/>
                      <a:pt x="7557" y="1092342"/>
                    </a:cubicBezTo>
                    <a:cubicBezTo>
                      <a:pt x="2718" y="1087503"/>
                      <a:pt x="0" y="1080941"/>
                      <a:pt x="0" y="1074098"/>
                    </a:cubicBezTo>
                    <a:lnTo>
                      <a:pt x="0" y="25801"/>
                    </a:lnTo>
                    <a:cubicBezTo>
                      <a:pt x="0" y="18958"/>
                      <a:pt x="2718" y="12396"/>
                      <a:pt x="7557" y="7557"/>
                    </a:cubicBezTo>
                    <a:cubicBezTo>
                      <a:pt x="12396" y="2718"/>
                      <a:pt x="18958" y="0"/>
                      <a:pt x="25801" y="0"/>
                    </a:cubicBezTo>
                    <a:close/>
                  </a:path>
                </a:pathLst>
              </a:custGeom>
              <a:solidFill>
                <a:srgbClr val="DAFDFF"/>
              </a:solidFill>
            </p:spPr>
          </p:sp>
          <p:sp>
            <p:nvSpPr>
              <p:cNvPr name="TextBox 39" id="39"/>
              <p:cNvSpPr txBox="true"/>
              <p:nvPr/>
            </p:nvSpPr>
            <p:spPr>
              <a:xfrm>
                <a:off x="0" y="-57150"/>
                <a:ext cx="2737187" cy="1157049"/>
              </a:xfrm>
              <a:prstGeom prst="rect">
                <a:avLst/>
              </a:prstGeom>
            </p:spPr>
            <p:txBody>
              <a:bodyPr anchor="ctr" rtlCol="false" tIns="68760" lIns="68760" bIns="68760" rIns="68760"/>
              <a:lstStyle/>
              <a:p>
                <a:pPr algn="ctr">
                  <a:lnSpc>
                    <a:spcPts val="1862"/>
                  </a:lnSpc>
                </a:pPr>
              </a:p>
            </p:txBody>
          </p:sp>
        </p:grpSp>
        <p:sp>
          <p:nvSpPr>
            <p:cNvPr name="Freeform 40" id="40"/>
            <p:cNvSpPr/>
            <p:nvPr/>
          </p:nvSpPr>
          <p:spPr>
            <a:xfrm flipH="false" flipV="false" rot="0">
              <a:off x="642584" y="68275"/>
              <a:ext cx="976844" cy="953644"/>
            </a:xfrm>
            <a:custGeom>
              <a:avLst/>
              <a:gdLst/>
              <a:ahLst/>
              <a:cxnLst/>
              <a:rect r="r" b="b" t="t" l="l"/>
              <a:pathLst>
                <a:path h="953644" w="976844">
                  <a:moveTo>
                    <a:pt x="0" y="0"/>
                  </a:moveTo>
                  <a:lnTo>
                    <a:pt x="976845" y="0"/>
                  </a:lnTo>
                  <a:lnTo>
                    <a:pt x="976845" y="953644"/>
                  </a:lnTo>
                  <a:lnTo>
                    <a:pt x="0" y="9536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41" id="41"/>
            <p:cNvSpPr txBox="true"/>
            <p:nvPr/>
          </p:nvSpPr>
          <p:spPr>
            <a:xfrm rot="0">
              <a:off x="1759651" y="367849"/>
              <a:ext cx="3441406" cy="149987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640"/>
                </a:lnSpc>
              </a:pPr>
              <a:r>
                <a:rPr lang="en-US" b="true" sz="3300" spc="-138">
                  <a:solidFill>
                    <a:srgbClr val="023E8A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Puiser dans sa confiance et </a:t>
              </a:r>
            </a:p>
            <a:p>
              <a:pPr algn="ctr">
                <a:lnSpc>
                  <a:spcPts val="2640"/>
                </a:lnSpc>
              </a:pPr>
              <a:r>
                <a:rPr lang="en-US" b="true" sz="3300" spc="-138">
                  <a:solidFill>
                    <a:srgbClr val="023E8A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son courage</a:t>
              </a:r>
            </a:p>
          </p:txBody>
        </p:sp>
        <p:sp>
          <p:nvSpPr>
            <p:cNvPr name="Freeform 42" id="42"/>
            <p:cNvSpPr/>
            <p:nvPr/>
          </p:nvSpPr>
          <p:spPr>
            <a:xfrm flipH="false" flipV="false" rot="0">
              <a:off x="109220" y="941458"/>
              <a:ext cx="1141737" cy="1084650"/>
            </a:xfrm>
            <a:custGeom>
              <a:avLst/>
              <a:gdLst/>
              <a:ahLst/>
              <a:cxnLst/>
              <a:rect r="r" b="b" t="t" l="l"/>
              <a:pathLst>
                <a:path h="1084650" w="1141737">
                  <a:moveTo>
                    <a:pt x="0" y="0"/>
                  </a:moveTo>
                  <a:lnTo>
                    <a:pt x="1141737" y="0"/>
                  </a:lnTo>
                  <a:lnTo>
                    <a:pt x="1141737" y="1084650"/>
                  </a:lnTo>
                  <a:lnTo>
                    <a:pt x="0" y="10846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>
                <a:extLst>
                  <a:ext uri="{96DAC541-7B7A-43D3-8B79-37D633B846F1}">
                    <asvg:svgBlip xmlns:asvg="http://schemas.microsoft.com/office/drawing/2016/SVG/main" r:embed="rId22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43" id="43"/>
          <p:cNvSpPr/>
          <p:nvPr/>
        </p:nvSpPr>
        <p:spPr>
          <a:xfrm flipH="false" flipV="false" rot="0">
            <a:off x="7137009" y="8603285"/>
            <a:ext cx="1118126" cy="1118126"/>
          </a:xfrm>
          <a:custGeom>
            <a:avLst/>
            <a:gdLst/>
            <a:ahLst/>
            <a:cxnLst/>
            <a:rect r="r" b="b" t="t" l="l"/>
            <a:pathLst>
              <a:path h="1118126" w="1118126">
                <a:moveTo>
                  <a:pt x="0" y="0"/>
                </a:moveTo>
                <a:lnTo>
                  <a:pt x="1118126" y="0"/>
                </a:lnTo>
                <a:lnTo>
                  <a:pt x="1118126" y="1118126"/>
                </a:lnTo>
                <a:lnTo>
                  <a:pt x="0" y="1118126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4" id="44"/>
          <p:cNvSpPr txBox="true"/>
          <p:nvPr/>
        </p:nvSpPr>
        <p:spPr>
          <a:xfrm rot="0">
            <a:off x="0" y="1839845"/>
            <a:ext cx="18288000" cy="10312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579"/>
              </a:lnSpc>
            </a:pPr>
            <a:r>
              <a:rPr lang="en-US" sz="6999" b="true">
                <a:solidFill>
                  <a:srgbClr val="023E8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Un jardin florissant</a:t>
            </a:r>
          </a:p>
        </p:txBody>
      </p:sp>
      <p:sp>
        <p:nvSpPr>
          <p:cNvPr name="TextBox 45" id="45"/>
          <p:cNvSpPr txBox="true"/>
          <p:nvPr/>
        </p:nvSpPr>
        <p:spPr>
          <a:xfrm rot="0">
            <a:off x="0" y="531323"/>
            <a:ext cx="18288000" cy="14973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20"/>
              </a:lnSpc>
              <a:spcBef>
                <a:spcPct val="0"/>
              </a:spcBef>
            </a:pPr>
            <a:r>
              <a:rPr lang="en-US" b="true" sz="7800" spc="-397">
                <a:solidFill>
                  <a:srgbClr val="0BAB9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MODE DE VIE ET HABITUDES</a:t>
            </a:r>
          </a:p>
        </p:txBody>
      </p:sp>
      <p:sp>
        <p:nvSpPr>
          <p:cNvPr name="TextBox 46" id="46"/>
          <p:cNvSpPr txBox="true"/>
          <p:nvPr/>
        </p:nvSpPr>
        <p:spPr>
          <a:xfrm rot="0">
            <a:off x="17862796" y="9787302"/>
            <a:ext cx="152400" cy="228600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b="true" sz="2000">
                <a:solidFill>
                  <a:srgbClr val="003886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22</a:t>
            </a:r>
          </a:p>
        </p:txBody>
      </p:sp>
      <p:sp>
        <p:nvSpPr>
          <p:cNvPr name="TextBox 47" id="47"/>
          <p:cNvSpPr txBox="true"/>
          <p:nvPr/>
        </p:nvSpPr>
        <p:spPr>
          <a:xfrm rot="74092">
            <a:off x="15359186" y="3747520"/>
            <a:ext cx="2047387" cy="4817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834"/>
              </a:lnSpc>
            </a:pPr>
            <a:r>
              <a:rPr lang="en-US" b="true" sz="195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Tel un guide bienveillant!</a:t>
            </a:r>
          </a:p>
        </p:txBody>
      </p:sp>
      <p:sp>
        <p:nvSpPr>
          <p:cNvPr name="TextBox 48" id="48"/>
          <p:cNvSpPr txBox="true"/>
          <p:nvPr/>
        </p:nvSpPr>
        <p:spPr>
          <a:xfrm rot="0">
            <a:off x="1034687" y="5629862"/>
            <a:ext cx="2642208" cy="14439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40"/>
              </a:lnSpc>
            </a:pPr>
            <a:r>
              <a:rPr lang="en-US" sz="3300" b="true">
                <a:solidFill>
                  <a:srgbClr val="023E8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Accepter de sortir de sa zone de confort</a:t>
            </a:r>
          </a:p>
        </p:txBody>
      </p:sp>
      <p:sp>
        <p:nvSpPr>
          <p:cNvPr name="TextBox 49" id="49"/>
          <p:cNvSpPr txBox="true"/>
          <p:nvPr/>
        </p:nvSpPr>
        <p:spPr>
          <a:xfrm rot="0">
            <a:off x="8330896" y="8568750"/>
            <a:ext cx="2758131" cy="12157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37"/>
              </a:lnSpc>
            </a:pPr>
            <a:r>
              <a:rPr lang="en-US" sz="3300" b="true">
                <a:solidFill>
                  <a:srgbClr val="023E8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Amorcer un changement bénéfique!</a:t>
            </a:r>
          </a:p>
        </p:txBody>
      </p:sp>
      <p:sp>
        <p:nvSpPr>
          <p:cNvPr name="TextBox 50" id="50"/>
          <p:cNvSpPr txBox="true"/>
          <p:nvPr/>
        </p:nvSpPr>
        <p:spPr>
          <a:xfrm rot="0">
            <a:off x="6241572" y="5796477"/>
            <a:ext cx="2316105" cy="11106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40"/>
              </a:lnSpc>
            </a:pPr>
            <a:r>
              <a:rPr lang="en-US" sz="3300" b="true">
                <a:solidFill>
                  <a:srgbClr val="023E8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Faire des choix conscients</a:t>
            </a:r>
          </a:p>
        </p:txBody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1" t="0" r="-121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3150343" y="7109128"/>
            <a:ext cx="3850509" cy="3374446"/>
          </a:xfrm>
          <a:custGeom>
            <a:avLst/>
            <a:gdLst/>
            <a:ahLst/>
            <a:cxnLst/>
            <a:rect r="r" b="b" t="t" l="l"/>
            <a:pathLst>
              <a:path h="3374446" w="3850509">
                <a:moveTo>
                  <a:pt x="0" y="0"/>
                </a:moveTo>
                <a:lnTo>
                  <a:pt x="3850509" y="0"/>
                </a:lnTo>
                <a:lnTo>
                  <a:pt x="3850509" y="3374446"/>
                </a:lnTo>
                <a:lnTo>
                  <a:pt x="0" y="337444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0" y="310083"/>
            <a:ext cx="18288000" cy="14973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20"/>
              </a:lnSpc>
              <a:spcBef>
                <a:spcPct val="0"/>
              </a:spcBef>
            </a:pPr>
            <a:r>
              <a:rPr lang="en-US" b="true" sz="7800" spc="-397">
                <a:solidFill>
                  <a:srgbClr val="0BAB9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DÉFI DE LA SEMAINE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2163438" y="2540900"/>
            <a:ext cx="15180532" cy="1192994"/>
            <a:chOff x="0" y="0"/>
            <a:chExt cx="2788268" cy="219122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788268" cy="219122"/>
            </a:xfrm>
            <a:custGeom>
              <a:avLst/>
              <a:gdLst/>
              <a:ahLst/>
              <a:cxnLst/>
              <a:rect r="r" b="b" t="t" l="l"/>
              <a:pathLst>
                <a:path h="219122" w="2788268">
                  <a:moveTo>
                    <a:pt x="6120" y="0"/>
                  </a:moveTo>
                  <a:lnTo>
                    <a:pt x="2782148" y="0"/>
                  </a:lnTo>
                  <a:cubicBezTo>
                    <a:pt x="2785528" y="0"/>
                    <a:pt x="2788268" y="2740"/>
                    <a:pt x="2788268" y="6120"/>
                  </a:cubicBezTo>
                  <a:lnTo>
                    <a:pt x="2788268" y="213002"/>
                  </a:lnTo>
                  <a:cubicBezTo>
                    <a:pt x="2788268" y="216382"/>
                    <a:pt x="2785528" y="219122"/>
                    <a:pt x="2782148" y="219122"/>
                  </a:cubicBezTo>
                  <a:lnTo>
                    <a:pt x="6120" y="219122"/>
                  </a:lnTo>
                  <a:cubicBezTo>
                    <a:pt x="2740" y="219122"/>
                    <a:pt x="0" y="216382"/>
                    <a:pt x="0" y="213002"/>
                  </a:cubicBezTo>
                  <a:lnTo>
                    <a:pt x="0" y="6120"/>
                  </a:lnTo>
                  <a:cubicBezTo>
                    <a:pt x="0" y="2740"/>
                    <a:pt x="2740" y="0"/>
                    <a:pt x="6120" y="0"/>
                  </a:cubicBezTo>
                  <a:close/>
                </a:path>
              </a:pathLst>
            </a:custGeom>
            <a:solidFill>
              <a:srgbClr val="003886"/>
            </a:solidFill>
            <a:ln w="57150" cap="sq">
              <a:solidFill>
                <a:srgbClr val="30178B"/>
              </a:solidFill>
              <a:prstDash val="solid"/>
              <a:miter/>
            </a:ln>
          </p:spPr>
        </p:sp>
        <p:sp>
          <p:nvSpPr>
            <p:cNvPr name="TextBox 7" id="7"/>
            <p:cNvSpPr txBox="true"/>
            <p:nvPr/>
          </p:nvSpPr>
          <p:spPr>
            <a:xfrm>
              <a:off x="0" y="-114300"/>
              <a:ext cx="2788268" cy="333422"/>
            </a:xfrm>
            <a:prstGeom prst="rect">
              <a:avLst/>
            </a:prstGeom>
          </p:spPr>
          <p:txBody>
            <a:bodyPr anchor="ctr" rtlCol="false" tIns="100254" lIns="100254" bIns="100254" rIns="100254"/>
            <a:lstStyle/>
            <a:p>
              <a:pPr algn="ctr">
                <a:lnSpc>
                  <a:spcPts val="4085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2494363" y="2689712"/>
            <a:ext cx="618838" cy="929947"/>
          </a:xfrm>
          <a:custGeom>
            <a:avLst/>
            <a:gdLst/>
            <a:ahLst/>
            <a:cxnLst/>
            <a:rect r="r" b="b" t="t" l="l"/>
            <a:pathLst>
              <a:path h="929947" w="618838">
                <a:moveTo>
                  <a:pt x="0" y="0"/>
                </a:moveTo>
                <a:lnTo>
                  <a:pt x="618838" y="0"/>
                </a:lnTo>
                <a:lnTo>
                  <a:pt x="618838" y="929947"/>
                </a:lnTo>
                <a:lnTo>
                  <a:pt x="0" y="92994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602296" y="2540900"/>
            <a:ext cx="1189666" cy="1192994"/>
            <a:chOff x="0" y="0"/>
            <a:chExt cx="742644" cy="744721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742644" cy="744721"/>
            </a:xfrm>
            <a:custGeom>
              <a:avLst/>
              <a:gdLst/>
              <a:ahLst/>
              <a:cxnLst/>
              <a:rect r="r" b="b" t="t" l="l"/>
              <a:pathLst>
                <a:path h="744721" w="742644">
                  <a:moveTo>
                    <a:pt x="371322" y="0"/>
                  </a:moveTo>
                  <a:cubicBezTo>
                    <a:pt x="166246" y="0"/>
                    <a:pt x="0" y="166711"/>
                    <a:pt x="0" y="372361"/>
                  </a:cubicBezTo>
                  <a:cubicBezTo>
                    <a:pt x="0" y="578010"/>
                    <a:pt x="166246" y="744721"/>
                    <a:pt x="371322" y="744721"/>
                  </a:cubicBezTo>
                  <a:cubicBezTo>
                    <a:pt x="576397" y="744721"/>
                    <a:pt x="742644" y="578010"/>
                    <a:pt x="742644" y="372361"/>
                  </a:cubicBezTo>
                  <a:cubicBezTo>
                    <a:pt x="742644" y="166711"/>
                    <a:pt x="576397" y="0"/>
                    <a:pt x="371322" y="0"/>
                  </a:cubicBezTo>
                  <a:close/>
                </a:path>
              </a:pathLst>
            </a:custGeom>
            <a:solidFill>
              <a:srgbClr val="DCF7FA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69623" y="12668"/>
              <a:ext cx="603398" cy="662236"/>
            </a:xfrm>
            <a:prstGeom prst="rect">
              <a:avLst/>
            </a:prstGeom>
          </p:spPr>
          <p:txBody>
            <a:bodyPr anchor="ctr" rtlCol="false" tIns="100571" lIns="100571" bIns="100571" rIns="100571"/>
            <a:lstStyle/>
            <a:p>
              <a:pPr algn="ctr">
                <a:lnSpc>
                  <a:spcPts val="2059"/>
                </a:lnSpc>
              </a:pPr>
            </a:p>
          </p:txBody>
        </p:sp>
      </p:grpSp>
      <p:sp>
        <p:nvSpPr>
          <p:cNvPr name="TextBox 12" id="12"/>
          <p:cNvSpPr txBox="true"/>
          <p:nvPr/>
        </p:nvSpPr>
        <p:spPr>
          <a:xfrm rot="0">
            <a:off x="3417193" y="2722404"/>
            <a:ext cx="13583659" cy="8972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54"/>
              </a:lnSpc>
            </a:pPr>
            <a:r>
              <a:rPr lang="en-US" b="true" sz="3099" spc="-92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Cette semaine, tentez d’appliquer ensemble le premier petit pas en lien avec l’habitude de vie que vous avez identifiée pour prendre soin de votre jardin.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874313" y="2389741"/>
            <a:ext cx="645633" cy="13134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506"/>
              </a:lnSpc>
              <a:spcBef>
                <a:spcPct val="0"/>
              </a:spcBef>
            </a:pPr>
            <a:r>
              <a:rPr lang="en-US" b="true" sz="6790">
                <a:solidFill>
                  <a:srgbClr val="003886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1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418868" y="1846444"/>
            <a:ext cx="5996649" cy="6286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b="true" sz="3999" spc="-119">
                <a:solidFill>
                  <a:srgbClr val="003886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Le défi commun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7862796" y="9787302"/>
            <a:ext cx="152400" cy="228600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b="true" sz="2000">
                <a:solidFill>
                  <a:srgbClr val="00206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23</a:t>
            </a:r>
          </a:p>
        </p:txBody>
      </p:sp>
      <p:sp>
        <p:nvSpPr>
          <p:cNvPr name="Freeform 16" id="16"/>
          <p:cNvSpPr/>
          <p:nvPr/>
        </p:nvSpPr>
        <p:spPr>
          <a:xfrm flipH="false" flipV="false" rot="0">
            <a:off x="123121" y="42715"/>
            <a:ext cx="5250951" cy="669331"/>
          </a:xfrm>
          <a:custGeom>
            <a:avLst/>
            <a:gdLst/>
            <a:ahLst/>
            <a:cxnLst/>
            <a:rect r="r" b="b" t="t" l="l"/>
            <a:pathLst>
              <a:path h="669331" w="5250951">
                <a:moveTo>
                  <a:pt x="0" y="0"/>
                </a:moveTo>
                <a:lnTo>
                  <a:pt x="5250951" y="0"/>
                </a:lnTo>
                <a:lnTo>
                  <a:pt x="5250951" y="669331"/>
                </a:lnTo>
                <a:lnTo>
                  <a:pt x="0" y="66933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1" t="0" r="-121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396629" y="1684909"/>
            <a:ext cx="17494741" cy="15303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200"/>
              </a:lnSpc>
              <a:spcBef>
                <a:spcPct val="0"/>
              </a:spcBef>
            </a:pPr>
            <a:r>
              <a:rPr lang="en-US" b="true" sz="8000">
                <a:solidFill>
                  <a:srgbClr val="023E8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Merci pour votre participation!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-2906592">
            <a:off x="592814" y="6623113"/>
            <a:ext cx="2102402" cy="2530243"/>
          </a:xfrm>
          <a:custGeom>
            <a:avLst/>
            <a:gdLst/>
            <a:ahLst/>
            <a:cxnLst/>
            <a:rect r="r" b="b" t="t" l="l"/>
            <a:pathLst>
              <a:path h="2530243" w="2102402">
                <a:moveTo>
                  <a:pt x="0" y="0"/>
                </a:moveTo>
                <a:lnTo>
                  <a:pt x="2102402" y="0"/>
                </a:lnTo>
                <a:lnTo>
                  <a:pt x="2102402" y="2530242"/>
                </a:lnTo>
                <a:lnTo>
                  <a:pt x="0" y="25302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2925263" y="3407080"/>
            <a:ext cx="13069672" cy="7400702"/>
          </a:xfrm>
          <a:custGeom>
            <a:avLst/>
            <a:gdLst/>
            <a:ahLst/>
            <a:cxnLst/>
            <a:rect r="r" b="b" t="t" l="l"/>
            <a:pathLst>
              <a:path h="7400702" w="13069672">
                <a:moveTo>
                  <a:pt x="0" y="0"/>
                </a:moveTo>
                <a:lnTo>
                  <a:pt x="13069672" y="0"/>
                </a:lnTo>
                <a:lnTo>
                  <a:pt x="13069672" y="7400702"/>
                </a:lnTo>
                <a:lnTo>
                  <a:pt x="0" y="740070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7862796" y="9787302"/>
            <a:ext cx="152400" cy="228600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b="true" sz="2000">
                <a:solidFill>
                  <a:srgbClr val="003886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24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-2906592">
            <a:off x="14564084" y="2940717"/>
            <a:ext cx="2102402" cy="2530243"/>
          </a:xfrm>
          <a:custGeom>
            <a:avLst/>
            <a:gdLst/>
            <a:ahLst/>
            <a:cxnLst/>
            <a:rect r="r" b="b" t="t" l="l"/>
            <a:pathLst>
              <a:path h="2530243" w="2102402">
                <a:moveTo>
                  <a:pt x="0" y="0"/>
                </a:moveTo>
                <a:lnTo>
                  <a:pt x="2102402" y="0"/>
                </a:lnTo>
                <a:lnTo>
                  <a:pt x="2102402" y="2530243"/>
                </a:lnTo>
                <a:lnTo>
                  <a:pt x="0" y="253024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0" y="654040"/>
            <a:ext cx="18288000" cy="14973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20"/>
              </a:lnSpc>
              <a:spcBef>
                <a:spcPct val="0"/>
              </a:spcBef>
            </a:pPr>
            <a:r>
              <a:rPr lang="en-US" b="true" sz="7800" spc="-397">
                <a:solidFill>
                  <a:srgbClr val="0BAB9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CONCLUSION ET DÉPART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154063" y="-13385"/>
            <a:ext cx="6427555" cy="791250"/>
          </a:xfrm>
          <a:custGeom>
            <a:avLst/>
            <a:gdLst/>
            <a:ahLst/>
            <a:cxnLst/>
            <a:rect r="r" b="b" t="t" l="l"/>
            <a:pathLst>
              <a:path h="791250" w="6427555">
                <a:moveTo>
                  <a:pt x="0" y="0"/>
                </a:moveTo>
                <a:lnTo>
                  <a:pt x="6427555" y="0"/>
                </a:lnTo>
                <a:lnTo>
                  <a:pt x="6427555" y="791250"/>
                </a:lnTo>
                <a:lnTo>
                  <a:pt x="0" y="79125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1" t="0" r="-121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3094586" y="7206905"/>
            <a:ext cx="12344371" cy="2958222"/>
            <a:chOff x="0" y="0"/>
            <a:chExt cx="2647566" cy="634466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647566" cy="634466"/>
            </a:xfrm>
            <a:custGeom>
              <a:avLst/>
              <a:gdLst/>
              <a:ahLst/>
              <a:cxnLst/>
              <a:rect r="r" b="b" t="t" l="l"/>
              <a:pathLst>
                <a:path h="634466" w="2647566">
                  <a:moveTo>
                    <a:pt x="23832" y="0"/>
                  </a:moveTo>
                  <a:lnTo>
                    <a:pt x="2623734" y="0"/>
                  </a:lnTo>
                  <a:cubicBezTo>
                    <a:pt x="2630055" y="0"/>
                    <a:pt x="2636117" y="2511"/>
                    <a:pt x="2640586" y="6980"/>
                  </a:cubicBezTo>
                  <a:cubicBezTo>
                    <a:pt x="2645055" y="11450"/>
                    <a:pt x="2647566" y="17511"/>
                    <a:pt x="2647566" y="23832"/>
                  </a:cubicBezTo>
                  <a:lnTo>
                    <a:pt x="2647566" y="610634"/>
                  </a:lnTo>
                  <a:cubicBezTo>
                    <a:pt x="2647566" y="623796"/>
                    <a:pt x="2636896" y="634466"/>
                    <a:pt x="2623734" y="634466"/>
                  </a:cubicBezTo>
                  <a:lnTo>
                    <a:pt x="23832" y="634466"/>
                  </a:lnTo>
                  <a:cubicBezTo>
                    <a:pt x="10670" y="634466"/>
                    <a:pt x="0" y="623796"/>
                    <a:pt x="0" y="610634"/>
                  </a:cubicBezTo>
                  <a:lnTo>
                    <a:pt x="0" y="23832"/>
                  </a:lnTo>
                  <a:cubicBezTo>
                    <a:pt x="0" y="10670"/>
                    <a:pt x="10670" y="0"/>
                    <a:pt x="23832" y="0"/>
                  </a:cubicBezTo>
                  <a:close/>
                </a:path>
              </a:pathLst>
            </a:custGeom>
            <a:solidFill>
              <a:srgbClr val="E0F6F1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57150"/>
              <a:ext cx="2647566" cy="69161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862"/>
                </a:lnSpc>
              </a:pP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3194032" y="7233280"/>
            <a:ext cx="11568828" cy="7391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460"/>
              </a:lnSpc>
              <a:spcBef>
                <a:spcPct val="0"/>
              </a:spcBef>
            </a:pPr>
            <a:r>
              <a:rPr lang="en-US" b="true" sz="3900">
                <a:solidFill>
                  <a:srgbClr val="023E8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OBJECTIFS SPÉCIFIQUES DE L’ATELIER :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3094586" y="7794359"/>
            <a:ext cx="12544721" cy="23812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85586" indent="-242793" lvl="1">
              <a:lnSpc>
                <a:spcPts val="3148"/>
              </a:lnSpc>
              <a:buFont typeface="Arial"/>
              <a:buChar char="•"/>
            </a:pPr>
            <a:r>
              <a:rPr lang="en-US" b="true" sz="2249">
                <a:solidFill>
                  <a:srgbClr val="023E8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Connaitre différentes hab</a:t>
            </a:r>
            <a:r>
              <a:rPr lang="en-US" b="true" sz="2249" strike="noStrike" u="none">
                <a:solidFill>
                  <a:srgbClr val="023E8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itudes de vie et leurs effets sur la santé et le bien-être;</a:t>
            </a:r>
          </a:p>
          <a:p>
            <a:pPr algn="l" marL="485586" indent="-242793" lvl="1">
              <a:lnSpc>
                <a:spcPts val="3148"/>
              </a:lnSpc>
              <a:spcBef>
                <a:spcPct val="0"/>
              </a:spcBef>
              <a:buFont typeface="Arial"/>
              <a:buChar char="•"/>
            </a:pPr>
            <a:r>
              <a:rPr lang="en-US" b="true" sz="2249" strike="noStrike" u="none">
                <a:solidFill>
                  <a:srgbClr val="023E8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Comprendre l’influence du mode de v</a:t>
            </a:r>
            <a:r>
              <a:rPr lang="en-US" b="true" sz="2249" strike="noStrike" u="none">
                <a:solidFill>
                  <a:srgbClr val="023E8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ie et des habitudes sur l’anxiété et vice-versa;</a:t>
            </a:r>
          </a:p>
          <a:p>
            <a:pPr algn="l" marL="485586" indent="-242793" lvl="1">
              <a:lnSpc>
                <a:spcPts val="3148"/>
              </a:lnSpc>
              <a:spcBef>
                <a:spcPct val="0"/>
              </a:spcBef>
              <a:buFont typeface="Arial"/>
              <a:buChar char="•"/>
            </a:pPr>
            <a:r>
              <a:rPr lang="en-US" b="true" sz="2249" strike="noStrike" u="none">
                <a:solidFill>
                  <a:srgbClr val="023E8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Porter un regard plus conscient sur leur propre mode de vie familial et leurs habitudes;</a:t>
            </a:r>
          </a:p>
          <a:p>
            <a:pPr algn="l" marL="485586" indent="-242793" lvl="1">
              <a:lnSpc>
                <a:spcPts val="3148"/>
              </a:lnSpc>
              <a:spcBef>
                <a:spcPct val="0"/>
              </a:spcBef>
              <a:buFont typeface="Arial"/>
              <a:buChar char="•"/>
            </a:pPr>
            <a:r>
              <a:rPr lang="en-US" b="true" sz="2249" strike="noStrike" u="none">
                <a:solidFill>
                  <a:srgbClr val="023E8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Intégrer davantage d’habitudes de vie aidantes dans leur mode de vie familial;</a:t>
            </a:r>
          </a:p>
          <a:p>
            <a:pPr algn="l" marL="485586" indent="-242793" lvl="1">
              <a:lnSpc>
                <a:spcPts val="3148"/>
              </a:lnSpc>
              <a:buFont typeface="Arial"/>
              <a:buChar char="•"/>
            </a:pPr>
            <a:r>
              <a:rPr lang="en-US" b="true" sz="2249" strike="noStrike" u="none">
                <a:solidFill>
                  <a:srgbClr val="023E8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Pour les parents, accompagner leur enfant dans l’adoption d’un mode de vie sain composé d’habitudes aidantes.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14307537" y="7184779"/>
            <a:ext cx="1510230" cy="1466811"/>
          </a:xfrm>
          <a:custGeom>
            <a:avLst/>
            <a:gdLst/>
            <a:ahLst/>
            <a:cxnLst/>
            <a:rect r="r" b="b" t="t" l="l"/>
            <a:pathLst>
              <a:path h="1466811" w="1510230">
                <a:moveTo>
                  <a:pt x="0" y="0"/>
                </a:moveTo>
                <a:lnTo>
                  <a:pt x="1510231" y="0"/>
                </a:lnTo>
                <a:lnTo>
                  <a:pt x="1510231" y="1466811"/>
                </a:lnTo>
                <a:lnTo>
                  <a:pt x="0" y="146681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55758" y="18008"/>
            <a:ext cx="6425859" cy="791042"/>
          </a:xfrm>
          <a:custGeom>
            <a:avLst/>
            <a:gdLst/>
            <a:ahLst/>
            <a:cxnLst/>
            <a:rect r="r" b="b" t="t" l="l"/>
            <a:pathLst>
              <a:path h="791042" w="6425859">
                <a:moveTo>
                  <a:pt x="0" y="0"/>
                </a:moveTo>
                <a:lnTo>
                  <a:pt x="6425860" y="0"/>
                </a:lnTo>
                <a:lnTo>
                  <a:pt x="6425860" y="791041"/>
                </a:lnTo>
                <a:lnTo>
                  <a:pt x="0" y="79104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17862796" y="9787302"/>
            <a:ext cx="152400" cy="228600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b="true" sz="2000">
                <a:solidFill>
                  <a:srgbClr val="003886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3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0" y="422156"/>
            <a:ext cx="18288000" cy="14973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20"/>
              </a:lnSpc>
              <a:spcBef>
                <a:spcPct val="0"/>
              </a:spcBef>
            </a:pPr>
            <a:r>
              <a:rPr lang="en-US" b="true" sz="7800" spc="-397">
                <a:solidFill>
                  <a:srgbClr val="0BAB9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MODE DE VIE ET HABITUDES</a:t>
            </a:r>
          </a:p>
        </p:txBody>
      </p:sp>
      <p:sp>
        <p:nvSpPr>
          <p:cNvPr name="Freeform 12" id="12"/>
          <p:cNvSpPr/>
          <p:nvPr/>
        </p:nvSpPr>
        <p:spPr>
          <a:xfrm flipH="false" flipV="false" rot="0">
            <a:off x="6098290" y="1721659"/>
            <a:ext cx="5760313" cy="5635360"/>
          </a:xfrm>
          <a:custGeom>
            <a:avLst/>
            <a:gdLst/>
            <a:ahLst/>
            <a:cxnLst/>
            <a:rect r="r" b="b" t="t" l="l"/>
            <a:pathLst>
              <a:path h="5635360" w="5760313">
                <a:moveTo>
                  <a:pt x="0" y="0"/>
                </a:moveTo>
                <a:lnTo>
                  <a:pt x="5760313" y="0"/>
                </a:lnTo>
                <a:lnTo>
                  <a:pt x="5760313" y="5635361"/>
                </a:lnTo>
                <a:lnTo>
                  <a:pt x="0" y="563536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1" t="0" r="-121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7862796" y="9787302"/>
            <a:ext cx="152400" cy="228600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b="true" sz="2000">
                <a:solidFill>
                  <a:srgbClr val="003886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4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9400017" y="8208794"/>
            <a:ext cx="378522" cy="7694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77"/>
              </a:lnSpc>
              <a:spcBef>
                <a:spcPct val="0"/>
              </a:spcBef>
            </a:pPr>
            <a:r>
              <a:rPr lang="en-US" b="true" sz="4055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4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14398601" y="7282599"/>
            <a:ext cx="3464194" cy="3035894"/>
          </a:xfrm>
          <a:custGeom>
            <a:avLst/>
            <a:gdLst/>
            <a:ahLst/>
            <a:cxnLst/>
            <a:rect r="r" b="b" t="t" l="l"/>
            <a:pathLst>
              <a:path h="3035894" w="3464194">
                <a:moveTo>
                  <a:pt x="0" y="0"/>
                </a:moveTo>
                <a:lnTo>
                  <a:pt x="3464195" y="0"/>
                </a:lnTo>
                <a:lnTo>
                  <a:pt x="3464195" y="3035894"/>
                </a:lnTo>
                <a:lnTo>
                  <a:pt x="0" y="30358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1859174" y="7506862"/>
            <a:ext cx="11992227" cy="1016644"/>
            <a:chOff x="0" y="0"/>
            <a:chExt cx="2584739" cy="219122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2584739" cy="219122"/>
            </a:xfrm>
            <a:custGeom>
              <a:avLst/>
              <a:gdLst/>
              <a:ahLst/>
              <a:cxnLst/>
              <a:rect r="r" b="b" t="t" l="l"/>
              <a:pathLst>
                <a:path h="219122" w="2584739">
                  <a:moveTo>
                    <a:pt x="7747" y="0"/>
                  </a:moveTo>
                  <a:lnTo>
                    <a:pt x="2576992" y="0"/>
                  </a:lnTo>
                  <a:cubicBezTo>
                    <a:pt x="2581271" y="0"/>
                    <a:pt x="2584739" y="3468"/>
                    <a:pt x="2584739" y="7747"/>
                  </a:cubicBezTo>
                  <a:lnTo>
                    <a:pt x="2584739" y="211375"/>
                  </a:lnTo>
                  <a:cubicBezTo>
                    <a:pt x="2584739" y="213430"/>
                    <a:pt x="2583923" y="215400"/>
                    <a:pt x="2582470" y="216853"/>
                  </a:cubicBezTo>
                  <a:cubicBezTo>
                    <a:pt x="2581017" y="218306"/>
                    <a:pt x="2579047" y="219122"/>
                    <a:pt x="2576992" y="219122"/>
                  </a:cubicBezTo>
                  <a:lnTo>
                    <a:pt x="7747" y="219122"/>
                  </a:lnTo>
                  <a:cubicBezTo>
                    <a:pt x="3468" y="219122"/>
                    <a:pt x="0" y="215654"/>
                    <a:pt x="0" y="211375"/>
                  </a:cubicBezTo>
                  <a:lnTo>
                    <a:pt x="0" y="7747"/>
                  </a:lnTo>
                  <a:cubicBezTo>
                    <a:pt x="0" y="3468"/>
                    <a:pt x="3468" y="0"/>
                    <a:pt x="7747" y="0"/>
                  </a:cubicBezTo>
                  <a:close/>
                </a:path>
              </a:pathLst>
            </a:custGeom>
            <a:solidFill>
              <a:srgbClr val="023E8A"/>
            </a:solidFill>
            <a:ln w="57150" cap="sq">
              <a:solidFill>
                <a:srgbClr val="023E8A"/>
              </a:solidFill>
              <a:prstDash val="solid"/>
              <a:miter/>
            </a:ln>
          </p:spPr>
        </p:sp>
        <p:sp>
          <p:nvSpPr>
            <p:cNvPr name="TextBox 8" id="8"/>
            <p:cNvSpPr txBox="true"/>
            <p:nvPr/>
          </p:nvSpPr>
          <p:spPr>
            <a:xfrm>
              <a:off x="0" y="-114300"/>
              <a:ext cx="2584739" cy="333422"/>
            </a:xfrm>
            <a:prstGeom prst="rect">
              <a:avLst/>
            </a:prstGeom>
          </p:spPr>
          <p:txBody>
            <a:bodyPr anchor="ctr" rtlCol="false" tIns="85435" lIns="85435" bIns="85435" rIns="85435"/>
            <a:lstStyle/>
            <a:p>
              <a:pPr algn="ctr">
                <a:lnSpc>
                  <a:spcPts val="4085"/>
                </a:lnSpc>
              </a:pPr>
            </a:p>
          </p:txBody>
        </p:sp>
      </p:grpSp>
      <p:sp>
        <p:nvSpPr>
          <p:cNvPr name="TextBox 9" id="9"/>
          <p:cNvSpPr txBox="true"/>
          <p:nvPr/>
        </p:nvSpPr>
        <p:spPr>
          <a:xfrm rot="0">
            <a:off x="2072472" y="7586658"/>
            <a:ext cx="11584176" cy="8380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09"/>
              </a:lnSpc>
            </a:pPr>
            <a:r>
              <a:rPr lang="en-US" b="true" sz="2865" spc="-85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Cette semaine, t</a:t>
            </a:r>
            <a:r>
              <a:rPr lang="en-US" b="true" sz="2865" spc="-85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entez de faire</a:t>
            </a:r>
            <a:r>
              <a:rPr lang="en-US" b="true" sz="2865" spc="-85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ensemble les petits pas choisis pour agir en cohérence avec vo</a:t>
            </a:r>
            <a:r>
              <a:rPr lang="en-US" b="true" sz="2865" spc="-85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 deux</a:t>
            </a:r>
            <a:r>
              <a:rPr lang="en-US" b="true" sz="2865" spc="-85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valeurs « chouchou ».</a:t>
            </a:r>
          </a:p>
        </p:txBody>
      </p:sp>
      <p:grpSp>
        <p:nvGrpSpPr>
          <p:cNvPr name="Group 10" id="10"/>
          <p:cNvGrpSpPr/>
          <p:nvPr/>
        </p:nvGrpSpPr>
        <p:grpSpPr>
          <a:xfrm rot="0">
            <a:off x="774127" y="7506862"/>
            <a:ext cx="929051" cy="1016644"/>
            <a:chOff x="0" y="0"/>
            <a:chExt cx="680557" cy="744721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680557" cy="744721"/>
            </a:xfrm>
            <a:custGeom>
              <a:avLst/>
              <a:gdLst/>
              <a:ahLst/>
              <a:cxnLst/>
              <a:rect r="r" b="b" t="t" l="l"/>
              <a:pathLst>
                <a:path h="744721" w="680557">
                  <a:moveTo>
                    <a:pt x="340278" y="0"/>
                  </a:moveTo>
                  <a:cubicBezTo>
                    <a:pt x="152348" y="0"/>
                    <a:pt x="0" y="166711"/>
                    <a:pt x="0" y="372361"/>
                  </a:cubicBezTo>
                  <a:cubicBezTo>
                    <a:pt x="0" y="578010"/>
                    <a:pt x="152348" y="744721"/>
                    <a:pt x="340278" y="744721"/>
                  </a:cubicBezTo>
                  <a:cubicBezTo>
                    <a:pt x="528209" y="744721"/>
                    <a:pt x="680557" y="578010"/>
                    <a:pt x="680557" y="372361"/>
                  </a:cubicBezTo>
                  <a:cubicBezTo>
                    <a:pt x="680557" y="166711"/>
                    <a:pt x="528209" y="0"/>
                    <a:pt x="340278" y="0"/>
                  </a:cubicBezTo>
                  <a:close/>
                </a:path>
              </a:pathLst>
            </a:custGeom>
            <a:solidFill>
              <a:srgbClr val="DAFDFF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63802" y="12668"/>
              <a:ext cx="552952" cy="662236"/>
            </a:xfrm>
            <a:prstGeom prst="rect">
              <a:avLst/>
            </a:prstGeom>
          </p:spPr>
          <p:txBody>
            <a:bodyPr anchor="ctr" rtlCol="false" tIns="85705" lIns="85705" bIns="85705" rIns="85705"/>
            <a:lstStyle/>
            <a:p>
              <a:pPr algn="ctr">
                <a:lnSpc>
                  <a:spcPts val="2059"/>
                </a:lnSpc>
              </a:pPr>
            </a:p>
          </p:txBody>
        </p:sp>
      </p:grpSp>
      <p:sp>
        <p:nvSpPr>
          <p:cNvPr name="TextBox 13" id="13"/>
          <p:cNvSpPr txBox="true"/>
          <p:nvPr/>
        </p:nvSpPr>
        <p:spPr>
          <a:xfrm rot="0">
            <a:off x="1014284" y="7336009"/>
            <a:ext cx="448737" cy="11186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101"/>
              </a:lnSpc>
              <a:spcBef>
                <a:spcPct val="0"/>
              </a:spcBef>
            </a:pPr>
            <a:r>
              <a:rPr lang="en-US" b="true" sz="5786">
                <a:solidFill>
                  <a:srgbClr val="30178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</a:t>
            </a:r>
          </a:p>
        </p:txBody>
      </p:sp>
      <p:grpSp>
        <p:nvGrpSpPr>
          <p:cNvPr name="Group 14" id="14"/>
          <p:cNvGrpSpPr/>
          <p:nvPr/>
        </p:nvGrpSpPr>
        <p:grpSpPr>
          <a:xfrm rot="0">
            <a:off x="327740" y="2450904"/>
            <a:ext cx="12295081" cy="1216898"/>
            <a:chOff x="0" y="0"/>
            <a:chExt cx="16393441" cy="1622530"/>
          </a:xfrm>
        </p:grpSpPr>
        <p:grpSp>
          <p:nvGrpSpPr>
            <p:cNvPr name="Group 15" id="15"/>
            <p:cNvGrpSpPr/>
            <p:nvPr/>
          </p:nvGrpSpPr>
          <p:grpSpPr>
            <a:xfrm rot="0">
              <a:off x="292420" y="107189"/>
              <a:ext cx="12365623" cy="1515341"/>
              <a:chOff x="0" y="0"/>
              <a:chExt cx="4449286" cy="545236"/>
            </a:xfrm>
          </p:grpSpPr>
          <p:sp>
            <p:nvSpPr>
              <p:cNvPr name="Freeform 16" id="16"/>
              <p:cNvSpPr/>
              <p:nvPr/>
            </p:nvSpPr>
            <p:spPr>
              <a:xfrm flipH="false" flipV="false" rot="0">
                <a:off x="0" y="0"/>
                <a:ext cx="4449286" cy="545236"/>
              </a:xfrm>
              <a:custGeom>
                <a:avLst/>
                <a:gdLst/>
                <a:ahLst/>
                <a:cxnLst/>
                <a:rect r="r" b="b" t="t" l="l"/>
                <a:pathLst>
                  <a:path h="545236" w="4449286">
                    <a:moveTo>
                      <a:pt x="7513" y="0"/>
                    </a:moveTo>
                    <a:lnTo>
                      <a:pt x="4441773" y="0"/>
                    </a:lnTo>
                    <a:cubicBezTo>
                      <a:pt x="4443766" y="0"/>
                      <a:pt x="4445677" y="792"/>
                      <a:pt x="4447086" y="2201"/>
                    </a:cubicBezTo>
                    <a:cubicBezTo>
                      <a:pt x="4448495" y="3609"/>
                      <a:pt x="4449286" y="5520"/>
                      <a:pt x="4449286" y="7513"/>
                    </a:cubicBezTo>
                    <a:lnTo>
                      <a:pt x="4449286" y="537723"/>
                    </a:lnTo>
                    <a:cubicBezTo>
                      <a:pt x="4449286" y="541873"/>
                      <a:pt x="4445922" y="545236"/>
                      <a:pt x="4441773" y="545236"/>
                    </a:cubicBezTo>
                    <a:lnTo>
                      <a:pt x="7513" y="545236"/>
                    </a:lnTo>
                    <a:cubicBezTo>
                      <a:pt x="3364" y="545236"/>
                      <a:pt x="0" y="541873"/>
                      <a:pt x="0" y="537723"/>
                    </a:cubicBezTo>
                    <a:lnTo>
                      <a:pt x="0" y="7513"/>
                    </a:lnTo>
                    <a:cubicBezTo>
                      <a:pt x="0" y="3364"/>
                      <a:pt x="3364" y="0"/>
                      <a:pt x="7513" y="0"/>
                    </a:cubicBezTo>
                    <a:close/>
                  </a:path>
                </a:pathLst>
              </a:custGeom>
              <a:solidFill>
                <a:srgbClr val="DAFDFF"/>
              </a:solidFill>
            </p:spPr>
          </p:sp>
          <p:sp>
            <p:nvSpPr>
              <p:cNvPr name="TextBox 17" id="17"/>
              <p:cNvSpPr txBox="true"/>
              <p:nvPr/>
            </p:nvSpPr>
            <p:spPr>
              <a:xfrm>
                <a:off x="0" y="-57150"/>
                <a:ext cx="4449286" cy="602386"/>
              </a:xfrm>
              <a:prstGeom prst="rect">
                <a:avLst/>
              </a:prstGeom>
            </p:spPr>
            <p:txBody>
              <a:bodyPr anchor="ctr" rtlCol="false" tIns="100571" lIns="100571" bIns="100571" rIns="100571"/>
              <a:lstStyle/>
              <a:p>
                <a:pPr algn="ctr">
                  <a:lnSpc>
                    <a:spcPts val="1862"/>
                  </a:lnSpc>
                </a:pPr>
              </a:p>
            </p:txBody>
          </p:sp>
        </p:grpSp>
        <p:grpSp>
          <p:nvGrpSpPr>
            <p:cNvPr name="Group 18" id="18"/>
            <p:cNvGrpSpPr/>
            <p:nvPr/>
          </p:nvGrpSpPr>
          <p:grpSpPr>
            <a:xfrm rot="0">
              <a:off x="0" y="0"/>
              <a:ext cx="1174419" cy="1167799"/>
              <a:chOff x="0" y="0"/>
              <a:chExt cx="748943" cy="744721"/>
            </a:xfrm>
          </p:grpSpPr>
          <p:sp>
            <p:nvSpPr>
              <p:cNvPr name="Freeform 19" id="19"/>
              <p:cNvSpPr/>
              <p:nvPr/>
            </p:nvSpPr>
            <p:spPr>
              <a:xfrm flipH="false" flipV="false" rot="0">
                <a:off x="0" y="0"/>
                <a:ext cx="748943" cy="744721"/>
              </a:xfrm>
              <a:custGeom>
                <a:avLst/>
                <a:gdLst/>
                <a:ahLst/>
                <a:cxnLst/>
                <a:rect r="r" b="b" t="t" l="l"/>
                <a:pathLst>
                  <a:path h="744721" w="748943">
                    <a:moveTo>
                      <a:pt x="374471" y="0"/>
                    </a:moveTo>
                    <a:cubicBezTo>
                      <a:pt x="167656" y="0"/>
                      <a:pt x="0" y="166711"/>
                      <a:pt x="0" y="372361"/>
                    </a:cubicBezTo>
                    <a:cubicBezTo>
                      <a:pt x="0" y="578010"/>
                      <a:pt x="167656" y="744721"/>
                      <a:pt x="374471" y="744721"/>
                    </a:cubicBezTo>
                    <a:cubicBezTo>
                      <a:pt x="581286" y="744721"/>
                      <a:pt x="748943" y="578010"/>
                      <a:pt x="748943" y="372361"/>
                    </a:cubicBezTo>
                    <a:cubicBezTo>
                      <a:pt x="748943" y="166711"/>
                      <a:pt x="581286" y="0"/>
                      <a:pt x="374471" y="0"/>
                    </a:cubicBezTo>
                    <a:close/>
                  </a:path>
                </a:pathLst>
              </a:custGeom>
              <a:solidFill>
                <a:srgbClr val="023E8A"/>
              </a:solidFill>
            </p:spPr>
          </p:sp>
          <p:sp>
            <p:nvSpPr>
              <p:cNvPr name="TextBox 20" id="20"/>
              <p:cNvSpPr txBox="true"/>
              <p:nvPr/>
            </p:nvSpPr>
            <p:spPr>
              <a:xfrm>
                <a:off x="70213" y="12668"/>
                <a:ext cx="608516" cy="662236"/>
              </a:xfrm>
              <a:prstGeom prst="rect">
                <a:avLst/>
              </a:prstGeom>
            </p:spPr>
            <p:txBody>
              <a:bodyPr anchor="ctr" rtlCol="false" tIns="100571" lIns="100571" bIns="100571" rIns="100571"/>
              <a:lstStyle/>
              <a:p>
                <a:pPr algn="ctr">
                  <a:lnSpc>
                    <a:spcPts val="2059"/>
                  </a:lnSpc>
                </a:pPr>
              </a:p>
            </p:txBody>
          </p:sp>
        </p:grpSp>
        <p:sp>
          <p:nvSpPr>
            <p:cNvPr name="TextBox 21" id="21"/>
            <p:cNvSpPr txBox="true"/>
            <p:nvPr/>
          </p:nvSpPr>
          <p:spPr>
            <a:xfrm rot="0">
              <a:off x="268530" y="-68276"/>
              <a:ext cx="637358" cy="121151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6979"/>
                </a:lnSpc>
                <a:spcBef>
                  <a:spcPct val="0"/>
                </a:spcBef>
              </a:pPr>
              <a:r>
                <a:rPr lang="en-US" b="true" sz="4985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1</a:t>
              </a:r>
            </a:p>
          </p:txBody>
        </p:sp>
        <p:sp>
          <p:nvSpPr>
            <p:cNvPr name="TextBox 22" id="22"/>
            <p:cNvSpPr txBox="true"/>
            <p:nvPr/>
          </p:nvSpPr>
          <p:spPr>
            <a:xfrm rot="0">
              <a:off x="1450982" y="577800"/>
              <a:ext cx="14942459" cy="69735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467"/>
                </a:lnSpc>
              </a:pPr>
              <a:r>
                <a:rPr lang="en-US" sz="3399" spc="-139" b="true">
                  <a:solidFill>
                    <a:srgbClr val="023E8A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Comment s’est passée votre semaine ensemble? </a:t>
              </a:r>
            </a:p>
          </p:txBody>
        </p:sp>
      </p:grpSp>
      <p:sp>
        <p:nvSpPr>
          <p:cNvPr name="TextBox 23" id="23"/>
          <p:cNvSpPr txBox="true"/>
          <p:nvPr/>
        </p:nvSpPr>
        <p:spPr>
          <a:xfrm rot="0">
            <a:off x="0" y="422156"/>
            <a:ext cx="18288000" cy="14973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20"/>
              </a:lnSpc>
              <a:spcBef>
                <a:spcPct val="0"/>
              </a:spcBef>
            </a:pPr>
            <a:r>
              <a:rPr lang="en-US" b="true" sz="7800" spc="-397">
                <a:solidFill>
                  <a:srgbClr val="0BAB9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RETOUR SUR LA SEMAINE</a:t>
            </a:r>
          </a:p>
        </p:txBody>
      </p:sp>
      <p:sp>
        <p:nvSpPr>
          <p:cNvPr name="Freeform 24" id="24"/>
          <p:cNvSpPr/>
          <p:nvPr/>
        </p:nvSpPr>
        <p:spPr>
          <a:xfrm flipH="false" flipV="false" rot="0">
            <a:off x="155758" y="18008"/>
            <a:ext cx="6425859" cy="791042"/>
          </a:xfrm>
          <a:custGeom>
            <a:avLst/>
            <a:gdLst/>
            <a:ahLst/>
            <a:cxnLst/>
            <a:rect r="r" b="b" t="t" l="l"/>
            <a:pathLst>
              <a:path h="791042" w="6425859">
                <a:moveTo>
                  <a:pt x="0" y="0"/>
                </a:moveTo>
                <a:lnTo>
                  <a:pt x="6425860" y="0"/>
                </a:lnTo>
                <a:lnTo>
                  <a:pt x="6425860" y="791041"/>
                </a:lnTo>
                <a:lnTo>
                  <a:pt x="0" y="79104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grpSp>
        <p:nvGrpSpPr>
          <p:cNvPr name="Group 25" id="25"/>
          <p:cNvGrpSpPr/>
          <p:nvPr/>
        </p:nvGrpSpPr>
        <p:grpSpPr>
          <a:xfrm rot="0">
            <a:off x="15089912" y="569793"/>
            <a:ext cx="2106735" cy="2138917"/>
            <a:chOff x="0" y="0"/>
            <a:chExt cx="2808981" cy="2851889"/>
          </a:xfrm>
        </p:grpSpPr>
        <p:sp>
          <p:nvSpPr>
            <p:cNvPr name="Freeform 26" id="26"/>
            <p:cNvSpPr/>
            <p:nvPr/>
          </p:nvSpPr>
          <p:spPr>
            <a:xfrm flipH="true" flipV="false" rot="0">
              <a:off x="242280" y="0"/>
              <a:ext cx="2566701" cy="2851889"/>
            </a:xfrm>
            <a:custGeom>
              <a:avLst/>
              <a:gdLst/>
              <a:ahLst/>
              <a:cxnLst/>
              <a:rect r="r" b="b" t="t" l="l"/>
              <a:pathLst>
                <a:path h="2851889" w="2566701">
                  <a:moveTo>
                    <a:pt x="2566701" y="0"/>
                  </a:moveTo>
                  <a:lnTo>
                    <a:pt x="0" y="0"/>
                  </a:lnTo>
                  <a:lnTo>
                    <a:pt x="0" y="2851889"/>
                  </a:lnTo>
                  <a:lnTo>
                    <a:pt x="2566701" y="2851889"/>
                  </a:lnTo>
                  <a:lnTo>
                    <a:pt x="2566701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7" id="27"/>
            <p:cNvSpPr/>
            <p:nvPr/>
          </p:nvSpPr>
          <p:spPr>
            <a:xfrm flipH="false" flipV="false" rot="0">
              <a:off x="0" y="1903956"/>
              <a:ext cx="947933" cy="947933"/>
            </a:xfrm>
            <a:custGeom>
              <a:avLst/>
              <a:gdLst/>
              <a:ahLst/>
              <a:cxnLst/>
              <a:rect r="r" b="b" t="t" l="l"/>
              <a:pathLst>
                <a:path h="947933" w="947933">
                  <a:moveTo>
                    <a:pt x="0" y="0"/>
                  </a:moveTo>
                  <a:lnTo>
                    <a:pt x="947933" y="0"/>
                  </a:lnTo>
                  <a:lnTo>
                    <a:pt x="947933" y="947933"/>
                  </a:lnTo>
                  <a:lnTo>
                    <a:pt x="0" y="9479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28" id="28"/>
          <p:cNvGrpSpPr/>
          <p:nvPr/>
        </p:nvGrpSpPr>
        <p:grpSpPr>
          <a:xfrm rot="0">
            <a:off x="327740" y="4068369"/>
            <a:ext cx="14599826" cy="1444102"/>
            <a:chOff x="0" y="0"/>
            <a:chExt cx="19466435" cy="1925469"/>
          </a:xfrm>
        </p:grpSpPr>
        <p:grpSp>
          <p:nvGrpSpPr>
            <p:cNvPr name="Group 29" id="29"/>
            <p:cNvGrpSpPr/>
            <p:nvPr/>
          </p:nvGrpSpPr>
          <p:grpSpPr>
            <a:xfrm rot="0">
              <a:off x="289961" y="410128"/>
              <a:ext cx="14600451" cy="1515341"/>
              <a:chOff x="0" y="0"/>
              <a:chExt cx="5253402" cy="545236"/>
            </a:xfrm>
          </p:grpSpPr>
          <p:sp>
            <p:nvSpPr>
              <p:cNvPr name="Freeform 30" id="30"/>
              <p:cNvSpPr/>
              <p:nvPr/>
            </p:nvSpPr>
            <p:spPr>
              <a:xfrm flipH="false" flipV="false" rot="0">
                <a:off x="0" y="0"/>
                <a:ext cx="5253402" cy="545236"/>
              </a:xfrm>
              <a:custGeom>
                <a:avLst/>
                <a:gdLst/>
                <a:ahLst/>
                <a:cxnLst/>
                <a:rect r="r" b="b" t="t" l="l"/>
                <a:pathLst>
                  <a:path h="545236" w="5253402">
                    <a:moveTo>
                      <a:pt x="6363" y="0"/>
                    </a:moveTo>
                    <a:lnTo>
                      <a:pt x="5247039" y="0"/>
                    </a:lnTo>
                    <a:cubicBezTo>
                      <a:pt x="5250553" y="0"/>
                      <a:pt x="5253402" y="2849"/>
                      <a:pt x="5253402" y="6363"/>
                    </a:cubicBezTo>
                    <a:lnTo>
                      <a:pt x="5253402" y="538873"/>
                    </a:lnTo>
                    <a:cubicBezTo>
                      <a:pt x="5253402" y="540561"/>
                      <a:pt x="5252731" y="542179"/>
                      <a:pt x="5251538" y="543373"/>
                    </a:cubicBezTo>
                    <a:cubicBezTo>
                      <a:pt x="5250345" y="544566"/>
                      <a:pt x="5248727" y="545236"/>
                      <a:pt x="5247039" y="545236"/>
                    </a:cubicBezTo>
                    <a:lnTo>
                      <a:pt x="6363" y="545236"/>
                    </a:lnTo>
                    <a:cubicBezTo>
                      <a:pt x="2849" y="545236"/>
                      <a:pt x="0" y="542387"/>
                      <a:pt x="0" y="538873"/>
                    </a:cubicBezTo>
                    <a:lnTo>
                      <a:pt x="0" y="6363"/>
                    </a:lnTo>
                    <a:cubicBezTo>
                      <a:pt x="0" y="2849"/>
                      <a:pt x="2849" y="0"/>
                      <a:pt x="6363" y="0"/>
                    </a:cubicBezTo>
                    <a:close/>
                  </a:path>
                </a:pathLst>
              </a:custGeom>
              <a:solidFill>
                <a:srgbClr val="DAFDFF"/>
              </a:solidFill>
            </p:spPr>
          </p:sp>
          <p:sp>
            <p:nvSpPr>
              <p:cNvPr name="TextBox 31" id="31"/>
              <p:cNvSpPr txBox="true"/>
              <p:nvPr/>
            </p:nvSpPr>
            <p:spPr>
              <a:xfrm>
                <a:off x="0" y="-57150"/>
                <a:ext cx="5253402" cy="602386"/>
              </a:xfrm>
              <a:prstGeom prst="rect">
                <a:avLst/>
              </a:prstGeom>
            </p:spPr>
            <p:txBody>
              <a:bodyPr anchor="ctr" rtlCol="false" tIns="100571" lIns="100571" bIns="100571" rIns="100571"/>
              <a:lstStyle/>
              <a:p>
                <a:pPr algn="ctr">
                  <a:lnSpc>
                    <a:spcPts val="1862"/>
                  </a:lnSpc>
                </a:pPr>
              </a:p>
            </p:txBody>
          </p:sp>
        </p:grpSp>
        <p:grpSp>
          <p:nvGrpSpPr>
            <p:cNvPr name="Group 32" id="32"/>
            <p:cNvGrpSpPr/>
            <p:nvPr/>
          </p:nvGrpSpPr>
          <p:grpSpPr>
            <a:xfrm rot="0">
              <a:off x="0" y="0"/>
              <a:ext cx="1164541" cy="1167799"/>
              <a:chOff x="0" y="0"/>
              <a:chExt cx="742644" cy="744721"/>
            </a:xfrm>
          </p:grpSpPr>
          <p:sp>
            <p:nvSpPr>
              <p:cNvPr name="Freeform 33" id="33"/>
              <p:cNvSpPr/>
              <p:nvPr/>
            </p:nvSpPr>
            <p:spPr>
              <a:xfrm flipH="false" flipV="false" rot="0">
                <a:off x="0" y="0"/>
                <a:ext cx="742644" cy="744721"/>
              </a:xfrm>
              <a:custGeom>
                <a:avLst/>
                <a:gdLst/>
                <a:ahLst/>
                <a:cxnLst/>
                <a:rect r="r" b="b" t="t" l="l"/>
                <a:pathLst>
                  <a:path h="744721" w="742644">
                    <a:moveTo>
                      <a:pt x="371322" y="0"/>
                    </a:moveTo>
                    <a:cubicBezTo>
                      <a:pt x="166246" y="0"/>
                      <a:pt x="0" y="166711"/>
                      <a:pt x="0" y="372361"/>
                    </a:cubicBezTo>
                    <a:cubicBezTo>
                      <a:pt x="0" y="578010"/>
                      <a:pt x="166246" y="744721"/>
                      <a:pt x="371322" y="744721"/>
                    </a:cubicBezTo>
                    <a:cubicBezTo>
                      <a:pt x="576397" y="744721"/>
                      <a:pt x="742644" y="578010"/>
                      <a:pt x="742644" y="372361"/>
                    </a:cubicBezTo>
                    <a:cubicBezTo>
                      <a:pt x="742644" y="166711"/>
                      <a:pt x="576397" y="0"/>
                      <a:pt x="371322" y="0"/>
                    </a:cubicBezTo>
                    <a:close/>
                  </a:path>
                </a:pathLst>
              </a:custGeom>
              <a:solidFill>
                <a:srgbClr val="023E8A"/>
              </a:solidFill>
            </p:spPr>
          </p:sp>
          <p:sp>
            <p:nvSpPr>
              <p:cNvPr name="TextBox 34" id="34"/>
              <p:cNvSpPr txBox="true"/>
              <p:nvPr/>
            </p:nvSpPr>
            <p:spPr>
              <a:xfrm>
                <a:off x="69623" y="12668"/>
                <a:ext cx="603398" cy="662236"/>
              </a:xfrm>
              <a:prstGeom prst="rect">
                <a:avLst/>
              </a:prstGeom>
            </p:spPr>
            <p:txBody>
              <a:bodyPr anchor="ctr" rtlCol="false" tIns="100571" lIns="100571" bIns="100571" rIns="100571"/>
              <a:lstStyle/>
              <a:p>
                <a:pPr algn="ctr">
                  <a:lnSpc>
                    <a:spcPts val="2059"/>
                  </a:lnSpc>
                </a:pPr>
              </a:p>
            </p:txBody>
          </p:sp>
        </p:grpSp>
        <p:sp>
          <p:nvSpPr>
            <p:cNvPr name="TextBox 35" id="35"/>
            <p:cNvSpPr txBox="true"/>
            <p:nvPr/>
          </p:nvSpPr>
          <p:spPr>
            <a:xfrm rot="0">
              <a:off x="266272" y="-43715"/>
              <a:ext cx="631998" cy="121229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6979"/>
                </a:lnSpc>
                <a:spcBef>
                  <a:spcPct val="0"/>
                </a:spcBef>
              </a:pPr>
              <a:r>
                <a:rPr lang="en-US" b="true" sz="4985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2</a:t>
              </a:r>
            </a:p>
          </p:txBody>
        </p:sp>
        <p:sp>
          <p:nvSpPr>
            <p:cNvPr name="TextBox 36" id="36"/>
            <p:cNvSpPr txBox="true"/>
            <p:nvPr/>
          </p:nvSpPr>
          <p:spPr>
            <a:xfrm rot="0">
              <a:off x="1438778" y="880739"/>
              <a:ext cx="18027657" cy="69735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467"/>
                </a:lnSpc>
              </a:pPr>
              <a:r>
                <a:rPr lang="en-US" sz="3399" spc="-139" b="true">
                  <a:solidFill>
                    <a:srgbClr val="023E8A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Comment avez-vous vécu l’expérience des lettres trouées? </a:t>
              </a:r>
            </a:p>
          </p:txBody>
        </p:sp>
      </p:grpSp>
      <p:grpSp>
        <p:nvGrpSpPr>
          <p:cNvPr name="Group 37" id="37"/>
          <p:cNvGrpSpPr/>
          <p:nvPr/>
        </p:nvGrpSpPr>
        <p:grpSpPr>
          <a:xfrm rot="0">
            <a:off x="327740" y="5800309"/>
            <a:ext cx="11101347" cy="1444102"/>
            <a:chOff x="0" y="0"/>
            <a:chExt cx="14801796" cy="1925469"/>
          </a:xfrm>
        </p:grpSpPr>
        <p:grpSp>
          <p:nvGrpSpPr>
            <p:cNvPr name="Group 38" id="38"/>
            <p:cNvGrpSpPr/>
            <p:nvPr/>
          </p:nvGrpSpPr>
          <p:grpSpPr>
            <a:xfrm rot="0">
              <a:off x="289961" y="410128"/>
              <a:ext cx="14511835" cy="1515341"/>
              <a:chOff x="0" y="0"/>
              <a:chExt cx="5221517" cy="545236"/>
            </a:xfrm>
          </p:grpSpPr>
          <p:sp>
            <p:nvSpPr>
              <p:cNvPr name="Freeform 39" id="39"/>
              <p:cNvSpPr/>
              <p:nvPr/>
            </p:nvSpPr>
            <p:spPr>
              <a:xfrm flipH="false" flipV="false" rot="0">
                <a:off x="0" y="0"/>
                <a:ext cx="5221517" cy="545236"/>
              </a:xfrm>
              <a:custGeom>
                <a:avLst/>
                <a:gdLst/>
                <a:ahLst/>
                <a:cxnLst/>
                <a:rect r="r" b="b" t="t" l="l"/>
                <a:pathLst>
                  <a:path h="545236" w="5221517">
                    <a:moveTo>
                      <a:pt x="6402" y="0"/>
                    </a:moveTo>
                    <a:lnTo>
                      <a:pt x="5215115" y="0"/>
                    </a:lnTo>
                    <a:cubicBezTo>
                      <a:pt x="5216813" y="0"/>
                      <a:pt x="5218441" y="674"/>
                      <a:pt x="5219641" y="1875"/>
                    </a:cubicBezTo>
                    <a:cubicBezTo>
                      <a:pt x="5220842" y="3076"/>
                      <a:pt x="5221517" y="4704"/>
                      <a:pt x="5221517" y="6402"/>
                    </a:cubicBezTo>
                    <a:lnTo>
                      <a:pt x="5221517" y="538834"/>
                    </a:lnTo>
                    <a:cubicBezTo>
                      <a:pt x="5221517" y="540532"/>
                      <a:pt x="5220842" y="542161"/>
                      <a:pt x="5219641" y="543361"/>
                    </a:cubicBezTo>
                    <a:cubicBezTo>
                      <a:pt x="5218441" y="544562"/>
                      <a:pt x="5216813" y="545236"/>
                      <a:pt x="5215115" y="545236"/>
                    </a:cubicBezTo>
                    <a:lnTo>
                      <a:pt x="6402" y="545236"/>
                    </a:lnTo>
                    <a:cubicBezTo>
                      <a:pt x="2866" y="545236"/>
                      <a:pt x="0" y="542370"/>
                      <a:pt x="0" y="538834"/>
                    </a:cubicBezTo>
                    <a:lnTo>
                      <a:pt x="0" y="6402"/>
                    </a:lnTo>
                    <a:cubicBezTo>
                      <a:pt x="0" y="2866"/>
                      <a:pt x="2866" y="0"/>
                      <a:pt x="6402" y="0"/>
                    </a:cubicBezTo>
                    <a:close/>
                  </a:path>
                </a:pathLst>
              </a:custGeom>
              <a:solidFill>
                <a:srgbClr val="DAFDFF"/>
              </a:solidFill>
            </p:spPr>
          </p:sp>
          <p:sp>
            <p:nvSpPr>
              <p:cNvPr name="TextBox 40" id="40"/>
              <p:cNvSpPr txBox="true"/>
              <p:nvPr/>
            </p:nvSpPr>
            <p:spPr>
              <a:xfrm>
                <a:off x="0" y="-57150"/>
                <a:ext cx="5221517" cy="602386"/>
              </a:xfrm>
              <a:prstGeom prst="rect">
                <a:avLst/>
              </a:prstGeom>
            </p:spPr>
            <p:txBody>
              <a:bodyPr anchor="ctr" rtlCol="false" tIns="100571" lIns="100571" bIns="100571" rIns="100571"/>
              <a:lstStyle/>
              <a:p>
                <a:pPr algn="ctr">
                  <a:lnSpc>
                    <a:spcPts val="1862"/>
                  </a:lnSpc>
                </a:pPr>
              </a:p>
            </p:txBody>
          </p:sp>
        </p:grpSp>
        <p:grpSp>
          <p:nvGrpSpPr>
            <p:cNvPr name="Group 41" id="41"/>
            <p:cNvGrpSpPr/>
            <p:nvPr/>
          </p:nvGrpSpPr>
          <p:grpSpPr>
            <a:xfrm rot="0">
              <a:off x="0" y="0"/>
              <a:ext cx="1164541" cy="1167799"/>
              <a:chOff x="0" y="0"/>
              <a:chExt cx="742644" cy="744721"/>
            </a:xfrm>
          </p:grpSpPr>
          <p:sp>
            <p:nvSpPr>
              <p:cNvPr name="Freeform 42" id="42"/>
              <p:cNvSpPr/>
              <p:nvPr/>
            </p:nvSpPr>
            <p:spPr>
              <a:xfrm flipH="false" flipV="false" rot="0">
                <a:off x="0" y="0"/>
                <a:ext cx="742644" cy="744721"/>
              </a:xfrm>
              <a:custGeom>
                <a:avLst/>
                <a:gdLst/>
                <a:ahLst/>
                <a:cxnLst/>
                <a:rect r="r" b="b" t="t" l="l"/>
                <a:pathLst>
                  <a:path h="744721" w="742644">
                    <a:moveTo>
                      <a:pt x="371322" y="0"/>
                    </a:moveTo>
                    <a:cubicBezTo>
                      <a:pt x="166246" y="0"/>
                      <a:pt x="0" y="166711"/>
                      <a:pt x="0" y="372361"/>
                    </a:cubicBezTo>
                    <a:cubicBezTo>
                      <a:pt x="0" y="578010"/>
                      <a:pt x="166246" y="744721"/>
                      <a:pt x="371322" y="744721"/>
                    </a:cubicBezTo>
                    <a:cubicBezTo>
                      <a:pt x="576397" y="744721"/>
                      <a:pt x="742644" y="578010"/>
                      <a:pt x="742644" y="372361"/>
                    </a:cubicBezTo>
                    <a:cubicBezTo>
                      <a:pt x="742644" y="166711"/>
                      <a:pt x="576397" y="0"/>
                      <a:pt x="371322" y="0"/>
                    </a:cubicBezTo>
                    <a:close/>
                  </a:path>
                </a:pathLst>
              </a:custGeom>
              <a:solidFill>
                <a:srgbClr val="023E8A"/>
              </a:solidFill>
            </p:spPr>
          </p:sp>
          <p:sp>
            <p:nvSpPr>
              <p:cNvPr name="TextBox 43" id="43"/>
              <p:cNvSpPr txBox="true"/>
              <p:nvPr/>
            </p:nvSpPr>
            <p:spPr>
              <a:xfrm>
                <a:off x="69623" y="12668"/>
                <a:ext cx="603398" cy="662236"/>
              </a:xfrm>
              <a:prstGeom prst="rect">
                <a:avLst/>
              </a:prstGeom>
            </p:spPr>
            <p:txBody>
              <a:bodyPr anchor="ctr" rtlCol="false" tIns="100571" lIns="100571" bIns="100571" rIns="100571"/>
              <a:lstStyle/>
              <a:p>
                <a:pPr algn="ctr">
                  <a:lnSpc>
                    <a:spcPts val="2059"/>
                  </a:lnSpc>
                </a:pPr>
              </a:p>
            </p:txBody>
          </p:sp>
        </p:grpSp>
        <p:sp>
          <p:nvSpPr>
            <p:cNvPr name="TextBox 44" id="44"/>
            <p:cNvSpPr txBox="true"/>
            <p:nvPr/>
          </p:nvSpPr>
          <p:spPr>
            <a:xfrm rot="0">
              <a:off x="266272" y="-43715"/>
              <a:ext cx="631998" cy="121229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6979"/>
                </a:lnSpc>
                <a:spcBef>
                  <a:spcPct val="0"/>
                </a:spcBef>
              </a:pPr>
              <a:r>
                <a:rPr lang="en-US" b="true" sz="4985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3</a:t>
              </a:r>
            </a:p>
          </p:txBody>
        </p:sp>
        <p:sp>
          <p:nvSpPr>
            <p:cNvPr name="TextBox 45" id="45"/>
            <p:cNvSpPr txBox="true"/>
            <p:nvPr/>
          </p:nvSpPr>
          <p:spPr>
            <a:xfrm rot="0">
              <a:off x="1438778" y="880739"/>
              <a:ext cx="13173553" cy="69735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467"/>
                </a:lnSpc>
              </a:pPr>
              <a:r>
                <a:rPr lang="en-US" sz="3399" spc="-139" b="true">
                  <a:solidFill>
                    <a:srgbClr val="023E8A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Comment s’est passée la réalisation de votre défi commun?</a:t>
              </a:r>
            </a:p>
          </p:txBody>
        </p:sp>
      </p:grp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1" t="0" r="-121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55758" y="18008"/>
            <a:ext cx="6425859" cy="791042"/>
          </a:xfrm>
          <a:custGeom>
            <a:avLst/>
            <a:gdLst/>
            <a:ahLst/>
            <a:cxnLst/>
            <a:rect r="r" b="b" t="t" l="l"/>
            <a:pathLst>
              <a:path h="791042" w="6425859">
                <a:moveTo>
                  <a:pt x="0" y="0"/>
                </a:moveTo>
                <a:lnTo>
                  <a:pt x="6425860" y="0"/>
                </a:lnTo>
                <a:lnTo>
                  <a:pt x="6425860" y="791041"/>
                </a:lnTo>
                <a:lnTo>
                  <a:pt x="0" y="7910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5400000">
            <a:off x="3001968" y="1097492"/>
            <a:ext cx="3587323" cy="8325020"/>
            <a:chOff x="0" y="0"/>
            <a:chExt cx="509490" cy="1182361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509490" cy="1182361"/>
            </a:xfrm>
            <a:custGeom>
              <a:avLst/>
              <a:gdLst/>
              <a:ahLst/>
              <a:cxnLst/>
              <a:rect r="r" b="b" t="t" l="l"/>
              <a:pathLst>
                <a:path h="1182361" w="509490">
                  <a:moveTo>
                    <a:pt x="17265" y="0"/>
                  </a:moveTo>
                  <a:lnTo>
                    <a:pt x="492225" y="0"/>
                  </a:lnTo>
                  <a:cubicBezTo>
                    <a:pt x="501760" y="0"/>
                    <a:pt x="509490" y="7730"/>
                    <a:pt x="509490" y="17265"/>
                  </a:cubicBezTo>
                  <a:lnTo>
                    <a:pt x="509490" y="1165096"/>
                  </a:lnTo>
                  <a:cubicBezTo>
                    <a:pt x="509490" y="1174631"/>
                    <a:pt x="501760" y="1182361"/>
                    <a:pt x="492225" y="1182361"/>
                  </a:cubicBezTo>
                  <a:lnTo>
                    <a:pt x="17265" y="1182361"/>
                  </a:lnTo>
                  <a:cubicBezTo>
                    <a:pt x="7730" y="1182361"/>
                    <a:pt x="0" y="1174631"/>
                    <a:pt x="0" y="1165096"/>
                  </a:cubicBezTo>
                  <a:lnTo>
                    <a:pt x="0" y="17265"/>
                  </a:lnTo>
                  <a:cubicBezTo>
                    <a:pt x="0" y="7730"/>
                    <a:pt x="7730" y="0"/>
                    <a:pt x="17265" y="0"/>
                  </a:cubicBezTo>
                  <a:close/>
                </a:path>
              </a:pathLst>
            </a:custGeom>
            <a:solidFill>
              <a:srgbClr val="DAFDFF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66675"/>
              <a:ext cx="509490" cy="124903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100"/>
                </a:lnSpc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929568" y="3104501"/>
            <a:ext cx="2970497" cy="723678"/>
            <a:chOff x="0" y="0"/>
            <a:chExt cx="431145" cy="105037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431145" cy="105037"/>
            </a:xfrm>
            <a:custGeom>
              <a:avLst/>
              <a:gdLst/>
              <a:ahLst/>
              <a:cxnLst/>
              <a:rect r="r" b="b" t="t" l="l"/>
              <a:pathLst>
                <a:path h="105037" w="431145">
                  <a:moveTo>
                    <a:pt x="15638" y="0"/>
                  </a:moveTo>
                  <a:lnTo>
                    <a:pt x="415508" y="0"/>
                  </a:lnTo>
                  <a:cubicBezTo>
                    <a:pt x="424144" y="0"/>
                    <a:pt x="431145" y="7001"/>
                    <a:pt x="431145" y="15638"/>
                  </a:cubicBezTo>
                  <a:lnTo>
                    <a:pt x="431145" y="89399"/>
                  </a:lnTo>
                  <a:cubicBezTo>
                    <a:pt x="431145" y="98035"/>
                    <a:pt x="424144" y="105037"/>
                    <a:pt x="415508" y="105037"/>
                  </a:cubicBezTo>
                  <a:lnTo>
                    <a:pt x="15638" y="105037"/>
                  </a:lnTo>
                  <a:cubicBezTo>
                    <a:pt x="7001" y="105037"/>
                    <a:pt x="0" y="98035"/>
                    <a:pt x="0" y="89399"/>
                  </a:cubicBezTo>
                  <a:lnTo>
                    <a:pt x="0" y="15638"/>
                  </a:lnTo>
                  <a:cubicBezTo>
                    <a:pt x="0" y="7001"/>
                    <a:pt x="7001" y="0"/>
                    <a:pt x="15638" y="0"/>
                  </a:cubicBezTo>
                  <a:close/>
                </a:path>
              </a:pathLst>
            </a:custGeom>
            <a:solidFill>
              <a:srgbClr val="023E8A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28575"/>
              <a:ext cx="431145" cy="133612"/>
            </a:xfrm>
            <a:prstGeom prst="rect">
              <a:avLst/>
            </a:prstGeom>
          </p:spPr>
          <p:txBody>
            <a:bodyPr anchor="ctr" rtlCol="false" tIns="27078" lIns="27078" bIns="27078" rIns="27078"/>
            <a:lstStyle/>
            <a:p>
              <a:pPr algn="ctr">
                <a:lnSpc>
                  <a:spcPts val="1168"/>
                </a:lnSpc>
              </a:pPr>
            </a:p>
          </p:txBody>
        </p:sp>
      </p:grpSp>
      <p:grpSp>
        <p:nvGrpSpPr>
          <p:cNvPr name="Group 10" id="10"/>
          <p:cNvGrpSpPr/>
          <p:nvPr/>
        </p:nvGrpSpPr>
        <p:grpSpPr>
          <a:xfrm rot="5400000">
            <a:off x="11906624" y="1097492"/>
            <a:ext cx="3587323" cy="8325020"/>
            <a:chOff x="0" y="0"/>
            <a:chExt cx="509490" cy="1182361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509490" cy="1182361"/>
            </a:xfrm>
            <a:custGeom>
              <a:avLst/>
              <a:gdLst/>
              <a:ahLst/>
              <a:cxnLst/>
              <a:rect r="r" b="b" t="t" l="l"/>
              <a:pathLst>
                <a:path h="1182361" w="509490">
                  <a:moveTo>
                    <a:pt x="17265" y="0"/>
                  </a:moveTo>
                  <a:lnTo>
                    <a:pt x="492225" y="0"/>
                  </a:lnTo>
                  <a:cubicBezTo>
                    <a:pt x="501760" y="0"/>
                    <a:pt x="509490" y="7730"/>
                    <a:pt x="509490" y="17265"/>
                  </a:cubicBezTo>
                  <a:lnTo>
                    <a:pt x="509490" y="1165096"/>
                  </a:lnTo>
                  <a:cubicBezTo>
                    <a:pt x="509490" y="1174631"/>
                    <a:pt x="501760" y="1182361"/>
                    <a:pt x="492225" y="1182361"/>
                  </a:cubicBezTo>
                  <a:lnTo>
                    <a:pt x="17265" y="1182361"/>
                  </a:lnTo>
                  <a:cubicBezTo>
                    <a:pt x="7730" y="1182361"/>
                    <a:pt x="0" y="1174631"/>
                    <a:pt x="0" y="1165096"/>
                  </a:cubicBezTo>
                  <a:lnTo>
                    <a:pt x="0" y="17265"/>
                  </a:lnTo>
                  <a:cubicBezTo>
                    <a:pt x="0" y="7730"/>
                    <a:pt x="7730" y="0"/>
                    <a:pt x="17265" y="0"/>
                  </a:cubicBezTo>
                  <a:close/>
                </a:path>
              </a:pathLst>
            </a:custGeom>
            <a:solidFill>
              <a:srgbClr val="DAFDFF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-66675"/>
              <a:ext cx="509490" cy="124903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100"/>
                </a:lnSpc>
              </a:pP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9834224" y="3104501"/>
            <a:ext cx="3808342" cy="723678"/>
            <a:chOff x="0" y="0"/>
            <a:chExt cx="552752" cy="105037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552752" cy="105037"/>
            </a:xfrm>
            <a:custGeom>
              <a:avLst/>
              <a:gdLst/>
              <a:ahLst/>
              <a:cxnLst/>
              <a:rect r="r" b="b" t="t" l="l"/>
              <a:pathLst>
                <a:path h="105037" w="552752">
                  <a:moveTo>
                    <a:pt x="12197" y="0"/>
                  </a:moveTo>
                  <a:lnTo>
                    <a:pt x="540555" y="0"/>
                  </a:lnTo>
                  <a:cubicBezTo>
                    <a:pt x="543790" y="0"/>
                    <a:pt x="546892" y="1285"/>
                    <a:pt x="549180" y="3573"/>
                  </a:cubicBezTo>
                  <a:cubicBezTo>
                    <a:pt x="551467" y="5860"/>
                    <a:pt x="552752" y="8962"/>
                    <a:pt x="552752" y="12197"/>
                  </a:cubicBezTo>
                  <a:lnTo>
                    <a:pt x="552752" y="92839"/>
                  </a:lnTo>
                  <a:cubicBezTo>
                    <a:pt x="552752" y="99576"/>
                    <a:pt x="547291" y="105037"/>
                    <a:pt x="540555" y="105037"/>
                  </a:cubicBezTo>
                  <a:lnTo>
                    <a:pt x="12197" y="105037"/>
                  </a:lnTo>
                  <a:cubicBezTo>
                    <a:pt x="8962" y="105037"/>
                    <a:pt x="5860" y="103751"/>
                    <a:pt x="3573" y="101464"/>
                  </a:cubicBezTo>
                  <a:cubicBezTo>
                    <a:pt x="1285" y="99177"/>
                    <a:pt x="0" y="96074"/>
                    <a:pt x="0" y="92839"/>
                  </a:cubicBezTo>
                  <a:lnTo>
                    <a:pt x="0" y="12197"/>
                  </a:lnTo>
                  <a:cubicBezTo>
                    <a:pt x="0" y="5461"/>
                    <a:pt x="5461" y="0"/>
                    <a:pt x="12197" y="0"/>
                  </a:cubicBezTo>
                  <a:close/>
                </a:path>
              </a:pathLst>
            </a:custGeom>
            <a:solidFill>
              <a:srgbClr val="023E8A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0" y="-28575"/>
              <a:ext cx="552752" cy="133612"/>
            </a:xfrm>
            <a:prstGeom prst="rect">
              <a:avLst/>
            </a:prstGeom>
          </p:spPr>
          <p:txBody>
            <a:bodyPr anchor="ctr" rtlCol="false" tIns="27078" lIns="27078" bIns="27078" rIns="27078"/>
            <a:lstStyle/>
            <a:p>
              <a:pPr algn="ctr">
                <a:lnSpc>
                  <a:spcPts val="1168"/>
                </a:lnSpc>
              </a:pPr>
            </a:p>
          </p:txBody>
        </p:sp>
      </p:grpSp>
      <p:sp>
        <p:nvSpPr>
          <p:cNvPr name="Freeform 16" id="16"/>
          <p:cNvSpPr/>
          <p:nvPr/>
        </p:nvSpPr>
        <p:spPr>
          <a:xfrm flipH="false" flipV="false" rot="0">
            <a:off x="16034670" y="5410180"/>
            <a:ext cx="1671717" cy="1457877"/>
          </a:xfrm>
          <a:custGeom>
            <a:avLst/>
            <a:gdLst/>
            <a:ahLst/>
            <a:cxnLst/>
            <a:rect r="r" b="b" t="t" l="l"/>
            <a:pathLst>
              <a:path h="1457877" w="1671717">
                <a:moveTo>
                  <a:pt x="0" y="0"/>
                </a:moveTo>
                <a:lnTo>
                  <a:pt x="1671717" y="0"/>
                </a:lnTo>
                <a:lnTo>
                  <a:pt x="1671717" y="1457876"/>
                </a:lnTo>
                <a:lnTo>
                  <a:pt x="0" y="14578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6162015" y="5089155"/>
            <a:ext cx="839205" cy="585918"/>
          </a:xfrm>
          <a:custGeom>
            <a:avLst/>
            <a:gdLst/>
            <a:ahLst/>
            <a:cxnLst/>
            <a:rect r="r" b="b" t="t" l="l"/>
            <a:pathLst>
              <a:path h="585918" w="839205">
                <a:moveTo>
                  <a:pt x="0" y="0"/>
                </a:moveTo>
                <a:lnTo>
                  <a:pt x="839205" y="0"/>
                </a:lnTo>
                <a:lnTo>
                  <a:pt x="839205" y="585917"/>
                </a:lnTo>
                <a:lnTo>
                  <a:pt x="0" y="58591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-703970">
            <a:off x="5624596" y="5904752"/>
            <a:ext cx="605244" cy="636262"/>
          </a:xfrm>
          <a:custGeom>
            <a:avLst/>
            <a:gdLst/>
            <a:ahLst/>
            <a:cxnLst/>
            <a:rect r="r" b="b" t="t" l="l"/>
            <a:pathLst>
              <a:path h="636262" w="605244">
                <a:moveTo>
                  <a:pt x="0" y="0"/>
                </a:moveTo>
                <a:lnTo>
                  <a:pt x="605244" y="0"/>
                </a:lnTo>
                <a:lnTo>
                  <a:pt x="605244" y="636262"/>
                </a:lnTo>
                <a:lnTo>
                  <a:pt x="0" y="63626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7265098" y="5066332"/>
            <a:ext cx="649816" cy="585918"/>
          </a:xfrm>
          <a:custGeom>
            <a:avLst/>
            <a:gdLst/>
            <a:ahLst/>
            <a:cxnLst/>
            <a:rect r="r" b="b" t="t" l="l"/>
            <a:pathLst>
              <a:path h="585918" w="649816">
                <a:moveTo>
                  <a:pt x="0" y="0"/>
                </a:moveTo>
                <a:lnTo>
                  <a:pt x="649816" y="0"/>
                </a:lnTo>
                <a:lnTo>
                  <a:pt x="649816" y="585917"/>
                </a:lnTo>
                <a:lnTo>
                  <a:pt x="0" y="58591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388879">
            <a:off x="7764639" y="5814317"/>
            <a:ext cx="426929" cy="755626"/>
          </a:xfrm>
          <a:custGeom>
            <a:avLst/>
            <a:gdLst/>
            <a:ahLst/>
            <a:cxnLst/>
            <a:rect r="r" b="b" t="t" l="l"/>
            <a:pathLst>
              <a:path h="755626" w="426929">
                <a:moveTo>
                  <a:pt x="0" y="0"/>
                </a:moveTo>
                <a:lnTo>
                  <a:pt x="426929" y="0"/>
                </a:lnTo>
                <a:lnTo>
                  <a:pt x="426929" y="755626"/>
                </a:lnTo>
                <a:lnTo>
                  <a:pt x="0" y="75562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6421559" y="5820635"/>
            <a:ext cx="1168447" cy="1223504"/>
          </a:xfrm>
          <a:custGeom>
            <a:avLst/>
            <a:gdLst/>
            <a:ahLst/>
            <a:cxnLst/>
            <a:rect r="r" b="b" t="t" l="l"/>
            <a:pathLst>
              <a:path h="1223504" w="1168447">
                <a:moveTo>
                  <a:pt x="0" y="0"/>
                </a:moveTo>
                <a:lnTo>
                  <a:pt x="1168447" y="0"/>
                </a:lnTo>
                <a:lnTo>
                  <a:pt x="1168447" y="1223504"/>
                </a:lnTo>
                <a:lnTo>
                  <a:pt x="0" y="122350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2" id="22"/>
          <p:cNvSpPr txBox="true"/>
          <p:nvPr/>
        </p:nvSpPr>
        <p:spPr>
          <a:xfrm rot="0">
            <a:off x="0" y="531323"/>
            <a:ext cx="18288000" cy="14973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20"/>
              </a:lnSpc>
              <a:spcBef>
                <a:spcPct val="0"/>
              </a:spcBef>
            </a:pPr>
            <a:r>
              <a:rPr lang="en-US" b="true" sz="7800" spc="-397">
                <a:solidFill>
                  <a:srgbClr val="0BAB9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MODE DE VIE ET HABITUDES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929568" y="3965840"/>
            <a:ext cx="7319811" cy="11233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130"/>
              </a:lnSpc>
            </a:pPr>
            <a:r>
              <a:rPr lang="en-US" sz="3500" spc="-122">
                <a:solidFill>
                  <a:srgbClr val="023E8A"/>
                </a:solidFill>
                <a:latin typeface="Calibri (MS)"/>
                <a:ea typeface="Calibri (MS)"/>
                <a:cs typeface="Calibri (MS)"/>
                <a:sym typeface="Calibri (MS)"/>
              </a:rPr>
              <a:t>Ensemble de nos habitudes de vies, aidantes et nuisibles.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7862796" y="9787302"/>
            <a:ext cx="152400" cy="228600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b="true" sz="2000">
                <a:solidFill>
                  <a:srgbClr val="003886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5</a:t>
            </a:r>
          </a:p>
        </p:txBody>
      </p:sp>
      <p:sp>
        <p:nvSpPr>
          <p:cNvPr name="TextBox 25" id="25"/>
          <p:cNvSpPr txBox="true"/>
          <p:nvPr/>
        </p:nvSpPr>
        <p:spPr>
          <a:xfrm rot="-28127">
            <a:off x="1103689" y="3020506"/>
            <a:ext cx="2733626" cy="7392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452"/>
              </a:lnSpc>
              <a:spcBef>
                <a:spcPct val="0"/>
              </a:spcBef>
            </a:pPr>
            <a:r>
              <a:rPr lang="en-US" b="true" sz="3894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Mode de vie</a:t>
            </a:r>
          </a:p>
        </p:txBody>
      </p:sp>
      <p:sp>
        <p:nvSpPr>
          <p:cNvPr name="TextBox 26" id="26"/>
          <p:cNvSpPr txBox="true"/>
          <p:nvPr/>
        </p:nvSpPr>
        <p:spPr>
          <a:xfrm rot="-28127">
            <a:off x="10008333" y="3017715"/>
            <a:ext cx="3415750" cy="7392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452"/>
              </a:lnSpc>
              <a:spcBef>
                <a:spcPct val="0"/>
              </a:spcBef>
            </a:pPr>
            <a:r>
              <a:rPr lang="en-US" b="true" sz="3894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Habitude de vie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9834224" y="3965840"/>
            <a:ext cx="7616685" cy="16471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130"/>
              </a:lnSpc>
            </a:pPr>
            <a:r>
              <a:rPr lang="en-US" sz="3500" spc="-122">
                <a:solidFill>
                  <a:srgbClr val="023E8A"/>
                </a:solidFill>
                <a:latin typeface="Calibri (MS)"/>
                <a:ea typeface="Calibri (MS)"/>
                <a:cs typeface="Calibri (MS)"/>
                <a:sym typeface="Calibri (MS)"/>
              </a:rPr>
              <a:t>Action ou comportement adopté quotidiennement, ou à répétition et </a:t>
            </a:r>
          </a:p>
          <a:p>
            <a:pPr algn="l">
              <a:lnSpc>
                <a:spcPts val="4130"/>
              </a:lnSpc>
            </a:pPr>
            <a:r>
              <a:rPr lang="en-US" sz="3500" spc="-122">
                <a:solidFill>
                  <a:srgbClr val="023E8A"/>
                </a:solidFill>
                <a:latin typeface="Calibri (MS)"/>
                <a:ea typeface="Calibri (MS)"/>
                <a:cs typeface="Calibri (MS)"/>
                <a:sym typeface="Calibri (MS)"/>
              </a:rPr>
              <a:t>à long terme.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929568" y="5081250"/>
            <a:ext cx="3530214" cy="3289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60"/>
              </a:lnSpc>
            </a:pPr>
            <a:r>
              <a:rPr lang="en-US" sz="2000" spc="-70">
                <a:solidFill>
                  <a:srgbClr val="023E8A"/>
                </a:solidFill>
                <a:latin typeface="Calibri (MS)"/>
                <a:ea typeface="Calibri (MS)"/>
                <a:cs typeface="Calibri (MS)"/>
                <a:sym typeface="Calibri (MS)"/>
              </a:rPr>
              <a:t>(Gouvernement du Québec, 2023)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9834224" y="5584455"/>
            <a:ext cx="4892766" cy="3289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60"/>
              </a:lnSpc>
            </a:pPr>
            <a:r>
              <a:rPr lang="en-US" sz="2000" spc="-70">
                <a:solidFill>
                  <a:srgbClr val="023E8A"/>
                </a:solidFill>
                <a:latin typeface="Calibri (MS)"/>
                <a:ea typeface="Calibri (MS)"/>
                <a:cs typeface="Calibri (MS)"/>
                <a:sym typeface="Calibri (MS)"/>
              </a:rPr>
              <a:t>(National Institutes of Health, 2018; Rippe, 2021)</a:t>
            </a:r>
          </a:p>
        </p:txBody>
      </p:sp>
      <p:grpSp>
        <p:nvGrpSpPr>
          <p:cNvPr name="Group 30" id="30"/>
          <p:cNvGrpSpPr/>
          <p:nvPr/>
        </p:nvGrpSpPr>
        <p:grpSpPr>
          <a:xfrm rot="0">
            <a:off x="2424104" y="8129514"/>
            <a:ext cx="13462500" cy="1895878"/>
            <a:chOff x="0" y="0"/>
            <a:chExt cx="17949999" cy="2527837"/>
          </a:xfrm>
        </p:grpSpPr>
        <p:grpSp>
          <p:nvGrpSpPr>
            <p:cNvPr name="Group 31" id="31"/>
            <p:cNvGrpSpPr/>
            <p:nvPr/>
          </p:nvGrpSpPr>
          <p:grpSpPr>
            <a:xfrm rot="0">
              <a:off x="2728982" y="433343"/>
              <a:ext cx="15190740" cy="1678428"/>
              <a:chOff x="0" y="0"/>
              <a:chExt cx="2625108" cy="290049"/>
            </a:xfrm>
          </p:grpSpPr>
          <p:sp>
            <p:nvSpPr>
              <p:cNvPr name="Freeform 32" id="32"/>
              <p:cNvSpPr/>
              <p:nvPr/>
            </p:nvSpPr>
            <p:spPr>
              <a:xfrm flipH="false" flipV="false" rot="0">
                <a:off x="0" y="0"/>
                <a:ext cx="2625108" cy="290049"/>
              </a:xfrm>
              <a:custGeom>
                <a:avLst/>
                <a:gdLst/>
                <a:ahLst/>
                <a:cxnLst/>
                <a:rect r="r" b="b" t="t" l="l"/>
                <a:pathLst>
                  <a:path h="290049" w="2625108">
                    <a:moveTo>
                      <a:pt x="9513" y="0"/>
                    </a:moveTo>
                    <a:lnTo>
                      <a:pt x="2615595" y="0"/>
                    </a:lnTo>
                    <a:cubicBezTo>
                      <a:pt x="2618118" y="0"/>
                      <a:pt x="2620538" y="1002"/>
                      <a:pt x="2622322" y="2786"/>
                    </a:cubicBezTo>
                    <a:cubicBezTo>
                      <a:pt x="2624106" y="4571"/>
                      <a:pt x="2625108" y="6990"/>
                      <a:pt x="2625108" y="9513"/>
                    </a:cubicBezTo>
                    <a:lnTo>
                      <a:pt x="2625108" y="280535"/>
                    </a:lnTo>
                    <a:cubicBezTo>
                      <a:pt x="2625108" y="285789"/>
                      <a:pt x="2620849" y="290049"/>
                      <a:pt x="2615595" y="290049"/>
                    </a:cubicBezTo>
                    <a:lnTo>
                      <a:pt x="9513" y="290049"/>
                    </a:lnTo>
                    <a:cubicBezTo>
                      <a:pt x="6990" y="290049"/>
                      <a:pt x="4571" y="289046"/>
                      <a:pt x="2786" y="287262"/>
                    </a:cubicBezTo>
                    <a:cubicBezTo>
                      <a:pt x="1002" y="285478"/>
                      <a:pt x="0" y="283058"/>
                      <a:pt x="0" y="280535"/>
                    </a:cubicBezTo>
                    <a:lnTo>
                      <a:pt x="0" y="9513"/>
                    </a:lnTo>
                    <a:cubicBezTo>
                      <a:pt x="0" y="6990"/>
                      <a:pt x="1002" y="4571"/>
                      <a:pt x="2786" y="2786"/>
                    </a:cubicBezTo>
                    <a:cubicBezTo>
                      <a:pt x="4571" y="1002"/>
                      <a:pt x="6990" y="0"/>
                      <a:pt x="951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47625" cap="sq">
                <a:solidFill>
                  <a:srgbClr val="E1F7F1"/>
                </a:solidFill>
                <a:prstDash val="solid"/>
                <a:miter/>
              </a:ln>
            </p:spPr>
          </p:sp>
          <p:sp>
            <p:nvSpPr>
              <p:cNvPr name="TextBox 33" id="33"/>
              <p:cNvSpPr txBox="true"/>
              <p:nvPr/>
            </p:nvSpPr>
            <p:spPr>
              <a:xfrm>
                <a:off x="0" y="-57150"/>
                <a:ext cx="2625108" cy="347199"/>
              </a:xfrm>
              <a:prstGeom prst="rect">
                <a:avLst/>
              </a:prstGeom>
            </p:spPr>
            <p:txBody>
              <a:bodyPr anchor="ctr" rtlCol="false" tIns="0" lIns="0" bIns="0" rIns="0"/>
              <a:lstStyle/>
              <a:p>
                <a:pPr algn="l">
                  <a:lnSpc>
                    <a:spcPts val="1959"/>
                  </a:lnSpc>
                </a:pPr>
              </a:p>
            </p:txBody>
          </p:sp>
        </p:grpSp>
        <p:grpSp>
          <p:nvGrpSpPr>
            <p:cNvPr name="Group 34" id="34"/>
            <p:cNvGrpSpPr/>
            <p:nvPr/>
          </p:nvGrpSpPr>
          <p:grpSpPr>
            <a:xfrm rot="0">
              <a:off x="87072" y="433343"/>
              <a:ext cx="3260133" cy="1661151"/>
              <a:chOff x="0" y="0"/>
              <a:chExt cx="818725" cy="417169"/>
            </a:xfrm>
          </p:grpSpPr>
          <p:sp>
            <p:nvSpPr>
              <p:cNvPr name="Freeform 35" id="35"/>
              <p:cNvSpPr/>
              <p:nvPr/>
            </p:nvSpPr>
            <p:spPr>
              <a:xfrm flipH="false" flipV="false" rot="0">
                <a:off x="0" y="0"/>
                <a:ext cx="818725" cy="417169"/>
              </a:xfrm>
              <a:custGeom>
                <a:avLst/>
                <a:gdLst/>
                <a:ahLst/>
                <a:cxnLst/>
                <a:rect r="r" b="b" t="t" l="l"/>
                <a:pathLst>
                  <a:path h="417169" w="818725">
                    <a:moveTo>
                      <a:pt x="28497" y="0"/>
                    </a:moveTo>
                    <a:lnTo>
                      <a:pt x="790228" y="0"/>
                    </a:lnTo>
                    <a:cubicBezTo>
                      <a:pt x="805966" y="0"/>
                      <a:pt x="818725" y="12758"/>
                      <a:pt x="818725" y="28497"/>
                    </a:cubicBezTo>
                    <a:lnTo>
                      <a:pt x="818725" y="388672"/>
                    </a:lnTo>
                    <a:cubicBezTo>
                      <a:pt x="818725" y="404410"/>
                      <a:pt x="805966" y="417169"/>
                      <a:pt x="790228" y="417169"/>
                    </a:cubicBezTo>
                    <a:lnTo>
                      <a:pt x="28497" y="417169"/>
                    </a:lnTo>
                    <a:cubicBezTo>
                      <a:pt x="12758" y="417169"/>
                      <a:pt x="0" y="404410"/>
                      <a:pt x="0" y="388672"/>
                    </a:cubicBezTo>
                    <a:lnTo>
                      <a:pt x="0" y="28497"/>
                    </a:lnTo>
                    <a:cubicBezTo>
                      <a:pt x="0" y="12758"/>
                      <a:pt x="12758" y="0"/>
                      <a:pt x="28497" y="0"/>
                    </a:cubicBezTo>
                    <a:close/>
                  </a:path>
                </a:pathLst>
              </a:custGeom>
              <a:solidFill>
                <a:srgbClr val="E0F6F1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name="TextBox 36" id="36"/>
              <p:cNvSpPr txBox="true"/>
              <p:nvPr/>
            </p:nvSpPr>
            <p:spPr>
              <a:xfrm>
                <a:off x="0" y="-57150"/>
                <a:ext cx="818725" cy="474319"/>
              </a:xfrm>
              <a:prstGeom prst="rect">
                <a:avLst/>
              </a:prstGeom>
            </p:spPr>
            <p:txBody>
              <a:bodyPr anchor="ctr" rtlCol="false" tIns="102230" lIns="102230" bIns="102230" rIns="102230"/>
              <a:lstStyle/>
              <a:p>
                <a:pPr algn="ctr">
                  <a:lnSpc>
                    <a:spcPts val="1862"/>
                  </a:lnSpc>
                </a:pPr>
              </a:p>
            </p:txBody>
          </p:sp>
        </p:grpSp>
        <p:sp>
          <p:nvSpPr>
            <p:cNvPr name="Freeform 37" id="37"/>
            <p:cNvSpPr/>
            <p:nvPr/>
          </p:nvSpPr>
          <p:spPr>
            <a:xfrm flipH="false" flipV="false" rot="661253">
              <a:off x="159436" y="279629"/>
              <a:ext cx="3115406" cy="1968580"/>
            </a:xfrm>
            <a:custGeom>
              <a:avLst/>
              <a:gdLst/>
              <a:ahLst/>
              <a:cxnLst/>
              <a:rect r="r" b="b" t="t" l="l"/>
              <a:pathLst>
                <a:path h="1968580" w="3115406">
                  <a:moveTo>
                    <a:pt x="0" y="0"/>
                  </a:moveTo>
                  <a:lnTo>
                    <a:pt x="3115406" y="0"/>
                  </a:lnTo>
                  <a:lnTo>
                    <a:pt x="3115406" y="1968579"/>
                  </a:lnTo>
                  <a:lnTo>
                    <a:pt x="0" y="1968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 l="-1791" t="0" r="-1791" b="0"/>
              </a:stretch>
            </a:blipFill>
          </p:spPr>
        </p:sp>
        <p:sp>
          <p:nvSpPr>
            <p:cNvPr name="TextBox 38" id="38"/>
            <p:cNvSpPr txBox="true"/>
            <p:nvPr/>
          </p:nvSpPr>
          <p:spPr>
            <a:xfrm rot="0">
              <a:off x="3551391" y="797226"/>
              <a:ext cx="14398609" cy="9999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748"/>
                </a:lnSpc>
              </a:pPr>
              <a:r>
                <a:rPr lang="en-US" sz="2617" spc="-23" b="true">
                  <a:solidFill>
                    <a:srgbClr val="1F4283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P</a:t>
              </a:r>
              <a:r>
                <a:rPr lang="en-US" b="true" sz="2617" spc="-23">
                  <a:solidFill>
                    <a:srgbClr val="1F4283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rendre conscience de notre mode de vie et de nos habitudes, c’est important pour apprendre à mieux composer avec l’anxiété.</a:t>
              </a:r>
            </a:p>
          </p:txBody>
        </p:sp>
      </p:grp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1" t="0" r="-121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55758" y="18008"/>
            <a:ext cx="6425859" cy="791042"/>
          </a:xfrm>
          <a:custGeom>
            <a:avLst/>
            <a:gdLst/>
            <a:ahLst/>
            <a:cxnLst/>
            <a:rect r="r" b="b" t="t" l="l"/>
            <a:pathLst>
              <a:path h="791042" w="6425859">
                <a:moveTo>
                  <a:pt x="0" y="0"/>
                </a:moveTo>
                <a:lnTo>
                  <a:pt x="6425860" y="0"/>
                </a:lnTo>
                <a:lnTo>
                  <a:pt x="6425860" y="791041"/>
                </a:lnTo>
                <a:lnTo>
                  <a:pt x="0" y="7910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9304702" y="3627123"/>
            <a:ext cx="8280947" cy="5631177"/>
            <a:chOff x="0" y="0"/>
            <a:chExt cx="11041262" cy="7508236"/>
          </a:xfrm>
        </p:grpSpPr>
        <p:grpSp>
          <p:nvGrpSpPr>
            <p:cNvPr name="Group 5" id="5"/>
            <p:cNvGrpSpPr/>
            <p:nvPr/>
          </p:nvGrpSpPr>
          <p:grpSpPr>
            <a:xfrm rot="0">
              <a:off x="0" y="159644"/>
              <a:ext cx="11041262" cy="7348592"/>
              <a:chOff x="0" y="0"/>
              <a:chExt cx="1143822" cy="761279"/>
            </a:xfrm>
          </p:grpSpPr>
          <p:sp>
            <p:nvSpPr>
              <p:cNvPr name="Freeform 6" id="6"/>
              <p:cNvSpPr/>
              <p:nvPr/>
            </p:nvSpPr>
            <p:spPr>
              <a:xfrm flipH="false" flipV="false" rot="0">
                <a:off x="0" y="0"/>
                <a:ext cx="1143822" cy="761279"/>
              </a:xfrm>
              <a:custGeom>
                <a:avLst/>
                <a:gdLst/>
                <a:ahLst/>
                <a:cxnLst/>
                <a:rect r="r" b="b" t="t" l="l"/>
                <a:pathLst>
                  <a:path h="761279" w="1143822">
                    <a:moveTo>
                      <a:pt x="571911" y="0"/>
                    </a:moveTo>
                    <a:cubicBezTo>
                      <a:pt x="256053" y="0"/>
                      <a:pt x="0" y="170418"/>
                      <a:pt x="0" y="380640"/>
                    </a:cubicBezTo>
                    <a:cubicBezTo>
                      <a:pt x="0" y="590861"/>
                      <a:pt x="256053" y="761279"/>
                      <a:pt x="571911" y="761279"/>
                    </a:cubicBezTo>
                    <a:cubicBezTo>
                      <a:pt x="887769" y="761279"/>
                      <a:pt x="1143822" y="590861"/>
                      <a:pt x="1143822" y="380640"/>
                    </a:cubicBezTo>
                    <a:cubicBezTo>
                      <a:pt x="1143822" y="170418"/>
                      <a:pt x="887769" y="0"/>
                      <a:pt x="571911" y="0"/>
                    </a:cubicBezTo>
                    <a:close/>
                  </a:path>
                </a:pathLst>
              </a:custGeom>
              <a:solidFill>
                <a:srgbClr val="03FF86">
                  <a:alpha val="63922"/>
                </a:srgbClr>
              </a:solidFill>
              <a:ln w="38100" cap="sq">
                <a:solidFill>
                  <a:srgbClr val="FFFFFF">
                    <a:alpha val="63922"/>
                  </a:srgbClr>
                </a:solidFill>
                <a:prstDash val="solid"/>
                <a:miter/>
              </a:ln>
            </p:spPr>
          </p:sp>
          <p:sp>
            <p:nvSpPr>
              <p:cNvPr name="TextBox 7" id="7"/>
              <p:cNvSpPr txBox="true"/>
              <p:nvPr/>
            </p:nvSpPr>
            <p:spPr>
              <a:xfrm>
                <a:off x="107233" y="-4830"/>
                <a:ext cx="929356" cy="694739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800"/>
                  </a:lnSpc>
                </a:pPr>
              </a:p>
            </p:txBody>
          </p:sp>
        </p:grpSp>
        <p:grpSp>
          <p:nvGrpSpPr>
            <p:cNvPr name="Group 8" id="8"/>
            <p:cNvGrpSpPr/>
            <p:nvPr/>
          </p:nvGrpSpPr>
          <p:grpSpPr>
            <a:xfrm rot="0">
              <a:off x="3033341" y="0"/>
              <a:ext cx="4974581" cy="1200631"/>
              <a:chOff x="0" y="0"/>
              <a:chExt cx="541517" cy="130697"/>
            </a:xfrm>
          </p:grpSpPr>
          <p:sp>
            <p:nvSpPr>
              <p:cNvPr name="Freeform 9" id="9"/>
              <p:cNvSpPr/>
              <p:nvPr/>
            </p:nvSpPr>
            <p:spPr>
              <a:xfrm flipH="false" flipV="false" rot="0">
                <a:off x="0" y="0"/>
                <a:ext cx="541517" cy="130697"/>
              </a:xfrm>
              <a:custGeom>
                <a:avLst/>
                <a:gdLst/>
                <a:ahLst/>
                <a:cxnLst/>
                <a:rect r="r" b="b" t="t" l="l"/>
                <a:pathLst>
                  <a:path h="130697" w="541517">
                    <a:moveTo>
                      <a:pt x="12450" y="0"/>
                    </a:moveTo>
                    <a:lnTo>
                      <a:pt x="529067" y="0"/>
                    </a:lnTo>
                    <a:cubicBezTo>
                      <a:pt x="532369" y="0"/>
                      <a:pt x="535536" y="1312"/>
                      <a:pt x="537871" y="3647"/>
                    </a:cubicBezTo>
                    <a:cubicBezTo>
                      <a:pt x="540206" y="5982"/>
                      <a:pt x="541517" y="9148"/>
                      <a:pt x="541517" y="12450"/>
                    </a:cubicBezTo>
                    <a:lnTo>
                      <a:pt x="541517" y="118247"/>
                    </a:lnTo>
                    <a:cubicBezTo>
                      <a:pt x="541517" y="125123"/>
                      <a:pt x="535943" y="130697"/>
                      <a:pt x="529067" y="130697"/>
                    </a:cubicBezTo>
                    <a:lnTo>
                      <a:pt x="12450" y="130697"/>
                    </a:lnTo>
                    <a:cubicBezTo>
                      <a:pt x="9148" y="130697"/>
                      <a:pt x="5982" y="129385"/>
                      <a:pt x="3647" y="127050"/>
                    </a:cubicBezTo>
                    <a:cubicBezTo>
                      <a:pt x="1312" y="124715"/>
                      <a:pt x="0" y="121549"/>
                      <a:pt x="0" y="118247"/>
                    </a:cubicBezTo>
                    <a:lnTo>
                      <a:pt x="0" y="12450"/>
                    </a:lnTo>
                    <a:cubicBezTo>
                      <a:pt x="0" y="5574"/>
                      <a:pt x="5574" y="0"/>
                      <a:pt x="12450" y="0"/>
                    </a:cubicBezTo>
                    <a:close/>
                  </a:path>
                </a:pathLst>
              </a:custGeom>
              <a:solidFill>
                <a:srgbClr val="023E8A"/>
              </a:solidFill>
            </p:spPr>
          </p:sp>
          <p:sp>
            <p:nvSpPr>
              <p:cNvPr name="TextBox 10" id="10"/>
              <p:cNvSpPr txBox="true"/>
              <p:nvPr/>
            </p:nvSpPr>
            <p:spPr>
              <a:xfrm>
                <a:off x="0" y="-28575"/>
                <a:ext cx="541517" cy="159272"/>
              </a:xfrm>
              <a:prstGeom prst="rect">
                <a:avLst/>
              </a:prstGeom>
            </p:spPr>
            <p:txBody>
              <a:bodyPr anchor="ctr" rtlCol="false" tIns="27078" lIns="27078" bIns="27078" rIns="27078"/>
              <a:lstStyle/>
              <a:p>
                <a:pPr algn="ctr">
                  <a:lnSpc>
                    <a:spcPts val="1168"/>
                  </a:lnSpc>
                </a:pPr>
              </a:p>
            </p:txBody>
          </p:sp>
        </p:grpSp>
        <p:sp>
          <p:nvSpPr>
            <p:cNvPr name="TextBox 11" id="11"/>
            <p:cNvSpPr txBox="true"/>
            <p:nvPr/>
          </p:nvSpPr>
          <p:spPr>
            <a:xfrm rot="-28127">
              <a:off x="3247862" y="25824"/>
              <a:ext cx="4544291" cy="93490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5452"/>
                </a:lnSpc>
                <a:spcBef>
                  <a:spcPct val="0"/>
                </a:spcBef>
              </a:pPr>
              <a:r>
                <a:rPr lang="en-US" b="true" sz="3894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Clan des parents</a:t>
              </a:r>
            </a:p>
          </p:txBody>
        </p:sp>
        <p:sp>
          <p:nvSpPr>
            <p:cNvPr name="Freeform 12" id="12"/>
            <p:cNvSpPr/>
            <p:nvPr/>
          </p:nvSpPr>
          <p:spPr>
            <a:xfrm flipH="false" flipV="false" rot="0">
              <a:off x="676053" y="1378310"/>
              <a:ext cx="9689157" cy="5166129"/>
            </a:xfrm>
            <a:custGeom>
              <a:avLst/>
              <a:gdLst/>
              <a:ahLst/>
              <a:cxnLst/>
              <a:rect r="r" b="b" t="t" l="l"/>
              <a:pathLst>
                <a:path h="5166129" w="9689157">
                  <a:moveTo>
                    <a:pt x="0" y="0"/>
                  </a:moveTo>
                  <a:lnTo>
                    <a:pt x="9689157" y="0"/>
                  </a:lnTo>
                  <a:lnTo>
                    <a:pt x="9689157" y="5166129"/>
                  </a:lnTo>
                  <a:lnTo>
                    <a:pt x="0" y="51661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300" t="0" r="-300" b="-18159"/>
              </a:stretch>
            </a:blipFill>
          </p:spPr>
        </p:sp>
      </p:grpSp>
      <p:grpSp>
        <p:nvGrpSpPr>
          <p:cNvPr name="Group 13" id="13"/>
          <p:cNvGrpSpPr/>
          <p:nvPr/>
        </p:nvGrpSpPr>
        <p:grpSpPr>
          <a:xfrm rot="0">
            <a:off x="702352" y="3627123"/>
            <a:ext cx="8203499" cy="5620475"/>
            <a:chOff x="0" y="0"/>
            <a:chExt cx="10937998" cy="7493966"/>
          </a:xfrm>
        </p:grpSpPr>
        <p:grpSp>
          <p:nvGrpSpPr>
            <p:cNvPr name="Group 14" id="14"/>
            <p:cNvGrpSpPr/>
            <p:nvPr/>
          </p:nvGrpSpPr>
          <p:grpSpPr>
            <a:xfrm rot="0">
              <a:off x="0" y="159644"/>
              <a:ext cx="10937998" cy="7334322"/>
              <a:chOff x="0" y="0"/>
              <a:chExt cx="1133125" cy="759801"/>
            </a:xfrm>
          </p:grpSpPr>
          <p:sp>
            <p:nvSpPr>
              <p:cNvPr name="Freeform 15" id="15"/>
              <p:cNvSpPr/>
              <p:nvPr/>
            </p:nvSpPr>
            <p:spPr>
              <a:xfrm flipH="false" flipV="false" rot="0">
                <a:off x="0" y="0"/>
                <a:ext cx="1133125" cy="759801"/>
              </a:xfrm>
              <a:custGeom>
                <a:avLst/>
                <a:gdLst/>
                <a:ahLst/>
                <a:cxnLst/>
                <a:rect r="r" b="b" t="t" l="l"/>
                <a:pathLst>
                  <a:path h="759801" w="1133125">
                    <a:moveTo>
                      <a:pt x="566562" y="0"/>
                    </a:moveTo>
                    <a:cubicBezTo>
                      <a:pt x="253659" y="0"/>
                      <a:pt x="0" y="170087"/>
                      <a:pt x="0" y="379900"/>
                    </a:cubicBezTo>
                    <a:cubicBezTo>
                      <a:pt x="0" y="589714"/>
                      <a:pt x="253659" y="759801"/>
                      <a:pt x="566562" y="759801"/>
                    </a:cubicBezTo>
                    <a:cubicBezTo>
                      <a:pt x="879466" y="759801"/>
                      <a:pt x="1133125" y="589714"/>
                      <a:pt x="1133125" y="379900"/>
                    </a:cubicBezTo>
                    <a:cubicBezTo>
                      <a:pt x="1133125" y="170087"/>
                      <a:pt x="879466" y="0"/>
                      <a:pt x="566562" y="0"/>
                    </a:cubicBezTo>
                    <a:close/>
                  </a:path>
                </a:pathLst>
              </a:custGeom>
              <a:solidFill>
                <a:srgbClr val="FF0000">
                  <a:alpha val="72941"/>
                </a:srgbClr>
              </a:solidFill>
              <a:ln w="38100" cap="sq">
                <a:solidFill>
                  <a:srgbClr val="FFFFFF">
                    <a:alpha val="72941"/>
                  </a:srgbClr>
                </a:solidFill>
                <a:prstDash val="solid"/>
                <a:miter/>
              </a:ln>
            </p:spPr>
          </p:sp>
          <p:sp>
            <p:nvSpPr>
              <p:cNvPr name="TextBox 16" id="16"/>
              <p:cNvSpPr txBox="true"/>
              <p:nvPr/>
            </p:nvSpPr>
            <p:spPr>
              <a:xfrm>
                <a:off x="106230" y="-4969"/>
                <a:ext cx="920664" cy="693538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800"/>
                  </a:lnSpc>
                </a:pPr>
              </a:p>
            </p:txBody>
          </p:sp>
        </p:grpSp>
        <p:grpSp>
          <p:nvGrpSpPr>
            <p:cNvPr name="Group 17" id="17"/>
            <p:cNvGrpSpPr/>
            <p:nvPr/>
          </p:nvGrpSpPr>
          <p:grpSpPr>
            <a:xfrm rot="0">
              <a:off x="2774031" y="0"/>
              <a:ext cx="4974581" cy="1200631"/>
              <a:chOff x="0" y="0"/>
              <a:chExt cx="541517" cy="130697"/>
            </a:xfrm>
          </p:grpSpPr>
          <p:sp>
            <p:nvSpPr>
              <p:cNvPr name="Freeform 18" id="18"/>
              <p:cNvSpPr/>
              <p:nvPr/>
            </p:nvSpPr>
            <p:spPr>
              <a:xfrm flipH="false" flipV="false" rot="0">
                <a:off x="0" y="0"/>
                <a:ext cx="541517" cy="130697"/>
              </a:xfrm>
              <a:custGeom>
                <a:avLst/>
                <a:gdLst/>
                <a:ahLst/>
                <a:cxnLst/>
                <a:rect r="r" b="b" t="t" l="l"/>
                <a:pathLst>
                  <a:path h="130697" w="541517">
                    <a:moveTo>
                      <a:pt x="12450" y="0"/>
                    </a:moveTo>
                    <a:lnTo>
                      <a:pt x="529067" y="0"/>
                    </a:lnTo>
                    <a:cubicBezTo>
                      <a:pt x="532369" y="0"/>
                      <a:pt x="535536" y="1312"/>
                      <a:pt x="537871" y="3647"/>
                    </a:cubicBezTo>
                    <a:cubicBezTo>
                      <a:pt x="540206" y="5982"/>
                      <a:pt x="541517" y="9148"/>
                      <a:pt x="541517" y="12450"/>
                    </a:cubicBezTo>
                    <a:lnTo>
                      <a:pt x="541517" y="118247"/>
                    </a:lnTo>
                    <a:cubicBezTo>
                      <a:pt x="541517" y="125123"/>
                      <a:pt x="535943" y="130697"/>
                      <a:pt x="529067" y="130697"/>
                    </a:cubicBezTo>
                    <a:lnTo>
                      <a:pt x="12450" y="130697"/>
                    </a:lnTo>
                    <a:cubicBezTo>
                      <a:pt x="9148" y="130697"/>
                      <a:pt x="5982" y="129385"/>
                      <a:pt x="3647" y="127050"/>
                    </a:cubicBezTo>
                    <a:cubicBezTo>
                      <a:pt x="1312" y="124715"/>
                      <a:pt x="0" y="121549"/>
                      <a:pt x="0" y="118247"/>
                    </a:cubicBezTo>
                    <a:lnTo>
                      <a:pt x="0" y="12450"/>
                    </a:lnTo>
                    <a:cubicBezTo>
                      <a:pt x="0" y="5574"/>
                      <a:pt x="5574" y="0"/>
                      <a:pt x="12450" y="0"/>
                    </a:cubicBezTo>
                    <a:close/>
                  </a:path>
                </a:pathLst>
              </a:custGeom>
              <a:solidFill>
                <a:srgbClr val="023E8A"/>
              </a:solidFill>
            </p:spPr>
          </p:sp>
          <p:sp>
            <p:nvSpPr>
              <p:cNvPr name="TextBox 19" id="19"/>
              <p:cNvSpPr txBox="true"/>
              <p:nvPr/>
            </p:nvSpPr>
            <p:spPr>
              <a:xfrm>
                <a:off x="0" y="-28575"/>
                <a:ext cx="541517" cy="159272"/>
              </a:xfrm>
              <a:prstGeom prst="rect">
                <a:avLst/>
              </a:prstGeom>
            </p:spPr>
            <p:txBody>
              <a:bodyPr anchor="ctr" rtlCol="false" tIns="27078" lIns="27078" bIns="27078" rIns="27078"/>
              <a:lstStyle/>
              <a:p>
                <a:pPr algn="ctr">
                  <a:lnSpc>
                    <a:spcPts val="1168"/>
                  </a:lnSpc>
                </a:pPr>
              </a:p>
            </p:txBody>
          </p:sp>
        </p:grpSp>
        <p:sp>
          <p:nvSpPr>
            <p:cNvPr name="TextBox 20" id="20"/>
            <p:cNvSpPr txBox="true"/>
            <p:nvPr/>
          </p:nvSpPr>
          <p:spPr>
            <a:xfrm rot="-28127">
              <a:off x="2988553" y="25824"/>
              <a:ext cx="4544291" cy="93490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5452"/>
                </a:lnSpc>
                <a:spcBef>
                  <a:spcPct val="0"/>
                </a:spcBef>
              </a:pPr>
              <a:r>
                <a:rPr lang="en-US" b="true" sz="3894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Clan des enfants</a:t>
              </a:r>
            </a:p>
          </p:txBody>
        </p:sp>
      </p:grpSp>
      <p:sp>
        <p:nvSpPr>
          <p:cNvPr name="Freeform 21" id="21"/>
          <p:cNvSpPr/>
          <p:nvPr/>
        </p:nvSpPr>
        <p:spPr>
          <a:xfrm flipH="false" flipV="false" rot="0">
            <a:off x="1671135" y="4932267"/>
            <a:ext cx="6265932" cy="3631630"/>
          </a:xfrm>
          <a:custGeom>
            <a:avLst/>
            <a:gdLst/>
            <a:ahLst/>
            <a:cxnLst/>
            <a:rect r="r" b="b" t="t" l="l"/>
            <a:pathLst>
              <a:path h="3631630" w="6265932">
                <a:moveTo>
                  <a:pt x="0" y="0"/>
                </a:moveTo>
                <a:lnTo>
                  <a:pt x="6265932" y="0"/>
                </a:lnTo>
                <a:lnTo>
                  <a:pt x="6265932" y="3631630"/>
                </a:lnTo>
                <a:lnTo>
                  <a:pt x="0" y="36316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22" id="22"/>
          <p:cNvSpPr txBox="true"/>
          <p:nvPr/>
        </p:nvSpPr>
        <p:spPr>
          <a:xfrm rot="0">
            <a:off x="0" y="1839845"/>
            <a:ext cx="18288000" cy="10312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579"/>
              </a:lnSpc>
            </a:pPr>
            <a:r>
              <a:rPr lang="en-US" sz="6999" b="true">
                <a:solidFill>
                  <a:srgbClr val="023E8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La guerre des clans! 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0" y="531323"/>
            <a:ext cx="18288000" cy="14973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20"/>
              </a:lnSpc>
              <a:spcBef>
                <a:spcPct val="0"/>
              </a:spcBef>
            </a:pPr>
            <a:r>
              <a:rPr lang="en-US" b="true" sz="7800" spc="-397">
                <a:solidFill>
                  <a:srgbClr val="0BAB9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MODE DE VIE ET HABITUDES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7862796" y="9787302"/>
            <a:ext cx="152400" cy="228600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b="true" sz="2000">
                <a:solidFill>
                  <a:srgbClr val="003886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6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1" t="0" r="-121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55758" y="18008"/>
            <a:ext cx="6425859" cy="791042"/>
          </a:xfrm>
          <a:custGeom>
            <a:avLst/>
            <a:gdLst/>
            <a:ahLst/>
            <a:cxnLst/>
            <a:rect r="r" b="b" t="t" l="l"/>
            <a:pathLst>
              <a:path h="791042" w="6425859">
                <a:moveTo>
                  <a:pt x="0" y="0"/>
                </a:moveTo>
                <a:lnTo>
                  <a:pt x="6425860" y="0"/>
                </a:lnTo>
                <a:lnTo>
                  <a:pt x="6425860" y="791041"/>
                </a:lnTo>
                <a:lnTo>
                  <a:pt x="0" y="7910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0" y="1839845"/>
            <a:ext cx="18288000" cy="10312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579"/>
              </a:lnSpc>
            </a:pPr>
            <a:r>
              <a:rPr lang="en-US" sz="6999" b="true">
                <a:solidFill>
                  <a:srgbClr val="023E8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La guerre des clans! 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0" y="531323"/>
            <a:ext cx="18288000" cy="14973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20"/>
              </a:lnSpc>
              <a:spcBef>
                <a:spcPct val="0"/>
              </a:spcBef>
            </a:pPr>
            <a:r>
              <a:rPr lang="en-US" b="true" sz="7800" spc="-397">
                <a:solidFill>
                  <a:srgbClr val="0BAB9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MODE DE VIE ET HABITUDES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7862796" y="9787302"/>
            <a:ext cx="152400" cy="228600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b="true" sz="2000">
                <a:solidFill>
                  <a:srgbClr val="003886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7</a:t>
            </a:r>
          </a:p>
        </p:txBody>
      </p:sp>
      <p:grpSp>
        <p:nvGrpSpPr>
          <p:cNvPr name="Group 7" id="7"/>
          <p:cNvGrpSpPr/>
          <p:nvPr/>
        </p:nvGrpSpPr>
        <p:grpSpPr>
          <a:xfrm rot="0">
            <a:off x="175600" y="3420772"/>
            <a:ext cx="17815932" cy="4727832"/>
            <a:chOff x="0" y="0"/>
            <a:chExt cx="2585849" cy="686209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2585849" cy="686209"/>
            </a:xfrm>
            <a:custGeom>
              <a:avLst/>
              <a:gdLst/>
              <a:ahLst/>
              <a:cxnLst/>
              <a:rect r="r" b="b" t="t" l="l"/>
              <a:pathLst>
                <a:path h="686209" w="2585849">
                  <a:moveTo>
                    <a:pt x="5215" y="0"/>
                  </a:moveTo>
                  <a:lnTo>
                    <a:pt x="2580634" y="0"/>
                  </a:lnTo>
                  <a:cubicBezTo>
                    <a:pt x="2582017" y="0"/>
                    <a:pt x="2583344" y="549"/>
                    <a:pt x="2584322" y="1527"/>
                  </a:cubicBezTo>
                  <a:cubicBezTo>
                    <a:pt x="2585300" y="2505"/>
                    <a:pt x="2585849" y="3832"/>
                    <a:pt x="2585849" y="5215"/>
                  </a:cubicBezTo>
                  <a:lnTo>
                    <a:pt x="2585849" y="680995"/>
                  </a:lnTo>
                  <a:cubicBezTo>
                    <a:pt x="2585849" y="682378"/>
                    <a:pt x="2585300" y="683704"/>
                    <a:pt x="2584322" y="684682"/>
                  </a:cubicBezTo>
                  <a:cubicBezTo>
                    <a:pt x="2583344" y="685660"/>
                    <a:pt x="2582017" y="686209"/>
                    <a:pt x="2580634" y="686209"/>
                  </a:cubicBezTo>
                  <a:lnTo>
                    <a:pt x="5215" y="686209"/>
                  </a:lnTo>
                  <a:cubicBezTo>
                    <a:pt x="3832" y="686209"/>
                    <a:pt x="2505" y="685660"/>
                    <a:pt x="1527" y="684682"/>
                  </a:cubicBezTo>
                  <a:cubicBezTo>
                    <a:pt x="549" y="683704"/>
                    <a:pt x="0" y="682378"/>
                    <a:pt x="0" y="680995"/>
                  </a:cubicBezTo>
                  <a:lnTo>
                    <a:pt x="0" y="5215"/>
                  </a:lnTo>
                  <a:cubicBezTo>
                    <a:pt x="0" y="3832"/>
                    <a:pt x="549" y="2505"/>
                    <a:pt x="1527" y="1527"/>
                  </a:cubicBezTo>
                  <a:cubicBezTo>
                    <a:pt x="2505" y="549"/>
                    <a:pt x="3832" y="0"/>
                    <a:pt x="5215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name="TextBox 9" id="9"/>
            <p:cNvSpPr txBox="true"/>
            <p:nvPr/>
          </p:nvSpPr>
          <p:spPr>
            <a:xfrm>
              <a:off x="0" y="-28575"/>
              <a:ext cx="2585849" cy="714784"/>
            </a:xfrm>
            <a:prstGeom prst="rect">
              <a:avLst/>
            </a:prstGeom>
          </p:spPr>
          <p:txBody>
            <a:bodyPr anchor="ctr" rtlCol="false" tIns="27078" lIns="27078" bIns="27078" rIns="27078"/>
            <a:lstStyle/>
            <a:p>
              <a:pPr algn="ctr">
                <a:lnSpc>
                  <a:spcPts val="1168"/>
                </a:lnSpc>
              </a:pP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423102" y="4795250"/>
            <a:ext cx="16422695" cy="3353354"/>
            <a:chOff x="0" y="0"/>
            <a:chExt cx="21896927" cy="4471139"/>
          </a:xfrm>
        </p:grpSpPr>
        <p:sp>
          <p:nvSpPr>
            <p:cNvPr name="TextBox 11" id="11"/>
            <p:cNvSpPr txBox="true"/>
            <p:nvPr/>
          </p:nvSpPr>
          <p:spPr>
            <a:xfrm rot="0">
              <a:off x="0" y="-66675"/>
              <a:ext cx="11280309" cy="77702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130"/>
                </a:lnSpc>
              </a:pPr>
              <a:r>
                <a:rPr lang="en-US" sz="3500" spc="-122">
                  <a:solidFill>
                    <a:srgbClr val="023E8A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A. Yoga, hygiène corporelle, nutrition, sommeil</a:t>
              </a:r>
            </a:p>
          </p:txBody>
        </p:sp>
        <p:sp>
          <p:nvSpPr>
            <p:cNvPr name="TextBox 12" id="12"/>
            <p:cNvSpPr txBox="true"/>
            <p:nvPr/>
          </p:nvSpPr>
          <p:spPr>
            <a:xfrm rot="0">
              <a:off x="0" y="877251"/>
              <a:ext cx="11280309" cy="77702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130"/>
                </a:lnSpc>
              </a:pPr>
              <a:r>
                <a:rPr lang="en-US" sz="3500" spc="-122">
                  <a:solidFill>
                    <a:srgbClr val="023E8A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B. Danse, méditation, sieste, tricot</a:t>
              </a:r>
            </a:p>
          </p:txBody>
        </p:sp>
        <p:sp>
          <p:nvSpPr>
            <p:cNvPr name="TextBox 13" id="13"/>
            <p:cNvSpPr txBox="true"/>
            <p:nvPr/>
          </p:nvSpPr>
          <p:spPr>
            <a:xfrm rot="0">
              <a:off x="0" y="1816204"/>
              <a:ext cx="21896927" cy="77702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130"/>
                </a:lnSpc>
              </a:pPr>
              <a:r>
                <a:rPr lang="en-US" sz="3500" spc="-122">
                  <a:solidFill>
                    <a:srgbClr val="023E8A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C. Alimentation, sommeil, activité physique, utilisation des écrans et des technologies numériques</a:t>
              </a:r>
            </a:p>
          </p:txBody>
        </p:sp>
        <p:sp>
          <p:nvSpPr>
            <p:cNvPr name="TextBox 14" id="14"/>
            <p:cNvSpPr txBox="true"/>
            <p:nvPr/>
          </p:nvSpPr>
          <p:spPr>
            <a:xfrm rot="0">
              <a:off x="0" y="2755157"/>
              <a:ext cx="21896927" cy="77702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130"/>
                </a:lnSpc>
              </a:pPr>
              <a:r>
                <a:rPr lang="en-US" sz="3500" spc="-122">
                  <a:solidFill>
                    <a:srgbClr val="023E8A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D. Hydratation, jeux vidéo, musculation, cuisine</a:t>
              </a:r>
            </a:p>
          </p:txBody>
        </p:sp>
        <p:sp>
          <p:nvSpPr>
            <p:cNvPr name="TextBox 15" id="15"/>
            <p:cNvSpPr txBox="true"/>
            <p:nvPr/>
          </p:nvSpPr>
          <p:spPr>
            <a:xfrm rot="0">
              <a:off x="0" y="3694111"/>
              <a:ext cx="21896927" cy="77702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130"/>
                </a:lnSpc>
              </a:pPr>
              <a:r>
                <a:rPr lang="en-US" sz="3500" spc="-122">
                  <a:solidFill>
                    <a:srgbClr val="023E8A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E. Toutes ces réponses</a:t>
              </a:r>
            </a:p>
          </p:txBody>
        </p:sp>
      </p:grpSp>
      <p:grpSp>
        <p:nvGrpSpPr>
          <p:cNvPr name="Group 16" id="16"/>
          <p:cNvGrpSpPr/>
          <p:nvPr/>
        </p:nvGrpSpPr>
        <p:grpSpPr>
          <a:xfrm rot="0">
            <a:off x="155758" y="3083582"/>
            <a:ext cx="17988665" cy="1499171"/>
            <a:chOff x="0" y="0"/>
            <a:chExt cx="23984886" cy="1998895"/>
          </a:xfrm>
        </p:grpSpPr>
        <p:grpSp>
          <p:nvGrpSpPr>
            <p:cNvPr name="Group 17" id="17"/>
            <p:cNvGrpSpPr/>
            <p:nvPr/>
          </p:nvGrpSpPr>
          <p:grpSpPr>
            <a:xfrm rot="0">
              <a:off x="0" y="0"/>
              <a:ext cx="23984886" cy="1998895"/>
              <a:chOff x="0" y="0"/>
              <a:chExt cx="2610920" cy="217593"/>
            </a:xfrm>
          </p:grpSpPr>
          <p:sp>
            <p:nvSpPr>
              <p:cNvPr name="Freeform 18" id="18"/>
              <p:cNvSpPr/>
              <p:nvPr/>
            </p:nvSpPr>
            <p:spPr>
              <a:xfrm flipH="false" flipV="false" rot="0">
                <a:off x="0" y="0"/>
                <a:ext cx="2610920" cy="217593"/>
              </a:xfrm>
              <a:custGeom>
                <a:avLst/>
                <a:gdLst/>
                <a:ahLst/>
                <a:cxnLst/>
                <a:rect r="r" b="b" t="t" l="l"/>
                <a:pathLst>
                  <a:path h="217593" w="2610920">
                    <a:moveTo>
                      <a:pt x="2582" y="0"/>
                    </a:moveTo>
                    <a:lnTo>
                      <a:pt x="2608337" y="0"/>
                    </a:lnTo>
                    <a:cubicBezTo>
                      <a:pt x="2609022" y="0"/>
                      <a:pt x="2609679" y="272"/>
                      <a:pt x="2610163" y="756"/>
                    </a:cubicBezTo>
                    <a:cubicBezTo>
                      <a:pt x="2610648" y="1241"/>
                      <a:pt x="2610920" y="1897"/>
                      <a:pt x="2610920" y="2582"/>
                    </a:cubicBezTo>
                    <a:lnTo>
                      <a:pt x="2610920" y="215011"/>
                    </a:lnTo>
                    <a:cubicBezTo>
                      <a:pt x="2610920" y="215696"/>
                      <a:pt x="2610648" y="216353"/>
                      <a:pt x="2610163" y="216837"/>
                    </a:cubicBezTo>
                    <a:cubicBezTo>
                      <a:pt x="2609679" y="217321"/>
                      <a:pt x="2609022" y="217593"/>
                      <a:pt x="2608337" y="217593"/>
                    </a:cubicBezTo>
                    <a:lnTo>
                      <a:pt x="2582" y="217593"/>
                    </a:lnTo>
                    <a:cubicBezTo>
                      <a:pt x="1897" y="217593"/>
                      <a:pt x="1241" y="217321"/>
                      <a:pt x="756" y="216837"/>
                    </a:cubicBezTo>
                    <a:cubicBezTo>
                      <a:pt x="272" y="216353"/>
                      <a:pt x="0" y="215696"/>
                      <a:pt x="0" y="215011"/>
                    </a:cubicBezTo>
                    <a:lnTo>
                      <a:pt x="0" y="2582"/>
                    </a:lnTo>
                    <a:cubicBezTo>
                      <a:pt x="0" y="1897"/>
                      <a:pt x="272" y="1241"/>
                      <a:pt x="756" y="756"/>
                    </a:cubicBezTo>
                    <a:cubicBezTo>
                      <a:pt x="1241" y="272"/>
                      <a:pt x="1897" y="0"/>
                      <a:pt x="2582" y="0"/>
                    </a:cubicBezTo>
                    <a:close/>
                  </a:path>
                </a:pathLst>
              </a:custGeom>
              <a:solidFill>
                <a:srgbClr val="023E8A"/>
              </a:solidFill>
              <a:ln w="66675" cap="sq">
                <a:solidFill>
                  <a:srgbClr val="003886"/>
                </a:solidFill>
                <a:prstDash val="solid"/>
                <a:miter/>
              </a:ln>
            </p:spPr>
          </p:sp>
          <p:sp>
            <p:nvSpPr>
              <p:cNvPr name="TextBox 19" id="19"/>
              <p:cNvSpPr txBox="true"/>
              <p:nvPr/>
            </p:nvSpPr>
            <p:spPr>
              <a:xfrm>
                <a:off x="0" y="-28575"/>
                <a:ext cx="2610920" cy="246168"/>
              </a:xfrm>
              <a:prstGeom prst="rect">
                <a:avLst/>
              </a:prstGeom>
            </p:spPr>
            <p:txBody>
              <a:bodyPr anchor="ctr" rtlCol="false" tIns="27078" lIns="27078" bIns="27078" rIns="27078"/>
              <a:lstStyle/>
              <a:p>
                <a:pPr algn="ctr">
                  <a:lnSpc>
                    <a:spcPts val="1168"/>
                  </a:lnSpc>
                </a:pPr>
              </a:p>
            </p:txBody>
          </p:sp>
        </p:grpSp>
        <p:sp>
          <p:nvSpPr>
            <p:cNvPr name="TextBox 20" id="20"/>
            <p:cNvSpPr txBox="true"/>
            <p:nvPr/>
          </p:nvSpPr>
          <p:spPr>
            <a:xfrm rot="0">
              <a:off x="171564" y="114254"/>
              <a:ext cx="22763256" cy="167534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4900"/>
                </a:lnSpc>
                <a:spcBef>
                  <a:spcPct val="0"/>
                </a:spcBef>
              </a:pPr>
              <a:r>
                <a:rPr lang="en-US" b="true" sz="3500" spc="-49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QUESTION #1 : Quelles sont les quatre grandes habitudes de vie dont on entend souvent parler?</a:t>
              </a:r>
            </a:p>
          </p:txBody>
        </p:sp>
      </p:grp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1" t="0" r="-121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55758" y="18008"/>
            <a:ext cx="6425859" cy="791042"/>
          </a:xfrm>
          <a:custGeom>
            <a:avLst/>
            <a:gdLst/>
            <a:ahLst/>
            <a:cxnLst/>
            <a:rect r="r" b="b" t="t" l="l"/>
            <a:pathLst>
              <a:path h="791042" w="6425859">
                <a:moveTo>
                  <a:pt x="0" y="0"/>
                </a:moveTo>
                <a:lnTo>
                  <a:pt x="6425860" y="0"/>
                </a:lnTo>
                <a:lnTo>
                  <a:pt x="6425860" y="791041"/>
                </a:lnTo>
                <a:lnTo>
                  <a:pt x="0" y="7910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7862796" y="9787302"/>
            <a:ext cx="152400" cy="228600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b="true" sz="2000">
                <a:solidFill>
                  <a:srgbClr val="003886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8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386128" y="6235736"/>
            <a:ext cx="4227368" cy="4201701"/>
            <a:chOff x="0" y="0"/>
            <a:chExt cx="5636491" cy="5602267"/>
          </a:xfrm>
        </p:grpSpPr>
        <p:grpSp>
          <p:nvGrpSpPr>
            <p:cNvPr name="Group 6" id="6"/>
            <p:cNvGrpSpPr/>
            <p:nvPr/>
          </p:nvGrpSpPr>
          <p:grpSpPr>
            <a:xfrm rot="5400000">
              <a:off x="604209" y="569986"/>
              <a:ext cx="4428072" cy="5636491"/>
              <a:chOff x="0" y="0"/>
              <a:chExt cx="454537" cy="578580"/>
            </a:xfrm>
          </p:grpSpPr>
          <p:sp>
            <p:nvSpPr>
              <p:cNvPr name="Freeform 7" id="7"/>
              <p:cNvSpPr/>
              <p:nvPr/>
            </p:nvSpPr>
            <p:spPr>
              <a:xfrm flipH="false" flipV="false" rot="0">
                <a:off x="0" y="0"/>
                <a:ext cx="454537" cy="578580"/>
              </a:xfrm>
              <a:custGeom>
                <a:avLst/>
                <a:gdLst/>
                <a:ahLst/>
                <a:cxnLst/>
                <a:rect r="r" b="b" t="t" l="l"/>
                <a:pathLst>
                  <a:path h="578580" w="454537">
                    <a:moveTo>
                      <a:pt x="19352" y="0"/>
                    </a:moveTo>
                    <a:lnTo>
                      <a:pt x="435185" y="0"/>
                    </a:lnTo>
                    <a:cubicBezTo>
                      <a:pt x="440318" y="0"/>
                      <a:pt x="445240" y="2039"/>
                      <a:pt x="448869" y="5668"/>
                    </a:cubicBezTo>
                    <a:cubicBezTo>
                      <a:pt x="452499" y="9297"/>
                      <a:pt x="454537" y="14220"/>
                      <a:pt x="454537" y="19352"/>
                    </a:cubicBezTo>
                    <a:lnTo>
                      <a:pt x="454537" y="559228"/>
                    </a:lnTo>
                    <a:cubicBezTo>
                      <a:pt x="454537" y="564361"/>
                      <a:pt x="452499" y="569283"/>
                      <a:pt x="448869" y="572912"/>
                    </a:cubicBezTo>
                    <a:cubicBezTo>
                      <a:pt x="445240" y="576542"/>
                      <a:pt x="440318" y="578580"/>
                      <a:pt x="435185" y="578580"/>
                    </a:cubicBezTo>
                    <a:lnTo>
                      <a:pt x="19352" y="578580"/>
                    </a:lnTo>
                    <a:cubicBezTo>
                      <a:pt x="8664" y="578580"/>
                      <a:pt x="0" y="569916"/>
                      <a:pt x="0" y="559228"/>
                    </a:cubicBezTo>
                    <a:lnTo>
                      <a:pt x="0" y="19352"/>
                    </a:lnTo>
                    <a:cubicBezTo>
                      <a:pt x="0" y="8664"/>
                      <a:pt x="8664" y="0"/>
                      <a:pt x="19352" y="0"/>
                    </a:cubicBezTo>
                    <a:close/>
                  </a:path>
                </a:pathLst>
              </a:custGeom>
              <a:solidFill>
                <a:srgbClr val="E8FEFF"/>
              </a:solidFill>
            </p:spPr>
          </p:sp>
          <p:sp>
            <p:nvSpPr>
              <p:cNvPr name="TextBox 8" id="8"/>
              <p:cNvSpPr txBox="true"/>
              <p:nvPr/>
            </p:nvSpPr>
            <p:spPr>
              <a:xfrm>
                <a:off x="0" y="-57150"/>
                <a:ext cx="454537" cy="63573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099"/>
                  </a:lnSpc>
                </a:pPr>
              </a:p>
            </p:txBody>
          </p:sp>
        </p:grpSp>
        <p:grpSp>
          <p:nvGrpSpPr>
            <p:cNvPr name="Group 9" id="9"/>
            <p:cNvGrpSpPr/>
            <p:nvPr/>
          </p:nvGrpSpPr>
          <p:grpSpPr>
            <a:xfrm rot="0">
              <a:off x="1597082" y="0"/>
              <a:ext cx="2442326" cy="1174195"/>
              <a:chOff x="0" y="0"/>
              <a:chExt cx="660400" cy="317500"/>
            </a:xfrm>
          </p:grpSpPr>
          <p:sp>
            <p:nvSpPr>
              <p:cNvPr name="Freeform 10" id="10"/>
              <p:cNvSpPr/>
              <p:nvPr/>
            </p:nvSpPr>
            <p:spPr>
              <a:xfrm flipH="false" flipV="false" rot="0">
                <a:off x="0" y="0"/>
                <a:ext cx="660400" cy="317500"/>
              </a:xfrm>
              <a:custGeom>
                <a:avLst/>
                <a:gdLst/>
                <a:ahLst/>
                <a:cxnLst/>
                <a:rect r="r" b="b" t="t" l="l"/>
                <a:pathLst>
                  <a:path h="317500" w="66040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17500"/>
                    </a:cubicBezTo>
                    <a:lnTo>
                      <a:pt x="660400" y="317500"/>
                    </a:lnTo>
                    <a:lnTo>
                      <a:pt x="0" y="317500"/>
                    </a:lnTo>
                    <a:lnTo>
                      <a:pt x="0" y="317500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E8FFFF"/>
              </a:solidFill>
            </p:spPr>
          </p:sp>
          <p:sp>
            <p:nvSpPr>
              <p:cNvPr name="TextBox 11" id="11"/>
              <p:cNvSpPr txBox="true"/>
              <p:nvPr/>
            </p:nvSpPr>
            <p:spPr>
              <a:xfrm>
                <a:off x="0" y="69850"/>
                <a:ext cx="660400" cy="24765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099"/>
                  </a:lnSpc>
                </a:pPr>
              </a:p>
            </p:txBody>
          </p:sp>
        </p:grpSp>
        <p:sp>
          <p:nvSpPr>
            <p:cNvPr name="TextBox 12" id="12"/>
            <p:cNvSpPr txBox="true"/>
            <p:nvPr/>
          </p:nvSpPr>
          <p:spPr>
            <a:xfrm rot="0">
              <a:off x="234393" y="1446327"/>
              <a:ext cx="5167705" cy="356779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646"/>
                </a:lnSpc>
              </a:pPr>
              <a:r>
                <a:rPr lang="en-US" sz="2594" spc="-62">
                  <a:solidFill>
                    <a:srgbClr val="023E8A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Favoriser une </a:t>
              </a:r>
              <a:r>
                <a:rPr lang="en-US" b="true" sz="2594" spc="-62">
                  <a:solidFill>
                    <a:srgbClr val="023E8A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alimentation saine et variée</a:t>
              </a:r>
              <a:r>
                <a:rPr lang="en-US" sz="2594" spc="-62">
                  <a:solidFill>
                    <a:srgbClr val="023E8A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, c’est porter une attention consciente à la </a:t>
              </a:r>
              <a:r>
                <a:rPr lang="en-US" sz="2594" i="true" spc="-62">
                  <a:solidFill>
                    <a:srgbClr val="023E8A"/>
                  </a:solidFill>
                  <a:latin typeface="Calibri (MS) Italics"/>
                  <a:ea typeface="Calibri (MS) Italics"/>
                  <a:cs typeface="Calibri (MS) Italics"/>
                  <a:sym typeface="Calibri (MS) Italics"/>
                </a:rPr>
                <a:t>qualité</a:t>
              </a:r>
              <a:r>
                <a:rPr lang="en-US" sz="2594" spc="-62">
                  <a:solidFill>
                    <a:srgbClr val="023E8A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des aliments que l’on mange, mais aussi à notre </a:t>
              </a:r>
              <a:r>
                <a:rPr lang="en-US" sz="2594" i="true" spc="-62">
                  <a:solidFill>
                    <a:srgbClr val="023E8A"/>
                  </a:solidFill>
                  <a:latin typeface="Calibri (MS) Italics"/>
                  <a:ea typeface="Calibri (MS) Italics"/>
                  <a:cs typeface="Calibri (MS) Italics"/>
                  <a:sym typeface="Calibri (MS) Italics"/>
                </a:rPr>
                <a:t>façon</a:t>
              </a:r>
              <a:r>
                <a:rPr lang="en-US" sz="2594" spc="-62">
                  <a:solidFill>
                    <a:srgbClr val="023E8A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de manger, à l’</a:t>
              </a:r>
              <a:r>
                <a:rPr lang="en-US" sz="2594" i="true" spc="-62">
                  <a:solidFill>
                    <a:srgbClr val="023E8A"/>
                  </a:solidFill>
                  <a:latin typeface="Calibri (MS) Italics"/>
                  <a:ea typeface="Calibri (MS) Italics"/>
                  <a:cs typeface="Calibri (MS) Italics"/>
                  <a:sym typeface="Calibri (MS) Italics"/>
                </a:rPr>
                <a:t>endroit</a:t>
              </a:r>
              <a:r>
                <a:rPr lang="en-US" sz="2594" spc="-62">
                  <a:solidFill>
                    <a:srgbClr val="023E8A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, au </a:t>
              </a:r>
              <a:r>
                <a:rPr lang="en-US" sz="2594" i="true" spc="-62">
                  <a:solidFill>
                    <a:srgbClr val="023E8A"/>
                  </a:solidFill>
                  <a:latin typeface="Calibri (MS) Italics"/>
                  <a:ea typeface="Calibri (MS) Italics"/>
                  <a:cs typeface="Calibri (MS) Italics"/>
                  <a:sym typeface="Calibri (MS) Italics"/>
                </a:rPr>
                <a:t>moment,</a:t>
              </a:r>
              <a:r>
                <a:rPr lang="en-US" sz="2594" spc="-62">
                  <a:solidFill>
                    <a:srgbClr val="023E8A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à la </a:t>
              </a:r>
              <a:r>
                <a:rPr lang="en-US" sz="2594" i="true" spc="-62">
                  <a:solidFill>
                    <a:srgbClr val="023E8A"/>
                  </a:solidFill>
                  <a:latin typeface="Calibri (MS) Italics"/>
                  <a:ea typeface="Calibri (MS) Italics"/>
                  <a:cs typeface="Calibri (MS) Italics"/>
                  <a:sym typeface="Calibri (MS) Italics"/>
                </a:rPr>
                <a:t>raison</a:t>
              </a:r>
              <a:r>
                <a:rPr lang="en-US" sz="2594" spc="-62">
                  <a:solidFill>
                    <a:srgbClr val="023E8A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pour laquelle on mange et </a:t>
              </a:r>
              <a:r>
                <a:rPr lang="en-US" sz="2594" i="true" spc="-62">
                  <a:solidFill>
                    <a:srgbClr val="023E8A"/>
                  </a:solidFill>
                  <a:latin typeface="Calibri (MS) Italics"/>
                  <a:ea typeface="Calibri (MS) Italics"/>
                  <a:cs typeface="Calibri (MS) Italics"/>
                  <a:sym typeface="Calibri (MS) Italics"/>
                </a:rPr>
                <a:t>avec qui</a:t>
              </a:r>
              <a:r>
                <a:rPr lang="en-US" sz="2594" spc="-62">
                  <a:solidFill>
                    <a:srgbClr val="023E8A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!</a:t>
              </a:r>
            </a:p>
          </p:txBody>
        </p:sp>
        <p:sp>
          <p:nvSpPr>
            <p:cNvPr name="Freeform 13" id="13" descr="Pomme avec un remplissage uni"/>
            <p:cNvSpPr/>
            <p:nvPr/>
          </p:nvSpPr>
          <p:spPr>
            <a:xfrm flipH="false" flipV="false" rot="0">
              <a:off x="2352976" y="243656"/>
              <a:ext cx="930540" cy="930540"/>
            </a:xfrm>
            <a:custGeom>
              <a:avLst/>
              <a:gdLst/>
              <a:ahLst/>
              <a:cxnLst/>
              <a:rect r="r" b="b" t="t" l="l"/>
              <a:pathLst>
                <a:path h="930540" w="930540">
                  <a:moveTo>
                    <a:pt x="0" y="0"/>
                  </a:moveTo>
                  <a:lnTo>
                    <a:pt x="930539" y="0"/>
                  </a:lnTo>
                  <a:lnTo>
                    <a:pt x="930539" y="930539"/>
                  </a:lnTo>
                  <a:lnTo>
                    <a:pt x="0" y="9305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4" id="14"/>
          <p:cNvGrpSpPr/>
          <p:nvPr/>
        </p:nvGrpSpPr>
        <p:grpSpPr>
          <a:xfrm rot="0">
            <a:off x="4761852" y="6235736"/>
            <a:ext cx="4227368" cy="4201701"/>
            <a:chOff x="0" y="0"/>
            <a:chExt cx="5636491" cy="5602267"/>
          </a:xfrm>
        </p:grpSpPr>
        <p:grpSp>
          <p:nvGrpSpPr>
            <p:cNvPr name="Group 15" id="15"/>
            <p:cNvGrpSpPr/>
            <p:nvPr/>
          </p:nvGrpSpPr>
          <p:grpSpPr>
            <a:xfrm rot="5400000">
              <a:off x="604209" y="569986"/>
              <a:ext cx="4428072" cy="5636491"/>
              <a:chOff x="0" y="0"/>
              <a:chExt cx="454537" cy="578580"/>
            </a:xfrm>
          </p:grpSpPr>
          <p:sp>
            <p:nvSpPr>
              <p:cNvPr name="Freeform 16" id="16"/>
              <p:cNvSpPr/>
              <p:nvPr/>
            </p:nvSpPr>
            <p:spPr>
              <a:xfrm flipH="false" flipV="false" rot="0">
                <a:off x="0" y="0"/>
                <a:ext cx="454537" cy="578580"/>
              </a:xfrm>
              <a:custGeom>
                <a:avLst/>
                <a:gdLst/>
                <a:ahLst/>
                <a:cxnLst/>
                <a:rect r="r" b="b" t="t" l="l"/>
                <a:pathLst>
                  <a:path h="578580" w="454537">
                    <a:moveTo>
                      <a:pt x="19352" y="0"/>
                    </a:moveTo>
                    <a:lnTo>
                      <a:pt x="435185" y="0"/>
                    </a:lnTo>
                    <a:cubicBezTo>
                      <a:pt x="440318" y="0"/>
                      <a:pt x="445240" y="2039"/>
                      <a:pt x="448869" y="5668"/>
                    </a:cubicBezTo>
                    <a:cubicBezTo>
                      <a:pt x="452499" y="9297"/>
                      <a:pt x="454537" y="14220"/>
                      <a:pt x="454537" y="19352"/>
                    </a:cubicBezTo>
                    <a:lnTo>
                      <a:pt x="454537" y="559228"/>
                    </a:lnTo>
                    <a:cubicBezTo>
                      <a:pt x="454537" y="564361"/>
                      <a:pt x="452499" y="569283"/>
                      <a:pt x="448869" y="572912"/>
                    </a:cubicBezTo>
                    <a:cubicBezTo>
                      <a:pt x="445240" y="576542"/>
                      <a:pt x="440318" y="578580"/>
                      <a:pt x="435185" y="578580"/>
                    </a:cubicBezTo>
                    <a:lnTo>
                      <a:pt x="19352" y="578580"/>
                    </a:lnTo>
                    <a:cubicBezTo>
                      <a:pt x="8664" y="578580"/>
                      <a:pt x="0" y="569916"/>
                      <a:pt x="0" y="559228"/>
                    </a:cubicBezTo>
                    <a:lnTo>
                      <a:pt x="0" y="19352"/>
                    </a:lnTo>
                    <a:cubicBezTo>
                      <a:pt x="0" y="8664"/>
                      <a:pt x="8664" y="0"/>
                      <a:pt x="19352" y="0"/>
                    </a:cubicBezTo>
                    <a:close/>
                  </a:path>
                </a:pathLst>
              </a:custGeom>
              <a:solidFill>
                <a:srgbClr val="E8FEFF"/>
              </a:solidFill>
            </p:spPr>
          </p:sp>
          <p:sp>
            <p:nvSpPr>
              <p:cNvPr name="TextBox 17" id="17"/>
              <p:cNvSpPr txBox="true"/>
              <p:nvPr/>
            </p:nvSpPr>
            <p:spPr>
              <a:xfrm>
                <a:off x="0" y="-57150"/>
                <a:ext cx="454537" cy="63573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099"/>
                  </a:lnSpc>
                </a:pPr>
              </a:p>
            </p:txBody>
          </p:sp>
        </p:grpSp>
        <p:grpSp>
          <p:nvGrpSpPr>
            <p:cNvPr name="Group 18" id="18"/>
            <p:cNvGrpSpPr/>
            <p:nvPr/>
          </p:nvGrpSpPr>
          <p:grpSpPr>
            <a:xfrm rot="0">
              <a:off x="1597082" y="0"/>
              <a:ext cx="2442326" cy="1174195"/>
              <a:chOff x="0" y="0"/>
              <a:chExt cx="660400" cy="317500"/>
            </a:xfrm>
          </p:grpSpPr>
          <p:sp>
            <p:nvSpPr>
              <p:cNvPr name="Freeform 19" id="19"/>
              <p:cNvSpPr/>
              <p:nvPr/>
            </p:nvSpPr>
            <p:spPr>
              <a:xfrm flipH="false" flipV="false" rot="0">
                <a:off x="0" y="0"/>
                <a:ext cx="660400" cy="317500"/>
              </a:xfrm>
              <a:custGeom>
                <a:avLst/>
                <a:gdLst/>
                <a:ahLst/>
                <a:cxnLst/>
                <a:rect r="r" b="b" t="t" l="l"/>
                <a:pathLst>
                  <a:path h="317500" w="66040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17500"/>
                    </a:cubicBezTo>
                    <a:lnTo>
                      <a:pt x="660400" y="317500"/>
                    </a:lnTo>
                    <a:lnTo>
                      <a:pt x="0" y="317500"/>
                    </a:lnTo>
                    <a:lnTo>
                      <a:pt x="0" y="317500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E8FFFF"/>
              </a:solidFill>
            </p:spPr>
          </p:sp>
          <p:sp>
            <p:nvSpPr>
              <p:cNvPr name="TextBox 20" id="20"/>
              <p:cNvSpPr txBox="true"/>
              <p:nvPr/>
            </p:nvSpPr>
            <p:spPr>
              <a:xfrm>
                <a:off x="0" y="69850"/>
                <a:ext cx="660400" cy="24765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099"/>
                  </a:lnSpc>
                </a:pPr>
              </a:p>
            </p:txBody>
          </p:sp>
        </p:grpSp>
        <p:sp>
          <p:nvSpPr>
            <p:cNvPr name="TextBox 21" id="21"/>
            <p:cNvSpPr txBox="true"/>
            <p:nvPr/>
          </p:nvSpPr>
          <p:spPr>
            <a:xfrm rot="0">
              <a:off x="234393" y="1524483"/>
              <a:ext cx="5167705" cy="379055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646"/>
                </a:lnSpc>
              </a:pPr>
              <a:r>
                <a:rPr lang="en-US" sz="2594" spc="-62">
                  <a:solidFill>
                    <a:srgbClr val="023E8A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Favoriser un </a:t>
              </a:r>
              <a:r>
                <a:rPr lang="en-US" b="true" sz="2594" spc="-62">
                  <a:solidFill>
                    <a:srgbClr val="023E8A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sommeil de qualité</a:t>
              </a:r>
              <a:r>
                <a:rPr lang="en-US" sz="2594" spc="-62">
                  <a:solidFill>
                    <a:srgbClr val="023E8A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, c’est dormir sans interruption, en </a:t>
              </a:r>
              <a:r>
                <a:rPr lang="en-US" sz="2594" spc="-62">
                  <a:solidFill>
                    <a:srgbClr val="023E8A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qua</a:t>
              </a:r>
              <a:r>
                <a:rPr lang="en-US" sz="2594" spc="-62">
                  <a:solidFill>
                    <a:srgbClr val="023E8A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nt</a:t>
              </a:r>
              <a:r>
                <a:rPr lang="en-US" sz="2594" spc="-62">
                  <a:solidFill>
                    <a:srgbClr val="023E8A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ité</a:t>
              </a:r>
              <a:r>
                <a:rPr lang="en-US" sz="2594" spc="-62">
                  <a:solidFill>
                    <a:srgbClr val="023E8A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suffisante et </a:t>
              </a:r>
              <a:r>
                <a:rPr lang="en-US" sz="2594" spc="-62">
                  <a:solidFill>
                    <a:srgbClr val="023E8A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s</a:t>
              </a:r>
              <a:r>
                <a:rPr lang="en-US" sz="2594" spc="-62">
                  <a:solidFill>
                    <a:srgbClr val="023E8A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ur une b</a:t>
              </a:r>
              <a:r>
                <a:rPr lang="en-US" sz="2594" spc="-62">
                  <a:solidFill>
                    <a:srgbClr val="023E8A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a</a:t>
              </a:r>
              <a:r>
                <a:rPr lang="en-US" sz="2594" spc="-62">
                  <a:solidFill>
                    <a:srgbClr val="023E8A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s</a:t>
              </a:r>
              <a:r>
                <a:rPr lang="en-US" sz="2594" spc="-62">
                  <a:solidFill>
                    <a:srgbClr val="023E8A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e </a:t>
              </a:r>
              <a:r>
                <a:rPr lang="en-US" sz="2594" spc="-62">
                  <a:solidFill>
                    <a:srgbClr val="023E8A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rég</a:t>
              </a:r>
              <a:r>
                <a:rPr lang="en-US" sz="2594" spc="-62">
                  <a:solidFill>
                    <a:srgbClr val="023E8A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u</a:t>
              </a:r>
              <a:r>
                <a:rPr lang="en-US" sz="2594" spc="-62">
                  <a:solidFill>
                    <a:srgbClr val="023E8A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l</a:t>
              </a:r>
              <a:r>
                <a:rPr lang="en-US" sz="2594" spc="-62">
                  <a:solidFill>
                    <a:srgbClr val="023E8A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i</a:t>
              </a:r>
              <a:r>
                <a:rPr lang="en-US" sz="2594" spc="-62">
                  <a:solidFill>
                    <a:srgbClr val="023E8A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ère. </a:t>
              </a:r>
            </a:p>
            <a:p>
              <a:pPr algn="ctr">
                <a:lnSpc>
                  <a:spcPts val="846"/>
                </a:lnSpc>
              </a:pPr>
            </a:p>
            <a:p>
              <a:pPr algn="l">
                <a:lnSpc>
                  <a:spcPts val="2646"/>
                </a:lnSpc>
              </a:pPr>
              <a:r>
                <a:rPr lang="en-US" sz="2594" spc="-62">
                  <a:solidFill>
                    <a:srgbClr val="023E8A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En moyenne, il s’agit de :</a:t>
              </a:r>
            </a:p>
            <a:p>
              <a:pPr algn="l" marL="560097" indent="-280049" lvl="1">
                <a:lnSpc>
                  <a:spcPts val="2646"/>
                </a:lnSpc>
                <a:buFont typeface="Arial"/>
                <a:buChar char="•"/>
              </a:pPr>
              <a:r>
                <a:rPr lang="en-US" sz="2594" spc="-62">
                  <a:solidFill>
                    <a:srgbClr val="023E8A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9 h à 12 h chez les jeunes;</a:t>
              </a:r>
            </a:p>
            <a:p>
              <a:pPr algn="l" marL="560097" indent="-280049" lvl="1">
                <a:lnSpc>
                  <a:spcPts val="2646"/>
                </a:lnSpc>
                <a:buFont typeface="Arial"/>
                <a:buChar char="•"/>
              </a:pPr>
              <a:r>
                <a:rPr lang="en-US" sz="2594" spc="-62">
                  <a:solidFill>
                    <a:srgbClr val="023E8A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7 h à 9 h chez les adultes.</a:t>
              </a:r>
            </a:p>
          </p:txBody>
        </p:sp>
        <p:sp>
          <p:nvSpPr>
            <p:cNvPr name="Freeform 22" id="22"/>
            <p:cNvSpPr/>
            <p:nvPr/>
          </p:nvSpPr>
          <p:spPr>
            <a:xfrm flipH="false" flipV="false" rot="0">
              <a:off x="2374920" y="359753"/>
              <a:ext cx="886651" cy="812394"/>
            </a:xfrm>
            <a:custGeom>
              <a:avLst/>
              <a:gdLst/>
              <a:ahLst/>
              <a:cxnLst/>
              <a:rect r="r" b="b" t="t" l="l"/>
              <a:pathLst>
                <a:path h="812394" w="886651">
                  <a:moveTo>
                    <a:pt x="0" y="0"/>
                  </a:moveTo>
                  <a:lnTo>
                    <a:pt x="886651" y="0"/>
                  </a:lnTo>
                  <a:lnTo>
                    <a:pt x="886651" y="812394"/>
                  </a:lnTo>
                  <a:lnTo>
                    <a:pt x="0" y="8123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TextBox 23" id="23"/>
          <p:cNvSpPr txBox="true"/>
          <p:nvPr/>
        </p:nvSpPr>
        <p:spPr>
          <a:xfrm rot="0">
            <a:off x="0" y="1839845"/>
            <a:ext cx="18288000" cy="10312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579"/>
              </a:lnSpc>
            </a:pPr>
            <a:r>
              <a:rPr lang="en-US" sz="6999" b="true">
                <a:solidFill>
                  <a:srgbClr val="023E8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La guerre des clans! 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0" y="531323"/>
            <a:ext cx="18288000" cy="14973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20"/>
              </a:lnSpc>
              <a:spcBef>
                <a:spcPct val="0"/>
              </a:spcBef>
            </a:pPr>
            <a:r>
              <a:rPr lang="en-US" b="true" sz="7800" spc="-397">
                <a:solidFill>
                  <a:srgbClr val="0BAB9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MODE DE VIE ET HABITUDES</a:t>
            </a:r>
          </a:p>
        </p:txBody>
      </p:sp>
      <p:grpSp>
        <p:nvGrpSpPr>
          <p:cNvPr name="Group 25" id="25"/>
          <p:cNvGrpSpPr/>
          <p:nvPr/>
        </p:nvGrpSpPr>
        <p:grpSpPr>
          <a:xfrm rot="0">
            <a:off x="9144000" y="6235736"/>
            <a:ext cx="4227368" cy="4201701"/>
            <a:chOff x="0" y="0"/>
            <a:chExt cx="5636491" cy="5602267"/>
          </a:xfrm>
        </p:grpSpPr>
        <p:grpSp>
          <p:nvGrpSpPr>
            <p:cNvPr name="Group 26" id="26"/>
            <p:cNvGrpSpPr/>
            <p:nvPr/>
          </p:nvGrpSpPr>
          <p:grpSpPr>
            <a:xfrm rot="5400000">
              <a:off x="604209" y="569986"/>
              <a:ext cx="4428072" cy="5636491"/>
              <a:chOff x="0" y="0"/>
              <a:chExt cx="454537" cy="578580"/>
            </a:xfrm>
          </p:grpSpPr>
          <p:sp>
            <p:nvSpPr>
              <p:cNvPr name="Freeform 27" id="27"/>
              <p:cNvSpPr/>
              <p:nvPr/>
            </p:nvSpPr>
            <p:spPr>
              <a:xfrm flipH="false" flipV="false" rot="0">
                <a:off x="0" y="0"/>
                <a:ext cx="454537" cy="578580"/>
              </a:xfrm>
              <a:custGeom>
                <a:avLst/>
                <a:gdLst/>
                <a:ahLst/>
                <a:cxnLst/>
                <a:rect r="r" b="b" t="t" l="l"/>
                <a:pathLst>
                  <a:path h="578580" w="454537">
                    <a:moveTo>
                      <a:pt x="19352" y="0"/>
                    </a:moveTo>
                    <a:lnTo>
                      <a:pt x="435185" y="0"/>
                    </a:lnTo>
                    <a:cubicBezTo>
                      <a:pt x="440318" y="0"/>
                      <a:pt x="445240" y="2039"/>
                      <a:pt x="448869" y="5668"/>
                    </a:cubicBezTo>
                    <a:cubicBezTo>
                      <a:pt x="452499" y="9297"/>
                      <a:pt x="454537" y="14220"/>
                      <a:pt x="454537" y="19352"/>
                    </a:cubicBezTo>
                    <a:lnTo>
                      <a:pt x="454537" y="559228"/>
                    </a:lnTo>
                    <a:cubicBezTo>
                      <a:pt x="454537" y="564361"/>
                      <a:pt x="452499" y="569283"/>
                      <a:pt x="448869" y="572912"/>
                    </a:cubicBezTo>
                    <a:cubicBezTo>
                      <a:pt x="445240" y="576542"/>
                      <a:pt x="440318" y="578580"/>
                      <a:pt x="435185" y="578580"/>
                    </a:cubicBezTo>
                    <a:lnTo>
                      <a:pt x="19352" y="578580"/>
                    </a:lnTo>
                    <a:cubicBezTo>
                      <a:pt x="8664" y="578580"/>
                      <a:pt x="0" y="569916"/>
                      <a:pt x="0" y="559228"/>
                    </a:cubicBezTo>
                    <a:lnTo>
                      <a:pt x="0" y="19352"/>
                    </a:lnTo>
                    <a:cubicBezTo>
                      <a:pt x="0" y="8664"/>
                      <a:pt x="8664" y="0"/>
                      <a:pt x="19352" y="0"/>
                    </a:cubicBezTo>
                    <a:close/>
                  </a:path>
                </a:pathLst>
              </a:custGeom>
              <a:solidFill>
                <a:srgbClr val="E8FEFF"/>
              </a:solidFill>
            </p:spPr>
          </p:sp>
          <p:sp>
            <p:nvSpPr>
              <p:cNvPr name="TextBox 28" id="28"/>
              <p:cNvSpPr txBox="true"/>
              <p:nvPr/>
            </p:nvSpPr>
            <p:spPr>
              <a:xfrm>
                <a:off x="0" y="-57150"/>
                <a:ext cx="454537" cy="63573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099"/>
                  </a:lnSpc>
                </a:pPr>
              </a:p>
            </p:txBody>
          </p:sp>
        </p:grpSp>
        <p:grpSp>
          <p:nvGrpSpPr>
            <p:cNvPr name="Group 29" id="29"/>
            <p:cNvGrpSpPr/>
            <p:nvPr/>
          </p:nvGrpSpPr>
          <p:grpSpPr>
            <a:xfrm rot="0">
              <a:off x="1597082" y="0"/>
              <a:ext cx="2442326" cy="1174195"/>
              <a:chOff x="0" y="0"/>
              <a:chExt cx="660400" cy="317500"/>
            </a:xfrm>
          </p:grpSpPr>
          <p:sp>
            <p:nvSpPr>
              <p:cNvPr name="Freeform 30" id="30"/>
              <p:cNvSpPr/>
              <p:nvPr/>
            </p:nvSpPr>
            <p:spPr>
              <a:xfrm flipH="false" flipV="false" rot="0">
                <a:off x="0" y="0"/>
                <a:ext cx="660400" cy="317500"/>
              </a:xfrm>
              <a:custGeom>
                <a:avLst/>
                <a:gdLst/>
                <a:ahLst/>
                <a:cxnLst/>
                <a:rect r="r" b="b" t="t" l="l"/>
                <a:pathLst>
                  <a:path h="317500" w="66040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17500"/>
                    </a:cubicBezTo>
                    <a:lnTo>
                      <a:pt x="660400" y="317500"/>
                    </a:lnTo>
                    <a:lnTo>
                      <a:pt x="0" y="317500"/>
                    </a:lnTo>
                    <a:lnTo>
                      <a:pt x="0" y="317500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E8FFFF"/>
              </a:solidFill>
            </p:spPr>
          </p:sp>
          <p:sp>
            <p:nvSpPr>
              <p:cNvPr name="TextBox 31" id="31"/>
              <p:cNvSpPr txBox="true"/>
              <p:nvPr/>
            </p:nvSpPr>
            <p:spPr>
              <a:xfrm>
                <a:off x="0" y="69850"/>
                <a:ext cx="660400" cy="24765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099"/>
                  </a:lnSpc>
                </a:pPr>
              </a:p>
            </p:txBody>
          </p:sp>
        </p:grpSp>
        <p:sp>
          <p:nvSpPr>
            <p:cNvPr name="TextBox 32" id="32"/>
            <p:cNvSpPr txBox="true"/>
            <p:nvPr/>
          </p:nvSpPr>
          <p:spPr>
            <a:xfrm rot="0">
              <a:off x="234393" y="1446327"/>
              <a:ext cx="5167705" cy="313289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646"/>
                </a:lnSpc>
              </a:pPr>
              <a:r>
                <a:rPr lang="en-US" sz="2594" spc="-70">
                  <a:solidFill>
                    <a:srgbClr val="023E8A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Favoriser un </a:t>
              </a:r>
              <a:r>
                <a:rPr lang="en-US" b="true" sz="2594" spc="-70">
                  <a:solidFill>
                    <a:srgbClr val="023E8A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mode de vie actif</a:t>
              </a:r>
              <a:r>
                <a:rPr lang="en-US" sz="2594" spc="-70">
                  <a:solidFill>
                    <a:srgbClr val="023E8A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, c’est éviter la sédentarité en tentant de bouger quotidiennem</a:t>
              </a:r>
              <a:r>
                <a:rPr lang="en-US" sz="2594" spc="-70">
                  <a:solidFill>
                    <a:srgbClr val="023E8A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ent ou p</a:t>
              </a:r>
              <a:r>
                <a:rPr lang="en-US" sz="2594" spc="-70">
                  <a:solidFill>
                    <a:srgbClr val="023E8A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lus</a:t>
              </a:r>
              <a:r>
                <a:rPr lang="en-US" sz="2594" spc="-70">
                  <a:solidFill>
                    <a:srgbClr val="023E8A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i</a:t>
              </a:r>
              <a:r>
                <a:rPr lang="en-US" sz="2594" spc="-70">
                  <a:solidFill>
                    <a:srgbClr val="023E8A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eurs fois par semaine</a:t>
              </a:r>
              <a:r>
                <a:rPr lang="en-US" sz="2594" spc="-70">
                  <a:solidFill>
                    <a:srgbClr val="023E8A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(par exemple, en optant pour les déplacements actifs).</a:t>
              </a:r>
            </a:p>
          </p:txBody>
        </p:sp>
        <p:sp>
          <p:nvSpPr>
            <p:cNvPr name="Freeform 33" id="33" descr="Haltère avec un remplissage uni"/>
            <p:cNvSpPr/>
            <p:nvPr/>
          </p:nvSpPr>
          <p:spPr>
            <a:xfrm flipH="false" flipV="false" rot="-61709">
              <a:off x="2315166" y="170945"/>
              <a:ext cx="1012418" cy="1012418"/>
            </a:xfrm>
            <a:custGeom>
              <a:avLst/>
              <a:gdLst/>
              <a:ahLst/>
              <a:cxnLst/>
              <a:rect r="r" b="b" t="t" l="l"/>
              <a:pathLst>
                <a:path h="1012418" w="1012418">
                  <a:moveTo>
                    <a:pt x="0" y="0"/>
                  </a:moveTo>
                  <a:lnTo>
                    <a:pt x="1012419" y="0"/>
                  </a:lnTo>
                  <a:lnTo>
                    <a:pt x="1012419" y="1012418"/>
                  </a:lnTo>
                  <a:lnTo>
                    <a:pt x="0" y="10124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34" id="34"/>
          <p:cNvGrpSpPr/>
          <p:nvPr/>
        </p:nvGrpSpPr>
        <p:grpSpPr>
          <a:xfrm rot="0">
            <a:off x="13523768" y="6235736"/>
            <a:ext cx="4227368" cy="4201701"/>
            <a:chOff x="0" y="0"/>
            <a:chExt cx="5636491" cy="5602267"/>
          </a:xfrm>
        </p:grpSpPr>
        <p:grpSp>
          <p:nvGrpSpPr>
            <p:cNvPr name="Group 35" id="35"/>
            <p:cNvGrpSpPr/>
            <p:nvPr/>
          </p:nvGrpSpPr>
          <p:grpSpPr>
            <a:xfrm rot="5400000">
              <a:off x="604209" y="569986"/>
              <a:ext cx="4428072" cy="5636491"/>
              <a:chOff x="0" y="0"/>
              <a:chExt cx="454537" cy="578580"/>
            </a:xfrm>
          </p:grpSpPr>
          <p:sp>
            <p:nvSpPr>
              <p:cNvPr name="Freeform 36" id="36"/>
              <p:cNvSpPr/>
              <p:nvPr/>
            </p:nvSpPr>
            <p:spPr>
              <a:xfrm flipH="false" flipV="false" rot="0">
                <a:off x="0" y="0"/>
                <a:ext cx="454537" cy="578580"/>
              </a:xfrm>
              <a:custGeom>
                <a:avLst/>
                <a:gdLst/>
                <a:ahLst/>
                <a:cxnLst/>
                <a:rect r="r" b="b" t="t" l="l"/>
                <a:pathLst>
                  <a:path h="578580" w="454537">
                    <a:moveTo>
                      <a:pt x="19352" y="0"/>
                    </a:moveTo>
                    <a:lnTo>
                      <a:pt x="435185" y="0"/>
                    </a:lnTo>
                    <a:cubicBezTo>
                      <a:pt x="440318" y="0"/>
                      <a:pt x="445240" y="2039"/>
                      <a:pt x="448869" y="5668"/>
                    </a:cubicBezTo>
                    <a:cubicBezTo>
                      <a:pt x="452499" y="9297"/>
                      <a:pt x="454537" y="14220"/>
                      <a:pt x="454537" y="19352"/>
                    </a:cubicBezTo>
                    <a:lnTo>
                      <a:pt x="454537" y="559228"/>
                    </a:lnTo>
                    <a:cubicBezTo>
                      <a:pt x="454537" y="564361"/>
                      <a:pt x="452499" y="569283"/>
                      <a:pt x="448869" y="572912"/>
                    </a:cubicBezTo>
                    <a:cubicBezTo>
                      <a:pt x="445240" y="576542"/>
                      <a:pt x="440318" y="578580"/>
                      <a:pt x="435185" y="578580"/>
                    </a:cubicBezTo>
                    <a:lnTo>
                      <a:pt x="19352" y="578580"/>
                    </a:lnTo>
                    <a:cubicBezTo>
                      <a:pt x="8664" y="578580"/>
                      <a:pt x="0" y="569916"/>
                      <a:pt x="0" y="559228"/>
                    </a:cubicBezTo>
                    <a:lnTo>
                      <a:pt x="0" y="19352"/>
                    </a:lnTo>
                    <a:cubicBezTo>
                      <a:pt x="0" y="8664"/>
                      <a:pt x="8664" y="0"/>
                      <a:pt x="19352" y="0"/>
                    </a:cubicBezTo>
                    <a:close/>
                  </a:path>
                </a:pathLst>
              </a:custGeom>
              <a:solidFill>
                <a:srgbClr val="E8FEFF"/>
              </a:solidFill>
            </p:spPr>
          </p:sp>
          <p:sp>
            <p:nvSpPr>
              <p:cNvPr name="TextBox 37" id="37"/>
              <p:cNvSpPr txBox="true"/>
              <p:nvPr/>
            </p:nvSpPr>
            <p:spPr>
              <a:xfrm>
                <a:off x="0" y="-57150"/>
                <a:ext cx="454537" cy="63573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099"/>
                  </a:lnSpc>
                </a:pPr>
              </a:p>
            </p:txBody>
          </p:sp>
        </p:grpSp>
        <p:grpSp>
          <p:nvGrpSpPr>
            <p:cNvPr name="Group 38" id="38"/>
            <p:cNvGrpSpPr/>
            <p:nvPr/>
          </p:nvGrpSpPr>
          <p:grpSpPr>
            <a:xfrm rot="0">
              <a:off x="1597082" y="0"/>
              <a:ext cx="2442326" cy="1174195"/>
              <a:chOff x="0" y="0"/>
              <a:chExt cx="660400" cy="317500"/>
            </a:xfrm>
          </p:grpSpPr>
          <p:sp>
            <p:nvSpPr>
              <p:cNvPr name="Freeform 39" id="39"/>
              <p:cNvSpPr/>
              <p:nvPr/>
            </p:nvSpPr>
            <p:spPr>
              <a:xfrm flipH="false" flipV="false" rot="0">
                <a:off x="0" y="0"/>
                <a:ext cx="660400" cy="317500"/>
              </a:xfrm>
              <a:custGeom>
                <a:avLst/>
                <a:gdLst/>
                <a:ahLst/>
                <a:cxnLst/>
                <a:rect r="r" b="b" t="t" l="l"/>
                <a:pathLst>
                  <a:path h="317500" w="66040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17500"/>
                    </a:cubicBezTo>
                    <a:lnTo>
                      <a:pt x="660400" y="317500"/>
                    </a:lnTo>
                    <a:lnTo>
                      <a:pt x="0" y="317500"/>
                    </a:lnTo>
                    <a:lnTo>
                      <a:pt x="0" y="317500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E8FFFF"/>
              </a:solidFill>
            </p:spPr>
          </p:sp>
          <p:sp>
            <p:nvSpPr>
              <p:cNvPr name="TextBox 40" id="40"/>
              <p:cNvSpPr txBox="true"/>
              <p:nvPr/>
            </p:nvSpPr>
            <p:spPr>
              <a:xfrm>
                <a:off x="0" y="69850"/>
                <a:ext cx="660400" cy="24765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099"/>
                  </a:lnSpc>
                </a:pPr>
              </a:p>
            </p:txBody>
          </p:sp>
        </p:grpSp>
        <p:sp>
          <p:nvSpPr>
            <p:cNvPr name="TextBox 41" id="41"/>
            <p:cNvSpPr txBox="true"/>
            <p:nvPr/>
          </p:nvSpPr>
          <p:spPr>
            <a:xfrm rot="0">
              <a:off x="237218" y="1388716"/>
              <a:ext cx="5180121" cy="400269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646"/>
                </a:lnSpc>
              </a:pPr>
              <a:r>
                <a:rPr lang="en-US" sz="2594" spc="-70">
                  <a:solidFill>
                    <a:srgbClr val="023E8A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Favoriser une </a:t>
              </a:r>
              <a:r>
                <a:rPr lang="en-US" b="true" sz="2594" spc="-70">
                  <a:solidFill>
                    <a:srgbClr val="023E8A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saine utilisation des écrans et technologies</a:t>
              </a:r>
              <a:r>
                <a:rPr lang="en-US" sz="2594" spc="-70">
                  <a:solidFill>
                    <a:srgbClr val="023E8A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, c’est limiter l’usage à un maximum de 2 h par jour (activités de loisir) et opter pour des cont</a:t>
              </a:r>
              <a:r>
                <a:rPr lang="en-US" sz="2594" spc="-70">
                  <a:solidFill>
                    <a:srgbClr val="023E8A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enus éd</a:t>
              </a:r>
              <a:r>
                <a:rPr lang="en-US" sz="2594" spc="-70">
                  <a:solidFill>
                    <a:srgbClr val="023E8A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ucat</a:t>
              </a:r>
              <a:r>
                <a:rPr lang="en-US" sz="2594" spc="-70">
                  <a:solidFill>
                    <a:srgbClr val="023E8A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i</a:t>
              </a:r>
              <a:r>
                <a:rPr lang="en-US" sz="2594" spc="-70">
                  <a:solidFill>
                    <a:srgbClr val="023E8A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fs, adaptés aux car</a:t>
              </a:r>
              <a:r>
                <a:rPr lang="en-US" sz="2594" spc="-70">
                  <a:solidFill>
                    <a:srgbClr val="023E8A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actéristiques du jeune, consultés dans les aires communes.</a:t>
              </a:r>
            </a:p>
          </p:txBody>
        </p:sp>
        <p:sp>
          <p:nvSpPr>
            <p:cNvPr name="Freeform 42" id="42" descr="Smartphone avec un remplissage uni"/>
            <p:cNvSpPr/>
            <p:nvPr/>
          </p:nvSpPr>
          <p:spPr>
            <a:xfrm flipH="false" flipV="false" rot="0">
              <a:off x="2397895" y="267502"/>
              <a:ext cx="858768" cy="840608"/>
            </a:xfrm>
            <a:custGeom>
              <a:avLst/>
              <a:gdLst/>
              <a:ahLst/>
              <a:cxnLst/>
              <a:rect r="r" b="b" t="t" l="l"/>
              <a:pathLst>
                <a:path h="840608" w="858768">
                  <a:moveTo>
                    <a:pt x="0" y="0"/>
                  </a:moveTo>
                  <a:lnTo>
                    <a:pt x="858768" y="0"/>
                  </a:lnTo>
                  <a:lnTo>
                    <a:pt x="858768" y="840607"/>
                  </a:lnTo>
                  <a:lnTo>
                    <a:pt x="0" y="8406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l="0" t="-1080" r="0" b="-1080"/>
              </a:stretch>
            </a:blipFill>
          </p:spPr>
        </p:sp>
      </p:grpSp>
      <p:grpSp>
        <p:nvGrpSpPr>
          <p:cNvPr name="Group 43" id="43"/>
          <p:cNvGrpSpPr/>
          <p:nvPr/>
        </p:nvGrpSpPr>
        <p:grpSpPr>
          <a:xfrm rot="0">
            <a:off x="175600" y="4051010"/>
            <a:ext cx="17822500" cy="1255433"/>
            <a:chOff x="0" y="0"/>
            <a:chExt cx="2586802" cy="182217"/>
          </a:xfrm>
        </p:grpSpPr>
        <p:sp>
          <p:nvSpPr>
            <p:cNvPr name="Freeform 44" id="44"/>
            <p:cNvSpPr/>
            <p:nvPr/>
          </p:nvSpPr>
          <p:spPr>
            <a:xfrm flipH="false" flipV="false" rot="0">
              <a:off x="0" y="0"/>
              <a:ext cx="2586802" cy="182217"/>
            </a:xfrm>
            <a:custGeom>
              <a:avLst/>
              <a:gdLst/>
              <a:ahLst/>
              <a:cxnLst/>
              <a:rect r="r" b="b" t="t" l="l"/>
              <a:pathLst>
                <a:path h="182217" w="2586802">
                  <a:moveTo>
                    <a:pt x="5213" y="0"/>
                  </a:moveTo>
                  <a:lnTo>
                    <a:pt x="2581590" y="0"/>
                  </a:lnTo>
                  <a:cubicBezTo>
                    <a:pt x="2582972" y="0"/>
                    <a:pt x="2584298" y="549"/>
                    <a:pt x="2585275" y="1527"/>
                  </a:cubicBezTo>
                  <a:cubicBezTo>
                    <a:pt x="2586253" y="2504"/>
                    <a:pt x="2586802" y="3830"/>
                    <a:pt x="2586802" y="5213"/>
                  </a:cubicBezTo>
                  <a:lnTo>
                    <a:pt x="2586802" y="177004"/>
                  </a:lnTo>
                  <a:cubicBezTo>
                    <a:pt x="2586802" y="178387"/>
                    <a:pt x="2586253" y="179712"/>
                    <a:pt x="2585275" y="180690"/>
                  </a:cubicBezTo>
                  <a:cubicBezTo>
                    <a:pt x="2584298" y="181668"/>
                    <a:pt x="2582972" y="182217"/>
                    <a:pt x="2581590" y="182217"/>
                  </a:cubicBezTo>
                  <a:lnTo>
                    <a:pt x="5213" y="182217"/>
                  </a:lnTo>
                  <a:cubicBezTo>
                    <a:pt x="3830" y="182217"/>
                    <a:pt x="2504" y="181668"/>
                    <a:pt x="1527" y="180690"/>
                  </a:cubicBezTo>
                  <a:cubicBezTo>
                    <a:pt x="549" y="179712"/>
                    <a:pt x="0" y="178387"/>
                    <a:pt x="0" y="177004"/>
                  </a:cubicBezTo>
                  <a:lnTo>
                    <a:pt x="0" y="5213"/>
                  </a:lnTo>
                  <a:cubicBezTo>
                    <a:pt x="0" y="3830"/>
                    <a:pt x="549" y="2504"/>
                    <a:pt x="1527" y="1527"/>
                  </a:cubicBezTo>
                  <a:cubicBezTo>
                    <a:pt x="2504" y="549"/>
                    <a:pt x="3830" y="0"/>
                    <a:pt x="5213" y="0"/>
                  </a:cubicBezTo>
                  <a:close/>
                </a:path>
              </a:pathLst>
            </a:custGeom>
            <a:solidFill>
              <a:srgbClr val="E8FEFF"/>
            </a:solidFill>
            <a:ln w="66675" cap="sq">
              <a:solidFill>
                <a:srgbClr val="3DD6D9"/>
              </a:solidFill>
              <a:prstDash val="solid"/>
              <a:miter/>
            </a:ln>
          </p:spPr>
        </p:sp>
        <p:sp>
          <p:nvSpPr>
            <p:cNvPr name="TextBox 45" id="45"/>
            <p:cNvSpPr txBox="true"/>
            <p:nvPr/>
          </p:nvSpPr>
          <p:spPr>
            <a:xfrm>
              <a:off x="0" y="-28575"/>
              <a:ext cx="2586802" cy="210792"/>
            </a:xfrm>
            <a:prstGeom prst="rect">
              <a:avLst/>
            </a:prstGeom>
          </p:spPr>
          <p:txBody>
            <a:bodyPr anchor="ctr" rtlCol="false" tIns="27078" lIns="27078" bIns="27078" rIns="27078"/>
            <a:lstStyle/>
            <a:p>
              <a:pPr algn="ctr">
                <a:lnSpc>
                  <a:spcPts val="1168"/>
                </a:lnSpc>
              </a:pPr>
            </a:p>
          </p:txBody>
        </p:sp>
      </p:grpSp>
      <p:sp>
        <p:nvSpPr>
          <p:cNvPr name="TextBox 46" id="46"/>
          <p:cNvSpPr txBox="true"/>
          <p:nvPr/>
        </p:nvSpPr>
        <p:spPr>
          <a:xfrm rot="0">
            <a:off x="431317" y="4614295"/>
            <a:ext cx="17154927" cy="5994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130"/>
              </a:lnSpc>
            </a:pPr>
            <a:r>
              <a:rPr lang="en-US" sz="3500" spc="-122" b="true">
                <a:solidFill>
                  <a:srgbClr val="023E8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C. Alimentation, sommeil, activité physique, utilisation des écrans et des technologies numériques</a:t>
            </a:r>
          </a:p>
        </p:txBody>
      </p:sp>
      <p:sp>
        <p:nvSpPr>
          <p:cNvPr name="TextBox 47" id="47"/>
          <p:cNvSpPr txBox="true"/>
          <p:nvPr/>
        </p:nvSpPr>
        <p:spPr>
          <a:xfrm rot="0">
            <a:off x="386128" y="4101858"/>
            <a:ext cx="17154927" cy="5994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130"/>
              </a:lnSpc>
            </a:pPr>
            <a:r>
              <a:rPr lang="en-US" sz="3500" spc="-122">
                <a:solidFill>
                  <a:srgbClr val="023E8A"/>
                </a:solidFill>
                <a:latin typeface="Calibri (MS)"/>
                <a:ea typeface="Calibri (MS)"/>
                <a:cs typeface="Calibri (MS)"/>
                <a:sym typeface="Calibri (MS)"/>
              </a:rPr>
              <a:t>Réponse :</a:t>
            </a:r>
          </a:p>
        </p:txBody>
      </p:sp>
      <p:grpSp>
        <p:nvGrpSpPr>
          <p:cNvPr name="Group 48" id="48"/>
          <p:cNvGrpSpPr/>
          <p:nvPr/>
        </p:nvGrpSpPr>
        <p:grpSpPr>
          <a:xfrm rot="0">
            <a:off x="175600" y="3119098"/>
            <a:ext cx="17822500" cy="1499171"/>
            <a:chOff x="0" y="0"/>
            <a:chExt cx="23763334" cy="1998895"/>
          </a:xfrm>
        </p:grpSpPr>
        <p:grpSp>
          <p:nvGrpSpPr>
            <p:cNvPr name="Group 49" id="49"/>
            <p:cNvGrpSpPr/>
            <p:nvPr/>
          </p:nvGrpSpPr>
          <p:grpSpPr>
            <a:xfrm rot="0">
              <a:off x="0" y="0"/>
              <a:ext cx="23763334" cy="1998895"/>
              <a:chOff x="0" y="0"/>
              <a:chExt cx="2586802" cy="217593"/>
            </a:xfrm>
          </p:grpSpPr>
          <p:sp>
            <p:nvSpPr>
              <p:cNvPr name="Freeform 50" id="50"/>
              <p:cNvSpPr/>
              <p:nvPr/>
            </p:nvSpPr>
            <p:spPr>
              <a:xfrm flipH="false" flipV="false" rot="0">
                <a:off x="0" y="0"/>
                <a:ext cx="2586802" cy="217593"/>
              </a:xfrm>
              <a:custGeom>
                <a:avLst/>
                <a:gdLst/>
                <a:ahLst/>
                <a:cxnLst/>
                <a:rect r="r" b="b" t="t" l="l"/>
                <a:pathLst>
                  <a:path h="217593" w="2586802">
                    <a:moveTo>
                      <a:pt x="2606" y="0"/>
                    </a:moveTo>
                    <a:lnTo>
                      <a:pt x="2584196" y="0"/>
                    </a:lnTo>
                    <a:cubicBezTo>
                      <a:pt x="2585635" y="0"/>
                      <a:pt x="2586802" y="1167"/>
                      <a:pt x="2586802" y="2606"/>
                    </a:cubicBezTo>
                    <a:lnTo>
                      <a:pt x="2586802" y="214987"/>
                    </a:lnTo>
                    <a:cubicBezTo>
                      <a:pt x="2586802" y="215678"/>
                      <a:pt x="2586528" y="216341"/>
                      <a:pt x="2586039" y="216830"/>
                    </a:cubicBezTo>
                    <a:cubicBezTo>
                      <a:pt x="2585550" y="217319"/>
                      <a:pt x="2584887" y="217593"/>
                      <a:pt x="2584196" y="217593"/>
                    </a:cubicBezTo>
                    <a:lnTo>
                      <a:pt x="2606" y="217593"/>
                    </a:lnTo>
                    <a:cubicBezTo>
                      <a:pt x="1915" y="217593"/>
                      <a:pt x="1252" y="217319"/>
                      <a:pt x="763" y="216830"/>
                    </a:cubicBezTo>
                    <a:cubicBezTo>
                      <a:pt x="275" y="216341"/>
                      <a:pt x="0" y="215678"/>
                      <a:pt x="0" y="214987"/>
                    </a:cubicBezTo>
                    <a:lnTo>
                      <a:pt x="0" y="2606"/>
                    </a:lnTo>
                    <a:cubicBezTo>
                      <a:pt x="0" y="1915"/>
                      <a:pt x="275" y="1252"/>
                      <a:pt x="763" y="763"/>
                    </a:cubicBezTo>
                    <a:cubicBezTo>
                      <a:pt x="1252" y="275"/>
                      <a:pt x="1915" y="0"/>
                      <a:pt x="2606" y="0"/>
                    </a:cubicBezTo>
                    <a:close/>
                  </a:path>
                </a:pathLst>
              </a:custGeom>
              <a:solidFill>
                <a:srgbClr val="023E8A"/>
              </a:solidFill>
              <a:ln w="66675" cap="sq">
                <a:solidFill>
                  <a:srgbClr val="003886"/>
                </a:solidFill>
                <a:prstDash val="solid"/>
                <a:miter/>
              </a:ln>
            </p:spPr>
          </p:sp>
          <p:sp>
            <p:nvSpPr>
              <p:cNvPr name="TextBox 51" id="51"/>
              <p:cNvSpPr txBox="true"/>
              <p:nvPr/>
            </p:nvSpPr>
            <p:spPr>
              <a:xfrm>
                <a:off x="0" y="-28575"/>
                <a:ext cx="2586802" cy="246168"/>
              </a:xfrm>
              <a:prstGeom prst="rect">
                <a:avLst/>
              </a:prstGeom>
            </p:spPr>
            <p:txBody>
              <a:bodyPr anchor="ctr" rtlCol="false" tIns="27078" lIns="27078" bIns="27078" rIns="27078"/>
              <a:lstStyle/>
              <a:p>
                <a:pPr algn="ctr">
                  <a:lnSpc>
                    <a:spcPts val="1168"/>
                  </a:lnSpc>
                </a:pPr>
              </a:p>
            </p:txBody>
          </p:sp>
        </p:grpSp>
        <p:sp>
          <p:nvSpPr>
            <p:cNvPr name="TextBox 52" id="52"/>
            <p:cNvSpPr txBox="true"/>
            <p:nvPr/>
          </p:nvSpPr>
          <p:spPr>
            <a:xfrm rot="0">
              <a:off x="169979" y="114254"/>
              <a:ext cx="22552988" cy="167534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4900"/>
                </a:lnSpc>
                <a:spcBef>
                  <a:spcPct val="0"/>
                </a:spcBef>
              </a:pPr>
              <a:r>
                <a:rPr lang="en-US" b="true" sz="3500" spc="-49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QUESTION #1 : Quelles sont les  quatre grandes habitudes de vie dont on entend souvent parler?</a:t>
              </a:r>
            </a:p>
          </p:txBody>
        </p:sp>
      </p:grp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1" t="0" r="-121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55758" y="18008"/>
            <a:ext cx="6425859" cy="791042"/>
          </a:xfrm>
          <a:custGeom>
            <a:avLst/>
            <a:gdLst/>
            <a:ahLst/>
            <a:cxnLst/>
            <a:rect r="r" b="b" t="t" l="l"/>
            <a:pathLst>
              <a:path h="791042" w="6425859">
                <a:moveTo>
                  <a:pt x="0" y="0"/>
                </a:moveTo>
                <a:lnTo>
                  <a:pt x="6425860" y="0"/>
                </a:lnTo>
                <a:lnTo>
                  <a:pt x="6425860" y="791041"/>
                </a:lnTo>
                <a:lnTo>
                  <a:pt x="0" y="7910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0" y="1839845"/>
            <a:ext cx="18288000" cy="10312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579"/>
              </a:lnSpc>
            </a:pPr>
            <a:r>
              <a:rPr lang="en-US" sz="6999" b="true">
                <a:solidFill>
                  <a:srgbClr val="023E8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La guerre des clans! 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0" y="531323"/>
            <a:ext cx="18288000" cy="14973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20"/>
              </a:lnSpc>
              <a:spcBef>
                <a:spcPct val="0"/>
              </a:spcBef>
            </a:pPr>
            <a:r>
              <a:rPr lang="en-US" b="true" sz="7800" spc="-397">
                <a:solidFill>
                  <a:srgbClr val="0BAB9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MODE DE VIE ET HABITUDES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7862796" y="9787302"/>
            <a:ext cx="152400" cy="228600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b="true" sz="2000">
                <a:solidFill>
                  <a:srgbClr val="003886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9</a:t>
            </a:r>
          </a:p>
        </p:txBody>
      </p:sp>
      <p:grpSp>
        <p:nvGrpSpPr>
          <p:cNvPr name="Group 7" id="7"/>
          <p:cNvGrpSpPr/>
          <p:nvPr/>
        </p:nvGrpSpPr>
        <p:grpSpPr>
          <a:xfrm rot="0">
            <a:off x="155758" y="3420772"/>
            <a:ext cx="17835774" cy="4644543"/>
            <a:chOff x="0" y="0"/>
            <a:chExt cx="2588729" cy="674121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2588729" cy="674121"/>
            </a:xfrm>
            <a:custGeom>
              <a:avLst/>
              <a:gdLst/>
              <a:ahLst/>
              <a:cxnLst/>
              <a:rect r="r" b="b" t="t" l="l"/>
              <a:pathLst>
                <a:path h="674121" w="2588729">
                  <a:moveTo>
                    <a:pt x="5209" y="0"/>
                  </a:moveTo>
                  <a:lnTo>
                    <a:pt x="2583520" y="0"/>
                  </a:lnTo>
                  <a:cubicBezTo>
                    <a:pt x="2586397" y="0"/>
                    <a:pt x="2588729" y="2332"/>
                    <a:pt x="2588729" y="5209"/>
                  </a:cubicBezTo>
                  <a:lnTo>
                    <a:pt x="2588729" y="668912"/>
                  </a:lnTo>
                  <a:cubicBezTo>
                    <a:pt x="2588729" y="671788"/>
                    <a:pt x="2586397" y="674121"/>
                    <a:pt x="2583520" y="674121"/>
                  </a:cubicBezTo>
                  <a:lnTo>
                    <a:pt x="5209" y="674121"/>
                  </a:lnTo>
                  <a:cubicBezTo>
                    <a:pt x="2332" y="674121"/>
                    <a:pt x="0" y="671788"/>
                    <a:pt x="0" y="668912"/>
                  </a:cubicBezTo>
                  <a:lnTo>
                    <a:pt x="0" y="5209"/>
                  </a:lnTo>
                  <a:cubicBezTo>
                    <a:pt x="0" y="2332"/>
                    <a:pt x="2332" y="0"/>
                    <a:pt x="5209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name="TextBox 9" id="9"/>
            <p:cNvSpPr txBox="true"/>
            <p:nvPr/>
          </p:nvSpPr>
          <p:spPr>
            <a:xfrm>
              <a:off x="0" y="-28575"/>
              <a:ext cx="2588729" cy="702696"/>
            </a:xfrm>
            <a:prstGeom prst="rect">
              <a:avLst/>
            </a:prstGeom>
          </p:spPr>
          <p:txBody>
            <a:bodyPr anchor="ctr" rtlCol="false" tIns="27078" lIns="27078" bIns="27078" rIns="27078"/>
            <a:lstStyle/>
            <a:p>
              <a:pPr algn="ctr">
                <a:lnSpc>
                  <a:spcPts val="1168"/>
                </a:lnSpc>
              </a:pP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471749" y="4299231"/>
            <a:ext cx="16422695" cy="3353354"/>
            <a:chOff x="0" y="0"/>
            <a:chExt cx="21896927" cy="4471139"/>
          </a:xfrm>
        </p:grpSpPr>
        <p:sp>
          <p:nvSpPr>
            <p:cNvPr name="TextBox 11" id="11"/>
            <p:cNvSpPr txBox="true"/>
            <p:nvPr/>
          </p:nvSpPr>
          <p:spPr>
            <a:xfrm rot="0">
              <a:off x="0" y="-66675"/>
              <a:ext cx="11280309" cy="77702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130"/>
                </a:lnSpc>
              </a:pPr>
              <a:r>
                <a:rPr lang="en-US" sz="3500" spc="-122">
                  <a:solidFill>
                    <a:srgbClr val="023E8A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A. Activité physique</a:t>
              </a:r>
            </a:p>
          </p:txBody>
        </p:sp>
        <p:sp>
          <p:nvSpPr>
            <p:cNvPr name="TextBox 12" id="12"/>
            <p:cNvSpPr txBox="true"/>
            <p:nvPr/>
          </p:nvSpPr>
          <p:spPr>
            <a:xfrm rot="0">
              <a:off x="0" y="877251"/>
              <a:ext cx="11280309" cy="77702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130"/>
                </a:lnSpc>
              </a:pPr>
              <a:r>
                <a:rPr lang="en-US" sz="3500" spc="-122">
                  <a:solidFill>
                    <a:srgbClr val="023E8A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B. Sommeil</a:t>
              </a:r>
            </a:p>
          </p:txBody>
        </p:sp>
        <p:sp>
          <p:nvSpPr>
            <p:cNvPr name="TextBox 13" id="13"/>
            <p:cNvSpPr txBox="true"/>
            <p:nvPr/>
          </p:nvSpPr>
          <p:spPr>
            <a:xfrm rot="0">
              <a:off x="0" y="1816204"/>
              <a:ext cx="21896927" cy="77702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130"/>
                </a:lnSpc>
              </a:pPr>
              <a:r>
                <a:rPr lang="en-US" sz="3500" spc="-122">
                  <a:solidFill>
                    <a:srgbClr val="023E8A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C. Alimentation</a:t>
              </a:r>
            </a:p>
          </p:txBody>
        </p:sp>
        <p:sp>
          <p:nvSpPr>
            <p:cNvPr name="TextBox 14" id="14"/>
            <p:cNvSpPr txBox="true"/>
            <p:nvPr/>
          </p:nvSpPr>
          <p:spPr>
            <a:xfrm rot="0">
              <a:off x="0" y="2755157"/>
              <a:ext cx="21896927" cy="77702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130"/>
                </a:lnSpc>
              </a:pPr>
              <a:r>
                <a:rPr lang="en-US" sz="3500" spc="-122">
                  <a:solidFill>
                    <a:srgbClr val="023E8A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D. Utilisation des écrans et des technologies numériques</a:t>
              </a:r>
            </a:p>
          </p:txBody>
        </p:sp>
        <p:sp>
          <p:nvSpPr>
            <p:cNvPr name="TextBox 15" id="15"/>
            <p:cNvSpPr txBox="true"/>
            <p:nvPr/>
          </p:nvSpPr>
          <p:spPr>
            <a:xfrm rot="0">
              <a:off x="0" y="3694111"/>
              <a:ext cx="21896927" cy="77702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130"/>
                </a:lnSpc>
              </a:pPr>
              <a:r>
                <a:rPr lang="en-US" sz="3500" spc="-122">
                  <a:solidFill>
                    <a:srgbClr val="023E8A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E. Toutes ces réponses</a:t>
              </a:r>
            </a:p>
          </p:txBody>
        </p:sp>
      </p:grpSp>
      <p:grpSp>
        <p:nvGrpSpPr>
          <p:cNvPr name="Group 16" id="16"/>
          <p:cNvGrpSpPr/>
          <p:nvPr/>
        </p:nvGrpSpPr>
        <p:grpSpPr>
          <a:xfrm rot="0">
            <a:off x="169032" y="3142960"/>
            <a:ext cx="17822500" cy="880046"/>
            <a:chOff x="0" y="0"/>
            <a:chExt cx="23763334" cy="1173395"/>
          </a:xfrm>
        </p:grpSpPr>
        <p:grpSp>
          <p:nvGrpSpPr>
            <p:cNvPr name="Group 17" id="17"/>
            <p:cNvGrpSpPr/>
            <p:nvPr/>
          </p:nvGrpSpPr>
          <p:grpSpPr>
            <a:xfrm rot="0">
              <a:off x="0" y="0"/>
              <a:ext cx="23763334" cy="1173395"/>
              <a:chOff x="0" y="0"/>
              <a:chExt cx="2586802" cy="127732"/>
            </a:xfrm>
          </p:grpSpPr>
          <p:sp>
            <p:nvSpPr>
              <p:cNvPr name="Freeform 18" id="18"/>
              <p:cNvSpPr/>
              <p:nvPr/>
            </p:nvSpPr>
            <p:spPr>
              <a:xfrm flipH="false" flipV="false" rot="0">
                <a:off x="0" y="0"/>
                <a:ext cx="2586802" cy="127732"/>
              </a:xfrm>
              <a:custGeom>
                <a:avLst/>
                <a:gdLst/>
                <a:ahLst/>
                <a:cxnLst/>
                <a:rect r="r" b="b" t="t" l="l"/>
                <a:pathLst>
                  <a:path h="127732" w="2586802">
                    <a:moveTo>
                      <a:pt x="2606" y="0"/>
                    </a:moveTo>
                    <a:lnTo>
                      <a:pt x="2584196" y="0"/>
                    </a:lnTo>
                    <a:cubicBezTo>
                      <a:pt x="2585635" y="0"/>
                      <a:pt x="2586802" y="1167"/>
                      <a:pt x="2586802" y="2606"/>
                    </a:cubicBezTo>
                    <a:lnTo>
                      <a:pt x="2586802" y="125126"/>
                    </a:lnTo>
                    <a:cubicBezTo>
                      <a:pt x="2586802" y="126565"/>
                      <a:pt x="2585635" y="127732"/>
                      <a:pt x="2584196" y="127732"/>
                    </a:cubicBezTo>
                    <a:lnTo>
                      <a:pt x="2606" y="127732"/>
                    </a:lnTo>
                    <a:cubicBezTo>
                      <a:pt x="1915" y="127732"/>
                      <a:pt x="1252" y="127457"/>
                      <a:pt x="763" y="126969"/>
                    </a:cubicBezTo>
                    <a:cubicBezTo>
                      <a:pt x="275" y="126480"/>
                      <a:pt x="0" y="125817"/>
                      <a:pt x="0" y="125126"/>
                    </a:cubicBezTo>
                    <a:lnTo>
                      <a:pt x="0" y="2606"/>
                    </a:lnTo>
                    <a:cubicBezTo>
                      <a:pt x="0" y="1915"/>
                      <a:pt x="275" y="1252"/>
                      <a:pt x="763" y="763"/>
                    </a:cubicBezTo>
                    <a:cubicBezTo>
                      <a:pt x="1252" y="275"/>
                      <a:pt x="1915" y="0"/>
                      <a:pt x="2606" y="0"/>
                    </a:cubicBezTo>
                    <a:close/>
                  </a:path>
                </a:pathLst>
              </a:custGeom>
              <a:solidFill>
                <a:srgbClr val="023E8A"/>
              </a:solidFill>
              <a:ln w="66675" cap="sq">
                <a:solidFill>
                  <a:srgbClr val="003886"/>
                </a:solidFill>
                <a:prstDash val="solid"/>
                <a:miter/>
              </a:ln>
            </p:spPr>
          </p:sp>
          <p:sp>
            <p:nvSpPr>
              <p:cNvPr name="TextBox 19" id="19"/>
              <p:cNvSpPr txBox="true"/>
              <p:nvPr/>
            </p:nvSpPr>
            <p:spPr>
              <a:xfrm>
                <a:off x="0" y="-28575"/>
                <a:ext cx="2586802" cy="156307"/>
              </a:xfrm>
              <a:prstGeom prst="rect">
                <a:avLst/>
              </a:prstGeom>
            </p:spPr>
            <p:txBody>
              <a:bodyPr anchor="ctr" rtlCol="false" tIns="27078" lIns="27078" bIns="27078" rIns="27078"/>
              <a:lstStyle/>
              <a:p>
                <a:pPr algn="ctr">
                  <a:lnSpc>
                    <a:spcPts val="1168"/>
                  </a:lnSpc>
                </a:pPr>
              </a:p>
            </p:txBody>
          </p:sp>
        </p:grpSp>
        <p:sp>
          <p:nvSpPr>
            <p:cNvPr name="TextBox 20" id="20"/>
            <p:cNvSpPr txBox="true"/>
            <p:nvPr/>
          </p:nvSpPr>
          <p:spPr>
            <a:xfrm rot="0">
              <a:off x="169979" y="114254"/>
              <a:ext cx="23558368" cy="84984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4900"/>
                </a:lnSpc>
                <a:spcBef>
                  <a:spcPct val="0"/>
                </a:spcBef>
              </a:pPr>
              <a:r>
                <a:rPr lang="en-US" b="true" sz="3500" spc="-49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QUESTION #2 : Parmi ces quatre habitudes de vie, laquelle ou lesquelles sont les plus importantes?</a:t>
              </a: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787C06F5E01764594DD21339AA8897B" ma:contentTypeVersion="17" ma:contentTypeDescription="Crée un document." ma:contentTypeScope="" ma:versionID="8090a20524b22308d75df61d3713806c">
  <xsd:schema xmlns:xsd="http://www.w3.org/2001/XMLSchema" xmlns:xs="http://www.w3.org/2001/XMLSchema" xmlns:p="http://schemas.microsoft.com/office/2006/metadata/properties" xmlns:ns2="cd95c8f1-3cc3-4b75-8c41-c750205dc126" xmlns:ns3="bc2d96f8-f76f-46b3-b2c2-a8ec45c8f182" targetNamespace="http://schemas.microsoft.com/office/2006/metadata/properties" ma:root="true" ma:fieldsID="07f4e37939318c8d11c1eef90a46accc" ns2:_="" ns3:_="">
    <xsd:import namespace="cd95c8f1-3cc3-4b75-8c41-c750205dc126"/>
    <xsd:import namespace="bc2d96f8-f76f-46b3-b2c2-a8ec45c8f18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d95c8f1-3cc3-4b75-8c41-c750205dc12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9" nillable="true" ma:taxonomy="true" ma:internalName="lcf76f155ced4ddcb4097134ff3c332f" ma:taxonomyFieldName="MediaServiceImageTags" ma:displayName="Balises d’images" ma:readOnly="false" ma:fieldId="{5cf76f15-5ced-4ddc-b409-7134ff3c332f}" ma:taxonomyMulti="true" ma:sspId="d264a842-8adc-43f3-ad4e-91e5e271ce1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2d96f8-f76f-46b3-b2c2-a8ec45c8f182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4cdef15d-bc0c-4c46-9001-376561642adc}" ma:internalName="TaxCatchAll" ma:showField="CatchAllData" ma:web="bc2d96f8-f76f-46b3-b2c2-a8ec45c8f18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d95c8f1-3cc3-4b75-8c41-c750205dc126">
      <Terms xmlns="http://schemas.microsoft.com/office/infopath/2007/PartnerControls"/>
    </lcf76f155ced4ddcb4097134ff3c332f>
    <TaxCatchAll xmlns="bc2d96f8-f76f-46b3-b2c2-a8ec45c8f182" xsi:nil="true"/>
  </documentManagement>
</p:properties>
</file>

<file path=customXml/itemProps1.xml><?xml version="1.0" encoding="utf-8"?>
<ds:datastoreItem xmlns:ds="http://schemas.openxmlformats.org/officeDocument/2006/customXml" ds:itemID="{B8363100-E19E-49EB-B298-D835BA4A1ABC}"/>
</file>

<file path=customXml/itemProps2.xml><?xml version="1.0" encoding="utf-8"?>
<ds:datastoreItem xmlns:ds="http://schemas.openxmlformats.org/officeDocument/2006/customXml" ds:itemID="{DE9CD5FA-87B5-4C07-920F-66FED29CA7CE}"/>
</file>

<file path=customXml/itemProps3.xml><?xml version="1.0" encoding="utf-8"?>
<ds:datastoreItem xmlns:ds="http://schemas.openxmlformats.org/officeDocument/2006/customXml" ds:itemID="{66C84307-49C9-4C58-A142-4550F02B10F8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HPp33_PPT_PE7_Mode de vie et habitudes</dc:title>
  <cp:revision>1</cp:revision>
  <dcterms:created xsi:type="dcterms:W3CDTF">2006-08-16T00:00:00Z</dcterms:created>
  <dcterms:modified xsi:type="dcterms:W3CDTF">2011-08-01T06:04:30Z</dcterms:modified>
  <dc:identifier>DAG-35BJjrE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0x010100B787C06F5E01764594DD21339AA8897B</vt:lpwstr>
  </property>
</Properties>
</file>