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8288000" cy="10287000"/>
  <p:notesSz cx="6858000" cy="9144000"/>
  <p:embeddedFontLst>
    <p:embeddedFont>
      <p:font typeface="Calibri (MS)" panose="020B0604020202020204" charset="0"/>
      <p:regular r:id="rId22"/>
    </p:embeddedFont>
    <p:embeddedFont>
      <p:font typeface="Calibri (MS) Bold" panose="020B0604020202020204" charset="0"/>
      <p:regular r:id="rId23"/>
    </p:embeddedFont>
    <p:embeddedFont>
      <p:font typeface="Calibri (MS) Bold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openxmlformats.org/officeDocument/2006/relationships/image" Target="../media/image46.png"/><Relationship Id="rId4" Type="http://schemas.openxmlformats.org/officeDocument/2006/relationships/hyperlink" Target="https://vimeo.com/1099672274" TargetMode="External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4.pn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7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9.svg"/><Relationship Id="rId5" Type="http://schemas.openxmlformats.org/officeDocument/2006/relationships/image" Target="../media/image17.svg"/><Relationship Id="rId10" Type="http://schemas.openxmlformats.org/officeDocument/2006/relationships/image" Target="../media/image58.png"/><Relationship Id="rId4" Type="http://schemas.openxmlformats.org/officeDocument/2006/relationships/image" Target="../media/image16.png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60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10" Type="http://schemas.openxmlformats.org/officeDocument/2006/relationships/image" Target="../media/image65.sv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hyperlink" Target="https://vimeo.com/1099672274" TargetMode="External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0" y="8462310"/>
            <a:ext cx="18288000" cy="1824690"/>
            <a:chOff x="0" y="0"/>
            <a:chExt cx="4816593" cy="4805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577"/>
            </a:xfrm>
            <a:custGeom>
              <a:avLst/>
              <a:gdLst/>
              <a:ahLst/>
              <a:cxnLst/>
              <a:rect l="l" t="t" r="r" b="b"/>
              <a:pathLst>
                <a:path w="4816592" h="480577">
                  <a:moveTo>
                    <a:pt x="0" y="0"/>
                  </a:moveTo>
                  <a:lnTo>
                    <a:pt x="4816592" y="0"/>
                  </a:lnTo>
                  <a:lnTo>
                    <a:pt x="4816592" y="480577"/>
                  </a:lnTo>
                  <a:lnTo>
                    <a:pt x="0" y="480577"/>
                  </a:lnTo>
                  <a:close/>
                </a:path>
              </a:pathLst>
            </a:custGeom>
            <a:solidFill>
              <a:srgbClr val="FC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518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9679" y="8775461"/>
            <a:ext cx="16748642" cy="1198387"/>
            <a:chOff x="0" y="0"/>
            <a:chExt cx="22331523" cy="1597850"/>
          </a:xfrm>
        </p:grpSpPr>
        <p:sp>
          <p:nvSpPr>
            <p:cNvPr id="7" name="Freeform 7"/>
            <p:cNvSpPr/>
            <p:nvPr/>
          </p:nvSpPr>
          <p:spPr>
            <a:xfrm>
              <a:off x="7258775" y="31043"/>
              <a:ext cx="4039443" cy="1566807"/>
            </a:xfrm>
            <a:custGeom>
              <a:avLst/>
              <a:gdLst/>
              <a:ahLst/>
              <a:cxnLst/>
              <a:rect l="l" t="t" r="r" b="b"/>
              <a:pathLst>
                <a:path w="4039443" h="1566807">
                  <a:moveTo>
                    <a:pt x="0" y="0"/>
                  </a:moveTo>
                  <a:lnTo>
                    <a:pt x="4039443" y="0"/>
                  </a:lnTo>
                  <a:lnTo>
                    <a:pt x="4039443" y="1566807"/>
                  </a:lnTo>
                  <a:lnTo>
                    <a:pt x="0" y="1566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790" t="-96422" r="-5887" b="-89966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716857" y="31043"/>
              <a:ext cx="5614666" cy="1434975"/>
            </a:xfrm>
            <a:custGeom>
              <a:avLst/>
              <a:gdLst/>
              <a:ahLst/>
              <a:cxnLst/>
              <a:rect l="l" t="t" r="r" b="b"/>
              <a:pathLst>
                <a:path w="5614666" h="1434975">
                  <a:moveTo>
                    <a:pt x="0" y="0"/>
                  </a:moveTo>
                  <a:lnTo>
                    <a:pt x="5614666" y="0"/>
                  </a:lnTo>
                  <a:lnTo>
                    <a:pt x="5614666" y="1434975"/>
                  </a:lnTo>
                  <a:lnTo>
                    <a:pt x="0" y="143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481" t="-219995" r="-20001" b="-229677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570331" y="188914"/>
              <a:ext cx="4871850" cy="1188979"/>
            </a:xfrm>
            <a:custGeom>
              <a:avLst/>
              <a:gdLst/>
              <a:ahLst/>
              <a:cxnLst/>
              <a:rect l="l" t="t" r="r" b="b"/>
              <a:pathLst>
                <a:path w="4871850" h="1188979">
                  <a:moveTo>
                    <a:pt x="0" y="0"/>
                  </a:moveTo>
                  <a:lnTo>
                    <a:pt x="4871850" y="0"/>
                  </a:lnTo>
                  <a:lnTo>
                    <a:pt x="4871850" y="1188979"/>
                  </a:lnTo>
                  <a:lnTo>
                    <a:pt x="0" y="1188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21" t="-29338" r="-3235" b="-29387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986661" cy="1566807"/>
            </a:xfrm>
            <a:custGeom>
              <a:avLst/>
              <a:gdLst/>
              <a:ahLst/>
              <a:cxnLst/>
              <a:rect l="l" t="t" r="r" b="b"/>
              <a:pathLst>
                <a:path w="6986661" h="1566807">
                  <a:moveTo>
                    <a:pt x="0" y="0"/>
                  </a:moveTo>
                  <a:lnTo>
                    <a:pt x="6986661" y="0"/>
                  </a:lnTo>
                  <a:lnTo>
                    <a:pt x="6986661" y="1566807"/>
                  </a:lnTo>
                  <a:lnTo>
                    <a:pt x="0" y="1566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298" t="-1813" r="-2199" b="-4648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276236" y="395469"/>
            <a:ext cx="5036834" cy="2507562"/>
          </a:xfrm>
          <a:custGeom>
            <a:avLst/>
            <a:gdLst/>
            <a:ahLst/>
            <a:cxnLst/>
            <a:rect l="l" t="t" r="r" b="b"/>
            <a:pathLst>
              <a:path w="5036834" h="2507562">
                <a:moveTo>
                  <a:pt x="0" y="0"/>
                </a:moveTo>
                <a:lnTo>
                  <a:pt x="5036833" y="0"/>
                </a:lnTo>
                <a:lnTo>
                  <a:pt x="5036833" y="2507561"/>
                </a:lnTo>
                <a:lnTo>
                  <a:pt x="0" y="2507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>
            <a:off x="116769" y="2810355"/>
            <a:ext cx="18054462" cy="5276048"/>
          </a:xfrm>
          <a:custGeom>
            <a:avLst/>
            <a:gdLst/>
            <a:ahLst/>
            <a:cxnLst/>
            <a:rect l="l" t="t" r="r" b="b"/>
            <a:pathLst>
              <a:path w="18054462" h="5276048">
                <a:moveTo>
                  <a:pt x="0" y="0"/>
                </a:moveTo>
                <a:lnTo>
                  <a:pt x="18054462" y="0"/>
                </a:lnTo>
                <a:lnTo>
                  <a:pt x="18054462" y="5276047"/>
                </a:lnTo>
                <a:lnTo>
                  <a:pt x="0" y="52760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660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278027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774423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440560" y="3965499"/>
            <a:ext cx="2909999" cy="2934463"/>
            <a:chOff x="0" y="0"/>
            <a:chExt cx="622883" cy="628119"/>
          </a:xfrm>
        </p:grpSpPr>
        <p:sp>
          <p:nvSpPr>
            <p:cNvPr id="7" name="Freeform 7">
              <a:hlinkClick r:id="rId4" tooltip="https://vimeo.com/1099672274"/>
            </p:cNvPr>
            <p:cNvSpPr/>
            <p:nvPr/>
          </p:nvSpPr>
          <p:spPr>
            <a:xfrm>
              <a:off x="0" y="0"/>
              <a:ext cx="622883" cy="628119"/>
            </a:xfrm>
            <a:custGeom>
              <a:avLst/>
              <a:gdLst/>
              <a:ahLst/>
              <a:cxnLst/>
              <a:rect l="l" t="t" r="r" b="b"/>
              <a:pathLst>
                <a:path w="622883" h="628119">
                  <a:moveTo>
                    <a:pt x="0" y="0"/>
                  </a:moveTo>
                  <a:lnTo>
                    <a:pt x="622883" y="0"/>
                  </a:lnTo>
                  <a:lnTo>
                    <a:pt x="622883" y="628119"/>
                  </a:lnTo>
                  <a:lnTo>
                    <a:pt x="0" y="628119"/>
                  </a:ln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622883" cy="685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818966" flipH="1">
            <a:off x="9256322" y="5733012"/>
            <a:ext cx="2092915" cy="1512131"/>
          </a:xfrm>
          <a:custGeom>
            <a:avLst/>
            <a:gdLst/>
            <a:ahLst/>
            <a:cxnLst/>
            <a:rect l="l" t="t" r="r" b="b"/>
            <a:pathLst>
              <a:path w="2092915" h="1512131">
                <a:moveTo>
                  <a:pt x="2092915" y="0"/>
                </a:moveTo>
                <a:lnTo>
                  <a:pt x="0" y="0"/>
                </a:lnTo>
                <a:lnTo>
                  <a:pt x="0" y="1512131"/>
                </a:lnTo>
                <a:lnTo>
                  <a:pt x="2092915" y="1512131"/>
                </a:lnTo>
                <a:lnTo>
                  <a:pt x="20929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557473" y="3857597"/>
            <a:ext cx="5841754" cy="4690292"/>
            <a:chOff x="0" y="0"/>
            <a:chExt cx="7467600" cy="5995670"/>
          </a:xfrm>
        </p:grpSpPr>
        <p:sp>
          <p:nvSpPr>
            <p:cNvPr id="11" name="Freeform 11">
              <a:hlinkClick r:id="rId4" tooltip="https://vimeo.com/1099672274"/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Freeform 12">
              <a:hlinkClick r:id="rId4" tooltip="https://vimeo.com/1099672274"/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>
              <a:hlinkClick r:id="rId4" tooltip="https://vimeo.com/1099672274"/>
            </p:cNvPr>
            <p:cNvSpPr/>
            <p:nvPr/>
          </p:nvSpPr>
          <p:spPr>
            <a:xfrm>
              <a:off x="2434265" y="5210810"/>
              <a:ext cx="2596530" cy="786130"/>
            </a:xfrm>
            <a:custGeom>
              <a:avLst/>
              <a:gdLst/>
              <a:ahLst/>
              <a:cxnLst/>
              <a:rect l="l" t="t" r="r" b="b"/>
              <a:pathLst>
                <a:path w="2596530" h="786130">
                  <a:moveTo>
                    <a:pt x="1253815" y="0"/>
                  </a:moveTo>
                  <a:lnTo>
                    <a:pt x="448635" y="0"/>
                  </a:lnTo>
                  <a:cubicBezTo>
                    <a:pt x="448635" y="0"/>
                    <a:pt x="424505" y="370840"/>
                    <a:pt x="399105" y="525780"/>
                  </a:cubicBezTo>
                  <a:cubicBezTo>
                    <a:pt x="354655" y="791210"/>
                    <a:pt x="82875" y="706120"/>
                    <a:pt x="5405" y="762000"/>
                  </a:cubicBezTo>
                  <a:cubicBezTo>
                    <a:pt x="-4755" y="769620"/>
                    <a:pt x="325" y="786130"/>
                    <a:pt x="13025" y="786130"/>
                  </a:cubicBezTo>
                  <a:lnTo>
                    <a:pt x="2583505" y="786130"/>
                  </a:lnTo>
                  <a:cubicBezTo>
                    <a:pt x="2596205" y="786130"/>
                    <a:pt x="2601285" y="769620"/>
                    <a:pt x="2591125" y="762000"/>
                  </a:cubicBezTo>
                  <a:cubicBezTo>
                    <a:pt x="2513655" y="706120"/>
                    <a:pt x="2241875" y="791210"/>
                    <a:pt x="2197425" y="525780"/>
                  </a:cubicBezTo>
                  <a:cubicBezTo>
                    <a:pt x="2172025" y="370840"/>
                    <a:pt x="2147895" y="0"/>
                    <a:pt x="2147895" y="0"/>
                  </a:cubicBezTo>
                  <a:lnTo>
                    <a:pt x="1253815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Freeform 14">
              <a:hlinkClick r:id="rId4" tooltip="https://vimeo.com/1099672274"/>
            </p:cNvPr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7"/>
              <a:stretch>
                <a:fillRect l="-5569" r="-5569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5" name="Freeform 15">
            <a:hlinkClick r:id="rId4" tooltip="https://vimeo.com/1099672274"/>
          </p:cNvPr>
          <p:cNvSpPr/>
          <p:nvPr/>
        </p:nvSpPr>
        <p:spPr>
          <a:xfrm>
            <a:off x="14184704" y="6489077"/>
            <a:ext cx="545823" cy="545823"/>
          </a:xfrm>
          <a:custGeom>
            <a:avLst/>
            <a:gdLst/>
            <a:ahLst/>
            <a:cxnLst/>
            <a:rect l="l" t="t" r="r" b="b"/>
            <a:pathLst>
              <a:path w="545823" h="545823">
                <a:moveTo>
                  <a:pt x="0" y="0"/>
                </a:moveTo>
                <a:lnTo>
                  <a:pt x="545823" y="0"/>
                </a:lnTo>
                <a:lnTo>
                  <a:pt x="545823" y="545823"/>
                </a:lnTo>
                <a:lnTo>
                  <a:pt x="0" y="5458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48585" y="3885756"/>
            <a:ext cx="3093948" cy="3093948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497182" y="8547889"/>
            <a:ext cx="17112661" cy="1933361"/>
            <a:chOff x="0" y="0"/>
            <a:chExt cx="22816881" cy="2577815"/>
          </a:xfrm>
        </p:grpSpPr>
        <p:grpSp>
          <p:nvGrpSpPr>
            <p:cNvPr id="18" name="Group 18"/>
            <p:cNvGrpSpPr/>
            <p:nvPr/>
          </p:nvGrpSpPr>
          <p:grpSpPr>
            <a:xfrm>
              <a:off x="2783225" y="508680"/>
              <a:ext cx="20033656" cy="1519025"/>
              <a:chOff x="0" y="0"/>
              <a:chExt cx="3395018" cy="25742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395018" cy="257423"/>
              </a:xfrm>
              <a:custGeom>
                <a:avLst/>
                <a:gdLst/>
                <a:ahLst/>
                <a:cxnLst/>
                <a:rect l="l" t="t" r="r" b="b"/>
                <a:pathLst>
                  <a:path w="3395018" h="257423">
                    <a:moveTo>
                      <a:pt x="7214" y="0"/>
                    </a:moveTo>
                    <a:lnTo>
                      <a:pt x="3387804" y="0"/>
                    </a:lnTo>
                    <a:cubicBezTo>
                      <a:pt x="3389718" y="0"/>
                      <a:pt x="3391552" y="760"/>
                      <a:pt x="3392905" y="2113"/>
                    </a:cubicBezTo>
                    <a:cubicBezTo>
                      <a:pt x="3394258" y="3466"/>
                      <a:pt x="3395018" y="5300"/>
                      <a:pt x="3395018" y="7214"/>
                    </a:cubicBezTo>
                    <a:lnTo>
                      <a:pt x="3395018" y="250209"/>
                    </a:lnTo>
                    <a:cubicBezTo>
                      <a:pt x="3395018" y="252122"/>
                      <a:pt x="3394258" y="253957"/>
                      <a:pt x="3392905" y="255310"/>
                    </a:cubicBezTo>
                    <a:cubicBezTo>
                      <a:pt x="3391552" y="256663"/>
                      <a:pt x="3389718" y="257423"/>
                      <a:pt x="3387804" y="257423"/>
                    </a:cubicBezTo>
                    <a:lnTo>
                      <a:pt x="7214" y="257423"/>
                    </a:lnTo>
                    <a:cubicBezTo>
                      <a:pt x="5300" y="257423"/>
                      <a:pt x="3466" y="256663"/>
                      <a:pt x="2113" y="255310"/>
                    </a:cubicBezTo>
                    <a:cubicBezTo>
                      <a:pt x="760" y="253957"/>
                      <a:pt x="0" y="252122"/>
                      <a:pt x="0" y="250209"/>
                    </a:cubicBezTo>
                    <a:lnTo>
                      <a:pt x="0" y="7214"/>
                    </a:lnTo>
                    <a:cubicBezTo>
                      <a:pt x="0" y="5300"/>
                      <a:pt x="760" y="3466"/>
                      <a:pt x="2113" y="2113"/>
                    </a:cubicBezTo>
                    <a:cubicBezTo>
                      <a:pt x="3466" y="760"/>
                      <a:pt x="5300" y="0"/>
                      <a:pt x="7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3395018" cy="3145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88803" y="508680"/>
              <a:ext cx="3324934" cy="1519025"/>
              <a:chOff x="0" y="0"/>
              <a:chExt cx="818840" cy="37409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8840" cy="374094"/>
              </a:xfrm>
              <a:custGeom>
                <a:avLst/>
                <a:gdLst/>
                <a:ahLst/>
                <a:cxnLst/>
                <a:rect l="l" t="t" r="r" b="b"/>
                <a:pathLst>
                  <a:path w="818840" h="374094">
                    <a:moveTo>
                      <a:pt x="27941" y="0"/>
                    </a:moveTo>
                    <a:lnTo>
                      <a:pt x="790899" y="0"/>
                    </a:lnTo>
                    <a:cubicBezTo>
                      <a:pt x="798310" y="0"/>
                      <a:pt x="805416" y="2944"/>
                      <a:pt x="810657" y="8184"/>
                    </a:cubicBezTo>
                    <a:cubicBezTo>
                      <a:pt x="815897" y="13424"/>
                      <a:pt x="818840" y="20531"/>
                      <a:pt x="818840" y="27941"/>
                    </a:cubicBezTo>
                    <a:lnTo>
                      <a:pt x="818840" y="346153"/>
                    </a:lnTo>
                    <a:cubicBezTo>
                      <a:pt x="818840" y="361585"/>
                      <a:pt x="806331" y="374094"/>
                      <a:pt x="790899" y="374094"/>
                    </a:cubicBezTo>
                    <a:lnTo>
                      <a:pt x="27941" y="374094"/>
                    </a:lnTo>
                    <a:cubicBezTo>
                      <a:pt x="12510" y="374094"/>
                      <a:pt x="0" y="361585"/>
                      <a:pt x="0" y="346153"/>
                    </a:cubicBezTo>
                    <a:lnTo>
                      <a:pt x="0" y="27941"/>
                    </a:lnTo>
                    <a:cubicBezTo>
                      <a:pt x="0" y="12510"/>
                      <a:pt x="12510" y="0"/>
                      <a:pt x="27941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818840" cy="431244"/>
              </a:xfrm>
              <a:prstGeom prst="rect">
                <a:avLst/>
              </a:prstGeom>
            </p:spPr>
            <p:txBody>
              <a:bodyPr lIns="104248" tIns="104248" rIns="104248" bIns="104248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661253">
              <a:off x="162577" y="285195"/>
              <a:ext cx="3177385" cy="2007425"/>
            </a:xfrm>
            <a:custGeom>
              <a:avLst/>
              <a:gdLst/>
              <a:ahLst/>
              <a:cxnLst/>
              <a:rect l="l" t="t" r="r" b="b"/>
              <a:pathLst>
                <a:path w="3177385" h="2007425">
                  <a:moveTo>
                    <a:pt x="0" y="0"/>
                  </a:moveTo>
                  <a:lnTo>
                    <a:pt x="3177385" y="0"/>
                  </a:lnTo>
                  <a:lnTo>
                    <a:pt x="3177385" y="2007425"/>
                  </a:lnTo>
                  <a:lnTo>
                    <a:pt x="0" y="200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783" r="-1783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509116" y="803104"/>
              <a:ext cx="19307765" cy="971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1"/>
                </a:lnSpc>
              </a:pPr>
              <a:r>
                <a:rPr lang="en-US" sz="2657" b="1" i="1" spc="39">
                  <a:solidFill>
                    <a:srgbClr val="30178E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**RAPPEL** </a:t>
              </a:r>
              <a:r>
                <a:rPr lang="en-US" sz="2657" spc="39">
                  <a:solidFill>
                    <a:srgbClr val="30178E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Comme parent, notre rôle est d’accompagner notre enfant à s’exposer à petits pas, à la manière d’un guide bienveillant.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823318" y="2712103"/>
            <a:ext cx="2388926" cy="739504"/>
            <a:chOff x="0" y="0"/>
            <a:chExt cx="4338469" cy="986005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4338469" cy="986005"/>
              <a:chOff x="0" y="0"/>
              <a:chExt cx="1532244" cy="34823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532244" cy="348234"/>
              </a:xfrm>
              <a:custGeom>
                <a:avLst/>
                <a:gdLst/>
                <a:ahLst/>
                <a:cxnLst/>
                <a:rect l="l" t="t" r="r" b="b"/>
                <a:pathLst>
                  <a:path w="1532244" h="348234">
                    <a:moveTo>
                      <a:pt x="45456" y="0"/>
                    </a:moveTo>
                    <a:lnTo>
                      <a:pt x="1486788" y="0"/>
                    </a:lnTo>
                    <a:cubicBezTo>
                      <a:pt x="1498844" y="0"/>
                      <a:pt x="1510406" y="4789"/>
                      <a:pt x="1518930" y="13314"/>
                    </a:cubicBezTo>
                    <a:cubicBezTo>
                      <a:pt x="1527455" y="21838"/>
                      <a:pt x="1532244" y="33400"/>
                      <a:pt x="1532244" y="45456"/>
                    </a:cubicBezTo>
                    <a:lnTo>
                      <a:pt x="1532244" y="302778"/>
                    </a:lnTo>
                    <a:cubicBezTo>
                      <a:pt x="1532244" y="327882"/>
                      <a:pt x="1511893" y="348234"/>
                      <a:pt x="1486788" y="348234"/>
                    </a:cubicBezTo>
                    <a:lnTo>
                      <a:pt x="45456" y="348234"/>
                    </a:lnTo>
                    <a:cubicBezTo>
                      <a:pt x="20351" y="348234"/>
                      <a:pt x="0" y="327882"/>
                      <a:pt x="0" y="302778"/>
                    </a:cubicBezTo>
                    <a:lnTo>
                      <a:pt x="0" y="45456"/>
                    </a:lnTo>
                    <a:cubicBezTo>
                      <a:pt x="0" y="20351"/>
                      <a:pt x="20351" y="0"/>
                      <a:pt x="45456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1532244" cy="376809"/>
              </a:xfrm>
              <a:prstGeom prst="rect">
                <a:avLst/>
              </a:prstGeom>
            </p:spPr>
            <p:txBody>
              <a:bodyPr lIns="42905" tIns="42905" rIns="42905" bIns="42905" rtlCol="0" anchor="ctr"/>
              <a:lstStyle/>
              <a:p>
                <a:pPr algn="ctr">
                  <a:lnSpc>
                    <a:spcPts val="845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51762"/>
              <a:ext cx="4338469" cy="815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5"/>
                </a:lnSpc>
              </a:pPr>
              <a:r>
                <a:rPr lang="en-US" sz="3699" b="1" spc="-12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Suite...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0" y="525878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ACCOMMODATION PARENTALE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247135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 rot="6256226" flipH="1">
            <a:off x="2175760" y="4548395"/>
            <a:ext cx="1131707" cy="817658"/>
          </a:xfrm>
          <a:custGeom>
            <a:avLst/>
            <a:gdLst/>
            <a:ahLst/>
            <a:cxnLst/>
            <a:rect l="l" t="t" r="r" b="b"/>
            <a:pathLst>
              <a:path w="1131707" h="817658">
                <a:moveTo>
                  <a:pt x="1131707" y="0"/>
                </a:moveTo>
                <a:lnTo>
                  <a:pt x="0" y="0"/>
                </a:lnTo>
                <a:lnTo>
                  <a:pt x="0" y="817658"/>
                </a:lnTo>
                <a:lnTo>
                  <a:pt x="1131707" y="817658"/>
                </a:lnTo>
                <a:lnTo>
                  <a:pt x="113170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2989772" flipH="1">
            <a:off x="11768592" y="4617770"/>
            <a:ext cx="1131707" cy="817658"/>
          </a:xfrm>
          <a:custGeom>
            <a:avLst/>
            <a:gdLst/>
            <a:ahLst/>
            <a:cxnLst/>
            <a:rect l="l" t="t" r="r" b="b"/>
            <a:pathLst>
              <a:path w="1131707" h="817658">
                <a:moveTo>
                  <a:pt x="1131706" y="0"/>
                </a:moveTo>
                <a:lnTo>
                  <a:pt x="0" y="0"/>
                </a:lnTo>
                <a:lnTo>
                  <a:pt x="0" y="817658"/>
                </a:lnTo>
                <a:lnTo>
                  <a:pt x="1131706" y="817658"/>
                </a:lnTo>
                <a:lnTo>
                  <a:pt x="11317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2529103">
            <a:off x="7927130" y="4514728"/>
            <a:ext cx="1131707" cy="817658"/>
          </a:xfrm>
          <a:custGeom>
            <a:avLst/>
            <a:gdLst/>
            <a:ahLst/>
            <a:cxnLst/>
            <a:rect l="l" t="t" r="r" b="b"/>
            <a:pathLst>
              <a:path w="1131707" h="817658">
                <a:moveTo>
                  <a:pt x="0" y="0"/>
                </a:moveTo>
                <a:lnTo>
                  <a:pt x="1131707" y="0"/>
                </a:lnTo>
                <a:lnTo>
                  <a:pt x="1131707" y="817658"/>
                </a:lnTo>
                <a:lnTo>
                  <a:pt x="0" y="81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/>
        </p:nvGrpSpPr>
        <p:grpSpPr>
          <a:xfrm>
            <a:off x="2441417" y="7201344"/>
            <a:ext cx="13261664" cy="1734198"/>
            <a:chOff x="0" y="0"/>
            <a:chExt cx="6528766" cy="853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28766" cy="853752"/>
            </a:xfrm>
            <a:custGeom>
              <a:avLst/>
              <a:gdLst/>
              <a:ahLst/>
              <a:cxnLst/>
              <a:rect l="l" t="t" r="r" b="b"/>
              <a:pathLst>
                <a:path w="6528766" h="853752">
                  <a:moveTo>
                    <a:pt x="3503" y="0"/>
                  </a:moveTo>
                  <a:lnTo>
                    <a:pt x="6525263" y="0"/>
                  </a:lnTo>
                  <a:cubicBezTo>
                    <a:pt x="6527198" y="0"/>
                    <a:pt x="6528766" y="1568"/>
                    <a:pt x="6528766" y="3503"/>
                  </a:cubicBezTo>
                  <a:lnTo>
                    <a:pt x="6528766" y="850249"/>
                  </a:lnTo>
                  <a:cubicBezTo>
                    <a:pt x="6528766" y="852184"/>
                    <a:pt x="6527198" y="853752"/>
                    <a:pt x="6525263" y="853752"/>
                  </a:cubicBezTo>
                  <a:lnTo>
                    <a:pt x="3503" y="853752"/>
                  </a:lnTo>
                  <a:cubicBezTo>
                    <a:pt x="1568" y="853752"/>
                    <a:pt x="0" y="852184"/>
                    <a:pt x="0" y="850249"/>
                  </a:cubicBezTo>
                  <a:lnTo>
                    <a:pt x="0" y="3503"/>
                  </a:lnTo>
                  <a:cubicBezTo>
                    <a:pt x="0" y="1568"/>
                    <a:pt x="1568" y="0"/>
                    <a:pt x="350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6528766" cy="882327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87405" y="7186783"/>
            <a:ext cx="1458894" cy="1734198"/>
          </a:xfrm>
          <a:custGeom>
            <a:avLst/>
            <a:gdLst/>
            <a:ahLst/>
            <a:cxnLst/>
            <a:rect l="l" t="t" r="r" b="b"/>
            <a:pathLst>
              <a:path w="1458894" h="1734198">
                <a:moveTo>
                  <a:pt x="0" y="0"/>
                </a:moveTo>
                <a:lnTo>
                  <a:pt x="1458894" y="0"/>
                </a:lnTo>
                <a:lnTo>
                  <a:pt x="1458894" y="1734198"/>
                </a:lnTo>
                <a:lnTo>
                  <a:pt x="0" y="1734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1" name="Group 11"/>
          <p:cNvGrpSpPr/>
          <p:nvPr/>
        </p:nvGrpSpPr>
        <p:grpSpPr>
          <a:xfrm>
            <a:off x="389100" y="3221794"/>
            <a:ext cx="15531780" cy="1505089"/>
            <a:chOff x="0" y="0"/>
            <a:chExt cx="7646352" cy="7409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646352" cy="740961"/>
            </a:xfrm>
            <a:custGeom>
              <a:avLst/>
              <a:gdLst/>
              <a:ahLst/>
              <a:cxnLst/>
              <a:rect l="l" t="t" r="r" b="b"/>
              <a:pathLst>
                <a:path w="7646352" h="740961">
                  <a:moveTo>
                    <a:pt x="2991" y="0"/>
                  </a:moveTo>
                  <a:lnTo>
                    <a:pt x="7643361" y="0"/>
                  </a:lnTo>
                  <a:cubicBezTo>
                    <a:pt x="7645013" y="0"/>
                    <a:pt x="7646352" y="1339"/>
                    <a:pt x="7646352" y="2991"/>
                  </a:cubicBezTo>
                  <a:lnTo>
                    <a:pt x="7646352" y="737970"/>
                  </a:lnTo>
                  <a:cubicBezTo>
                    <a:pt x="7646352" y="739622"/>
                    <a:pt x="7645013" y="740961"/>
                    <a:pt x="7643361" y="740961"/>
                  </a:cubicBezTo>
                  <a:lnTo>
                    <a:pt x="2991" y="740961"/>
                  </a:lnTo>
                  <a:cubicBezTo>
                    <a:pt x="2198" y="740961"/>
                    <a:pt x="1437" y="740646"/>
                    <a:pt x="876" y="740085"/>
                  </a:cubicBezTo>
                  <a:cubicBezTo>
                    <a:pt x="315" y="739524"/>
                    <a:pt x="0" y="738763"/>
                    <a:pt x="0" y="737970"/>
                  </a:cubicBezTo>
                  <a:lnTo>
                    <a:pt x="0" y="2991"/>
                  </a:lnTo>
                  <a:cubicBezTo>
                    <a:pt x="0" y="1339"/>
                    <a:pt x="1339" y="0"/>
                    <a:pt x="2991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7646352" cy="769536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028480" y="3234691"/>
            <a:ext cx="1671787" cy="1492192"/>
          </a:xfrm>
          <a:custGeom>
            <a:avLst/>
            <a:gdLst/>
            <a:ahLst/>
            <a:cxnLst/>
            <a:rect l="l" t="t" r="r" b="b"/>
            <a:pathLst>
              <a:path w="1671787" h="1492192">
                <a:moveTo>
                  <a:pt x="0" y="0"/>
                </a:moveTo>
                <a:lnTo>
                  <a:pt x="1671787" y="0"/>
                </a:lnTo>
                <a:lnTo>
                  <a:pt x="1671787" y="1492192"/>
                </a:lnTo>
                <a:lnTo>
                  <a:pt x="0" y="14921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559" b="-1091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/>
        </p:nvSpPr>
        <p:spPr>
          <a:xfrm>
            <a:off x="0" y="1743531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9100" y="5360334"/>
            <a:ext cx="3800339" cy="52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1"/>
              </a:lnSpc>
            </a:pPr>
            <a:r>
              <a:rPr lang="en-US" sz="3068" b="1" spc="-107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Stratégies pour s’apaiser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19139" y="5549242"/>
            <a:ext cx="4057810" cy="97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1"/>
              </a:lnSpc>
            </a:pPr>
            <a:r>
              <a:rPr lang="en-US" sz="3068" b="1" spc="-107">
                <a:solidFill>
                  <a:srgbClr val="3219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Stratégies pour s’exposer </a:t>
            </a:r>
          </a:p>
          <a:p>
            <a:pPr algn="ctr">
              <a:lnSpc>
                <a:spcPts val="3621"/>
              </a:lnSpc>
            </a:pPr>
            <a:r>
              <a:rPr lang="en-US" sz="3068" b="1" spc="-107">
                <a:solidFill>
                  <a:srgbClr val="3219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à petits pas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34445" y="5364232"/>
            <a:ext cx="4924855" cy="97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21"/>
              </a:lnSpc>
              <a:spcBef>
                <a:spcPct val="0"/>
              </a:spcBef>
            </a:pPr>
            <a:r>
              <a:rPr lang="en-US" sz="3068" b="1" u="none" strike="noStrike" spc="-107">
                <a:solidFill>
                  <a:srgbClr val="3219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Stratégies pour accompagner son enfant en guide bienveillant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51965" y="7473447"/>
            <a:ext cx="14784069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30"/>
              </a:lnSpc>
              <a:spcBef>
                <a:spcPct val="0"/>
              </a:spcBef>
            </a:pPr>
            <a:r>
              <a:rPr lang="en-US" sz="3500" b="1" u="none" strike="noStrike" spc="-122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Marcher ce chemin hors des sentiers battus, ça demande une bonne dose </a:t>
            </a:r>
          </a:p>
          <a:p>
            <a:pPr marL="0" lvl="0" indent="0" algn="ctr">
              <a:lnSpc>
                <a:spcPts val="4130"/>
              </a:lnSpc>
              <a:spcBef>
                <a:spcPct val="0"/>
              </a:spcBef>
            </a:pPr>
            <a:r>
              <a:rPr lang="en-US" sz="3500" b="1" u="none" strike="noStrike" spc="-122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d’humilité, de courage, de non-jugement et d’autocompassion!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3006" y="3379343"/>
            <a:ext cx="15110075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30"/>
              </a:lnSpc>
            </a:pPr>
            <a:r>
              <a:rPr lang="en-US" sz="3500" b="1" spc="-12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Plusieurs stratégies existent pour accompagner et soutenir son enfant vis-à-vis l’anxiété et ainsi diminuer les comportements d’accommodation!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49498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ACCOMMODATION PARENTALE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1482579" y="2370827"/>
            <a:ext cx="10781119" cy="1207539"/>
            <a:chOff x="0" y="0"/>
            <a:chExt cx="9742164" cy="10911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42164" cy="1091171"/>
            </a:xfrm>
            <a:custGeom>
              <a:avLst/>
              <a:gdLst/>
              <a:ahLst/>
              <a:cxnLst/>
              <a:rect l="l" t="t" r="r" b="b"/>
              <a:pathLst>
                <a:path w="9742164" h="1091171">
                  <a:moveTo>
                    <a:pt x="4130" y="0"/>
                  </a:moveTo>
                  <a:lnTo>
                    <a:pt x="9738034" y="0"/>
                  </a:lnTo>
                  <a:cubicBezTo>
                    <a:pt x="9739130" y="0"/>
                    <a:pt x="9740180" y="435"/>
                    <a:pt x="9740955" y="1210"/>
                  </a:cubicBezTo>
                  <a:cubicBezTo>
                    <a:pt x="9741729" y="1984"/>
                    <a:pt x="9742164" y="3035"/>
                    <a:pt x="9742164" y="4130"/>
                  </a:cubicBezTo>
                  <a:lnTo>
                    <a:pt x="9742164" y="1087041"/>
                  </a:lnTo>
                  <a:cubicBezTo>
                    <a:pt x="9742164" y="1089322"/>
                    <a:pt x="9740316" y="1091171"/>
                    <a:pt x="9738034" y="1091171"/>
                  </a:cubicBezTo>
                  <a:lnTo>
                    <a:pt x="4130" y="1091171"/>
                  </a:lnTo>
                  <a:cubicBezTo>
                    <a:pt x="3035" y="1091171"/>
                    <a:pt x="1984" y="1090735"/>
                    <a:pt x="1210" y="1089961"/>
                  </a:cubicBezTo>
                  <a:cubicBezTo>
                    <a:pt x="435" y="1089187"/>
                    <a:pt x="0" y="1088136"/>
                    <a:pt x="0" y="1087041"/>
                  </a:cubicBezTo>
                  <a:lnTo>
                    <a:pt x="0" y="4130"/>
                  </a:lnTo>
                  <a:cubicBezTo>
                    <a:pt x="0" y="3035"/>
                    <a:pt x="435" y="1984"/>
                    <a:pt x="1210" y="1210"/>
                  </a:cubicBezTo>
                  <a:cubicBezTo>
                    <a:pt x="1984" y="435"/>
                    <a:pt x="3035" y="0"/>
                    <a:pt x="4130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9742164" cy="1148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639" y="2370827"/>
            <a:ext cx="1147410" cy="1207539"/>
            <a:chOff x="0" y="0"/>
            <a:chExt cx="729082" cy="7672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08994" y="2261002"/>
            <a:ext cx="622701" cy="128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9"/>
              </a:lnSpc>
              <a:spcBef>
                <a:spcPct val="0"/>
              </a:spcBef>
            </a:pPr>
            <a:r>
              <a:rPr lang="en-US" sz="667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9325" y="2524800"/>
            <a:ext cx="10682485" cy="109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5"/>
              </a:lnSpc>
            </a:pP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Quels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signaux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d’anxiété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manifeste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Charlotte </a:t>
            </a:r>
          </a:p>
          <a:p>
            <a:pPr algn="l">
              <a:lnSpc>
                <a:spcPts val="3925"/>
              </a:lnSpc>
            </a:pP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(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émotions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symptômes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comportements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)?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891371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247851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ACCOMMODATION PARENTALE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400415" y="2435309"/>
            <a:ext cx="5490956" cy="5079998"/>
          </a:xfrm>
          <a:custGeom>
            <a:avLst/>
            <a:gdLst/>
            <a:ahLst/>
            <a:cxnLst/>
            <a:rect l="l" t="t" r="r" b="b"/>
            <a:pathLst>
              <a:path w="5490956" h="5079998">
                <a:moveTo>
                  <a:pt x="0" y="0"/>
                </a:moveTo>
                <a:lnTo>
                  <a:pt x="5490956" y="0"/>
                </a:lnTo>
                <a:lnTo>
                  <a:pt x="5490956" y="5079998"/>
                </a:lnTo>
                <a:lnTo>
                  <a:pt x="0" y="5079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26" r="-919" b="-6715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4" name="Group 14"/>
          <p:cNvGrpSpPr/>
          <p:nvPr/>
        </p:nvGrpSpPr>
        <p:grpSpPr>
          <a:xfrm>
            <a:off x="1492493" y="3683141"/>
            <a:ext cx="10781119" cy="1207539"/>
            <a:chOff x="0" y="0"/>
            <a:chExt cx="9742164" cy="10911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42164" cy="1091171"/>
            </a:xfrm>
            <a:custGeom>
              <a:avLst/>
              <a:gdLst/>
              <a:ahLst/>
              <a:cxnLst/>
              <a:rect l="l" t="t" r="r" b="b"/>
              <a:pathLst>
                <a:path w="9742164" h="1091171">
                  <a:moveTo>
                    <a:pt x="4130" y="0"/>
                  </a:moveTo>
                  <a:lnTo>
                    <a:pt x="9738034" y="0"/>
                  </a:lnTo>
                  <a:cubicBezTo>
                    <a:pt x="9739130" y="0"/>
                    <a:pt x="9740180" y="435"/>
                    <a:pt x="9740955" y="1210"/>
                  </a:cubicBezTo>
                  <a:cubicBezTo>
                    <a:pt x="9741729" y="1984"/>
                    <a:pt x="9742164" y="3035"/>
                    <a:pt x="9742164" y="4130"/>
                  </a:cubicBezTo>
                  <a:lnTo>
                    <a:pt x="9742164" y="1087041"/>
                  </a:lnTo>
                  <a:cubicBezTo>
                    <a:pt x="9742164" y="1089322"/>
                    <a:pt x="9740316" y="1091171"/>
                    <a:pt x="9738034" y="1091171"/>
                  </a:cubicBezTo>
                  <a:lnTo>
                    <a:pt x="4130" y="1091171"/>
                  </a:lnTo>
                  <a:cubicBezTo>
                    <a:pt x="3035" y="1091171"/>
                    <a:pt x="1984" y="1090735"/>
                    <a:pt x="1210" y="1089961"/>
                  </a:cubicBezTo>
                  <a:cubicBezTo>
                    <a:pt x="435" y="1089187"/>
                    <a:pt x="0" y="1088136"/>
                    <a:pt x="0" y="1087041"/>
                  </a:cubicBezTo>
                  <a:lnTo>
                    <a:pt x="0" y="4130"/>
                  </a:lnTo>
                  <a:cubicBezTo>
                    <a:pt x="0" y="3035"/>
                    <a:pt x="435" y="1984"/>
                    <a:pt x="1210" y="1210"/>
                  </a:cubicBezTo>
                  <a:cubicBezTo>
                    <a:pt x="1984" y="435"/>
                    <a:pt x="3035" y="0"/>
                    <a:pt x="4130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9742164" cy="1148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639" y="3683141"/>
            <a:ext cx="1147410" cy="1207539"/>
            <a:chOff x="0" y="0"/>
            <a:chExt cx="729082" cy="76728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08994" y="3573316"/>
            <a:ext cx="622701" cy="128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9"/>
              </a:lnSpc>
              <a:spcBef>
                <a:spcPct val="0"/>
              </a:spcBef>
            </a:pPr>
            <a:r>
              <a:rPr lang="en-US" sz="667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79991" y="3831666"/>
            <a:ext cx="10260296" cy="109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5"/>
              </a:lnSpc>
            </a:pP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Quelle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intolérance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ou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source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d’anxiété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)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semble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l’affecter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dans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cette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situation?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89653" y="4995455"/>
            <a:ext cx="10781119" cy="1207539"/>
            <a:chOff x="0" y="0"/>
            <a:chExt cx="9742164" cy="109117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742164" cy="1091171"/>
            </a:xfrm>
            <a:custGeom>
              <a:avLst/>
              <a:gdLst/>
              <a:ahLst/>
              <a:cxnLst/>
              <a:rect l="l" t="t" r="r" b="b"/>
              <a:pathLst>
                <a:path w="9742164" h="1091171">
                  <a:moveTo>
                    <a:pt x="4130" y="0"/>
                  </a:moveTo>
                  <a:lnTo>
                    <a:pt x="9738034" y="0"/>
                  </a:lnTo>
                  <a:cubicBezTo>
                    <a:pt x="9739130" y="0"/>
                    <a:pt x="9740180" y="435"/>
                    <a:pt x="9740955" y="1210"/>
                  </a:cubicBezTo>
                  <a:cubicBezTo>
                    <a:pt x="9741729" y="1984"/>
                    <a:pt x="9742164" y="3035"/>
                    <a:pt x="9742164" y="4130"/>
                  </a:cubicBezTo>
                  <a:lnTo>
                    <a:pt x="9742164" y="1087041"/>
                  </a:lnTo>
                  <a:cubicBezTo>
                    <a:pt x="9742164" y="1089322"/>
                    <a:pt x="9740316" y="1091171"/>
                    <a:pt x="9738034" y="1091171"/>
                  </a:cubicBezTo>
                  <a:lnTo>
                    <a:pt x="4130" y="1091171"/>
                  </a:lnTo>
                  <a:cubicBezTo>
                    <a:pt x="3035" y="1091171"/>
                    <a:pt x="1984" y="1090735"/>
                    <a:pt x="1210" y="1089961"/>
                  </a:cubicBezTo>
                  <a:cubicBezTo>
                    <a:pt x="435" y="1089187"/>
                    <a:pt x="0" y="1088136"/>
                    <a:pt x="0" y="1087041"/>
                  </a:cubicBezTo>
                  <a:lnTo>
                    <a:pt x="0" y="4130"/>
                  </a:lnTo>
                  <a:cubicBezTo>
                    <a:pt x="0" y="3035"/>
                    <a:pt x="435" y="1984"/>
                    <a:pt x="1210" y="1210"/>
                  </a:cubicBezTo>
                  <a:cubicBezTo>
                    <a:pt x="1984" y="435"/>
                    <a:pt x="3035" y="0"/>
                    <a:pt x="4130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9742164" cy="1148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6639" y="4995455"/>
            <a:ext cx="1147410" cy="1207539"/>
            <a:chOff x="0" y="0"/>
            <a:chExt cx="729082" cy="76728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08994" y="4885629"/>
            <a:ext cx="622701" cy="128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9"/>
              </a:lnSpc>
              <a:spcBef>
                <a:spcPct val="0"/>
              </a:spcBef>
            </a:pPr>
            <a:r>
              <a:rPr lang="en-US" sz="667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99325" y="5108399"/>
            <a:ext cx="10682485" cy="109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5"/>
              </a:lnSpc>
            </a:pP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À quoi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pourraient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ressembler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sa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zone de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confort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et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sa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zone de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peur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492493" y="6307768"/>
            <a:ext cx="10781119" cy="1207539"/>
            <a:chOff x="0" y="0"/>
            <a:chExt cx="9742164" cy="10911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742164" cy="1091171"/>
            </a:xfrm>
            <a:custGeom>
              <a:avLst/>
              <a:gdLst/>
              <a:ahLst/>
              <a:cxnLst/>
              <a:rect l="l" t="t" r="r" b="b"/>
              <a:pathLst>
                <a:path w="9742164" h="1091171">
                  <a:moveTo>
                    <a:pt x="4130" y="0"/>
                  </a:moveTo>
                  <a:lnTo>
                    <a:pt x="9738034" y="0"/>
                  </a:lnTo>
                  <a:cubicBezTo>
                    <a:pt x="9739130" y="0"/>
                    <a:pt x="9740180" y="435"/>
                    <a:pt x="9740955" y="1210"/>
                  </a:cubicBezTo>
                  <a:cubicBezTo>
                    <a:pt x="9741729" y="1984"/>
                    <a:pt x="9742164" y="3035"/>
                    <a:pt x="9742164" y="4130"/>
                  </a:cubicBezTo>
                  <a:lnTo>
                    <a:pt x="9742164" y="1087041"/>
                  </a:lnTo>
                  <a:cubicBezTo>
                    <a:pt x="9742164" y="1089322"/>
                    <a:pt x="9740316" y="1091171"/>
                    <a:pt x="9738034" y="1091171"/>
                  </a:cubicBezTo>
                  <a:lnTo>
                    <a:pt x="4130" y="1091171"/>
                  </a:lnTo>
                  <a:cubicBezTo>
                    <a:pt x="3035" y="1091171"/>
                    <a:pt x="1984" y="1090735"/>
                    <a:pt x="1210" y="1089961"/>
                  </a:cubicBezTo>
                  <a:cubicBezTo>
                    <a:pt x="435" y="1089187"/>
                    <a:pt x="0" y="1088136"/>
                    <a:pt x="0" y="1087041"/>
                  </a:cubicBezTo>
                  <a:lnTo>
                    <a:pt x="0" y="4130"/>
                  </a:lnTo>
                  <a:cubicBezTo>
                    <a:pt x="0" y="3035"/>
                    <a:pt x="435" y="1984"/>
                    <a:pt x="1210" y="1210"/>
                  </a:cubicBezTo>
                  <a:cubicBezTo>
                    <a:pt x="1984" y="435"/>
                    <a:pt x="3035" y="0"/>
                    <a:pt x="4130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9742164" cy="1148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46639" y="6307768"/>
            <a:ext cx="1147410" cy="1207539"/>
            <a:chOff x="0" y="0"/>
            <a:chExt cx="729082" cy="76728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408994" y="6197943"/>
            <a:ext cx="622701" cy="128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9"/>
              </a:lnSpc>
              <a:spcBef>
                <a:spcPct val="0"/>
              </a:spcBef>
            </a:pPr>
            <a:r>
              <a:rPr lang="en-US" sz="667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99325" y="6671222"/>
            <a:ext cx="10682485" cy="60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5"/>
              </a:lnSpc>
            </a:pP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Quelles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stratégies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d’évitement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utilise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-t-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elle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492493" y="7620082"/>
            <a:ext cx="16398877" cy="1207539"/>
            <a:chOff x="0" y="0"/>
            <a:chExt cx="14818550" cy="109117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4818550" cy="1091171"/>
            </a:xfrm>
            <a:custGeom>
              <a:avLst/>
              <a:gdLst/>
              <a:ahLst/>
              <a:cxnLst/>
              <a:rect l="l" t="t" r="r" b="b"/>
              <a:pathLst>
                <a:path w="14818550" h="1091171">
                  <a:moveTo>
                    <a:pt x="2715" y="0"/>
                  </a:moveTo>
                  <a:lnTo>
                    <a:pt x="14815835" y="0"/>
                  </a:lnTo>
                  <a:cubicBezTo>
                    <a:pt x="14816555" y="0"/>
                    <a:pt x="14817246" y="286"/>
                    <a:pt x="14817754" y="795"/>
                  </a:cubicBezTo>
                  <a:cubicBezTo>
                    <a:pt x="14818265" y="1304"/>
                    <a:pt x="14818550" y="1995"/>
                    <a:pt x="14818550" y="2715"/>
                  </a:cubicBezTo>
                  <a:lnTo>
                    <a:pt x="14818550" y="1088455"/>
                  </a:lnTo>
                  <a:cubicBezTo>
                    <a:pt x="14818550" y="1089955"/>
                    <a:pt x="14817334" y="1091171"/>
                    <a:pt x="14815835" y="1091171"/>
                  </a:cubicBezTo>
                  <a:lnTo>
                    <a:pt x="2715" y="1091171"/>
                  </a:lnTo>
                  <a:cubicBezTo>
                    <a:pt x="1995" y="1091171"/>
                    <a:pt x="1304" y="1090885"/>
                    <a:pt x="795" y="1090375"/>
                  </a:cubicBezTo>
                  <a:cubicBezTo>
                    <a:pt x="286" y="1089866"/>
                    <a:pt x="0" y="1089176"/>
                    <a:pt x="0" y="1088455"/>
                  </a:cubicBezTo>
                  <a:lnTo>
                    <a:pt x="0" y="2715"/>
                  </a:lnTo>
                  <a:cubicBezTo>
                    <a:pt x="0" y="1216"/>
                    <a:pt x="1216" y="0"/>
                    <a:pt x="2715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14818550" cy="1148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02769" y="7620082"/>
            <a:ext cx="1147410" cy="1207539"/>
            <a:chOff x="0" y="0"/>
            <a:chExt cx="729082" cy="76728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465123" y="7510257"/>
            <a:ext cx="622701" cy="128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9"/>
              </a:lnSpc>
              <a:spcBef>
                <a:spcPct val="0"/>
              </a:spcBef>
            </a:pPr>
            <a:r>
              <a:rPr lang="en-US" sz="667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99326" y="7973843"/>
            <a:ext cx="15207196" cy="60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5"/>
              </a:lnSpc>
            </a:pP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Dans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quels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pièges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d’accommodation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ses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parents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pourraient-ils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tomber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492493" y="8932396"/>
            <a:ext cx="16398877" cy="1207539"/>
            <a:chOff x="0" y="0"/>
            <a:chExt cx="14818550" cy="1091171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4818550" cy="1091171"/>
            </a:xfrm>
            <a:custGeom>
              <a:avLst/>
              <a:gdLst/>
              <a:ahLst/>
              <a:cxnLst/>
              <a:rect l="l" t="t" r="r" b="b"/>
              <a:pathLst>
                <a:path w="14818550" h="1091171">
                  <a:moveTo>
                    <a:pt x="2715" y="0"/>
                  </a:moveTo>
                  <a:lnTo>
                    <a:pt x="14815835" y="0"/>
                  </a:lnTo>
                  <a:cubicBezTo>
                    <a:pt x="14816555" y="0"/>
                    <a:pt x="14817246" y="286"/>
                    <a:pt x="14817754" y="795"/>
                  </a:cubicBezTo>
                  <a:cubicBezTo>
                    <a:pt x="14818265" y="1304"/>
                    <a:pt x="14818550" y="1995"/>
                    <a:pt x="14818550" y="2715"/>
                  </a:cubicBezTo>
                  <a:lnTo>
                    <a:pt x="14818550" y="1088455"/>
                  </a:lnTo>
                  <a:cubicBezTo>
                    <a:pt x="14818550" y="1089955"/>
                    <a:pt x="14817334" y="1091171"/>
                    <a:pt x="14815835" y="1091171"/>
                  </a:cubicBezTo>
                  <a:lnTo>
                    <a:pt x="2715" y="1091171"/>
                  </a:lnTo>
                  <a:cubicBezTo>
                    <a:pt x="1995" y="1091171"/>
                    <a:pt x="1304" y="1090885"/>
                    <a:pt x="795" y="1090375"/>
                  </a:cubicBezTo>
                  <a:cubicBezTo>
                    <a:pt x="286" y="1089866"/>
                    <a:pt x="0" y="1089176"/>
                    <a:pt x="0" y="1088455"/>
                  </a:cubicBezTo>
                  <a:lnTo>
                    <a:pt x="0" y="2715"/>
                  </a:lnTo>
                  <a:cubicBezTo>
                    <a:pt x="0" y="1216"/>
                    <a:pt x="1216" y="0"/>
                    <a:pt x="2715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14818550" cy="1148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202769" y="8932396"/>
            <a:ext cx="1147410" cy="1207539"/>
            <a:chOff x="0" y="0"/>
            <a:chExt cx="729082" cy="76728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465123" y="8822571"/>
            <a:ext cx="622701" cy="128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9"/>
              </a:lnSpc>
              <a:spcBef>
                <a:spcPct val="0"/>
              </a:spcBef>
            </a:pPr>
            <a:r>
              <a:rPr lang="en-US" sz="667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679991" y="9039781"/>
            <a:ext cx="15842897" cy="109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5"/>
              </a:lnSpc>
            </a:pP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Quelles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stratégies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pourriez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-vous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leur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conseiller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pour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accompagner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Charlotte à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s’exposer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à petits pas, à la manière de guides </a:t>
            </a:r>
            <a:r>
              <a:rPr lang="en-US" sz="3848" spc="-211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bienveillants</a:t>
            </a:r>
            <a:r>
              <a:rPr lang="en-US" sz="3848" spc="-211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0" y="1339587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Mise en pratique!</a:t>
            </a:r>
          </a:p>
        </p:txBody>
      </p:sp>
      <p:sp>
        <p:nvSpPr>
          <p:cNvPr id="55" name="Freeform 55"/>
          <p:cNvSpPr/>
          <p:nvPr/>
        </p:nvSpPr>
        <p:spPr>
          <a:xfrm>
            <a:off x="146639" y="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80778" y="183034"/>
            <a:ext cx="5219336" cy="642515"/>
          </a:xfrm>
          <a:custGeom>
            <a:avLst/>
            <a:gdLst/>
            <a:ahLst/>
            <a:cxnLst/>
            <a:rect l="l" t="t" r="r" b="b"/>
            <a:pathLst>
              <a:path w="5219336" h="642515">
                <a:moveTo>
                  <a:pt x="0" y="0"/>
                </a:moveTo>
                <a:lnTo>
                  <a:pt x="5219336" y="0"/>
                </a:lnTo>
                <a:lnTo>
                  <a:pt x="5219336" y="642516"/>
                </a:lnTo>
                <a:lnTo>
                  <a:pt x="0" y="642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6130726" y="4260452"/>
            <a:ext cx="6026548" cy="602654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960118" y="-882067"/>
            <a:ext cx="8367764" cy="5504744"/>
          </a:xfrm>
          <a:custGeom>
            <a:avLst/>
            <a:gdLst/>
            <a:ahLst/>
            <a:cxnLst/>
            <a:rect l="l" t="t" r="r" b="b"/>
            <a:pathLst>
              <a:path w="8367764" h="5504744">
                <a:moveTo>
                  <a:pt x="0" y="0"/>
                </a:moveTo>
                <a:lnTo>
                  <a:pt x="8367764" y="0"/>
                </a:lnTo>
                <a:lnTo>
                  <a:pt x="8367764" y="5504744"/>
                </a:lnTo>
                <a:lnTo>
                  <a:pt x="0" y="5504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6386672" y="3831444"/>
            <a:ext cx="5770603" cy="5910989"/>
          </a:xfrm>
          <a:custGeom>
            <a:avLst/>
            <a:gdLst/>
            <a:ahLst/>
            <a:cxnLst/>
            <a:rect l="l" t="t" r="r" b="b"/>
            <a:pathLst>
              <a:path w="5770603" h="5910989">
                <a:moveTo>
                  <a:pt x="0" y="0"/>
                </a:moveTo>
                <a:lnTo>
                  <a:pt x="5770602" y="0"/>
                </a:lnTo>
                <a:lnTo>
                  <a:pt x="5770602" y="5910988"/>
                </a:lnTo>
                <a:lnTo>
                  <a:pt x="0" y="5910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26719" y="9627888"/>
            <a:ext cx="2434562" cy="28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4"/>
              </a:lnSpc>
              <a:spcBef>
                <a:spcPct val="0"/>
              </a:spcBef>
            </a:pPr>
            <a:r>
              <a:rPr lang="en-US" sz="1438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Exercice inspiré de Neff (2025)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1419439" y="1839195"/>
            <a:ext cx="10798804" cy="1119229"/>
            <a:chOff x="0" y="0"/>
            <a:chExt cx="9758144" cy="1011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8145" cy="1011372"/>
            </a:xfrm>
            <a:custGeom>
              <a:avLst/>
              <a:gdLst/>
              <a:ahLst/>
              <a:cxnLst/>
              <a:rect l="l" t="t" r="r" b="b"/>
              <a:pathLst>
                <a:path w="9758145" h="1011372">
                  <a:moveTo>
                    <a:pt x="4123" y="0"/>
                  </a:moveTo>
                  <a:lnTo>
                    <a:pt x="9754022" y="0"/>
                  </a:lnTo>
                  <a:cubicBezTo>
                    <a:pt x="9755115" y="0"/>
                    <a:pt x="9756164" y="434"/>
                    <a:pt x="9756937" y="1208"/>
                  </a:cubicBezTo>
                  <a:cubicBezTo>
                    <a:pt x="9757711" y="1981"/>
                    <a:pt x="9758145" y="3030"/>
                    <a:pt x="9758145" y="4123"/>
                  </a:cubicBezTo>
                  <a:lnTo>
                    <a:pt x="9758145" y="1007248"/>
                  </a:lnTo>
                  <a:cubicBezTo>
                    <a:pt x="9758145" y="1008342"/>
                    <a:pt x="9757711" y="1009391"/>
                    <a:pt x="9756937" y="1010164"/>
                  </a:cubicBezTo>
                  <a:cubicBezTo>
                    <a:pt x="9756164" y="1010937"/>
                    <a:pt x="9755115" y="1011372"/>
                    <a:pt x="9754022" y="1011372"/>
                  </a:cubicBezTo>
                  <a:lnTo>
                    <a:pt x="4123" y="1011372"/>
                  </a:lnTo>
                  <a:cubicBezTo>
                    <a:pt x="3030" y="1011372"/>
                    <a:pt x="1981" y="1010937"/>
                    <a:pt x="1208" y="1010164"/>
                  </a:cubicBezTo>
                  <a:cubicBezTo>
                    <a:pt x="434" y="1009391"/>
                    <a:pt x="0" y="1008342"/>
                    <a:pt x="0" y="1007248"/>
                  </a:cubicBezTo>
                  <a:lnTo>
                    <a:pt x="0" y="4123"/>
                  </a:lnTo>
                  <a:cubicBezTo>
                    <a:pt x="0" y="3030"/>
                    <a:pt x="434" y="1981"/>
                    <a:pt x="1208" y="1208"/>
                  </a:cubicBezTo>
                  <a:cubicBezTo>
                    <a:pt x="1981" y="434"/>
                    <a:pt x="3030" y="0"/>
                    <a:pt x="412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9758144" cy="1068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639" y="1839195"/>
            <a:ext cx="1063498" cy="1119229"/>
            <a:chOff x="0" y="0"/>
            <a:chExt cx="729082" cy="7672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89807" y="1736948"/>
            <a:ext cx="577162" cy="118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6"/>
              </a:lnSpc>
              <a:spcBef>
                <a:spcPct val="0"/>
              </a:spcBef>
            </a:pPr>
            <a:r>
              <a:rPr lang="en-US" sz="618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75528" y="2138431"/>
            <a:ext cx="9686625" cy="60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5"/>
              </a:lnSpc>
            </a:pPr>
            <a:r>
              <a:rPr lang="en-US" sz="3848" spc="-21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 que j’ai </a:t>
            </a:r>
            <a:r>
              <a:rPr lang="en-US" sz="3848" b="1" spc="-21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appris de nouveau </a:t>
            </a:r>
            <a:r>
              <a:rPr lang="en-US" sz="3848" spc="-21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aujourd’hui?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19439" y="3207481"/>
            <a:ext cx="10798804" cy="1119229"/>
            <a:chOff x="0" y="0"/>
            <a:chExt cx="9758144" cy="10113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58145" cy="1011372"/>
            </a:xfrm>
            <a:custGeom>
              <a:avLst/>
              <a:gdLst/>
              <a:ahLst/>
              <a:cxnLst/>
              <a:rect l="l" t="t" r="r" b="b"/>
              <a:pathLst>
                <a:path w="9758145" h="1011372">
                  <a:moveTo>
                    <a:pt x="4123" y="0"/>
                  </a:moveTo>
                  <a:lnTo>
                    <a:pt x="9754022" y="0"/>
                  </a:lnTo>
                  <a:cubicBezTo>
                    <a:pt x="9755115" y="0"/>
                    <a:pt x="9756164" y="434"/>
                    <a:pt x="9756937" y="1208"/>
                  </a:cubicBezTo>
                  <a:cubicBezTo>
                    <a:pt x="9757711" y="1981"/>
                    <a:pt x="9758145" y="3030"/>
                    <a:pt x="9758145" y="4123"/>
                  </a:cubicBezTo>
                  <a:lnTo>
                    <a:pt x="9758145" y="1007248"/>
                  </a:lnTo>
                  <a:cubicBezTo>
                    <a:pt x="9758145" y="1008342"/>
                    <a:pt x="9757711" y="1009391"/>
                    <a:pt x="9756937" y="1010164"/>
                  </a:cubicBezTo>
                  <a:cubicBezTo>
                    <a:pt x="9756164" y="1010937"/>
                    <a:pt x="9755115" y="1011372"/>
                    <a:pt x="9754022" y="1011372"/>
                  </a:cubicBezTo>
                  <a:lnTo>
                    <a:pt x="4123" y="1011372"/>
                  </a:lnTo>
                  <a:cubicBezTo>
                    <a:pt x="3030" y="1011372"/>
                    <a:pt x="1981" y="1010937"/>
                    <a:pt x="1208" y="1010164"/>
                  </a:cubicBezTo>
                  <a:cubicBezTo>
                    <a:pt x="434" y="1009391"/>
                    <a:pt x="0" y="1008342"/>
                    <a:pt x="0" y="1007248"/>
                  </a:cubicBezTo>
                  <a:lnTo>
                    <a:pt x="0" y="4123"/>
                  </a:lnTo>
                  <a:cubicBezTo>
                    <a:pt x="0" y="3030"/>
                    <a:pt x="434" y="1981"/>
                    <a:pt x="1208" y="1208"/>
                  </a:cubicBezTo>
                  <a:cubicBezTo>
                    <a:pt x="1981" y="434"/>
                    <a:pt x="3030" y="0"/>
                    <a:pt x="412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9758144" cy="1068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6639" y="3207481"/>
            <a:ext cx="1063498" cy="1119229"/>
            <a:chOff x="0" y="0"/>
            <a:chExt cx="729082" cy="7672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89807" y="3105233"/>
            <a:ext cx="577162" cy="118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6"/>
              </a:lnSpc>
              <a:spcBef>
                <a:spcPct val="0"/>
              </a:spcBef>
            </a:pPr>
            <a:r>
              <a:rPr lang="en-US" sz="618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86787" y="3581103"/>
            <a:ext cx="9686625" cy="56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0"/>
              </a:lnSpc>
            </a:pP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Quels </a:t>
            </a:r>
            <a:r>
              <a:rPr lang="en-US" sz="3848" b="1" spc="-211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liens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je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peux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faire avec ma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réalité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19439" y="4583885"/>
            <a:ext cx="10798804" cy="1119229"/>
            <a:chOff x="0" y="0"/>
            <a:chExt cx="9758144" cy="10113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758145" cy="1011372"/>
            </a:xfrm>
            <a:custGeom>
              <a:avLst/>
              <a:gdLst/>
              <a:ahLst/>
              <a:cxnLst/>
              <a:rect l="l" t="t" r="r" b="b"/>
              <a:pathLst>
                <a:path w="9758145" h="1011372">
                  <a:moveTo>
                    <a:pt x="4123" y="0"/>
                  </a:moveTo>
                  <a:lnTo>
                    <a:pt x="9754022" y="0"/>
                  </a:lnTo>
                  <a:cubicBezTo>
                    <a:pt x="9755115" y="0"/>
                    <a:pt x="9756164" y="434"/>
                    <a:pt x="9756937" y="1208"/>
                  </a:cubicBezTo>
                  <a:cubicBezTo>
                    <a:pt x="9757711" y="1981"/>
                    <a:pt x="9758145" y="3030"/>
                    <a:pt x="9758145" y="4123"/>
                  </a:cubicBezTo>
                  <a:lnTo>
                    <a:pt x="9758145" y="1007248"/>
                  </a:lnTo>
                  <a:cubicBezTo>
                    <a:pt x="9758145" y="1008342"/>
                    <a:pt x="9757711" y="1009391"/>
                    <a:pt x="9756937" y="1010164"/>
                  </a:cubicBezTo>
                  <a:cubicBezTo>
                    <a:pt x="9756164" y="1010937"/>
                    <a:pt x="9755115" y="1011372"/>
                    <a:pt x="9754022" y="1011372"/>
                  </a:cubicBezTo>
                  <a:lnTo>
                    <a:pt x="4123" y="1011372"/>
                  </a:lnTo>
                  <a:cubicBezTo>
                    <a:pt x="3030" y="1011372"/>
                    <a:pt x="1981" y="1010937"/>
                    <a:pt x="1208" y="1010164"/>
                  </a:cubicBezTo>
                  <a:cubicBezTo>
                    <a:pt x="434" y="1009391"/>
                    <a:pt x="0" y="1008342"/>
                    <a:pt x="0" y="1007248"/>
                  </a:cubicBezTo>
                  <a:lnTo>
                    <a:pt x="0" y="4123"/>
                  </a:lnTo>
                  <a:cubicBezTo>
                    <a:pt x="0" y="3030"/>
                    <a:pt x="434" y="1981"/>
                    <a:pt x="1208" y="1208"/>
                  </a:cubicBezTo>
                  <a:cubicBezTo>
                    <a:pt x="1981" y="434"/>
                    <a:pt x="3030" y="0"/>
                    <a:pt x="412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9758144" cy="1068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6639" y="4583885"/>
            <a:ext cx="1063498" cy="1119229"/>
            <a:chOff x="0" y="0"/>
            <a:chExt cx="729082" cy="76728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89807" y="4481638"/>
            <a:ext cx="577162" cy="118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6"/>
              </a:lnSpc>
              <a:spcBef>
                <a:spcPct val="0"/>
              </a:spcBef>
            </a:pPr>
            <a:r>
              <a:rPr lang="en-US" sz="618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51307" y="4757887"/>
            <a:ext cx="10535067" cy="101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1"/>
              </a:lnSpc>
            </a:pPr>
            <a:r>
              <a:rPr lang="en-US" sz="3849" spc="-242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9" spc="-242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que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je </a:t>
            </a:r>
            <a:r>
              <a:rPr lang="en-US" sz="3849" spc="-242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fais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déjà de </a:t>
            </a:r>
            <a:r>
              <a:rPr lang="en-US" sz="3849" b="1" spc="-24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bien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dans </a:t>
            </a:r>
            <a:r>
              <a:rPr lang="en-US" sz="3849" spc="-242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mon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9" spc="-242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rôle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de parent, </a:t>
            </a:r>
            <a:r>
              <a:rPr lang="en-US" sz="3849" spc="-242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lien avec </a:t>
            </a:r>
            <a:r>
              <a:rPr lang="en-US" sz="3849" spc="-242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l’accompagnement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3849" spc="-242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mon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enfant vers </a:t>
            </a:r>
            <a:r>
              <a:rPr lang="en-US" sz="3849" spc="-242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l’exposition</a:t>
            </a:r>
            <a:r>
              <a:rPr lang="en-US" sz="3849" spc="-242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419439" y="5970466"/>
            <a:ext cx="10798804" cy="1119229"/>
            <a:chOff x="0" y="0"/>
            <a:chExt cx="9758144" cy="101137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758145" cy="1011372"/>
            </a:xfrm>
            <a:custGeom>
              <a:avLst/>
              <a:gdLst/>
              <a:ahLst/>
              <a:cxnLst/>
              <a:rect l="l" t="t" r="r" b="b"/>
              <a:pathLst>
                <a:path w="9758145" h="1011372">
                  <a:moveTo>
                    <a:pt x="4123" y="0"/>
                  </a:moveTo>
                  <a:lnTo>
                    <a:pt x="9754022" y="0"/>
                  </a:lnTo>
                  <a:cubicBezTo>
                    <a:pt x="9755115" y="0"/>
                    <a:pt x="9756164" y="434"/>
                    <a:pt x="9756937" y="1208"/>
                  </a:cubicBezTo>
                  <a:cubicBezTo>
                    <a:pt x="9757711" y="1981"/>
                    <a:pt x="9758145" y="3030"/>
                    <a:pt x="9758145" y="4123"/>
                  </a:cubicBezTo>
                  <a:lnTo>
                    <a:pt x="9758145" y="1007248"/>
                  </a:lnTo>
                  <a:cubicBezTo>
                    <a:pt x="9758145" y="1008342"/>
                    <a:pt x="9757711" y="1009391"/>
                    <a:pt x="9756937" y="1010164"/>
                  </a:cubicBezTo>
                  <a:cubicBezTo>
                    <a:pt x="9756164" y="1010937"/>
                    <a:pt x="9755115" y="1011372"/>
                    <a:pt x="9754022" y="1011372"/>
                  </a:cubicBezTo>
                  <a:lnTo>
                    <a:pt x="4123" y="1011372"/>
                  </a:lnTo>
                  <a:cubicBezTo>
                    <a:pt x="3030" y="1011372"/>
                    <a:pt x="1981" y="1010937"/>
                    <a:pt x="1208" y="1010164"/>
                  </a:cubicBezTo>
                  <a:cubicBezTo>
                    <a:pt x="434" y="1009391"/>
                    <a:pt x="0" y="1008342"/>
                    <a:pt x="0" y="1007248"/>
                  </a:cubicBezTo>
                  <a:lnTo>
                    <a:pt x="0" y="4123"/>
                  </a:lnTo>
                  <a:cubicBezTo>
                    <a:pt x="0" y="3030"/>
                    <a:pt x="434" y="1981"/>
                    <a:pt x="1208" y="1208"/>
                  </a:cubicBezTo>
                  <a:cubicBezTo>
                    <a:pt x="1981" y="434"/>
                    <a:pt x="3030" y="0"/>
                    <a:pt x="412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9758144" cy="1068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6639" y="5955527"/>
            <a:ext cx="1063498" cy="1119229"/>
            <a:chOff x="0" y="0"/>
            <a:chExt cx="729082" cy="76728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89807" y="5853280"/>
            <a:ext cx="577162" cy="118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6"/>
              </a:lnSpc>
              <a:spcBef>
                <a:spcPct val="0"/>
              </a:spcBef>
            </a:pPr>
            <a:r>
              <a:rPr lang="en-US" sz="618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48489" y="6089787"/>
            <a:ext cx="10637909" cy="101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0"/>
              </a:lnSpc>
            </a:pP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qui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représente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un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</a:t>
            </a:r>
            <a:r>
              <a:rPr lang="en-US" sz="3848" b="1" spc="-211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dans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mon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rôle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de parent,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lien avec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l’accommodation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parentale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419439" y="7331932"/>
            <a:ext cx="10798804" cy="1119229"/>
            <a:chOff x="0" y="0"/>
            <a:chExt cx="9758144" cy="101137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758145" cy="1011372"/>
            </a:xfrm>
            <a:custGeom>
              <a:avLst/>
              <a:gdLst/>
              <a:ahLst/>
              <a:cxnLst/>
              <a:rect l="l" t="t" r="r" b="b"/>
              <a:pathLst>
                <a:path w="9758145" h="1011372">
                  <a:moveTo>
                    <a:pt x="4123" y="0"/>
                  </a:moveTo>
                  <a:lnTo>
                    <a:pt x="9754022" y="0"/>
                  </a:lnTo>
                  <a:cubicBezTo>
                    <a:pt x="9755115" y="0"/>
                    <a:pt x="9756164" y="434"/>
                    <a:pt x="9756937" y="1208"/>
                  </a:cubicBezTo>
                  <a:cubicBezTo>
                    <a:pt x="9757711" y="1981"/>
                    <a:pt x="9758145" y="3030"/>
                    <a:pt x="9758145" y="4123"/>
                  </a:cubicBezTo>
                  <a:lnTo>
                    <a:pt x="9758145" y="1007248"/>
                  </a:lnTo>
                  <a:cubicBezTo>
                    <a:pt x="9758145" y="1008342"/>
                    <a:pt x="9757711" y="1009391"/>
                    <a:pt x="9756937" y="1010164"/>
                  </a:cubicBezTo>
                  <a:cubicBezTo>
                    <a:pt x="9756164" y="1010937"/>
                    <a:pt x="9755115" y="1011372"/>
                    <a:pt x="9754022" y="1011372"/>
                  </a:cubicBezTo>
                  <a:lnTo>
                    <a:pt x="4123" y="1011372"/>
                  </a:lnTo>
                  <a:cubicBezTo>
                    <a:pt x="3030" y="1011372"/>
                    <a:pt x="1981" y="1010937"/>
                    <a:pt x="1208" y="1010164"/>
                  </a:cubicBezTo>
                  <a:cubicBezTo>
                    <a:pt x="434" y="1009391"/>
                    <a:pt x="0" y="1008342"/>
                    <a:pt x="0" y="1007248"/>
                  </a:cubicBezTo>
                  <a:lnTo>
                    <a:pt x="0" y="4123"/>
                  </a:lnTo>
                  <a:cubicBezTo>
                    <a:pt x="0" y="3030"/>
                    <a:pt x="434" y="1981"/>
                    <a:pt x="1208" y="1208"/>
                  </a:cubicBezTo>
                  <a:cubicBezTo>
                    <a:pt x="1981" y="434"/>
                    <a:pt x="3030" y="0"/>
                    <a:pt x="412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9758144" cy="1068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6639" y="7331932"/>
            <a:ext cx="1063498" cy="1119229"/>
            <a:chOff x="0" y="0"/>
            <a:chExt cx="729082" cy="76728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89807" y="7229684"/>
            <a:ext cx="577162" cy="118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6"/>
              </a:lnSpc>
              <a:spcBef>
                <a:spcPct val="0"/>
              </a:spcBef>
            </a:pPr>
            <a:r>
              <a:rPr lang="en-US" sz="618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51307" y="7495474"/>
            <a:ext cx="10535067" cy="101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0"/>
              </a:lnSpc>
            </a:pP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Quel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pourrait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être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mon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b="1" spc="-211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prochain petit pas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engagé</a:t>
            </a:r>
            <a:r>
              <a:rPr lang="en-US" sz="3848" b="1" spc="-211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lien avec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ce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défi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? 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419439" y="8708336"/>
            <a:ext cx="10798804" cy="1119229"/>
            <a:chOff x="0" y="0"/>
            <a:chExt cx="9758144" cy="101137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9758145" cy="1011372"/>
            </a:xfrm>
            <a:custGeom>
              <a:avLst/>
              <a:gdLst/>
              <a:ahLst/>
              <a:cxnLst/>
              <a:rect l="l" t="t" r="r" b="b"/>
              <a:pathLst>
                <a:path w="9758145" h="1011372">
                  <a:moveTo>
                    <a:pt x="4123" y="0"/>
                  </a:moveTo>
                  <a:lnTo>
                    <a:pt x="9754022" y="0"/>
                  </a:lnTo>
                  <a:cubicBezTo>
                    <a:pt x="9755115" y="0"/>
                    <a:pt x="9756164" y="434"/>
                    <a:pt x="9756937" y="1208"/>
                  </a:cubicBezTo>
                  <a:cubicBezTo>
                    <a:pt x="9757711" y="1981"/>
                    <a:pt x="9758145" y="3030"/>
                    <a:pt x="9758145" y="4123"/>
                  </a:cubicBezTo>
                  <a:lnTo>
                    <a:pt x="9758145" y="1007248"/>
                  </a:lnTo>
                  <a:cubicBezTo>
                    <a:pt x="9758145" y="1008342"/>
                    <a:pt x="9757711" y="1009391"/>
                    <a:pt x="9756937" y="1010164"/>
                  </a:cubicBezTo>
                  <a:cubicBezTo>
                    <a:pt x="9756164" y="1010937"/>
                    <a:pt x="9755115" y="1011372"/>
                    <a:pt x="9754022" y="1011372"/>
                  </a:cubicBezTo>
                  <a:lnTo>
                    <a:pt x="4123" y="1011372"/>
                  </a:lnTo>
                  <a:cubicBezTo>
                    <a:pt x="3030" y="1011372"/>
                    <a:pt x="1981" y="1010937"/>
                    <a:pt x="1208" y="1010164"/>
                  </a:cubicBezTo>
                  <a:cubicBezTo>
                    <a:pt x="434" y="1009391"/>
                    <a:pt x="0" y="1008342"/>
                    <a:pt x="0" y="1007248"/>
                  </a:cubicBezTo>
                  <a:lnTo>
                    <a:pt x="0" y="4123"/>
                  </a:lnTo>
                  <a:cubicBezTo>
                    <a:pt x="0" y="3030"/>
                    <a:pt x="434" y="1981"/>
                    <a:pt x="1208" y="1208"/>
                  </a:cubicBezTo>
                  <a:cubicBezTo>
                    <a:pt x="1981" y="434"/>
                    <a:pt x="3030" y="0"/>
                    <a:pt x="412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9758144" cy="10685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46639" y="8708336"/>
            <a:ext cx="1063498" cy="1119229"/>
            <a:chOff x="0" y="0"/>
            <a:chExt cx="729082" cy="76728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389807" y="8606088"/>
            <a:ext cx="577162" cy="118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6"/>
              </a:lnSpc>
              <a:spcBef>
                <a:spcPct val="0"/>
              </a:spcBef>
            </a:pPr>
            <a:r>
              <a:rPr lang="en-US" sz="618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51307" y="8835339"/>
            <a:ext cx="10535067" cy="101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0"/>
              </a:lnSpc>
            </a:pP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Quelle notion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reste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floue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pour moi,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moins</a:t>
            </a:r>
            <a:r>
              <a:rPr lang="en-US" sz="3848" b="1" spc="-211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claire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?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que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spc="-211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j’aimerais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mieux</a:t>
            </a:r>
            <a:r>
              <a:rPr lang="en-US" sz="3848" b="1" spc="-211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comprendre</a:t>
            </a:r>
            <a:r>
              <a:rPr lang="en-US" sz="3848" b="1" spc="-211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</a:t>
            </a:r>
            <a:r>
              <a:rPr lang="en-US" sz="3848" b="1" spc="-211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48" b="1" spc="-211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approfondir</a:t>
            </a:r>
            <a:r>
              <a:rPr lang="en-US" sz="3848" spc="-211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7891371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14</a:t>
            </a:r>
          </a:p>
        </p:txBody>
      </p:sp>
      <p:sp>
        <p:nvSpPr>
          <p:cNvPr id="52" name="Freeform 52"/>
          <p:cNvSpPr/>
          <p:nvPr/>
        </p:nvSpPr>
        <p:spPr>
          <a:xfrm>
            <a:off x="146639" y="123568"/>
            <a:ext cx="4305991" cy="695918"/>
          </a:xfrm>
          <a:custGeom>
            <a:avLst/>
            <a:gdLst/>
            <a:ahLst/>
            <a:cxnLst/>
            <a:rect l="l" t="t" r="r" b="b"/>
            <a:pathLst>
              <a:path w="4305991" h="695918">
                <a:moveTo>
                  <a:pt x="0" y="0"/>
                </a:moveTo>
                <a:lnTo>
                  <a:pt x="4305992" y="0"/>
                </a:lnTo>
                <a:lnTo>
                  <a:pt x="4305992" y="695917"/>
                </a:lnTo>
                <a:lnTo>
                  <a:pt x="0" y="6959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3" name="TextBox 53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CAUSERIE INTÉGRATIVE</a:t>
            </a:r>
          </a:p>
        </p:txBody>
      </p:sp>
      <p:sp>
        <p:nvSpPr>
          <p:cNvPr id="54" name="Freeform 54"/>
          <p:cNvSpPr/>
          <p:nvPr/>
        </p:nvSpPr>
        <p:spPr>
          <a:xfrm>
            <a:off x="12275392" y="3196010"/>
            <a:ext cx="5930601" cy="5063250"/>
          </a:xfrm>
          <a:custGeom>
            <a:avLst/>
            <a:gdLst/>
            <a:ahLst/>
            <a:cxnLst/>
            <a:rect l="l" t="t" r="r" b="b"/>
            <a:pathLst>
              <a:path w="5930601" h="5063250">
                <a:moveTo>
                  <a:pt x="0" y="0"/>
                </a:moveTo>
                <a:lnTo>
                  <a:pt x="5930601" y="0"/>
                </a:lnTo>
                <a:lnTo>
                  <a:pt x="5930601" y="5063251"/>
                </a:lnTo>
                <a:lnTo>
                  <a:pt x="0" y="5063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139705"/>
            <a:ext cx="4305991" cy="695918"/>
          </a:xfrm>
          <a:custGeom>
            <a:avLst/>
            <a:gdLst/>
            <a:ahLst/>
            <a:cxnLst/>
            <a:rect l="l" t="t" r="r" b="b"/>
            <a:pathLst>
              <a:path w="4305991" h="695918">
                <a:moveTo>
                  <a:pt x="0" y="0"/>
                </a:moveTo>
                <a:lnTo>
                  <a:pt x="4305992" y="0"/>
                </a:lnTo>
                <a:lnTo>
                  <a:pt x="4305992" y="695918"/>
                </a:lnTo>
                <a:lnTo>
                  <a:pt x="0" y="695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13150343" y="7109128"/>
            <a:ext cx="3850509" cy="3374446"/>
          </a:xfrm>
          <a:custGeom>
            <a:avLst/>
            <a:gdLst/>
            <a:ahLst/>
            <a:cxnLst/>
            <a:rect l="l" t="t" r="r" b="b"/>
            <a:pathLst>
              <a:path w="3850509" h="3374446">
                <a:moveTo>
                  <a:pt x="0" y="0"/>
                </a:moveTo>
                <a:lnTo>
                  <a:pt x="3850509" y="0"/>
                </a:lnTo>
                <a:lnTo>
                  <a:pt x="3850509" y="3374446"/>
                </a:lnTo>
                <a:lnTo>
                  <a:pt x="0" y="3374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521298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DÉFIS DE LA SEMAINE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867789" y="2838922"/>
            <a:ext cx="5996649" cy="1192994"/>
            <a:chOff x="0" y="0"/>
            <a:chExt cx="2954563" cy="2191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4562" cy="219122"/>
            </a:xfrm>
            <a:custGeom>
              <a:avLst/>
              <a:gdLst/>
              <a:ahLst/>
              <a:cxnLst/>
              <a:rect l="l" t="t" r="r" b="b"/>
              <a:pathLst>
                <a:path w="2954562" h="219122">
                  <a:moveTo>
                    <a:pt x="9145" y="0"/>
                  </a:moveTo>
                  <a:lnTo>
                    <a:pt x="2945418" y="0"/>
                  </a:lnTo>
                  <a:cubicBezTo>
                    <a:pt x="2950468" y="0"/>
                    <a:pt x="2954562" y="4094"/>
                    <a:pt x="2954562" y="9145"/>
                  </a:cubicBezTo>
                  <a:lnTo>
                    <a:pt x="2954562" y="209977"/>
                  </a:lnTo>
                  <a:cubicBezTo>
                    <a:pt x="2954562" y="212403"/>
                    <a:pt x="2953599" y="214729"/>
                    <a:pt x="2951884" y="216444"/>
                  </a:cubicBezTo>
                  <a:cubicBezTo>
                    <a:pt x="2950169" y="218159"/>
                    <a:pt x="2947843" y="219122"/>
                    <a:pt x="2945418" y="219122"/>
                  </a:cubicBezTo>
                  <a:lnTo>
                    <a:pt x="9145" y="219122"/>
                  </a:lnTo>
                  <a:cubicBezTo>
                    <a:pt x="6719" y="219122"/>
                    <a:pt x="4393" y="218159"/>
                    <a:pt x="2678" y="216444"/>
                  </a:cubicBezTo>
                  <a:cubicBezTo>
                    <a:pt x="963" y="214729"/>
                    <a:pt x="0" y="212403"/>
                    <a:pt x="0" y="209977"/>
                  </a:cubicBezTo>
                  <a:lnTo>
                    <a:pt x="0" y="9145"/>
                  </a:lnTo>
                  <a:cubicBezTo>
                    <a:pt x="0" y="6719"/>
                    <a:pt x="963" y="4393"/>
                    <a:pt x="2678" y="2678"/>
                  </a:cubicBezTo>
                  <a:cubicBezTo>
                    <a:pt x="4393" y="963"/>
                    <a:pt x="6719" y="0"/>
                    <a:pt x="9145" y="0"/>
                  </a:cubicBezTo>
                  <a:close/>
                </a:path>
              </a:pathLst>
            </a:custGeom>
            <a:solidFill>
              <a:srgbClr val="30178A"/>
            </a:solidFill>
            <a:ln w="57150" cap="sq">
              <a:solidFill>
                <a:srgbClr val="30178B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14300"/>
              <a:ext cx="2954563" cy="333422"/>
            </a:xfrm>
            <a:prstGeom prst="rect">
              <a:avLst/>
            </a:prstGeom>
          </p:spPr>
          <p:txBody>
            <a:bodyPr lIns="63317" tIns="63317" rIns="63317" bIns="63317" rtlCol="0" anchor="ctr"/>
            <a:lstStyle/>
            <a:p>
              <a:pPr algn="ctr">
                <a:lnSpc>
                  <a:spcPts val="4085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198715" y="2987734"/>
            <a:ext cx="618838" cy="929948"/>
          </a:xfrm>
          <a:custGeom>
            <a:avLst/>
            <a:gdLst/>
            <a:ahLst/>
            <a:cxnLst/>
            <a:rect l="l" t="t" r="r" b="b"/>
            <a:pathLst>
              <a:path w="825117" h="1239930">
                <a:moveTo>
                  <a:pt x="0" y="0"/>
                </a:moveTo>
                <a:lnTo>
                  <a:pt x="825117" y="0"/>
                </a:lnTo>
                <a:lnTo>
                  <a:pt x="825117" y="1239930"/>
                </a:lnTo>
                <a:lnTo>
                  <a:pt x="0" y="1239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2" name="Group 12"/>
          <p:cNvGrpSpPr/>
          <p:nvPr/>
        </p:nvGrpSpPr>
        <p:grpSpPr>
          <a:xfrm>
            <a:off x="306648" y="2838922"/>
            <a:ext cx="1189667" cy="1192994"/>
            <a:chOff x="0" y="0"/>
            <a:chExt cx="742644" cy="7447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42644" cy="744721"/>
            </a:xfrm>
            <a:custGeom>
              <a:avLst/>
              <a:gdLst/>
              <a:ahLst/>
              <a:cxnLst/>
              <a:rect l="l" t="t" r="r" b="b"/>
              <a:pathLst>
                <a:path w="742644" h="744721">
                  <a:moveTo>
                    <a:pt x="371322" y="0"/>
                  </a:moveTo>
                  <a:cubicBezTo>
                    <a:pt x="166246" y="0"/>
                    <a:pt x="0" y="166711"/>
                    <a:pt x="0" y="372361"/>
                  </a:cubicBezTo>
                  <a:cubicBezTo>
                    <a:pt x="0" y="578010"/>
                    <a:pt x="166246" y="744721"/>
                    <a:pt x="371322" y="744721"/>
                  </a:cubicBezTo>
                  <a:cubicBezTo>
                    <a:pt x="576397" y="744721"/>
                    <a:pt x="742644" y="578010"/>
                    <a:pt x="742644" y="372361"/>
                  </a:cubicBezTo>
                  <a:cubicBezTo>
                    <a:pt x="742644" y="166711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9623" y="12668"/>
              <a:ext cx="603398" cy="662236"/>
            </a:xfrm>
            <a:prstGeom prst="rect">
              <a:avLst/>
            </a:prstGeom>
          </p:spPr>
          <p:txBody>
            <a:bodyPr lIns="63517" tIns="63517" rIns="63517" bIns="63517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121545" y="3186816"/>
            <a:ext cx="14771843" cy="48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4"/>
              </a:lnSpc>
            </a:pPr>
            <a:r>
              <a:rPr lang="en-US" sz="3099" b="1" spc="-9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Aucun défi pour les enfants!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8664" y="2759201"/>
            <a:ext cx="645634" cy="124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6"/>
              </a:lnSpc>
              <a:spcBef>
                <a:spcPct val="0"/>
              </a:spcBef>
            </a:pPr>
            <a:r>
              <a:rPr lang="en-US" sz="6790" b="1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220" y="2151610"/>
            <a:ext cx="5996649" cy="62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999" b="1" spc="-119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petit défi des enfants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06648" y="5595556"/>
            <a:ext cx="17813719" cy="2518404"/>
            <a:chOff x="0" y="0"/>
            <a:chExt cx="23751626" cy="3357872"/>
          </a:xfrm>
        </p:grpSpPr>
        <p:grpSp>
          <p:nvGrpSpPr>
            <p:cNvPr id="19" name="Group 19"/>
            <p:cNvGrpSpPr/>
            <p:nvPr/>
          </p:nvGrpSpPr>
          <p:grpSpPr>
            <a:xfrm>
              <a:off x="2081522" y="0"/>
              <a:ext cx="21447885" cy="1590659"/>
              <a:chOff x="0" y="0"/>
              <a:chExt cx="2954563" cy="21912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954562" cy="219122"/>
              </a:xfrm>
              <a:custGeom>
                <a:avLst/>
                <a:gdLst/>
                <a:ahLst/>
                <a:cxnLst/>
                <a:rect l="l" t="t" r="r" b="b"/>
                <a:pathLst>
                  <a:path w="2954562" h="219122">
                    <a:moveTo>
                      <a:pt x="5775" y="0"/>
                    </a:moveTo>
                    <a:lnTo>
                      <a:pt x="2948787" y="0"/>
                    </a:lnTo>
                    <a:cubicBezTo>
                      <a:pt x="2951977" y="0"/>
                      <a:pt x="2954562" y="2586"/>
                      <a:pt x="2954562" y="5775"/>
                    </a:cubicBezTo>
                    <a:lnTo>
                      <a:pt x="2954562" y="213347"/>
                    </a:lnTo>
                    <a:cubicBezTo>
                      <a:pt x="2954562" y="216536"/>
                      <a:pt x="2951977" y="219122"/>
                      <a:pt x="2948787" y="219122"/>
                    </a:cubicBezTo>
                    <a:lnTo>
                      <a:pt x="5775" y="219122"/>
                    </a:lnTo>
                    <a:cubicBezTo>
                      <a:pt x="2586" y="219122"/>
                      <a:pt x="0" y="216536"/>
                      <a:pt x="0" y="213347"/>
                    </a:cubicBezTo>
                    <a:lnTo>
                      <a:pt x="0" y="5775"/>
                    </a:lnTo>
                    <a:cubicBezTo>
                      <a:pt x="0" y="2586"/>
                      <a:pt x="2586" y="0"/>
                      <a:pt x="5775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14300"/>
                <a:ext cx="2954563" cy="333422"/>
              </a:xfrm>
              <a:prstGeom prst="rect">
                <a:avLst/>
              </a:prstGeom>
            </p:spPr>
            <p:txBody>
              <a:bodyPr lIns="100254" tIns="100254" rIns="100254" bIns="100254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522756" y="198416"/>
              <a:ext cx="825117" cy="1239930"/>
            </a:xfrm>
            <a:custGeom>
              <a:avLst/>
              <a:gdLst/>
              <a:ahLst/>
              <a:cxnLst/>
              <a:rect l="l" t="t" r="r" b="b"/>
              <a:pathLst>
                <a:path w="825117" h="1239930">
                  <a:moveTo>
                    <a:pt x="0" y="0"/>
                  </a:moveTo>
                  <a:lnTo>
                    <a:pt x="825117" y="0"/>
                  </a:lnTo>
                  <a:lnTo>
                    <a:pt x="825117" y="1239930"/>
                  </a:lnTo>
                  <a:lnTo>
                    <a:pt x="0" y="1239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541720" y="182316"/>
              <a:ext cx="20209906" cy="118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5"/>
                </a:lnSpc>
              </a:pPr>
              <a:r>
                <a:rPr lang="en-US" sz="3100" b="1" spc="-93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semaine, lors d’une situation anxiogène, tentez d’accompagner votre enfant à s’exposer à petits pas, à la manière d’un guide bienveillant, sans avoir recours à l’accommodation parentale.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0"/>
              <a:ext cx="1586222" cy="1590659"/>
              <a:chOff x="0" y="0"/>
              <a:chExt cx="742644" cy="74472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62689" y="-106294"/>
              <a:ext cx="860845" cy="166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06"/>
                </a:lnSpc>
                <a:spcBef>
                  <a:spcPct val="0"/>
                </a:spcBef>
              </a:pPr>
              <a:r>
                <a:rPr lang="en-US" sz="6790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  <p:sp>
          <p:nvSpPr>
            <p:cNvPr id="28" name="Freeform 28"/>
            <p:cNvSpPr/>
            <p:nvPr/>
          </p:nvSpPr>
          <p:spPr>
            <a:xfrm rot="-4839586" flipV="1">
              <a:off x="2231098" y="1774814"/>
              <a:ext cx="783399" cy="968246"/>
            </a:xfrm>
            <a:custGeom>
              <a:avLst/>
              <a:gdLst/>
              <a:ahLst/>
              <a:cxnLst/>
              <a:rect l="l" t="t" r="r" b="b"/>
              <a:pathLst>
                <a:path w="783399" h="968246">
                  <a:moveTo>
                    <a:pt x="0" y="968246"/>
                  </a:moveTo>
                  <a:lnTo>
                    <a:pt x="783399" y="968246"/>
                  </a:lnTo>
                  <a:lnTo>
                    <a:pt x="783399" y="0"/>
                  </a:lnTo>
                  <a:lnTo>
                    <a:pt x="0" y="0"/>
                  </a:lnTo>
                  <a:lnTo>
                    <a:pt x="0" y="968246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3116469" y="2017731"/>
              <a:ext cx="5392892" cy="1340140"/>
              <a:chOff x="0" y="0"/>
              <a:chExt cx="2519409" cy="62607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519409" cy="626076"/>
              </a:xfrm>
              <a:custGeom>
                <a:avLst/>
                <a:gdLst/>
                <a:ahLst/>
                <a:cxnLst/>
                <a:rect l="l" t="t" r="r" b="b"/>
                <a:pathLst>
                  <a:path w="2519409" h="626076">
                    <a:moveTo>
                      <a:pt x="19141" y="0"/>
                    </a:moveTo>
                    <a:lnTo>
                      <a:pt x="2500268" y="0"/>
                    </a:lnTo>
                    <a:cubicBezTo>
                      <a:pt x="2505345" y="0"/>
                      <a:pt x="2510213" y="2017"/>
                      <a:pt x="2513803" y="5606"/>
                    </a:cubicBezTo>
                    <a:cubicBezTo>
                      <a:pt x="2517392" y="9196"/>
                      <a:pt x="2519409" y="14065"/>
                      <a:pt x="2519409" y="19141"/>
                    </a:cubicBezTo>
                    <a:lnTo>
                      <a:pt x="2519409" y="606935"/>
                    </a:lnTo>
                    <a:cubicBezTo>
                      <a:pt x="2519409" y="612012"/>
                      <a:pt x="2517392" y="616880"/>
                      <a:pt x="2513803" y="620470"/>
                    </a:cubicBezTo>
                    <a:cubicBezTo>
                      <a:pt x="2510213" y="624060"/>
                      <a:pt x="2505345" y="626076"/>
                      <a:pt x="2500268" y="626076"/>
                    </a:cubicBezTo>
                    <a:lnTo>
                      <a:pt x="19141" y="626076"/>
                    </a:lnTo>
                    <a:cubicBezTo>
                      <a:pt x="8570" y="626076"/>
                      <a:pt x="0" y="617507"/>
                      <a:pt x="0" y="606935"/>
                    </a:cubicBezTo>
                    <a:lnTo>
                      <a:pt x="0" y="19141"/>
                    </a:lnTo>
                    <a:cubicBezTo>
                      <a:pt x="0" y="14065"/>
                      <a:pt x="2017" y="9196"/>
                      <a:pt x="5606" y="5606"/>
                    </a:cubicBezTo>
                    <a:cubicBezTo>
                      <a:pt x="9196" y="2017"/>
                      <a:pt x="14065" y="0"/>
                      <a:pt x="19141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61925"/>
                <a:ext cx="2519409" cy="788001"/>
              </a:xfrm>
              <a:prstGeom prst="rect">
                <a:avLst/>
              </a:prstGeom>
            </p:spPr>
            <p:txBody>
              <a:bodyPr lIns="159242" tIns="159242" rIns="159242" bIns="159242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4652922" y="2416047"/>
              <a:ext cx="3856439" cy="56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1"/>
                </a:lnSpc>
              </a:pPr>
              <a:r>
                <a:rPr lang="en-US" sz="2880" b="1" spc="-6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DÉFI PERSONNEL</a:t>
              </a:r>
            </a:p>
          </p:txBody>
        </p:sp>
        <p:sp>
          <p:nvSpPr>
            <p:cNvPr id="33" name="Freeform 33"/>
            <p:cNvSpPr/>
            <p:nvPr/>
          </p:nvSpPr>
          <p:spPr>
            <a:xfrm>
              <a:off x="3164074" y="2017731"/>
              <a:ext cx="1213537" cy="1261910"/>
            </a:xfrm>
            <a:custGeom>
              <a:avLst/>
              <a:gdLst/>
              <a:ahLst/>
              <a:cxnLst/>
              <a:rect l="l" t="t" r="r" b="b"/>
              <a:pathLst>
                <a:path w="1213537" h="1261910">
                  <a:moveTo>
                    <a:pt x="0" y="0"/>
                  </a:moveTo>
                  <a:lnTo>
                    <a:pt x="1213537" y="0"/>
                  </a:lnTo>
                  <a:lnTo>
                    <a:pt x="1213537" y="1261911"/>
                  </a:lnTo>
                  <a:lnTo>
                    <a:pt x="0" y="126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46738" y="4927266"/>
            <a:ext cx="5996649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999" b="1" spc="-119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défi des parents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396629" y="1493086"/>
            <a:ext cx="17494741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Fin du bloc 1</a:t>
            </a:r>
          </a:p>
        </p:txBody>
      </p:sp>
      <p:sp>
        <p:nvSpPr>
          <p:cNvPr id="4" name="Freeform 4"/>
          <p:cNvSpPr/>
          <p:nvPr/>
        </p:nvSpPr>
        <p:spPr>
          <a:xfrm rot="-206696">
            <a:off x="1251656" y="3767130"/>
            <a:ext cx="14805548" cy="8235586"/>
          </a:xfrm>
          <a:custGeom>
            <a:avLst/>
            <a:gdLst/>
            <a:ahLst/>
            <a:cxnLst/>
            <a:rect l="l" t="t" r="r" b="b"/>
            <a:pathLst>
              <a:path w="14805548" h="8235586">
                <a:moveTo>
                  <a:pt x="0" y="0"/>
                </a:moveTo>
                <a:lnTo>
                  <a:pt x="14805549" y="0"/>
                </a:lnTo>
                <a:lnTo>
                  <a:pt x="14805549" y="8235586"/>
                </a:lnTo>
                <a:lnTo>
                  <a:pt x="0" y="823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-2906592">
            <a:off x="592814" y="6623113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2"/>
                </a:lnTo>
                <a:lnTo>
                  <a:pt x="0" y="2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2906592">
            <a:off x="14564084" y="2940717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3"/>
                </a:lnTo>
                <a:lnTo>
                  <a:pt x="0" y="2530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65689" y="178636"/>
            <a:ext cx="5366348" cy="660613"/>
          </a:xfrm>
          <a:custGeom>
            <a:avLst/>
            <a:gdLst/>
            <a:ahLst/>
            <a:cxnLst/>
            <a:rect l="l" t="t" r="r" b="b"/>
            <a:pathLst>
              <a:path w="5366348" h="660613">
                <a:moveTo>
                  <a:pt x="0" y="0"/>
                </a:moveTo>
                <a:lnTo>
                  <a:pt x="5366348" y="0"/>
                </a:lnTo>
                <a:lnTo>
                  <a:pt x="5366348" y="660612"/>
                </a:lnTo>
                <a:lnTo>
                  <a:pt x="0" y="660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/>
        </p:nvSpPr>
        <p:spPr>
          <a:xfrm>
            <a:off x="0" y="654040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CONCLUSION ET DÉPART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16</a:t>
            </a:r>
          </a:p>
        </p:txBody>
      </p:sp>
      <p:sp>
        <p:nvSpPr>
          <p:cNvPr id="10" name="Freeform 10"/>
          <p:cNvSpPr/>
          <p:nvPr/>
        </p:nvSpPr>
        <p:spPr>
          <a:xfrm rot="2602783" flipH="1">
            <a:off x="4525013" y="4414643"/>
            <a:ext cx="2014049" cy="1455150"/>
          </a:xfrm>
          <a:custGeom>
            <a:avLst/>
            <a:gdLst/>
            <a:ahLst/>
            <a:cxnLst/>
            <a:rect l="l" t="t" r="r" b="b"/>
            <a:pathLst>
              <a:path w="2014049" h="1455150">
                <a:moveTo>
                  <a:pt x="2014048" y="0"/>
                </a:moveTo>
                <a:lnTo>
                  <a:pt x="0" y="0"/>
                </a:lnTo>
                <a:lnTo>
                  <a:pt x="0" y="1455150"/>
                </a:lnTo>
                <a:lnTo>
                  <a:pt x="2014048" y="1455150"/>
                </a:lnTo>
                <a:lnTo>
                  <a:pt x="201404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1" name="Group 11"/>
          <p:cNvGrpSpPr/>
          <p:nvPr/>
        </p:nvGrpSpPr>
        <p:grpSpPr>
          <a:xfrm>
            <a:off x="1546301" y="3539504"/>
            <a:ext cx="5508185" cy="1366660"/>
            <a:chOff x="0" y="0"/>
            <a:chExt cx="7344246" cy="1822214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7344246" cy="1822214"/>
              <a:chOff x="0" y="0"/>
              <a:chExt cx="2452026" cy="60838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452026" cy="608383"/>
              </a:xfrm>
              <a:custGeom>
                <a:avLst/>
                <a:gdLst/>
                <a:ahLst/>
                <a:cxnLst/>
                <a:rect l="l" t="t" r="r" b="b"/>
                <a:pathLst>
                  <a:path w="2452026" h="608383">
                    <a:moveTo>
                      <a:pt x="28405" y="0"/>
                    </a:moveTo>
                    <a:lnTo>
                      <a:pt x="2423621" y="0"/>
                    </a:lnTo>
                    <a:cubicBezTo>
                      <a:pt x="2439309" y="0"/>
                      <a:pt x="2452026" y="12717"/>
                      <a:pt x="2452026" y="28405"/>
                    </a:cubicBezTo>
                    <a:lnTo>
                      <a:pt x="2452026" y="579978"/>
                    </a:lnTo>
                    <a:cubicBezTo>
                      <a:pt x="2452026" y="595666"/>
                      <a:pt x="2439309" y="608383"/>
                      <a:pt x="2423621" y="608383"/>
                    </a:cubicBezTo>
                    <a:lnTo>
                      <a:pt x="28405" y="608383"/>
                    </a:lnTo>
                    <a:cubicBezTo>
                      <a:pt x="12717" y="608383"/>
                      <a:pt x="0" y="595666"/>
                      <a:pt x="0" y="579978"/>
                    </a:cubicBezTo>
                    <a:lnTo>
                      <a:pt x="0" y="28405"/>
                    </a:lnTo>
                    <a:cubicBezTo>
                      <a:pt x="0" y="12717"/>
                      <a:pt x="12717" y="0"/>
                      <a:pt x="28405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2452026" cy="636958"/>
              </a:xfrm>
              <a:prstGeom prst="rect">
                <a:avLst/>
              </a:prstGeom>
            </p:spPr>
            <p:txBody>
              <a:bodyPr lIns="42905" tIns="42905" rIns="42905" bIns="42905" rtlCol="0" anchor="ctr"/>
              <a:lstStyle/>
              <a:p>
                <a:pPr algn="ctr">
                  <a:lnSpc>
                    <a:spcPts val="845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49086"/>
              <a:ext cx="7344246" cy="1647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8"/>
                </a:lnSpc>
              </a:pPr>
              <a:r>
                <a:rPr lang="en-US" sz="3913" b="1" spc="-136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Première étape accomplie! Félicitations!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9226347" y="3257488"/>
            <a:ext cx="433228" cy="584456"/>
          </a:xfrm>
          <a:custGeom>
            <a:avLst/>
            <a:gdLst/>
            <a:ahLst/>
            <a:cxnLst/>
            <a:rect l="l" t="t" r="r" b="b"/>
            <a:pathLst>
              <a:path w="433228" h="584456">
                <a:moveTo>
                  <a:pt x="0" y="0"/>
                </a:moveTo>
                <a:lnTo>
                  <a:pt x="433228" y="0"/>
                </a:lnTo>
                <a:lnTo>
                  <a:pt x="433228" y="584456"/>
                </a:lnTo>
                <a:lnTo>
                  <a:pt x="0" y="5844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7" name="Group 17"/>
          <p:cNvGrpSpPr/>
          <p:nvPr/>
        </p:nvGrpSpPr>
        <p:grpSpPr>
          <a:xfrm>
            <a:off x="9000666" y="3806503"/>
            <a:ext cx="487762" cy="48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66675" cap="sq">
              <a:solidFill>
                <a:srgbClr val="FF5A6A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4651" tIns="24651" rIns="24651" bIns="24651" rtlCol="0" anchor="ctr"/>
            <a:lstStyle/>
            <a:p>
              <a:pPr algn="ctr">
                <a:lnSpc>
                  <a:spcPts val="104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849218" y="6118807"/>
            <a:ext cx="487762" cy="4877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66675" cap="sq">
              <a:solidFill>
                <a:srgbClr val="FF5A6A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4651" tIns="24651" rIns="24651" bIns="24651" rtlCol="0" anchor="ctr"/>
            <a:lstStyle/>
            <a:p>
              <a:pPr algn="ctr">
                <a:lnSpc>
                  <a:spcPts val="1048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2193859" y="6606569"/>
            <a:ext cx="3802699" cy="3392653"/>
          </a:xfrm>
          <a:prstGeom prst="line">
            <a:avLst/>
          </a:prstGeom>
          <a:ln w="57150" cap="rnd">
            <a:solidFill>
              <a:srgbClr val="FF5A6A">
                <a:alpha val="69804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24" name="AutoShape 24"/>
          <p:cNvSpPr/>
          <p:nvPr/>
        </p:nvSpPr>
        <p:spPr>
          <a:xfrm flipV="1">
            <a:off x="6444769" y="4222834"/>
            <a:ext cx="2627328" cy="1968042"/>
          </a:xfrm>
          <a:prstGeom prst="line">
            <a:avLst/>
          </a:prstGeom>
          <a:ln w="57150" cap="rnd">
            <a:solidFill>
              <a:srgbClr val="FF5A6A">
                <a:alpha val="69804"/>
              </a:srgbClr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396629" y="1493086"/>
            <a:ext cx="17494741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Merci pour votre participation!</a:t>
            </a:r>
          </a:p>
        </p:txBody>
      </p:sp>
      <p:sp>
        <p:nvSpPr>
          <p:cNvPr id="4" name="Freeform 4"/>
          <p:cNvSpPr/>
          <p:nvPr/>
        </p:nvSpPr>
        <p:spPr>
          <a:xfrm rot="-2906592">
            <a:off x="592814" y="6623113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2"/>
                </a:lnTo>
                <a:lnTo>
                  <a:pt x="0" y="2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2925263" y="3407080"/>
            <a:ext cx="13069672" cy="7400702"/>
          </a:xfrm>
          <a:custGeom>
            <a:avLst/>
            <a:gdLst/>
            <a:ahLst/>
            <a:cxnLst/>
            <a:rect l="l" t="t" r="r" b="b"/>
            <a:pathLst>
              <a:path w="13069672" h="7400702">
                <a:moveTo>
                  <a:pt x="0" y="0"/>
                </a:moveTo>
                <a:lnTo>
                  <a:pt x="13069672" y="0"/>
                </a:lnTo>
                <a:lnTo>
                  <a:pt x="13069672" y="7400702"/>
                </a:lnTo>
                <a:lnTo>
                  <a:pt x="0" y="7400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17</a:t>
            </a:r>
          </a:p>
        </p:txBody>
      </p:sp>
      <p:sp>
        <p:nvSpPr>
          <p:cNvPr id="7" name="Freeform 7"/>
          <p:cNvSpPr/>
          <p:nvPr/>
        </p:nvSpPr>
        <p:spPr>
          <a:xfrm rot="-2906592">
            <a:off x="14564084" y="2940717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3"/>
                </a:lnTo>
                <a:lnTo>
                  <a:pt x="0" y="2530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242089" y="112306"/>
            <a:ext cx="5366348" cy="660613"/>
          </a:xfrm>
          <a:custGeom>
            <a:avLst/>
            <a:gdLst/>
            <a:ahLst/>
            <a:cxnLst/>
            <a:rect l="l" t="t" r="r" b="b"/>
            <a:pathLst>
              <a:path w="5366348" h="660613">
                <a:moveTo>
                  <a:pt x="0" y="0"/>
                </a:moveTo>
                <a:lnTo>
                  <a:pt x="5366348" y="0"/>
                </a:lnTo>
                <a:lnTo>
                  <a:pt x="5366348" y="660613"/>
                </a:lnTo>
                <a:lnTo>
                  <a:pt x="0" y="660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/>
        </p:nvSpPr>
        <p:spPr>
          <a:xfrm>
            <a:off x="-1" y="67971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CONCLUSION ET DÉPART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8686800" y="3882699"/>
            <a:ext cx="857635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DÉROULEMENT GÉNÉRAL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5" name="Freeform 5"/>
          <p:cNvSpPr/>
          <p:nvPr/>
        </p:nvSpPr>
        <p:spPr>
          <a:xfrm>
            <a:off x="108258" y="614234"/>
            <a:ext cx="9247827" cy="8999145"/>
          </a:xfrm>
          <a:custGeom>
            <a:avLst/>
            <a:gdLst/>
            <a:ahLst/>
            <a:cxnLst/>
            <a:rect l="l" t="t" r="r" b="b"/>
            <a:pathLst>
              <a:path w="9247827" h="8999145">
                <a:moveTo>
                  <a:pt x="0" y="0"/>
                </a:moveTo>
                <a:lnTo>
                  <a:pt x="9247827" y="0"/>
                </a:lnTo>
                <a:lnTo>
                  <a:pt x="9247827" y="8999145"/>
                </a:lnTo>
                <a:lnTo>
                  <a:pt x="0" y="899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4" name="Freeform 4"/>
          <p:cNvSpPr/>
          <p:nvPr/>
        </p:nvSpPr>
        <p:spPr>
          <a:xfrm>
            <a:off x="4625876" y="2244724"/>
            <a:ext cx="8960486" cy="4737857"/>
          </a:xfrm>
          <a:custGeom>
            <a:avLst/>
            <a:gdLst/>
            <a:ahLst/>
            <a:cxnLst/>
            <a:rect l="l" t="t" r="r" b="b"/>
            <a:pathLst>
              <a:path w="8960486" h="4737857">
                <a:moveTo>
                  <a:pt x="0" y="0"/>
                </a:moveTo>
                <a:lnTo>
                  <a:pt x="8960486" y="0"/>
                </a:lnTo>
                <a:lnTo>
                  <a:pt x="8960486" y="4737858"/>
                </a:lnTo>
                <a:lnTo>
                  <a:pt x="0" y="4737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429925" y="827645"/>
            <a:ext cx="17711350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-408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ACCOMMODATION PARENTALE</a:t>
            </a:r>
          </a:p>
        </p:txBody>
      </p:sp>
      <p:sp>
        <p:nvSpPr>
          <p:cNvPr id="6" name="Freeform 6"/>
          <p:cNvSpPr/>
          <p:nvPr/>
        </p:nvSpPr>
        <p:spPr>
          <a:xfrm>
            <a:off x="229018" y="212439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6" y="0"/>
                </a:lnTo>
                <a:lnTo>
                  <a:pt x="5539116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/>
        </p:nvGrpSpPr>
        <p:grpSpPr>
          <a:xfrm>
            <a:off x="2563167" y="7227859"/>
            <a:ext cx="13444867" cy="2786455"/>
            <a:chOff x="0" y="0"/>
            <a:chExt cx="2883596" cy="5976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83596" cy="597627"/>
            </a:xfrm>
            <a:custGeom>
              <a:avLst/>
              <a:gdLst/>
              <a:ahLst/>
              <a:cxnLst/>
              <a:rect l="l" t="t" r="r" b="b"/>
              <a:pathLst>
                <a:path w="2883596" h="597627">
                  <a:moveTo>
                    <a:pt x="21881" y="0"/>
                  </a:moveTo>
                  <a:lnTo>
                    <a:pt x="2861714" y="0"/>
                  </a:lnTo>
                  <a:cubicBezTo>
                    <a:pt x="2873799" y="0"/>
                    <a:pt x="2883596" y="9797"/>
                    <a:pt x="2883596" y="21881"/>
                  </a:cubicBezTo>
                  <a:lnTo>
                    <a:pt x="2883596" y="575745"/>
                  </a:lnTo>
                  <a:cubicBezTo>
                    <a:pt x="2883596" y="587830"/>
                    <a:pt x="2873799" y="597627"/>
                    <a:pt x="2861714" y="597627"/>
                  </a:cubicBezTo>
                  <a:lnTo>
                    <a:pt x="21881" y="597627"/>
                  </a:lnTo>
                  <a:cubicBezTo>
                    <a:pt x="9797" y="597627"/>
                    <a:pt x="0" y="587830"/>
                    <a:pt x="0" y="575745"/>
                  </a:cubicBezTo>
                  <a:lnTo>
                    <a:pt x="0" y="21881"/>
                  </a:lnTo>
                  <a:cubicBezTo>
                    <a:pt x="0" y="9797"/>
                    <a:pt x="9797" y="0"/>
                    <a:pt x="21881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883596" cy="65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359586" y="7388951"/>
            <a:ext cx="11568828" cy="74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  <a:spcBef>
                <a:spcPct val="0"/>
              </a:spcBef>
            </a:pPr>
            <a:r>
              <a:rPr lang="en-US" sz="3900" b="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OBJECTIFS SPÉCIFIQUES DE L’ATELIER 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77210" y="8110333"/>
            <a:ext cx="12457817" cy="160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586" lvl="1" indent="-242793" algn="l">
              <a:lnSpc>
                <a:spcPts val="3148"/>
              </a:lnSpc>
              <a:buFont typeface="Arial"/>
              <a:buChar char="•"/>
            </a:pPr>
            <a:r>
              <a:rPr lang="en-US" sz="2249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Comprendre le conc</a:t>
            </a:r>
            <a:r>
              <a:rPr lang="en-US" sz="2249" b="1" u="none" strike="noStrike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ept d’accommodation parentale et ses répercussions sur l’anxiété à long terme;</a:t>
            </a:r>
          </a:p>
          <a:p>
            <a:pPr marL="485586" lvl="1" indent="-242793" algn="l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sz="2249" b="1" u="none" strike="noStrike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Reconnaitre ses comportements d’accommodation et prendre conscience des raisons sous-jacentes;</a:t>
            </a:r>
          </a:p>
          <a:p>
            <a:pPr marL="485586" lvl="1" indent="-242793" algn="l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sz="2249" b="1" u="none" strike="noStrike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Utiliser des stratégies d’accompagnement parental qui tendent davantage vers l’exposition;</a:t>
            </a:r>
          </a:p>
          <a:p>
            <a:pPr marL="485586" lvl="1" indent="-242793" algn="l">
              <a:lnSpc>
                <a:spcPts val="3148"/>
              </a:lnSpc>
              <a:buFont typeface="Arial"/>
              <a:buChar char="•"/>
            </a:pPr>
            <a:r>
              <a:rPr lang="en-US" sz="2249" b="1" u="none" strike="noStrike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Mettre en pratique de façon intégrée les notions abordées dans l’ensemble du bloc 1.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063615" y="6735293"/>
            <a:ext cx="1346014" cy="1307316"/>
          </a:xfrm>
          <a:custGeom>
            <a:avLst/>
            <a:gdLst/>
            <a:ahLst/>
            <a:cxnLst/>
            <a:rect l="l" t="t" r="r" b="b"/>
            <a:pathLst>
              <a:path w="1346014" h="1307316">
                <a:moveTo>
                  <a:pt x="0" y="0"/>
                </a:moveTo>
                <a:lnTo>
                  <a:pt x="1346014" y="0"/>
                </a:lnTo>
                <a:lnTo>
                  <a:pt x="1346014" y="1307315"/>
                </a:lnTo>
                <a:lnTo>
                  <a:pt x="0" y="1307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53026" y="2108374"/>
            <a:ext cx="7347487" cy="224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6999" b="1" spc="-363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 ce moment, </a:t>
            </a:r>
          </a:p>
          <a:p>
            <a:pPr algn="ctr">
              <a:lnSpc>
                <a:spcPts val="8259"/>
              </a:lnSpc>
            </a:pPr>
            <a:r>
              <a:rPr lang="en-US" sz="6999" b="1" spc="-363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 me sens...</a:t>
            </a:r>
          </a:p>
        </p:txBody>
      </p:sp>
      <p:sp>
        <p:nvSpPr>
          <p:cNvPr id="4" name="Freeform 4"/>
          <p:cNvSpPr/>
          <p:nvPr/>
        </p:nvSpPr>
        <p:spPr>
          <a:xfrm rot="-979249">
            <a:off x="5000711" y="3937139"/>
            <a:ext cx="1952111" cy="2412722"/>
          </a:xfrm>
          <a:custGeom>
            <a:avLst/>
            <a:gdLst/>
            <a:ahLst/>
            <a:cxnLst/>
            <a:rect l="l" t="t" r="r" b="b"/>
            <a:pathLst>
              <a:path w="1952111" h="2412722">
                <a:moveTo>
                  <a:pt x="0" y="0"/>
                </a:moveTo>
                <a:lnTo>
                  <a:pt x="1952111" y="0"/>
                </a:lnTo>
                <a:lnTo>
                  <a:pt x="1952111" y="2412722"/>
                </a:lnTo>
                <a:lnTo>
                  <a:pt x="0" y="2412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8491090" y="-5974"/>
            <a:ext cx="9371705" cy="10165127"/>
          </a:xfrm>
          <a:custGeom>
            <a:avLst/>
            <a:gdLst/>
            <a:ahLst/>
            <a:cxnLst/>
            <a:rect l="l" t="t" r="r" b="b"/>
            <a:pathLst>
              <a:path w="9371705" h="10165127">
                <a:moveTo>
                  <a:pt x="0" y="0"/>
                </a:moveTo>
                <a:lnTo>
                  <a:pt x="9371706" y="0"/>
                </a:lnTo>
                <a:lnTo>
                  <a:pt x="9371706" y="10165127"/>
                </a:lnTo>
                <a:lnTo>
                  <a:pt x="0" y="10165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7" name="Freeform 7"/>
          <p:cNvSpPr/>
          <p:nvPr/>
        </p:nvSpPr>
        <p:spPr>
          <a:xfrm>
            <a:off x="167234" y="199154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6" y="0"/>
                </a:lnTo>
                <a:lnTo>
                  <a:pt x="5539116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9400017" y="8208794"/>
            <a:ext cx="378522" cy="76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7"/>
              </a:lnSpc>
              <a:spcBef>
                <a:spcPct val="0"/>
              </a:spcBef>
            </a:pPr>
            <a:r>
              <a:rPr lang="en-US" sz="405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4" name="Freeform 4"/>
          <p:cNvSpPr/>
          <p:nvPr/>
        </p:nvSpPr>
        <p:spPr>
          <a:xfrm>
            <a:off x="146639" y="2410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15160436" y="6857887"/>
            <a:ext cx="2419527" cy="2120385"/>
          </a:xfrm>
          <a:custGeom>
            <a:avLst/>
            <a:gdLst/>
            <a:ahLst/>
            <a:cxnLst/>
            <a:rect l="l" t="t" r="r" b="b"/>
            <a:pathLst>
              <a:path w="2419527" h="2120385">
                <a:moveTo>
                  <a:pt x="0" y="0"/>
                </a:moveTo>
                <a:lnTo>
                  <a:pt x="2419527" y="0"/>
                </a:lnTo>
                <a:lnTo>
                  <a:pt x="2419527" y="2120386"/>
                </a:lnTo>
                <a:lnTo>
                  <a:pt x="0" y="2120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7740" y="3875750"/>
            <a:ext cx="17252222" cy="2701120"/>
            <a:chOff x="0" y="-68276"/>
            <a:chExt cx="23002963" cy="3601494"/>
          </a:xfrm>
        </p:grpSpPr>
        <p:grpSp>
          <p:nvGrpSpPr>
            <p:cNvPr id="8" name="Group 8"/>
            <p:cNvGrpSpPr/>
            <p:nvPr/>
          </p:nvGrpSpPr>
          <p:grpSpPr>
            <a:xfrm>
              <a:off x="2648098" y="1990037"/>
              <a:ext cx="20354865" cy="1543181"/>
              <a:chOff x="0" y="0"/>
              <a:chExt cx="3335512" cy="2528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335512" cy="252878"/>
              </a:xfrm>
              <a:custGeom>
                <a:avLst/>
                <a:gdLst/>
                <a:ahLst/>
                <a:cxnLst/>
                <a:rect l="l" t="t" r="r" b="b"/>
                <a:pathLst>
                  <a:path w="3335512" h="252878">
                    <a:moveTo>
                      <a:pt x="6086" y="0"/>
                    </a:moveTo>
                    <a:lnTo>
                      <a:pt x="3329426" y="0"/>
                    </a:lnTo>
                    <a:cubicBezTo>
                      <a:pt x="3332787" y="0"/>
                      <a:pt x="3335512" y="2725"/>
                      <a:pt x="3335512" y="6086"/>
                    </a:cubicBezTo>
                    <a:lnTo>
                      <a:pt x="3335512" y="246792"/>
                    </a:lnTo>
                    <a:cubicBezTo>
                      <a:pt x="3335512" y="248406"/>
                      <a:pt x="3334871" y="249954"/>
                      <a:pt x="3333729" y="251096"/>
                    </a:cubicBezTo>
                    <a:cubicBezTo>
                      <a:pt x="3332588" y="252237"/>
                      <a:pt x="3331040" y="252878"/>
                      <a:pt x="3329426" y="252878"/>
                    </a:cubicBezTo>
                    <a:lnTo>
                      <a:pt x="6086" y="252878"/>
                    </a:lnTo>
                    <a:cubicBezTo>
                      <a:pt x="2725" y="252878"/>
                      <a:pt x="0" y="250153"/>
                      <a:pt x="0" y="246792"/>
                    </a:cubicBezTo>
                    <a:lnTo>
                      <a:pt x="0" y="6086"/>
                    </a:lnTo>
                    <a:cubicBezTo>
                      <a:pt x="0" y="2725"/>
                      <a:pt x="2725" y="0"/>
                      <a:pt x="6086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14300"/>
                <a:ext cx="3335512" cy="367178"/>
              </a:xfrm>
              <a:prstGeom prst="rect">
                <a:avLst/>
              </a:prstGeom>
            </p:spPr>
            <p:txBody>
              <a:bodyPr lIns="84279" tIns="84279" rIns="84279" bIns="84279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053792" y="2214038"/>
              <a:ext cx="18725803" cy="116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semaine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lors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d’une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situation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anxiogène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essaie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au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moins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deux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stratégies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pour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sortir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ta zone de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confort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et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t’exposer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à ton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rythme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898270" y="1990037"/>
              <a:ext cx="1333455" cy="1337185"/>
              <a:chOff x="0" y="0"/>
              <a:chExt cx="742644" cy="74472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84545" tIns="84545" rIns="84545" bIns="84545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3163" y="1912296"/>
              <a:ext cx="723668" cy="1386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91"/>
                </a:lnSpc>
                <a:spcBef>
                  <a:spcPct val="0"/>
                </a:spcBef>
              </a:pPr>
              <a:r>
                <a:rPr lang="en-US" sz="5708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289961" y="107189"/>
              <a:ext cx="16169218" cy="1666900"/>
              <a:chOff x="0" y="0"/>
              <a:chExt cx="5817861" cy="59976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817861" cy="599769"/>
              </a:xfrm>
              <a:custGeom>
                <a:avLst/>
                <a:gdLst/>
                <a:ahLst/>
                <a:cxnLst/>
                <a:rect l="l" t="t" r="r" b="b"/>
                <a:pathLst>
                  <a:path w="5817861" h="599769">
                    <a:moveTo>
                      <a:pt x="5746" y="0"/>
                    </a:moveTo>
                    <a:lnTo>
                      <a:pt x="5812115" y="0"/>
                    </a:lnTo>
                    <a:cubicBezTo>
                      <a:pt x="5813639" y="0"/>
                      <a:pt x="5815100" y="605"/>
                      <a:pt x="5816178" y="1683"/>
                    </a:cubicBezTo>
                    <a:cubicBezTo>
                      <a:pt x="5817255" y="2760"/>
                      <a:pt x="5817861" y="4222"/>
                      <a:pt x="5817861" y="5746"/>
                    </a:cubicBezTo>
                    <a:lnTo>
                      <a:pt x="5817861" y="594023"/>
                    </a:lnTo>
                    <a:cubicBezTo>
                      <a:pt x="5817861" y="595547"/>
                      <a:pt x="5817255" y="597008"/>
                      <a:pt x="5816178" y="598086"/>
                    </a:cubicBezTo>
                    <a:cubicBezTo>
                      <a:pt x="5815100" y="599163"/>
                      <a:pt x="5813639" y="599769"/>
                      <a:pt x="5812115" y="599769"/>
                    </a:cubicBezTo>
                    <a:lnTo>
                      <a:pt x="5746" y="599769"/>
                    </a:lnTo>
                    <a:cubicBezTo>
                      <a:pt x="4222" y="599769"/>
                      <a:pt x="2760" y="599163"/>
                      <a:pt x="1683" y="598086"/>
                    </a:cubicBezTo>
                    <a:cubicBezTo>
                      <a:pt x="605" y="597008"/>
                      <a:pt x="0" y="595547"/>
                      <a:pt x="0" y="594023"/>
                    </a:cubicBezTo>
                    <a:lnTo>
                      <a:pt x="0" y="5746"/>
                    </a:lnTo>
                    <a:cubicBezTo>
                      <a:pt x="0" y="4222"/>
                      <a:pt x="605" y="2760"/>
                      <a:pt x="1683" y="1683"/>
                    </a:cubicBezTo>
                    <a:cubicBezTo>
                      <a:pt x="2760" y="605"/>
                      <a:pt x="4222" y="0"/>
                      <a:pt x="5746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5817861" cy="656919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1164541" cy="1167799"/>
              <a:chOff x="0" y="0"/>
              <a:chExt cx="742644" cy="74472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6272" y="-68276"/>
              <a:ext cx="631998" cy="1212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9"/>
                </a:lnSpc>
                <a:spcBef>
                  <a:spcPct val="0"/>
                </a:spcBef>
              </a:pPr>
              <a:r>
                <a:rPr lang="en-US" sz="4985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438777" y="373501"/>
              <a:ext cx="14816786" cy="1281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67"/>
                </a:lnSpc>
              </a:pP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Comment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s’est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passé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l’accompagnement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votre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enfant dans la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réalisation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son petit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défi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?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3019020" y="2164404"/>
              <a:ext cx="693633" cy="1042345"/>
            </a:xfrm>
            <a:custGeom>
              <a:avLst/>
              <a:gdLst/>
              <a:ahLst/>
              <a:cxnLst/>
              <a:rect l="l" t="t" r="r" b="b"/>
              <a:pathLst>
                <a:path w="693633" h="1042345">
                  <a:moveTo>
                    <a:pt x="0" y="0"/>
                  </a:moveTo>
                  <a:lnTo>
                    <a:pt x="693634" y="0"/>
                  </a:lnTo>
                  <a:lnTo>
                    <a:pt x="693634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7740" y="1868277"/>
            <a:ext cx="12344385" cy="1268105"/>
            <a:chOff x="0" y="-68276"/>
            <a:chExt cx="16459179" cy="1690806"/>
          </a:xfrm>
        </p:grpSpPr>
        <p:grpSp>
          <p:nvGrpSpPr>
            <p:cNvPr id="26" name="Group 26"/>
            <p:cNvGrpSpPr/>
            <p:nvPr/>
          </p:nvGrpSpPr>
          <p:grpSpPr>
            <a:xfrm>
              <a:off x="289961" y="107189"/>
              <a:ext cx="16169218" cy="1515341"/>
              <a:chOff x="0" y="0"/>
              <a:chExt cx="5817861" cy="54523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817861" cy="545236"/>
              </a:xfrm>
              <a:custGeom>
                <a:avLst/>
                <a:gdLst/>
                <a:ahLst/>
                <a:cxnLst/>
                <a:rect l="l" t="t" r="r" b="b"/>
                <a:pathLst>
                  <a:path w="5817861" h="545236">
                    <a:moveTo>
                      <a:pt x="5746" y="0"/>
                    </a:moveTo>
                    <a:lnTo>
                      <a:pt x="5812115" y="0"/>
                    </a:lnTo>
                    <a:cubicBezTo>
                      <a:pt x="5813639" y="0"/>
                      <a:pt x="5815100" y="605"/>
                      <a:pt x="5816178" y="1683"/>
                    </a:cubicBezTo>
                    <a:cubicBezTo>
                      <a:pt x="5817255" y="2760"/>
                      <a:pt x="5817861" y="4222"/>
                      <a:pt x="5817861" y="5746"/>
                    </a:cubicBezTo>
                    <a:lnTo>
                      <a:pt x="5817861" y="539491"/>
                    </a:lnTo>
                    <a:cubicBezTo>
                      <a:pt x="5817861" y="541014"/>
                      <a:pt x="5817255" y="542476"/>
                      <a:pt x="5816178" y="543553"/>
                    </a:cubicBezTo>
                    <a:cubicBezTo>
                      <a:pt x="5815100" y="544631"/>
                      <a:pt x="5813639" y="545236"/>
                      <a:pt x="5812115" y="545236"/>
                    </a:cubicBezTo>
                    <a:lnTo>
                      <a:pt x="5746" y="545236"/>
                    </a:lnTo>
                    <a:cubicBezTo>
                      <a:pt x="4222" y="545236"/>
                      <a:pt x="2760" y="544631"/>
                      <a:pt x="1683" y="543553"/>
                    </a:cubicBezTo>
                    <a:cubicBezTo>
                      <a:pt x="605" y="542476"/>
                      <a:pt x="0" y="541014"/>
                      <a:pt x="0" y="539491"/>
                    </a:cubicBezTo>
                    <a:lnTo>
                      <a:pt x="0" y="5746"/>
                    </a:lnTo>
                    <a:cubicBezTo>
                      <a:pt x="0" y="4222"/>
                      <a:pt x="605" y="2760"/>
                      <a:pt x="1683" y="1683"/>
                    </a:cubicBezTo>
                    <a:cubicBezTo>
                      <a:pt x="2760" y="605"/>
                      <a:pt x="4222" y="0"/>
                      <a:pt x="5746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5817861" cy="60238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1164541" cy="1167799"/>
              <a:chOff x="0" y="0"/>
              <a:chExt cx="742644" cy="74472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30178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66272" y="-68276"/>
              <a:ext cx="631998" cy="1211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9"/>
                </a:lnSpc>
                <a:spcBef>
                  <a:spcPct val="0"/>
                </a:spcBef>
              </a:pPr>
              <a:r>
                <a:rPr lang="en-US" sz="4985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438777" y="563221"/>
              <a:ext cx="14816786" cy="697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67"/>
                </a:lnSpc>
              </a:pPr>
              <a:r>
                <a:rPr lang="en-US" sz="3399" b="1" spc="-139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Comment </a:t>
              </a:r>
              <a:r>
                <a:rPr lang="en-US" sz="3399" b="1" spc="-139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s’est</a:t>
              </a:r>
              <a:r>
                <a:rPr lang="en-US" sz="3399" b="1" spc="-139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passée la </a:t>
              </a:r>
              <a:r>
                <a:rPr lang="en-US" sz="3399" b="1" spc="-139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semaine</a:t>
              </a:r>
              <a:r>
                <a:rPr lang="en-US" sz="3399" b="1" spc="-139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avec </a:t>
              </a:r>
              <a:r>
                <a:rPr lang="en-US" sz="3399" b="1" spc="-139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votre</a:t>
              </a:r>
              <a:r>
                <a:rPr lang="en-US" sz="3399" b="1" spc="-139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enfant?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089912" y="569793"/>
            <a:ext cx="2106735" cy="2138917"/>
            <a:chOff x="0" y="0"/>
            <a:chExt cx="2808981" cy="2851889"/>
          </a:xfrm>
        </p:grpSpPr>
        <p:sp>
          <p:nvSpPr>
            <p:cNvPr id="35" name="Freeform 35"/>
            <p:cNvSpPr/>
            <p:nvPr/>
          </p:nvSpPr>
          <p:spPr>
            <a:xfrm flipH="1">
              <a:off x="242280" y="0"/>
              <a:ext cx="2566701" cy="2851889"/>
            </a:xfrm>
            <a:custGeom>
              <a:avLst/>
              <a:gdLst/>
              <a:ahLst/>
              <a:cxnLst/>
              <a:rect l="l" t="t" r="r" b="b"/>
              <a:pathLst>
                <a:path w="2566701" h="2851889">
                  <a:moveTo>
                    <a:pt x="2566701" y="0"/>
                  </a:moveTo>
                  <a:lnTo>
                    <a:pt x="0" y="0"/>
                  </a:lnTo>
                  <a:lnTo>
                    <a:pt x="0" y="2851889"/>
                  </a:lnTo>
                  <a:lnTo>
                    <a:pt x="2566701" y="2851889"/>
                  </a:lnTo>
                  <a:lnTo>
                    <a:pt x="256670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1903956"/>
              <a:ext cx="947933" cy="947933"/>
            </a:xfrm>
            <a:custGeom>
              <a:avLst/>
              <a:gdLst/>
              <a:ahLst/>
              <a:cxnLst/>
              <a:rect l="l" t="t" r="r" b="b"/>
              <a:pathLst>
                <a:path w="947933" h="947933">
                  <a:moveTo>
                    <a:pt x="0" y="0"/>
                  </a:moveTo>
                  <a:lnTo>
                    <a:pt x="947933" y="0"/>
                  </a:lnTo>
                  <a:lnTo>
                    <a:pt x="947933" y="947933"/>
                  </a:lnTo>
                  <a:lnTo>
                    <a:pt x="0" y="947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RETOUR SUR LA SEMAINE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517953" y="7444828"/>
            <a:ext cx="12126913" cy="1250175"/>
            <a:chOff x="0" y="0"/>
            <a:chExt cx="5817861" cy="59976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817861" cy="599769"/>
            </a:xfrm>
            <a:custGeom>
              <a:avLst/>
              <a:gdLst/>
              <a:ahLst/>
              <a:cxnLst/>
              <a:rect l="l" t="t" r="r" b="b"/>
              <a:pathLst>
                <a:path w="5817861" h="599769">
                  <a:moveTo>
                    <a:pt x="5746" y="0"/>
                  </a:moveTo>
                  <a:lnTo>
                    <a:pt x="5812115" y="0"/>
                  </a:lnTo>
                  <a:cubicBezTo>
                    <a:pt x="5813639" y="0"/>
                    <a:pt x="5815100" y="605"/>
                    <a:pt x="5816178" y="1683"/>
                  </a:cubicBezTo>
                  <a:cubicBezTo>
                    <a:pt x="5817255" y="2760"/>
                    <a:pt x="5817861" y="4222"/>
                    <a:pt x="5817861" y="5746"/>
                  </a:cubicBezTo>
                  <a:lnTo>
                    <a:pt x="5817861" y="594023"/>
                  </a:lnTo>
                  <a:cubicBezTo>
                    <a:pt x="5817861" y="595547"/>
                    <a:pt x="5817255" y="597008"/>
                    <a:pt x="5816178" y="598086"/>
                  </a:cubicBezTo>
                  <a:cubicBezTo>
                    <a:pt x="5815100" y="599163"/>
                    <a:pt x="5813639" y="599769"/>
                    <a:pt x="5812115" y="599769"/>
                  </a:cubicBezTo>
                  <a:lnTo>
                    <a:pt x="5746" y="599769"/>
                  </a:lnTo>
                  <a:cubicBezTo>
                    <a:pt x="4222" y="599769"/>
                    <a:pt x="2760" y="599163"/>
                    <a:pt x="1683" y="598086"/>
                  </a:cubicBezTo>
                  <a:cubicBezTo>
                    <a:pt x="605" y="597008"/>
                    <a:pt x="0" y="595547"/>
                    <a:pt x="0" y="594023"/>
                  </a:cubicBezTo>
                  <a:lnTo>
                    <a:pt x="0" y="5746"/>
                  </a:lnTo>
                  <a:cubicBezTo>
                    <a:pt x="0" y="4222"/>
                    <a:pt x="605" y="2760"/>
                    <a:pt x="1683" y="1683"/>
                  </a:cubicBezTo>
                  <a:cubicBezTo>
                    <a:pt x="2760" y="605"/>
                    <a:pt x="4222" y="0"/>
                    <a:pt x="5746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5817861" cy="656919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00483" y="7364437"/>
            <a:ext cx="873406" cy="875849"/>
            <a:chOff x="0" y="0"/>
            <a:chExt cx="742644" cy="74472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42644" cy="744721"/>
            </a:xfrm>
            <a:custGeom>
              <a:avLst/>
              <a:gdLst/>
              <a:ahLst/>
              <a:cxnLst/>
              <a:rect l="l" t="t" r="r" b="b"/>
              <a:pathLst>
                <a:path w="742644" h="744721">
                  <a:moveTo>
                    <a:pt x="371322" y="0"/>
                  </a:moveTo>
                  <a:cubicBezTo>
                    <a:pt x="166246" y="0"/>
                    <a:pt x="0" y="166711"/>
                    <a:pt x="0" y="372361"/>
                  </a:cubicBezTo>
                  <a:cubicBezTo>
                    <a:pt x="0" y="578010"/>
                    <a:pt x="166246" y="744721"/>
                    <a:pt x="371322" y="744721"/>
                  </a:cubicBezTo>
                  <a:cubicBezTo>
                    <a:pt x="576397" y="744721"/>
                    <a:pt x="742644" y="578010"/>
                    <a:pt x="742644" y="372361"/>
                  </a:cubicBezTo>
                  <a:cubicBezTo>
                    <a:pt x="742644" y="166711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69623" y="12668"/>
              <a:ext cx="603398" cy="66223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500187" y="7263224"/>
            <a:ext cx="473998" cy="95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9"/>
              </a:lnSpc>
              <a:spcBef>
                <a:spcPct val="0"/>
              </a:spcBef>
            </a:pPr>
            <a:r>
              <a:rPr lang="en-US" sz="498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02098" y="7829722"/>
            <a:ext cx="11112590" cy="52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</a:pP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Comment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s’est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passée la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réalisation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votre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propre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027972" y="8818832"/>
            <a:ext cx="16551989" cy="1195482"/>
            <a:chOff x="0" y="-50794"/>
            <a:chExt cx="22069320" cy="1593975"/>
          </a:xfrm>
        </p:grpSpPr>
        <p:grpSp>
          <p:nvGrpSpPr>
            <p:cNvPr id="47" name="Group 47"/>
            <p:cNvGrpSpPr/>
            <p:nvPr/>
          </p:nvGrpSpPr>
          <p:grpSpPr>
            <a:xfrm>
              <a:off x="1714455" y="0"/>
              <a:ext cx="20354865" cy="1543181"/>
              <a:chOff x="0" y="0"/>
              <a:chExt cx="3335512" cy="25287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3335512" cy="252878"/>
              </a:xfrm>
              <a:custGeom>
                <a:avLst/>
                <a:gdLst/>
                <a:ahLst/>
                <a:cxnLst/>
                <a:rect l="l" t="t" r="r" b="b"/>
                <a:pathLst>
                  <a:path w="3335512" h="252878">
                    <a:moveTo>
                      <a:pt x="6086" y="0"/>
                    </a:moveTo>
                    <a:lnTo>
                      <a:pt x="3329426" y="0"/>
                    </a:lnTo>
                    <a:cubicBezTo>
                      <a:pt x="3332787" y="0"/>
                      <a:pt x="3335512" y="2725"/>
                      <a:pt x="3335512" y="6086"/>
                    </a:cubicBezTo>
                    <a:lnTo>
                      <a:pt x="3335512" y="246792"/>
                    </a:lnTo>
                    <a:cubicBezTo>
                      <a:pt x="3335512" y="248406"/>
                      <a:pt x="3334871" y="249954"/>
                      <a:pt x="3333729" y="251096"/>
                    </a:cubicBezTo>
                    <a:cubicBezTo>
                      <a:pt x="3332588" y="252237"/>
                      <a:pt x="3331040" y="252878"/>
                      <a:pt x="3329426" y="252878"/>
                    </a:cubicBezTo>
                    <a:lnTo>
                      <a:pt x="6086" y="252878"/>
                    </a:lnTo>
                    <a:cubicBezTo>
                      <a:pt x="2725" y="252878"/>
                      <a:pt x="0" y="250153"/>
                      <a:pt x="0" y="246792"/>
                    </a:cubicBezTo>
                    <a:lnTo>
                      <a:pt x="0" y="6086"/>
                    </a:lnTo>
                    <a:cubicBezTo>
                      <a:pt x="0" y="2725"/>
                      <a:pt x="2725" y="0"/>
                      <a:pt x="6086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114300"/>
                <a:ext cx="3335512" cy="367178"/>
              </a:xfrm>
              <a:prstGeom prst="rect">
                <a:avLst/>
              </a:prstGeom>
            </p:spPr>
            <p:txBody>
              <a:bodyPr lIns="84279" tIns="84279" rIns="84279" bIns="84279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3100435" y="227280"/>
              <a:ext cx="18949172" cy="116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semaine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lors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d’une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situation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anxiogène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tentez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mettre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pratique au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moins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deux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stratégies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pour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sortir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votre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propre zone de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confort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et vous exposer,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afin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d’agir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modèle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0" y="26947"/>
              <a:ext cx="1333455" cy="1337185"/>
              <a:chOff x="0" y="0"/>
              <a:chExt cx="742644" cy="744721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84545" tIns="84545" rIns="84545" bIns="84545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304894" y="-50794"/>
              <a:ext cx="723668" cy="1386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91"/>
                </a:lnSpc>
                <a:spcBef>
                  <a:spcPct val="0"/>
                </a:spcBef>
              </a:pPr>
              <a:r>
                <a:rPr lang="en-US" sz="5708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</a:t>
              </a:r>
            </a:p>
          </p:txBody>
        </p:sp>
        <p:sp>
          <p:nvSpPr>
            <p:cNvPr id="55" name="Freeform 55"/>
            <p:cNvSpPr/>
            <p:nvPr/>
          </p:nvSpPr>
          <p:spPr>
            <a:xfrm>
              <a:off x="2085378" y="174367"/>
              <a:ext cx="693633" cy="1042345"/>
            </a:xfrm>
            <a:custGeom>
              <a:avLst/>
              <a:gdLst/>
              <a:ahLst/>
              <a:cxnLst/>
              <a:rect l="l" t="t" r="r" b="b"/>
              <a:pathLst>
                <a:path w="693633" h="1042345">
                  <a:moveTo>
                    <a:pt x="0" y="0"/>
                  </a:moveTo>
                  <a:lnTo>
                    <a:pt x="693633" y="0"/>
                  </a:lnTo>
                  <a:lnTo>
                    <a:pt x="693633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15176" y="92676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115176" y="1496396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055093" y="5704610"/>
            <a:ext cx="2909999" cy="2934463"/>
            <a:chOff x="0" y="0"/>
            <a:chExt cx="622883" cy="628119"/>
          </a:xfrm>
        </p:grpSpPr>
        <p:sp>
          <p:nvSpPr>
            <p:cNvPr id="7" name="Freeform 7">
              <a:hlinkClick r:id="rId4" tooltip="https://vimeo.com/1099672274"/>
            </p:cNvPr>
            <p:cNvSpPr/>
            <p:nvPr/>
          </p:nvSpPr>
          <p:spPr>
            <a:xfrm>
              <a:off x="0" y="0"/>
              <a:ext cx="622883" cy="628119"/>
            </a:xfrm>
            <a:custGeom>
              <a:avLst/>
              <a:gdLst/>
              <a:ahLst/>
              <a:cxnLst/>
              <a:rect l="l" t="t" r="r" b="b"/>
              <a:pathLst>
                <a:path w="622883" h="628119">
                  <a:moveTo>
                    <a:pt x="0" y="0"/>
                  </a:moveTo>
                  <a:lnTo>
                    <a:pt x="622883" y="0"/>
                  </a:lnTo>
                  <a:lnTo>
                    <a:pt x="622883" y="628119"/>
                  </a:lnTo>
                  <a:lnTo>
                    <a:pt x="0" y="628119"/>
                  </a:ln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622883" cy="685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818966" flipH="1">
            <a:off x="9870856" y="7472123"/>
            <a:ext cx="2092915" cy="1512131"/>
          </a:xfrm>
          <a:custGeom>
            <a:avLst/>
            <a:gdLst/>
            <a:ahLst/>
            <a:cxnLst/>
            <a:rect l="l" t="t" r="r" b="b"/>
            <a:pathLst>
              <a:path w="2092915" h="1512131">
                <a:moveTo>
                  <a:pt x="2092915" y="0"/>
                </a:moveTo>
                <a:lnTo>
                  <a:pt x="0" y="0"/>
                </a:lnTo>
                <a:lnTo>
                  <a:pt x="0" y="1512131"/>
                </a:lnTo>
                <a:lnTo>
                  <a:pt x="2092915" y="1512131"/>
                </a:lnTo>
                <a:lnTo>
                  <a:pt x="20929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172006" y="5596708"/>
            <a:ext cx="5841754" cy="4690292"/>
            <a:chOff x="0" y="0"/>
            <a:chExt cx="7467600" cy="5995670"/>
          </a:xfrm>
        </p:grpSpPr>
        <p:sp>
          <p:nvSpPr>
            <p:cNvPr id="11" name="Freeform 11">
              <a:hlinkClick r:id="rId4" tooltip="https://vimeo.com/1099672274"/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Freeform 12">
              <a:hlinkClick r:id="rId4" tooltip="https://vimeo.com/1099672274"/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>
              <a:hlinkClick r:id="rId4" tooltip="https://vimeo.com/1099672274"/>
            </p:cNvPr>
            <p:cNvSpPr/>
            <p:nvPr/>
          </p:nvSpPr>
          <p:spPr>
            <a:xfrm>
              <a:off x="2434265" y="5210810"/>
              <a:ext cx="2596530" cy="786130"/>
            </a:xfrm>
            <a:custGeom>
              <a:avLst/>
              <a:gdLst/>
              <a:ahLst/>
              <a:cxnLst/>
              <a:rect l="l" t="t" r="r" b="b"/>
              <a:pathLst>
                <a:path w="2596530" h="786130">
                  <a:moveTo>
                    <a:pt x="1253815" y="0"/>
                  </a:moveTo>
                  <a:lnTo>
                    <a:pt x="448635" y="0"/>
                  </a:lnTo>
                  <a:cubicBezTo>
                    <a:pt x="448635" y="0"/>
                    <a:pt x="424505" y="370840"/>
                    <a:pt x="399105" y="525780"/>
                  </a:cubicBezTo>
                  <a:cubicBezTo>
                    <a:pt x="354655" y="791210"/>
                    <a:pt x="82875" y="706120"/>
                    <a:pt x="5405" y="762000"/>
                  </a:cubicBezTo>
                  <a:cubicBezTo>
                    <a:pt x="-4755" y="769620"/>
                    <a:pt x="325" y="786130"/>
                    <a:pt x="13025" y="786130"/>
                  </a:cubicBezTo>
                  <a:lnTo>
                    <a:pt x="2583505" y="786130"/>
                  </a:lnTo>
                  <a:cubicBezTo>
                    <a:pt x="2596205" y="786130"/>
                    <a:pt x="2601285" y="769620"/>
                    <a:pt x="2591125" y="762000"/>
                  </a:cubicBezTo>
                  <a:cubicBezTo>
                    <a:pt x="2513655" y="706120"/>
                    <a:pt x="2241875" y="791210"/>
                    <a:pt x="2197425" y="525780"/>
                  </a:cubicBezTo>
                  <a:cubicBezTo>
                    <a:pt x="2172025" y="370840"/>
                    <a:pt x="2147895" y="0"/>
                    <a:pt x="2147895" y="0"/>
                  </a:cubicBezTo>
                  <a:lnTo>
                    <a:pt x="1253815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Freeform 14">
              <a:hlinkClick r:id="rId4" tooltip="https://vimeo.com/1099672274"/>
            </p:cNvPr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7"/>
              <a:stretch>
                <a:fillRect l="-5569" r="-5569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5" name="Freeform 15">
            <a:hlinkClick r:id="rId4" tooltip="https://vimeo.com/1099672274"/>
          </p:cNvPr>
          <p:cNvSpPr/>
          <p:nvPr/>
        </p:nvSpPr>
        <p:spPr>
          <a:xfrm>
            <a:off x="14799237" y="8228188"/>
            <a:ext cx="545823" cy="545823"/>
          </a:xfrm>
          <a:custGeom>
            <a:avLst/>
            <a:gdLst/>
            <a:ahLst/>
            <a:cxnLst/>
            <a:rect l="l" t="t" r="r" b="b"/>
            <a:pathLst>
              <a:path w="545823" h="545823">
                <a:moveTo>
                  <a:pt x="0" y="0"/>
                </a:moveTo>
                <a:lnTo>
                  <a:pt x="545824" y="0"/>
                </a:lnTo>
                <a:lnTo>
                  <a:pt x="545824" y="545823"/>
                </a:lnTo>
                <a:lnTo>
                  <a:pt x="0" y="5458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63119" y="5624867"/>
            <a:ext cx="3093948" cy="3093948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540639" y="2527636"/>
            <a:ext cx="17437075" cy="2786368"/>
            <a:chOff x="0" y="0"/>
            <a:chExt cx="7720536" cy="12337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720536" cy="1233708"/>
            </a:xfrm>
            <a:custGeom>
              <a:avLst/>
              <a:gdLst/>
              <a:ahLst/>
              <a:cxnLst/>
              <a:rect l="l" t="t" r="r" b="b"/>
              <a:pathLst>
                <a:path w="7720536" h="1233708">
                  <a:moveTo>
                    <a:pt x="1776" y="0"/>
                  </a:moveTo>
                  <a:lnTo>
                    <a:pt x="7718761" y="0"/>
                  </a:lnTo>
                  <a:cubicBezTo>
                    <a:pt x="7719232" y="0"/>
                    <a:pt x="7719683" y="187"/>
                    <a:pt x="7720016" y="520"/>
                  </a:cubicBezTo>
                  <a:cubicBezTo>
                    <a:pt x="7720350" y="853"/>
                    <a:pt x="7720536" y="1305"/>
                    <a:pt x="7720536" y="1776"/>
                  </a:cubicBezTo>
                  <a:lnTo>
                    <a:pt x="7720536" y="1231932"/>
                  </a:lnTo>
                  <a:cubicBezTo>
                    <a:pt x="7720536" y="1232913"/>
                    <a:pt x="7719741" y="1233708"/>
                    <a:pt x="7718761" y="1233708"/>
                  </a:cubicBezTo>
                  <a:lnTo>
                    <a:pt x="1776" y="1233708"/>
                  </a:lnTo>
                  <a:cubicBezTo>
                    <a:pt x="795" y="1233708"/>
                    <a:pt x="0" y="1232913"/>
                    <a:pt x="0" y="1231932"/>
                  </a:cubicBezTo>
                  <a:lnTo>
                    <a:pt x="0" y="1776"/>
                  </a:lnTo>
                  <a:cubicBezTo>
                    <a:pt x="0" y="795"/>
                    <a:pt x="795" y="0"/>
                    <a:pt x="1776" y="0"/>
                  </a:cubicBezTo>
                  <a:close/>
                </a:path>
              </a:pathLst>
            </a:custGeom>
            <a:solidFill>
              <a:srgbClr val="E1E2F6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7720536" cy="1262283"/>
            </a:xfrm>
            <a:prstGeom prst="rect">
              <a:avLst/>
            </a:prstGeom>
          </p:spPr>
          <p:txBody>
            <a:bodyPr lIns="45632" tIns="45632" rIns="45632" bIns="45632" rtlCol="0" anchor="ctr"/>
            <a:lstStyle/>
            <a:p>
              <a:pPr algn="ctr">
                <a:lnSpc>
                  <a:spcPts val="845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064604" y="4417712"/>
            <a:ext cx="6158793" cy="739504"/>
            <a:chOff x="0" y="0"/>
            <a:chExt cx="8211724" cy="98600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8211724" cy="986005"/>
              <a:chOff x="0" y="0"/>
              <a:chExt cx="2900185" cy="34823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900185" cy="348234"/>
              </a:xfrm>
              <a:custGeom>
                <a:avLst/>
                <a:gdLst/>
                <a:ahLst/>
                <a:cxnLst/>
                <a:rect l="l" t="t" r="r" b="b"/>
                <a:pathLst>
                  <a:path w="2900185" h="348234">
                    <a:moveTo>
                      <a:pt x="24015" y="0"/>
                    </a:moveTo>
                    <a:lnTo>
                      <a:pt x="2876170" y="0"/>
                    </a:lnTo>
                    <a:cubicBezTo>
                      <a:pt x="2889433" y="0"/>
                      <a:pt x="2900185" y="10752"/>
                      <a:pt x="2900185" y="24015"/>
                    </a:cubicBezTo>
                    <a:lnTo>
                      <a:pt x="2900185" y="324218"/>
                    </a:lnTo>
                    <a:cubicBezTo>
                      <a:pt x="2900185" y="337481"/>
                      <a:pt x="2889433" y="348234"/>
                      <a:pt x="2876170" y="348234"/>
                    </a:cubicBezTo>
                    <a:lnTo>
                      <a:pt x="24015" y="348234"/>
                    </a:lnTo>
                    <a:cubicBezTo>
                      <a:pt x="10752" y="348234"/>
                      <a:pt x="0" y="337481"/>
                      <a:pt x="0" y="324218"/>
                    </a:cubicBezTo>
                    <a:lnTo>
                      <a:pt x="0" y="24015"/>
                    </a:lnTo>
                    <a:cubicBezTo>
                      <a:pt x="0" y="10752"/>
                      <a:pt x="10752" y="0"/>
                      <a:pt x="24015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2900185" cy="376809"/>
              </a:xfrm>
              <a:prstGeom prst="rect">
                <a:avLst/>
              </a:prstGeom>
            </p:spPr>
            <p:txBody>
              <a:bodyPr lIns="42905" tIns="42905" rIns="42905" bIns="42905" rtlCol="0" anchor="ctr"/>
              <a:lstStyle/>
              <a:p>
                <a:pPr algn="ctr">
                  <a:lnSpc>
                    <a:spcPts val="845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51762"/>
              <a:ext cx="8211724" cy="815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5"/>
                </a:lnSpc>
              </a:pPr>
              <a:r>
                <a:rPr lang="en-US" sz="3699" b="1" spc="-12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Mais attention au « piège »! 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40639" y="2689380"/>
            <a:ext cx="17322157" cy="164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 b="1" spc="-122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Permettre à son enfant d’expérimenter, de s’exposer, de se tromper et de s’adapter, </a:t>
            </a:r>
          </a:p>
          <a:p>
            <a:pPr algn="ctr">
              <a:lnSpc>
                <a:spcPts val="4130"/>
              </a:lnSpc>
            </a:pPr>
            <a:r>
              <a:rPr lang="en-US" sz="3500" b="1" spc="-122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ça exige parfois de sortir de sa propre zone de confort! Pour ne pas faire de vague et</a:t>
            </a:r>
          </a:p>
          <a:p>
            <a:pPr algn="ctr">
              <a:lnSpc>
                <a:spcPts val="4130"/>
              </a:lnSpc>
            </a:pPr>
            <a:r>
              <a:rPr lang="en-US" sz="3500" b="1" spc="-122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rester bien au chaud dans notre zone de confort, on peut avoir tendance à accommoder notre enfant.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176" y="315585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ACCOMMODATION PARENTALE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165915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539644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854495" y="5610657"/>
            <a:ext cx="1651156" cy="2435903"/>
            <a:chOff x="0" y="0"/>
            <a:chExt cx="2201541" cy="3247870"/>
          </a:xfrm>
        </p:grpSpPr>
        <p:sp>
          <p:nvSpPr>
            <p:cNvPr id="7" name="Freeform 7"/>
            <p:cNvSpPr/>
            <p:nvPr/>
          </p:nvSpPr>
          <p:spPr>
            <a:xfrm>
              <a:off x="55030" y="645864"/>
              <a:ext cx="2137735" cy="2602006"/>
            </a:xfrm>
            <a:custGeom>
              <a:avLst/>
              <a:gdLst/>
              <a:ahLst/>
              <a:cxnLst/>
              <a:rect l="l" t="t" r="r" b="b"/>
              <a:pathLst>
                <a:path w="2137735" h="2602006">
                  <a:moveTo>
                    <a:pt x="0" y="0"/>
                  </a:moveTo>
                  <a:lnTo>
                    <a:pt x="2137735" y="0"/>
                  </a:lnTo>
                  <a:lnTo>
                    <a:pt x="2137735" y="2602006"/>
                  </a:lnTo>
                  <a:lnTo>
                    <a:pt x="0" y="2602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1130" b="-20030"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8" name="Group 8"/>
            <p:cNvGrpSpPr/>
            <p:nvPr/>
          </p:nvGrpSpPr>
          <p:grpSpPr>
            <a:xfrm rot="-1450859">
              <a:off x="156110" y="578011"/>
              <a:ext cx="160295" cy="527867"/>
              <a:chOff x="0" y="0"/>
              <a:chExt cx="226146" cy="74472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6146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226146" h="744721">
                    <a:moveTo>
                      <a:pt x="113073" y="0"/>
                    </a:moveTo>
                    <a:cubicBezTo>
                      <a:pt x="50624" y="0"/>
                      <a:pt x="0" y="166711"/>
                      <a:pt x="0" y="372361"/>
                    </a:cubicBezTo>
                    <a:cubicBezTo>
                      <a:pt x="0" y="578010"/>
                      <a:pt x="50624" y="744721"/>
                      <a:pt x="113073" y="744721"/>
                    </a:cubicBezTo>
                    <a:cubicBezTo>
                      <a:pt x="175521" y="744721"/>
                      <a:pt x="226146" y="578010"/>
                      <a:pt x="226146" y="372361"/>
                    </a:cubicBezTo>
                    <a:cubicBezTo>
                      <a:pt x="226146" y="166711"/>
                      <a:pt x="175521" y="0"/>
                      <a:pt x="113073" y="0"/>
                    </a:cubicBezTo>
                    <a:close/>
                  </a:path>
                </a:pathLst>
              </a:custGeom>
              <a:solidFill>
                <a:srgbClr val="FFFFF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21201" y="31718"/>
                <a:ext cx="183744" cy="643186"/>
              </a:xfrm>
              <a:prstGeom prst="rect">
                <a:avLst/>
              </a:prstGeom>
            </p:spPr>
            <p:txBody>
              <a:bodyPr lIns="51193" tIns="51193" rIns="51193" bIns="51193" rtlCol="0" anchor="ctr"/>
              <a:lstStyle/>
              <a:p>
                <a:pPr algn="ctr">
                  <a:lnSpc>
                    <a:spcPts val="1296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1839790">
              <a:off x="108216" y="582242"/>
              <a:ext cx="346585" cy="519405"/>
            </a:xfrm>
            <a:custGeom>
              <a:avLst/>
              <a:gdLst/>
              <a:ahLst/>
              <a:cxnLst/>
              <a:rect l="l" t="t" r="r" b="b"/>
              <a:pathLst>
                <a:path w="346585" h="519405">
                  <a:moveTo>
                    <a:pt x="0" y="0"/>
                  </a:moveTo>
                  <a:lnTo>
                    <a:pt x="346585" y="0"/>
                  </a:lnTo>
                  <a:lnTo>
                    <a:pt x="346585" y="519405"/>
                  </a:lnTo>
                  <a:lnTo>
                    <a:pt x="0" y="51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04011" y="48935"/>
              <a:ext cx="346585" cy="519405"/>
            </a:xfrm>
            <a:custGeom>
              <a:avLst/>
              <a:gdLst/>
              <a:ahLst/>
              <a:cxnLst/>
              <a:rect l="l" t="t" r="r" b="b"/>
              <a:pathLst>
                <a:path w="346585" h="519405">
                  <a:moveTo>
                    <a:pt x="0" y="0"/>
                  </a:moveTo>
                  <a:lnTo>
                    <a:pt x="346585" y="0"/>
                  </a:lnTo>
                  <a:lnTo>
                    <a:pt x="346585" y="519405"/>
                  </a:lnTo>
                  <a:lnTo>
                    <a:pt x="0" y="51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/>
            <p:cNvSpPr/>
            <p:nvPr/>
          </p:nvSpPr>
          <p:spPr>
            <a:xfrm rot="-109466">
              <a:off x="1297489" y="5385"/>
              <a:ext cx="346585" cy="519405"/>
            </a:xfrm>
            <a:custGeom>
              <a:avLst/>
              <a:gdLst/>
              <a:ahLst/>
              <a:cxnLst/>
              <a:rect l="l" t="t" r="r" b="b"/>
              <a:pathLst>
                <a:path w="346585" h="519405">
                  <a:moveTo>
                    <a:pt x="0" y="0"/>
                  </a:moveTo>
                  <a:lnTo>
                    <a:pt x="346585" y="0"/>
                  </a:lnTo>
                  <a:lnTo>
                    <a:pt x="346585" y="519406"/>
                  </a:lnTo>
                  <a:lnTo>
                    <a:pt x="0" y="519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Freeform 14"/>
            <p:cNvSpPr/>
            <p:nvPr/>
          </p:nvSpPr>
          <p:spPr>
            <a:xfrm rot="1673322">
              <a:off x="1753605" y="308637"/>
              <a:ext cx="346585" cy="519405"/>
            </a:xfrm>
            <a:custGeom>
              <a:avLst/>
              <a:gdLst/>
              <a:ahLst/>
              <a:cxnLst/>
              <a:rect l="l" t="t" r="r" b="b"/>
              <a:pathLst>
                <a:path w="346585" h="519405">
                  <a:moveTo>
                    <a:pt x="0" y="0"/>
                  </a:moveTo>
                  <a:lnTo>
                    <a:pt x="346585" y="0"/>
                  </a:lnTo>
                  <a:lnTo>
                    <a:pt x="346585" y="519405"/>
                  </a:lnTo>
                  <a:lnTo>
                    <a:pt x="0" y="51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304448" y="2584854"/>
            <a:ext cx="2751250" cy="2472600"/>
            <a:chOff x="0" y="0"/>
            <a:chExt cx="3668333" cy="3296800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696379"/>
              <a:ext cx="3668333" cy="2600421"/>
            </a:xfrm>
            <a:custGeom>
              <a:avLst/>
              <a:gdLst/>
              <a:ahLst/>
              <a:cxnLst/>
              <a:rect l="l" t="t" r="r" b="b"/>
              <a:pathLst>
                <a:path w="3668333" h="2600421">
                  <a:moveTo>
                    <a:pt x="3668333" y="0"/>
                  </a:moveTo>
                  <a:lnTo>
                    <a:pt x="0" y="0"/>
                  </a:lnTo>
                  <a:lnTo>
                    <a:pt x="0" y="2600421"/>
                  </a:lnTo>
                  <a:lnTo>
                    <a:pt x="3668333" y="2600421"/>
                  </a:lnTo>
                  <a:lnTo>
                    <a:pt x="3668333" y="0"/>
                  </a:lnTo>
                  <a:close/>
                </a:path>
              </a:pathLst>
            </a:custGeom>
            <a:blipFill>
              <a:blip r:embed="rId11"/>
              <a:stretch>
                <a:fillRect b="-115781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7" name="Freeform 17"/>
            <p:cNvSpPr/>
            <p:nvPr/>
          </p:nvSpPr>
          <p:spPr>
            <a:xfrm rot="-1052561">
              <a:off x="1268090" y="41675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8" name="Freeform 18"/>
            <p:cNvSpPr/>
            <p:nvPr/>
          </p:nvSpPr>
          <p:spPr>
            <a:xfrm rot="1044261">
              <a:off x="1906553" y="65269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Freeform 19"/>
            <p:cNvSpPr/>
            <p:nvPr/>
          </p:nvSpPr>
          <p:spPr>
            <a:xfrm rot="1943572">
              <a:off x="2478010" y="302497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0" name="Freeform 20"/>
            <p:cNvSpPr/>
            <p:nvPr/>
          </p:nvSpPr>
          <p:spPr>
            <a:xfrm rot="-2077551">
              <a:off x="580717" y="275653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023546" y="2492119"/>
            <a:ext cx="13088000" cy="1220755"/>
            <a:chOff x="0" y="0"/>
            <a:chExt cx="4490449" cy="41883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90449" cy="418837"/>
            </a:xfrm>
            <a:custGeom>
              <a:avLst/>
              <a:gdLst/>
              <a:ahLst/>
              <a:cxnLst/>
              <a:rect l="l" t="t" r="r" b="b"/>
              <a:pathLst>
                <a:path w="4490449" h="418837">
                  <a:moveTo>
                    <a:pt x="3549" y="0"/>
                  </a:moveTo>
                  <a:lnTo>
                    <a:pt x="4486900" y="0"/>
                  </a:lnTo>
                  <a:cubicBezTo>
                    <a:pt x="4488860" y="0"/>
                    <a:pt x="4490449" y="1589"/>
                    <a:pt x="4490449" y="3549"/>
                  </a:cubicBezTo>
                  <a:lnTo>
                    <a:pt x="4490449" y="415288"/>
                  </a:lnTo>
                  <a:cubicBezTo>
                    <a:pt x="4490449" y="417248"/>
                    <a:pt x="4488860" y="418837"/>
                    <a:pt x="4486900" y="418837"/>
                  </a:cubicBezTo>
                  <a:lnTo>
                    <a:pt x="3549" y="418837"/>
                  </a:lnTo>
                  <a:cubicBezTo>
                    <a:pt x="1589" y="418837"/>
                    <a:pt x="0" y="417248"/>
                    <a:pt x="0" y="415288"/>
                  </a:cubicBezTo>
                  <a:lnTo>
                    <a:pt x="0" y="3549"/>
                  </a:lnTo>
                  <a:cubicBezTo>
                    <a:pt x="0" y="1589"/>
                    <a:pt x="1589" y="0"/>
                    <a:pt x="3549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490449" cy="447412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275514" y="2927002"/>
            <a:ext cx="12572271" cy="50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</a:pPr>
            <a:r>
              <a:rPr lang="en-US" sz="3600" spc="-107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</a:t>
            </a:r>
            <a:r>
              <a:rPr lang="en-US" sz="3600" spc="-107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qui a le plus </a:t>
            </a:r>
            <a:r>
              <a:rPr lang="en-US" sz="3600" spc="-107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retenu</a:t>
            </a:r>
            <a:r>
              <a:rPr lang="en-US" sz="3600" spc="-107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spc="-107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votre</a:t>
            </a:r>
            <a:r>
              <a:rPr lang="en-US" sz="3600" b="1" spc="-107" dirty="0">
                <a:solidFill>
                  <a:srgbClr val="282D9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attention</a:t>
            </a:r>
            <a:r>
              <a:rPr lang="en-US" sz="3600" spc="-107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dans la capsule </a:t>
            </a:r>
            <a:r>
              <a:rPr lang="en-US" sz="3600" spc="-107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vidéo</a:t>
            </a:r>
            <a:r>
              <a:rPr lang="en-US" sz="3600" spc="-107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2023546" y="3995291"/>
            <a:ext cx="13088000" cy="1220755"/>
            <a:chOff x="0" y="0"/>
            <a:chExt cx="4490449" cy="41883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90449" cy="418837"/>
            </a:xfrm>
            <a:custGeom>
              <a:avLst/>
              <a:gdLst/>
              <a:ahLst/>
              <a:cxnLst/>
              <a:rect l="l" t="t" r="r" b="b"/>
              <a:pathLst>
                <a:path w="4490449" h="418837">
                  <a:moveTo>
                    <a:pt x="3549" y="0"/>
                  </a:moveTo>
                  <a:lnTo>
                    <a:pt x="4486900" y="0"/>
                  </a:lnTo>
                  <a:cubicBezTo>
                    <a:pt x="4488860" y="0"/>
                    <a:pt x="4490449" y="1589"/>
                    <a:pt x="4490449" y="3549"/>
                  </a:cubicBezTo>
                  <a:lnTo>
                    <a:pt x="4490449" y="415288"/>
                  </a:lnTo>
                  <a:cubicBezTo>
                    <a:pt x="4490449" y="417248"/>
                    <a:pt x="4488860" y="418837"/>
                    <a:pt x="4486900" y="418837"/>
                  </a:cubicBezTo>
                  <a:lnTo>
                    <a:pt x="3549" y="418837"/>
                  </a:lnTo>
                  <a:cubicBezTo>
                    <a:pt x="1589" y="418837"/>
                    <a:pt x="0" y="417248"/>
                    <a:pt x="0" y="415288"/>
                  </a:cubicBezTo>
                  <a:lnTo>
                    <a:pt x="0" y="3549"/>
                  </a:lnTo>
                  <a:cubicBezTo>
                    <a:pt x="0" y="1589"/>
                    <a:pt x="1589" y="0"/>
                    <a:pt x="3549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4490449" cy="447412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275514" y="4456067"/>
            <a:ext cx="12572271" cy="50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6"/>
              </a:lnSpc>
              <a:spcBef>
                <a:spcPct val="0"/>
              </a:spcBef>
            </a:pPr>
            <a:r>
              <a:rPr lang="en-US" sz="3600" u="none" strike="noStrike" spc="-107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En quoi vous </a:t>
            </a:r>
            <a:r>
              <a:rPr lang="en-US" sz="3600" b="1" u="none" strike="noStrike" spc="-107" dirty="0" err="1">
                <a:solidFill>
                  <a:srgbClr val="282D9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reconnaissez</a:t>
            </a:r>
            <a:r>
              <a:rPr lang="en-US" sz="3600" b="1" u="none" strike="noStrike" spc="-107" dirty="0">
                <a:solidFill>
                  <a:srgbClr val="282D9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-vous </a:t>
            </a:r>
            <a:r>
              <a:rPr lang="en-US" sz="3600" u="none" strike="noStrike" spc="-107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dans </a:t>
            </a:r>
            <a:r>
              <a:rPr lang="en-US" sz="3600" u="none" strike="noStrike" spc="-107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ces</a:t>
            </a:r>
            <a:r>
              <a:rPr lang="en-US" sz="3600" u="none" strike="noStrike" spc="-107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explications? 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50135" y="3910014"/>
            <a:ext cx="1159968" cy="1220755"/>
            <a:chOff x="0" y="0"/>
            <a:chExt cx="729082" cy="76728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8351" y="33833"/>
              <a:ext cx="592379" cy="661522"/>
            </a:xfrm>
            <a:prstGeom prst="rect">
              <a:avLst/>
            </a:prstGeom>
          </p:spPr>
          <p:txBody>
            <a:bodyPr lIns="48061" tIns="48061" rIns="48061" bIns="48061" rtlCol="0" anchor="ctr"/>
            <a:lstStyle/>
            <a:p>
              <a:pPr algn="ctr">
                <a:lnSpc>
                  <a:spcPts val="134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15361" y="3754971"/>
            <a:ext cx="629516" cy="130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1"/>
              </a:lnSpc>
              <a:spcBef>
                <a:spcPct val="0"/>
              </a:spcBef>
            </a:pPr>
            <a:r>
              <a:rPr lang="en-US" sz="674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750135" y="5492271"/>
            <a:ext cx="1159968" cy="1220755"/>
            <a:chOff x="0" y="0"/>
            <a:chExt cx="1546624" cy="1627673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546624" cy="1627673"/>
              <a:chOff x="0" y="0"/>
              <a:chExt cx="729082" cy="767288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353635" y="-64769"/>
              <a:ext cx="839355" cy="1644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41"/>
                </a:lnSpc>
                <a:spcBef>
                  <a:spcPct val="0"/>
                </a:spcBef>
              </a:pPr>
              <a:r>
                <a:rPr lang="en-US" sz="674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50135" y="2492119"/>
            <a:ext cx="1159968" cy="1220755"/>
            <a:chOff x="0" y="0"/>
            <a:chExt cx="1546624" cy="1627673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1546624" cy="1627673"/>
              <a:chOff x="0" y="0"/>
              <a:chExt cx="729082" cy="76728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353635" y="-64769"/>
              <a:ext cx="839355" cy="1644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41"/>
                </a:lnSpc>
                <a:spcBef>
                  <a:spcPct val="0"/>
                </a:spcBef>
              </a:pPr>
              <a:r>
                <a:rPr lang="en-US" sz="674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2023546" y="5492271"/>
            <a:ext cx="13088000" cy="1220755"/>
            <a:chOff x="0" y="0"/>
            <a:chExt cx="4490449" cy="41883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490449" cy="418837"/>
            </a:xfrm>
            <a:custGeom>
              <a:avLst/>
              <a:gdLst/>
              <a:ahLst/>
              <a:cxnLst/>
              <a:rect l="l" t="t" r="r" b="b"/>
              <a:pathLst>
                <a:path w="4490449" h="418837">
                  <a:moveTo>
                    <a:pt x="3549" y="0"/>
                  </a:moveTo>
                  <a:lnTo>
                    <a:pt x="4486900" y="0"/>
                  </a:lnTo>
                  <a:cubicBezTo>
                    <a:pt x="4488860" y="0"/>
                    <a:pt x="4490449" y="1589"/>
                    <a:pt x="4490449" y="3549"/>
                  </a:cubicBezTo>
                  <a:lnTo>
                    <a:pt x="4490449" y="415288"/>
                  </a:lnTo>
                  <a:cubicBezTo>
                    <a:pt x="4490449" y="417248"/>
                    <a:pt x="4488860" y="418837"/>
                    <a:pt x="4486900" y="418837"/>
                  </a:cubicBezTo>
                  <a:lnTo>
                    <a:pt x="3549" y="418837"/>
                  </a:lnTo>
                  <a:cubicBezTo>
                    <a:pt x="1589" y="418837"/>
                    <a:pt x="0" y="417248"/>
                    <a:pt x="0" y="415288"/>
                  </a:cubicBezTo>
                  <a:lnTo>
                    <a:pt x="0" y="3549"/>
                  </a:lnTo>
                  <a:cubicBezTo>
                    <a:pt x="0" y="1589"/>
                    <a:pt x="1589" y="0"/>
                    <a:pt x="3549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4490449" cy="447412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2275514" y="5873271"/>
            <a:ext cx="12818555" cy="50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6"/>
              </a:lnSpc>
              <a:spcBef>
                <a:spcPct val="0"/>
              </a:spcBef>
            </a:pPr>
            <a:r>
              <a:rPr lang="en-US" sz="3600" spc="-107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Selo</a:t>
            </a:r>
            <a:r>
              <a:rPr lang="en-US" sz="3600" u="none" strike="noStrike" spc="-107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n vous, qu’est-ce qui vous </a:t>
            </a:r>
            <a:r>
              <a:rPr lang="en-US" sz="3600" b="1" u="none" strike="noStrike" spc="-107">
                <a:solidFill>
                  <a:srgbClr val="282D9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amène</a:t>
            </a:r>
            <a:r>
              <a:rPr lang="en-US" sz="3600" u="none" strike="noStrike" spc="-107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à recourir à l’accommodation?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15361" y="7440356"/>
            <a:ext cx="629516" cy="130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1"/>
              </a:lnSpc>
              <a:spcBef>
                <a:spcPct val="0"/>
              </a:spcBef>
            </a:pPr>
            <a:r>
              <a:rPr lang="en-US" sz="674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2675088" y="8311651"/>
            <a:ext cx="14146388" cy="1139269"/>
            <a:chOff x="0" y="0"/>
            <a:chExt cx="3225168" cy="25742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225168" cy="257423"/>
            </a:xfrm>
            <a:custGeom>
              <a:avLst/>
              <a:gdLst/>
              <a:ahLst/>
              <a:cxnLst/>
              <a:rect l="l" t="t" r="r" b="b"/>
              <a:pathLst>
                <a:path w="3225168" h="257423">
                  <a:moveTo>
                    <a:pt x="7594" y="0"/>
                  </a:moveTo>
                  <a:lnTo>
                    <a:pt x="3217574" y="0"/>
                  </a:lnTo>
                  <a:cubicBezTo>
                    <a:pt x="3221768" y="0"/>
                    <a:pt x="3225168" y="3400"/>
                    <a:pt x="3225168" y="7594"/>
                  </a:cubicBezTo>
                  <a:lnTo>
                    <a:pt x="3225168" y="249829"/>
                  </a:lnTo>
                  <a:cubicBezTo>
                    <a:pt x="3225168" y="254023"/>
                    <a:pt x="3221768" y="257423"/>
                    <a:pt x="3217574" y="257423"/>
                  </a:cubicBezTo>
                  <a:lnTo>
                    <a:pt x="7594" y="257423"/>
                  </a:lnTo>
                  <a:cubicBezTo>
                    <a:pt x="3400" y="257423"/>
                    <a:pt x="0" y="254023"/>
                    <a:pt x="0" y="249829"/>
                  </a:cubicBezTo>
                  <a:lnTo>
                    <a:pt x="0" y="7594"/>
                  </a:lnTo>
                  <a:cubicBezTo>
                    <a:pt x="0" y="3400"/>
                    <a:pt x="3400" y="0"/>
                    <a:pt x="759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E1F7F1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57150"/>
              <a:ext cx="3225168" cy="3145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654272" y="8311651"/>
            <a:ext cx="2493701" cy="1139269"/>
            <a:chOff x="0" y="0"/>
            <a:chExt cx="818840" cy="374094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8840" cy="374094"/>
            </a:xfrm>
            <a:custGeom>
              <a:avLst/>
              <a:gdLst/>
              <a:ahLst/>
              <a:cxnLst/>
              <a:rect l="l" t="t" r="r" b="b"/>
              <a:pathLst>
                <a:path w="818840" h="374094">
                  <a:moveTo>
                    <a:pt x="27941" y="0"/>
                  </a:moveTo>
                  <a:lnTo>
                    <a:pt x="790899" y="0"/>
                  </a:lnTo>
                  <a:cubicBezTo>
                    <a:pt x="798310" y="0"/>
                    <a:pt x="805416" y="2944"/>
                    <a:pt x="810657" y="8184"/>
                  </a:cubicBezTo>
                  <a:cubicBezTo>
                    <a:pt x="815897" y="13424"/>
                    <a:pt x="818840" y="20531"/>
                    <a:pt x="818840" y="27941"/>
                  </a:cubicBezTo>
                  <a:lnTo>
                    <a:pt x="818840" y="346153"/>
                  </a:lnTo>
                  <a:cubicBezTo>
                    <a:pt x="818840" y="361585"/>
                    <a:pt x="806331" y="374094"/>
                    <a:pt x="790899" y="374094"/>
                  </a:cubicBezTo>
                  <a:lnTo>
                    <a:pt x="27941" y="374094"/>
                  </a:lnTo>
                  <a:cubicBezTo>
                    <a:pt x="12510" y="374094"/>
                    <a:pt x="0" y="361585"/>
                    <a:pt x="0" y="346153"/>
                  </a:cubicBezTo>
                  <a:lnTo>
                    <a:pt x="0" y="27941"/>
                  </a:lnTo>
                  <a:cubicBezTo>
                    <a:pt x="0" y="12510"/>
                    <a:pt x="12510" y="0"/>
                    <a:pt x="27941" y="0"/>
                  </a:cubicBezTo>
                  <a:close/>
                </a:path>
              </a:pathLst>
            </a:custGeom>
            <a:solidFill>
              <a:srgbClr val="E0F6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57150"/>
              <a:ext cx="818840" cy="431244"/>
            </a:xfrm>
            <a:prstGeom prst="rect">
              <a:avLst/>
            </a:prstGeom>
          </p:spPr>
          <p:txBody>
            <a:bodyPr lIns="104248" tIns="104248" rIns="104248" bIns="104248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 rot="661253">
            <a:off x="709603" y="8144037"/>
            <a:ext cx="2383039" cy="1505569"/>
          </a:xfrm>
          <a:custGeom>
            <a:avLst/>
            <a:gdLst/>
            <a:ahLst/>
            <a:cxnLst/>
            <a:rect l="l" t="t" r="r" b="b"/>
            <a:pathLst>
              <a:path w="2383039" h="1505569">
                <a:moveTo>
                  <a:pt x="0" y="0"/>
                </a:moveTo>
                <a:lnTo>
                  <a:pt x="2383038" y="0"/>
                </a:lnTo>
                <a:lnTo>
                  <a:pt x="2383038" y="1505569"/>
                </a:lnTo>
                <a:lnTo>
                  <a:pt x="0" y="1505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83" r="-178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5" name="TextBox 55"/>
          <p:cNvSpPr txBox="1"/>
          <p:nvPr/>
        </p:nvSpPr>
        <p:spPr>
          <a:xfrm>
            <a:off x="3214575" y="8601105"/>
            <a:ext cx="14480824" cy="72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1"/>
              </a:lnSpc>
            </a:pPr>
            <a:r>
              <a:rPr lang="en-US" sz="2657" b="1" spc="39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L’accommodation</a:t>
            </a:r>
            <a:r>
              <a:rPr lang="en-US" sz="2657" b="1" spc="39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57" b="1" spc="39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parentale</a:t>
            </a:r>
            <a:r>
              <a:rPr lang="en-US" sz="2657" b="1" spc="39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657" b="1" spc="39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c’est</a:t>
            </a:r>
            <a:r>
              <a:rPr lang="en-US" sz="2657" b="1" spc="39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normal. Tous les parents </a:t>
            </a:r>
            <a:r>
              <a:rPr lang="en-US" sz="2657" b="1" spc="39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2657" b="1" spc="39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font! 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Mais, </a:t>
            </a:r>
            <a:r>
              <a:rPr lang="en-US" sz="2657" spc="39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comme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l’évitement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657" spc="39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lorsqu’utilisée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de manière </a:t>
            </a:r>
            <a:r>
              <a:rPr lang="en-US" sz="2657" spc="39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répétée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657" spc="39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l’accommodation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peut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maintenir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ou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 augmenter </a:t>
            </a:r>
            <a:r>
              <a:rPr lang="en-US" sz="2657" spc="39" dirty="0" err="1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l’anxiété</a:t>
            </a:r>
            <a:r>
              <a:rPr lang="en-US" sz="2657" spc="39" dirty="0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0" y="41376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ACCOMMODATION PARENTALE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162438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527704" y="5949413"/>
            <a:ext cx="17174353" cy="4064901"/>
            <a:chOff x="0" y="0"/>
            <a:chExt cx="22899138" cy="5419869"/>
          </a:xfrm>
        </p:grpSpPr>
        <p:grpSp>
          <p:nvGrpSpPr>
            <p:cNvPr id="5" name="Group 5"/>
            <p:cNvGrpSpPr/>
            <p:nvPr/>
          </p:nvGrpSpPr>
          <p:grpSpPr>
            <a:xfrm>
              <a:off x="155360" y="0"/>
              <a:ext cx="22743777" cy="5419869"/>
              <a:chOff x="0" y="0"/>
              <a:chExt cx="8703485" cy="207405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703486" cy="2074051"/>
              </a:xfrm>
              <a:custGeom>
                <a:avLst/>
                <a:gdLst/>
                <a:ahLst/>
                <a:cxnLst/>
                <a:rect l="l" t="t" r="r" b="b"/>
                <a:pathLst>
                  <a:path w="8703486" h="2074051">
                    <a:moveTo>
                      <a:pt x="7716" y="0"/>
                    </a:moveTo>
                    <a:lnTo>
                      <a:pt x="8695770" y="0"/>
                    </a:lnTo>
                    <a:cubicBezTo>
                      <a:pt x="8700032" y="0"/>
                      <a:pt x="8703486" y="3454"/>
                      <a:pt x="8703486" y="7716"/>
                    </a:cubicBezTo>
                    <a:lnTo>
                      <a:pt x="8703486" y="2066335"/>
                    </a:lnTo>
                    <a:cubicBezTo>
                      <a:pt x="8703486" y="2068381"/>
                      <a:pt x="8702673" y="2070344"/>
                      <a:pt x="8701226" y="2071791"/>
                    </a:cubicBezTo>
                    <a:cubicBezTo>
                      <a:pt x="8699779" y="2073238"/>
                      <a:pt x="8697816" y="2074051"/>
                      <a:pt x="8695770" y="2074051"/>
                    </a:cubicBezTo>
                    <a:lnTo>
                      <a:pt x="7716" y="2074051"/>
                    </a:lnTo>
                    <a:cubicBezTo>
                      <a:pt x="5669" y="2074051"/>
                      <a:pt x="3707" y="2073238"/>
                      <a:pt x="2260" y="2071791"/>
                    </a:cubicBezTo>
                    <a:cubicBezTo>
                      <a:pt x="813" y="2070344"/>
                      <a:pt x="0" y="2068381"/>
                      <a:pt x="0" y="2066335"/>
                    </a:cubicBezTo>
                    <a:lnTo>
                      <a:pt x="0" y="7716"/>
                    </a:lnTo>
                    <a:cubicBezTo>
                      <a:pt x="0" y="5669"/>
                      <a:pt x="813" y="3707"/>
                      <a:pt x="2260" y="2260"/>
                    </a:cubicBezTo>
                    <a:cubicBezTo>
                      <a:pt x="3707" y="813"/>
                      <a:pt x="5669" y="0"/>
                      <a:pt x="77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3017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8703485" cy="2131201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1411269"/>
              <a:ext cx="21575161" cy="3800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51" lvl="1" indent="-377825" algn="l">
                <a:lnSpc>
                  <a:spcPts val="4445"/>
                </a:lnSpc>
                <a:buFont typeface="Arial"/>
                <a:buChar char="•"/>
              </a:pPr>
              <a:r>
                <a:rPr lang="en-US" sz="350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S’en faire pour son enfant, vouloir lui éviter de vivre des émotions difficiles;</a:t>
              </a:r>
            </a:p>
            <a:p>
              <a:pPr marL="755651" lvl="1" indent="-377825" algn="l">
                <a:lnSpc>
                  <a:spcPts val="4445"/>
                </a:lnSpc>
                <a:buFont typeface="Arial"/>
                <a:buChar char="•"/>
              </a:pPr>
              <a:r>
                <a:rPr lang="en-US" sz="350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Vivre soi-même de l’inconfort ou de la détresse vis-à-vis l’anxiété de son enfant;</a:t>
              </a:r>
            </a:p>
            <a:p>
              <a:pPr marL="755651" lvl="1" indent="-377825" algn="l">
                <a:lnSpc>
                  <a:spcPts val="4445"/>
                </a:lnSpc>
                <a:buFont typeface="Arial"/>
                <a:buChar char="•"/>
              </a:pPr>
              <a:r>
                <a:rPr lang="en-US" sz="350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Sentir que ses ressources intérieures ou matérielles sont limitées (p. ex. fatigue, irritabilité, fragilité ou non-disponibilité émotionnelle, manque de temps, horaire surchargé, préoccupations au travail, engagements inflexibles, etc.).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55360" y="0"/>
              <a:ext cx="22743777" cy="1430319"/>
              <a:chOff x="0" y="0"/>
              <a:chExt cx="8703485" cy="547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703486" cy="547348"/>
              </a:xfrm>
              <a:custGeom>
                <a:avLst/>
                <a:gdLst/>
                <a:ahLst/>
                <a:cxnLst/>
                <a:rect l="l" t="t" r="r" b="b"/>
                <a:pathLst>
                  <a:path w="8703486" h="547348">
                    <a:moveTo>
                      <a:pt x="2723" y="0"/>
                    </a:moveTo>
                    <a:lnTo>
                      <a:pt x="8700763" y="0"/>
                    </a:lnTo>
                    <a:cubicBezTo>
                      <a:pt x="8702266" y="0"/>
                      <a:pt x="8703486" y="1219"/>
                      <a:pt x="8703486" y="2723"/>
                    </a:cubicBezTo>
                    <a:lnTo>
                      <a:pt x="8703486" y="544625"/>
                    </a:lnTo>
                    <a:cubicBezTo>
                      <a:pt x="8703486" y="546129"/>
                      <a:pt x="8702266" y="547348"/>
                      <a:pt x="8700763" y="547348"/>
                    </a:cubicBezTo>
                    <a:lnTo>
                      <a:pt x="2723" y="547348"/>
                    </a:lnTo>
                    <a:cubicBezTo>
                      <a:pt x="1219" y="547348"/>
                      <a:pt x="0" y="546129"/>
                      <a:pt x="0" y="544625"/>
                    </a:cubicBezTo>
                    <a:lnTo>
                      <a:pt x="0" y="2723"/>
                    </a:lnTo>
                    <a:cubicBezTo>
                      <a:pt x="0" y="1219"/>
                      <a:pt x="1219" y="0"/>
                      <a:pt x="2723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8703485" cy="604498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55360" y="236736"/>
              <a:ext cx="22743777" cy="828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4"/>
                </a:lnSpc>
              </a:pPr>
              <a:r>
                <a:rPr lang="en-US" sz="38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Quelques raisons pouvant expliquer le recours à l’accommodation :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644050" y="2570884"/>
            <a:ext cx="13994136" cy="1301492"/>
            <a:chOff x="0" y="0"/>
            <a:chExt cx="6889364" cy="6407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89364" cy="640729"/>
            </a:xfrm>
            <a:custGeom>
              <a:avLst/>
              <a:gdLst/>
              <a:ahLst/>
              <a:cxnLst/>
              <a:rect l="l" t="t" r="r" b="b"/>
              <a:pathLst>
                <a:path w="6889364" h="640729">
                  <a:moveTo>
                    <a:pt x="3319" y="0"/>
                  </a:moveTo>
                  <a:lnTo>
                    <a:pt x="6886045" y="0"/>
                  </a:lnTo>
                  <a:cubicBezTo>
                    <a:pt x="6887878" y="0"/>
                    <a:pt x="6889364" y="1486"/>
                    <a:pt x="6889364" y="3319"/>
                  </a:cubicBezTo>
                  <a:lnTo>
                    <a:pt x="6889364" y="637410"/>
                  </a:lnTo>
                  <a:cubicBezTo>
                    <a:pt x="6889364" y="638290"/>
                    <a:pt x="6889014" y="639135"/>
                    <a:pt x="6888392" y="639757"/>
                  </a:cubicBezTo>
                  <a:cubicBezTo>
                    <a:pt x="6887770" y="640380"/>
                    <a:pt x="6886925" y="640729"/>
                    <a:pt x="6886045" y="640729"/>
                  </a:cubicBezTo>
                  <a:lnTo>
                    <a:pt x="3319" y="640729"/>
                  </a:lnTo>
                  <a:cubicBezTo>
                    <a:pt x="2439" y="640729"/>
                    <a:pt x="1595" y="640380"/>
                    <a:pt x="972" y="639757"/>
                  </a:cubicBezTo>
                  <a:cubicBezTo>
                    <a:pt x="350" y="639135"/>
                    <a:pt x="0" y="638290"/>
                    <a:pt x="0" y="637410"/>
                  </a:cubicBezTo>
                  <a:lnTo>
                    <a:pt x="0" y="3319"/>
                  </a:lnTo>
                  <a:cubicBezTo>
                    <a:pt x="0" y="2439"/>
                    <a:pt x="350" y="1595"/>
                    <a:pt x="972" y="972"/>
                  </a:cubicBezTo>
                  <a:cubicBezTo>
                    <a:pt x="1595" y="350"/>
                    <a:pt x="2439" y="0"/>
                    <a:pt x="3319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6889364" cy="669304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7704" y="4196227"/>
            <a:ext cx="15489200" cy="1505089"/>
            <a:chOff x="0" y="0"/>
            <a:chExt cx="7625390" cy="7409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625390" cy="740961"/>
            </a:xfrm>
            <a:custGeom>
              <a:avLst/>
              <a:gdLst/>
              <a:ahLst/>
              <a:cxnLst/>
              <a:rect l="l" t="t" r="r" b="b"/>
              <a:pathLst>
                <a:path w="7625390" h="740961">
                  <a:moveTo>
                    <a:pt x="2999" y="0"/>
                  </a:moveTo>
                  <a:lnTo>
                    <a:pt x="7622391" y="0"/>
                  </a:lnTo>
                  <a:cubicBezTo>
                    <a:pt x="7624047" y="0"/>
                    <a:pt x="7625390" y="1343"/>
                    <a:pt x="7625390" y="2999"/>
                  </a:cubicBezTo>
                  <a:lnTo>
                    <a:pt x="7625390" y="737962"/>
                  </a:lnTo>
                  <a:cubicBezTo>
                    <a:pt x="7625390" y="739618"/>
                    <a:pt x="7624047" y="740961"/>
                    <a:pt x="7622391" y="740961"/>
                  </a:cubicBezTo>
                  <a:lnTo>
                    <a:pt x="2999" y="740961"/>
                  </a:lnTo>
                  <a:cubicBezTo>
                    <a:pt x="1343" y="740961"/>
                    <a:pt x="0" y="739618"/>
                    <a:pt x="0" y="737962"/>
                  </a:cubicBezTo>
                  <a:lnTo>
                    <a:pt x="0" y="2999"/>
                  </a:lnTo>
                  <a:cubicBezTo>
                    <a:pt x="0" y="1343"/>
                    <a:pt x="1343" y="0"/>
                    <a:pt x="2999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7625390" cy="769536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439481" y="2629735"/>
            <a:ext cx="1004250" cy="1183791"/>
          </a:xfrm>
          <a:custGeom>
            <a:avLst/>
            <a:gdLst/>
            <a:ahLst/>
            <a:cxnLst/>
            <a:rect l="l" t="t" r="r" b="b"/>
            <a:pathLst>
              <a:path w="1004250" h="1183791">
                <a:moveTo>
                  <a:pt x="0" y="0"/>
                </a:moveTo>
                <a:lnTo>
                  <a:pt x="1004250" y="0"/>
                </a:lnTo>
                <a:lnTo>
                  <a:pt x="1004250" y="1183791"/>
                </a:lnTo>
                <a:lnTo>
                  <a:pt x="0" y="1183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0" name="Freeform 20"/>
          <p:cNvSpPr/>
          <p:nvPr/>
        </p:nvSpPr>
        <p:spPr>
          <a:xfrm flipH="1">
            <a:off x="16208507" y="4170450"/>
            <a:ext cx="1377030" cy="1480890"/>
          </a:xfrm>
          <a:custGeom>
            <a:avLst/>
            <a:gdLst/>
            <a:ahLst/>
            <a:cxnLst/>
            <a:rect l="l" t="t" r="r" b="b"/>
            <a:pathLst>
              <a:path w="1377030" h="1480890">
                <a:moveTo>
                  <a:pt x="1377030" y="0"/>
                </a:moveTo>
                <a:lnTo>
                  <a:pt x="0" y="0"/>
                </a:lnTo>
                <a:lnTo>
                  <a:pt x="0" y="1480890"/>
                </a:lnTo>
                <a:lnTo>
                  <a:pt x="1377030" y="1480890"/>
                </a:lnTo>
                <a:lnTo>
                  <a:pt x="13770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1" name="TextBox 21"/>
          <p:cNvSpPr txBox="1"/>
          <p:nvPr/>
        </p:nvSpPr>
        <p:spPr>
          <a:xfrm>
            <a:off x="0" y="1539644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41606" y="2626636"/>
            <a:ext cx="15481403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 b="1" spc="-122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Consciente ou non, l’accommodation part souvent d’un réflexe de protection, </a:t>
            </a:r>
          </a:p>
          <a:p>
            <a:pPr algn="ctr">
              <a:lnSpc>
                <a:spcPts val="4130"/>
              </a:lnSpc>
            </a:pPr>
            <a:r>
              <a:rPr lang="en-US" sz="3500" b="1" spc="-122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envers soi-même ou envers son enfant.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9807" y="4353776"/>
            <a:ext cx="14884996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 b="1" spc="-12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Mais, elle peut aussi constituer une forme d’évitement… Il est donc important de prendre conscience de ce qui nous pousse à l’utiliser.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0" y="40680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ACCOMMODATION PARENTALE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12693375" y="3021359"/>
            <a:ext cx="612739" cy="628384"/>
            <a:chOff x="0" y="0"/>
            <a:chExt cx="79825" cy="818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825" cy="81863"/>
            </a:xfrm>
            <a:custGeom>
              <a:avLst/>
              <a:gdLst/>
              <a:ahLst/>
              <a:cxnLst/>
              <a:rect l="l" t="t" r="r" b="b"/>
              <a:pathLst>
                <a:path w="79825" h="81863">
                  <a:moveTo>
                    <a:pt x="39912" y="0"/>
                  </a:moveTo>
                  <a:lnTo>
                    <a:pt x="39912" y="0"/>
                  </a:lnTo>
                  <a:cubicBezTo>
                    <a:pt x="61955" y="0"/>
                    <a:pt x="79825" y="17869"/>
                    <a:pt x="79825" y="39912"/>
                  </a:cubicBezTo>
                  <a:lnTo>
                    <a:pt x="79825" y="41950"/>
                  </a:lnTo>
                  <a:cubicBezTo>
                    <a:pt x="79825" y="63993"/>
                    <a:pt x="61955" y="81863"/>
                    <a:pt x="39912" y="81863"/>
                  </a:cubicBezTo>
                  <a:lnTo>
                    <a:pt x="39912" y="81863"/>
                  </a:lnTo>
                  <a:cubicBezTo>
                    <a:pt x="17869" y="81863"/>
                    <a:pt x="0" y="63993"/>
                    <a:pt x="0" y="41950"/>
                  </a:cubicBezTo>
                  <a:lnTo>
                    <a:pt x="0" y="39912"/>
                  </a:lnTo>
                  <a:cubicBezTo>
                    <a:pt x="0" y="17869"/>
                    <a:pt x="17869" y="0"/>
                    <a:pt x="399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79825" cy="139013"/>
            </a:xfrm>
            <a:prstGeom prst="rect">
              <a:avLst/>
            </a:prstGeom>
          </p:spPr>
          <p:txBody>
            <a:bodyPr lIns="78519" tIns="78519" rIns="78519" bIns="78519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693375" y="3777176"/>
            <a:ext cx="612739" cy="628384"/>
            <a:chOff x="0" y="0"/>
            <a:chExt cx="79825" cy="818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825" cy="81863"/>
            </a:xfrm>
            <a:custGeom>
              <a:avLst/>
              <a:gdLst/>
              <a:ahLst/>
              <a:cxnLst/>
              <a:rect l="l" t="t" r="r" b="b"/>
              <a:pathLst>
                <a:path w="79825" h="81863">
                  <a:moveTo>
                    <a:pt x="39912" y="0"/>
                  </a:moveTo>
                  <a:lnTo>
                    <a:pt x="39912" y="0"/>
                  </a:lnTo>
                  <a:cubicBezTo>
                    <a:pt x="61955" y="0"/>
                    <a:pt x="79825" y="17869"/>
                    <a:pt x="79825" y="39912"/>
                  </a:cubicBezTo>
                  <a:lnTo>
                    <a:pt x="79825" y="41950"/>
                  </a:lnTo>
                  <a:cubicBezTo>
                    <a:pt x="79825" y="63993"/>
                    <a:pt x="61955" y="81863"/>
                    <a:pt x="39912" y="81863"/>
                  </a:cubicBezTo>
                  <a:lnTo>
                    <a:pt x="39912" y="81863"/>
                  </a:lnTo>
                  <a:cubicBezTo>
                    <a:pt x="17869" y="81863"/>
                    <a:pt x="0" y="63993"/>
                    <a:pt x="0" y="41950"/>
                  </a:cubicBezTo>
                  <a:lnTo>
                    <a:pt x="0" y="39912"/>
                  </a:lnTo>
                  <a:cubicBezTo>
                    <a:pt x="0" y="17869"/>
                    <a:pt x="17869" y="0"/>
                    <a:pt x="399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79825" cy="139013"/>
            </a:xfrm>
            <a:prstGeom prst="rect">
              <a:avLst/>
            </a:prstGeom>
          </p:spPr>
          <p:txBody>
            <a:bodyPr lIns="78519" tIns="78519" rIns="78519" bIns="78519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59425" y="3021359"/>
            <a:ext cx="11559785" cy="628384"/>
            <a:chOff x="0" y="0"/>
            <a:chExt cx="2327680" cy="1265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27680" cy="126532"/>
            </a:xfrm>
            <a:custGeom>
              <a:avLst/>
              <a:gdLst/>
              <a:ahLst/>
              <a:cxnLst/>
              <a:rect l="l" t="t" r="r" b="b"/>
              <a:pathLst>
                <a:path w="2327680" h="126532">
                  <a:moveTo>
                    <a:pt x="4018" y="0"/>
                  </a:moveTo>
                  <a:lnTo>
                    <a:pt x="2323661" y="0"/>
                  </a:lnTo>
                  <a:cubicBezTo>
                    <a:pt x="2324727" y="0"/>
                    <a:pt x="2325749" y="423"/>
                    <a:pt x="2326503" y="1177"/>
                  </a:cubicBezTo>
                  <a:cubicBezTo>
                    <a:pt x="2327256" y="1931"/>
                    <a:pt x="2327680" y="2953"/>
                    <a:pt x="2327680" y="4018"/>
                  </a:cubicBezTo>
                  <a:lnTo>
                    <a:pt x="2327680" y="122513"/>
                  </a:lnTo>
                  <a:cubicBezTo>
                    <a:pt x="2327680" y="123579"/>
                    <a:pt x="2327256" y="124601"/>
                    <a:pt x="2326503" y="125355"/>
                  </a:cubicBezTo>
                  <a:cubicBezTo>
                    <a:pt x="2325749" y="126108"/>
                    <a:pt x="2324727" y="126532"/>
                    <a:pt x="2323661" y="126532"/>
                  </a:cubicBezTo>
                  <a:lnTo>
                    <a:pt x="4018" y="126532"/>
                  </a:lnTo>
                  <a:cubicBezTo>
                    <a:pt x="2953" y="126532"/>
                    <a:pt x="1931" y="126108"/>
                    <a:pt x="1177" y="125355"/>
                  </a:cubicBezTo>
                  <a:cubicBezTo>
                    <a:pt x="423" y="124601"/>
                    <a:pt x="0" y="123579"/>
                    <a:pt x="0" y="122513"/>
                  </a:cubicBezTo>
                  <a:lnTo>
                    <a:pt x="0" y="4018"/>
                  </a:lnTo>
                  <a:cubicBezTo>
                    <a:pt x="0" y="2953"/>
                    <a:pt x="423" y="1931"/>
                    <a:pt x="1177" y="1177"/>
                  </a:cubicBezTo>
                  <a:cubicBezTo>
                    <a:pt x="1931" y="423"/>
                    <a:pt x="2953" y="0"/>
                    <a:pt x="4018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327680" cy="18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9425" y="3777176"/>
            <a:ext cx="11516987" cy="628384"/>
            <a:chOff x="0" y="0"/>
            <a:chExt cx="2319062" cy="1265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19062" cy="126532"/>
            </a:xfrm>
            <a:custGeom>
              <a:avLst/>
              <a:gdLst/>
              <a:ahLst/>
              <a:cxnLst/>
              <a:rect l="l" t="t" r="r" b="b"/>
              <a:pathLst>
                <a:path w="2319062" h="126532">
                  <a:moveTo>
                    <a:pt x="4033" y="0"/>
                  </a:moveTo>
                  <a:lnTo>
                    <a:pt x="2315029" y="0"/>
                  </a:lnTo>
                  <a:cubicBezTo>
                    <a:pt x="2316098" y="0"/>
                    <a:pt x="2317124" y="425"/>
                    <a:pt x="2317881" y="1181"/>
                  </a:cubicBezTo>
                  <a:cubicBezTo>
                    <a:pt x="2318637" y="1938"/>
                    <a:pt x="2319062" y="2964"/>
                    <a:pt x="2319062" y="4033"/>
                  </a:cubicBezTo>
                  <a:lnTo>
                    <a:pt x="2319062" y="122498"/>
                  </a:lnTo>
                  <a:cubicBezTo>
                    <a:pt x="2319062" y="123568"/>
                    <a:pt x="2318637" y="124594"/>
                    <a:pt x="2317881" y="125350"/>
                  </a:cubicBezTo>
                  <a:cubicBezTo>
                    <a:pt x="2317124" y="126107"/>
                    <a:pt x="2316098" y="126532"/>
                    <a:pt x="2315029" y="126532"/>
                  </a:cubicBezTo>
                  <a:lnTo>
                    <a:pt x="4033" y="126532"/>
                  </a:lnTo>
                  <a:cubicBezTo>
                    <a:pt x="2964" y="126532"/>
                    <a:pt x="1938" y="126107"/>
                    <a:pt x="1181" y="125350"/>
                  </a:cubicBezTo>
                  <a:cubicBezTo>
                    <a:pt x="425" y="124594"/>
                    <a:pt x="0" y="123568"/>
                    <a:pt x="0" y="122498"/>
                  </a:cubicBezTo>
                  <a:lnTo>
                    <a:pt x="0" y="4033"/>
                  </a:lnTo>
                  <a:cubicBezTo>
                    <a:pt x="0" y="2964"/>
                    <a:pt x="425" y="1938"/>
                    <a:pt x="1181" y="1181"/>
                  </a:cubicBezTo>
                  <a:cubicBezTo>
                    <a:pt x="1938" y="425"/>
                    <a:pt x="2964" y="0"/>
                    <a:pt x="403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2319062" cy="18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59425" y="4593491"/>
            <a:ext cx="11516987" cy="628384"/>
            <a:chOff x="0" y="0"/>
            <a:chExt cx="2319062" cy="1265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19062" cy="126532"/>
            </a:xfrm>
            <a:custGeom>
              <a:avLst/>
              <a:gdLst/>
              <a:ahLst/>
              <a:cxnLst/>
              <a:rect l="l" t="t" r="r" b="b"/>
              <a:pathLst>
                <a:path w="2319062" h="126532">
                  <a:moveTo>
                    <a:pt x="4033" y="0"/>
                  </a:moveTo>
                  <a:lnTo>
                    <a:pt x="2315029" y="0"/>
                  </a:lnTo>
                  <a:cubicBezTo>
                    <a:pt x="2316098" y="0"/>
                    <a:pt x="2317124" y="425"/>
                    <a:pt x="2317881" y="1181"/>
                  </a:cubicBezTo>
                  <a:cubicBezTo>
                    <a:pt x="2318637" y="1938"/>
                    <a:pt x="2319062" y="2964"/>
                    <a:pt x="2319062" y="4033"/>
                  </a:cubicBezTo>
                  <a:lnTo>
                    <a:pt x="2319062" y="122498"/>
                  </a:lnTo>
                  <a:cubicBezTo>
                    <a:pt x="2319062" y="123568"/>
                    <a:pt x="2318637" y="124594"/>
                    <a:pt x="2317881" y="125350"/>
                  </a:cubicBezTo>
                  <a:cubicBezTo>
                    <a:pt x="2317124" y="126107"/>
                    <a:pt x="2316098" y="126532"/>
                    <a:pt x="2315029" y="126532"/>
                  </a:cubicBezTo>
                  <a:lnTo>
                    <a:pt x="4033" y="126532"/>
                  </a:lnTo>
                  <a:cubicBezTo>
                    <a:pt x="2964" y="126532"/>
                    <a:pt x="1938" y="126107"/>
                    <a:pt x="1181" y="125350"/>
                  </a:cubicBezTo>
                  <a:cubicBezTo>
                    <a:pt x="425" y="124594"/>
                    <a:pt x="0" y="123568"/>
                    <a:pt x="0" y="122498"/>
                  </a:cubicBezTo>
                  <a:lnTo>
                    <a:pt x="0" y="4033"/>
                  </a:lnTo>
                  <a:cubicBezTo>
                    <a:pt x="0" y="2964"/>
                    <a:pt x="425" y="1938"/>
                    <a:pt x="1181" y="1181"/>
                  </a:cubicBezTo>
                  <a:cubicBezTo>
                    <a:pt x="1938" y="425"/>
                    <a:pt x="2964" y="0"/>
                    <a:pt x="403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2319062" cy="18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59425" y="5369710"/>
            <a:ext cx="11516987" cy="612463"/>
            <a:chOff x="0" y="0"/>
            <a:chExt cx="2319062" cy="1233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19062" cy="123326"/>
            </a:xfrm>
            <a:custGeom>
              <a:avLst/>
              <a:gdLst/>
              <a:ahLst/>
              <a:cxnLst/>
              <a:rect l="l" t="t" r="r" b="b"/>
              <a:pathLst>
                <a:path w="2319062" h="123326">
                  <a:moveTo>
                    <a:pt x="4033" y="0"/>
                  </a:moveTo>
                  <a:lnTo>
                    <a:pt x="2315029" y="0"/>
                  </a:lnTo>
                  <a:cubicBezTo>
                    <a:pt x="2316098" y="0"/>
                    <a:pt x="2317124" y="425"/>
                    <a:pt x="2317881" y="1181"/>
                  </a:cubicBezTo>
                  <a:cubicBezTo>
                    <a:pt x="2318637" y="1938"/>
                    <a:pt x="2319062" y="2964"/>
                    <a:pt x="2319062" y="4033"/>
                  </a:cubicBezTo>
                  <a:lnTo>
                    <a:pt x="2319062" y="119292"/>
                  </a:lnTo>
                  <a:cubicBezTo>
                    <a:pt x="2319062" y="120362"/>
                    <a:pt x="2318637" y="121388"/>
                    <a:pt x="2317881" y="122144"/>
                  </a:cubicBezTo>
                  <a:cubicBezTo>
                    <a:pt x="2317124" y="122901"/>
                    <a:pt x="2316098" y="123326"/>
                    <a:pt x="2315029" y="123326"/>
                  </a:cubicBezTo>
                  <a:lnTo>
                    <a:pt x="4033" y="123326"/>
                  </a:lnTo>
                  <a:cubicBezTo>
                    <a:pt x="2964" y="123326"/>
                    <a:pt x="1938" y="122901"/>
                    <a:pt x="1181" y="122144"/>
                  </a:cubicBezTo>
                  <a:cubicBezTo>
                    <a:pt x="425" y="121388"/>
                    <a:pt x="0" y="120362"/>
                    <a:pt x="0" y="119292"/>
                  </a:cubicBezTo>
                  <a:lnTo>
                    <a:pt x="0" y="4033"/>
                  </a:lnTo>
                  <a:cubicBezTo>
                    <a:pt x="0" y="2964"/>
                    <a:pt x="425" y="1938"/>
                    <a:pt x="1181" y="1181"/>
                  </a:cubicBezTo>
                  <a:cubicBezTo>
                    <a:pt x="1938" y="425"/>
                    <a:pt x="2964" y="0"/>
                    <a:pt x="403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2319062" cy="180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59425" y="6130008"/>
            <a:ext cx="11516987" cy="628384"/>
            <a:chOff x="0" y="0"/>
            <a:chExt cx="2319062" cy="1265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19062" cy="126532"/>
            </a:xfrm>
            <a:custGeom>
              <a:avLst/>
              <a:gdLst/>
              <a:ahLst/>
              <a:cxnLst/>
              <a:rect l="l" t="t" r="r" b="b"/>
              <a:pathLst>
                <a:path w="2319062" h="126532">
                  <a:moveTo>
                    <a:pt x="4033" y="0"/>
                  </a:moveTo>
                  <a:lnTo>
                    <a:pt x="2315029" y="0"/>
                  </a:lnTo>
                  <a:cubicBezTo>
                    <a:pt x="2316098" y="0"/>
                    <a:pt x="2317124" y="425"/>
                    <a:pt x="2317881" y="1181"/>
                  </a:cubicBezTo>
                  <a:cubicBezTo>
                    <a:pt x="2318637" y="1938"/>
                    <a:pt x="2319062" y="2964"/>
                    <a:pt x="2319062" y="4033"/>
                  </a:cubicBezTo>
                  <a:lnTo>
                    <a:pt x="2319062" y="122498"/>
                  </a:lnTo>
                  <a:cubicBezTo>
                    <a:pt x="2319062" y="123568"/>
                    <a:pt x="2318637" y="124594"/>
                    <a:pt x="2317881" y="125350"/>
                  </a:cubicBezTo>
                  <a:cubicBezTo>
                    <a:pt x="2317124" y="126107"/>
                    <a:pt x="2316098" y="126532"/>
                    <a:pt x="2315029" y="126532"/>
                  </a:cubicBezTo>
                  <a:lnTo>
                    <a:pt x="4033" y="126532"/>
                  </a:lnTo>
                  <a:cubicBezTo>
                    <a:pt x="2964" y="126532"/>
                    <a:pt x="1938" y="126107"/>
                    <a:pt x="1181" y="125350"/>
                  </a:cubicBezTo>
                  <a:cubicBezTo>
                    <a:pt x="425" y="124594"/>
                    <a:pt x="0" y="123568"/>
                    <a:pt x="0" y="122498"/>
                  </a:cubicBezTo>
                  <a:lnTo>
                    <a:pt x="0" y="4033"/>
                  </a:lnTo>
                  <a:cubicBezTo>
                    <a:pt x="0" y="2964"/>
                    <a:pt x="425" y="1938"/>
                    <a:pt x="1181" y="1181"/>
                  </a:cubicBezTo>
                  <a:cubicBezTo>
                    <a:pt x="1938" y="425"/>
                    <a:pt x="2964" y="0"/>
                    <a:pt x="403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2319062" cy="18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59425" y="6995903"/>
            <a:ext cx="11516987" cy="628384"/>
            <a:chOff x="0" y="0"/>
            <a:chExt cx="2319062" cy="12653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19062" cy="126532"/>
            </a:xfrm>
            <a:custGeom>
              <a:avLst/>
              <a:gdLst/>
              <a:ahLst/>
              <a:cxnLst/>
              <a:rect l="l" t="t" r="r" b="b"/>
              <a:pathLst>
                <a:path w="2319062" h="126532">
                  <a:moveTo>
                    <a:pt x="4033" y="0"/>
                  </a:moveTo>
                  <a:lnTo>
                    <a:pt x="2315029" y="0"/>
                  </a:lnTo>
                  <a:cubicBezTo>
                    <a:pt x="2316098" y="0"/>
                    <a:pt x="2317124" y="425"/>
                    <a:pt x="2317881" y="1181"/>
                  </a:cubicBezTo>
                  <a:cubicBezTo>
                    <a:pt x="2318637" y="1938"/>
                    <a:pt x="2319062" y="2964"/>
                    <a:pt x="2319062" y="4033"/>
                  </a:cubicBezTo>
                  <a:lnTo>
                    <a:pt x="2319062" y="122498"/>
                  </a:lnTo>
                  <a:cubicBezTo>
                    <a:pt x="2319062" y="123568"/>
                    <a:pt x="2318637" y="124594"/>
                    <a:pt x="2317881" y="125350"/>
                  </a:cubicBezTo>
                  <a:cubicBezTo>
                    <a:pt x="2317124" y="126107"/>
                    <a:pt x="2316098" y="126532"/>
                    <a:pt x="2315029" y="126532"/>
                  </a:cubicBezTo>
                  <a:lnTo>
                    <a:pt x="4033" y="126532"/>
                  </a:lnTo>
                  <a:cubicBezTo>
                    <a:pt x="2964" y="126532"/>
                    <a:pt x="1938" y="126107"/>
                    <a:pt x="1181" y="125350"/>
                  </a:cubicBezTo>
                  <a:cubicBezTo>
                    <a:pt x="425" y="124594"/>
                    <a:pt x="0" y="123568"/>
                    <a:pt x="0" y="122498"/>
                  </a:cubicBezTo>
                  <a:lnTo>
                    <a:pt x="0" y="4033"/>
                  </a:lnTo>
                  <a:cubicBezTo>
                    <a:pt x="0" y="2964"/>
                    <a:pt x="425" y="1938"/>
                    <a:pt x="1181" y="1181"/>
                  </a:cubicBezTo>
                  <a:cubicBezTo>
                    <a:pt x="1938" y="425"/>
                    <a:pt x="2964" y="0"/>
                    <a:pt x="403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2319062" cy="183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702939" y="4593491"/>
            <a:ext cx="612739" cy="628384"/>
            <a:chOff x="0" y="0"/>
            <a:chExt cx="79825" cy="8186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9825" cy="81863"/>
            </a:xfrm>
            <a:custGeom>
              <a:avLst/>
              <a:gdLst/>
              <a:ahLst/>
              <a:cxnLst/>
              <a:rect l="l" t="t" r="r" b="b"/>
              <a:pathLst>
                <a:path w="79825" h="81863">
                  <a:moveTo>
                    <a:pt x="39912" y="0"/>
                  </a:moveTo>
                  <a:lnTo>
                    <a:pt x="39912" y="0"/>
                  </a:lnTo>
                  <a:cubicBezTo>
                    <a:pt x="61955" y="0"/>
                    <a:pt x="79825" y="17869"/>
                    <a:pt x="79825" y="39912"/>
                  </a:cubicBezTo>
                  <a:lnTo>
                    <a:pt x="79825" y="41950"/>
                  </a:lnTo>
                  <a:cubicBezTo>
                    <a:pt x="79825" y="63993"/>
                    <a:pt x="61955" y="81863"/>
                    <a:pt x="39912" y="81863"/>
                  </a:cubicBezTo>
                  <a:lnTo>
                    <a:pt x="39912" y="81863"/>
                  </a:lnTo>
                  <a:cubicBezTo>
                    <a:pt x="17869" y="81863"/>
                    <a:pt x="0" y="63993"/>
                    <a:pt x="0" y="41950"/>
                  </a:cubicBezTo>
                  <a:lnTo>
                    <a:pt x="0" y="39912"/>
                  </a:lnTo>
                  <a:cubicBezTo>
                    <a:pt x="0" y="17869"/>
                    <a:pt x="17869" y="0"/>
                    <a:pt x="399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79825" cy="139013"/>
            </a:xfrm>
            <a:prstGeom prst="rect">
              <a:avLst/>
            </a:prstGeom>
          </p:spPr>
          <p:txBody>
            <a:bodyPr lIns="78519" tIns="78519" rIns="78519" bIns="78519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702939" y="5369710"/>
            <a:ext cx="612739" cy="628384"/>
            <a:chOff x="0" y="0"/>
            <a:chExt cx="79825" cy="8186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9825" cy="81863"/>
            </a:xfrm>
            <a:custGeom>
              <a:avLst/>
              <a:gdLst/>
              <a:ahLst/>
              <a:cxnLst/>
              <a:rect l="l" t="t" r="r" b="b"/>
              <a:pathLst>
                <a:path w="79825" h="81863">
                  <a:moveTo>
                    <a:pt x="39912" y="0"/>
                  </a:moveTo>
                  <a:lnTo>
                    <a:pt x="39912" y="0"/>
                  </a:lnTo>
                  <a:cubicBezTo>
                    <a:pt x="61955" y="0"/>
                    <a:pt x="79825" y="17869"/>
                    <a:pt x="79825" y="39912"/>
                  </a:cubicBezTo>
                  <a:lnTo>
                    <a:pt x="79825" y="41950"/>
                  </a:lnTo>
                  <a:cubicBezTo>
                    <a:pt x="79825" y="63993"/>
                    <a:pt x="61955" y="81863"/>
                    <a:pt x="39912" y="81863"/>
                  </a:cubicBezTo>
                  <a:lnTo>
                    <a:pt x="39912" y="81863"/>
                  </a:lnTo>
                  <a:cubicBezTo>
                    <a:pt x="17869" y="81863"/>
                    <a:pt x="0" y="63993"/>
                    <a:pt x="0" y="41950"/>
                  </a:cubicBezTo>
                  <a:lnTo>
                    <a:pt x="0" y="39912"/>
                  </a:lnTo>
                  <a:cubicBezTo>
                    <a:pt x="0" y="17869"/>
                    <a:pt x="17869" y="0"/>
                    <a:pt x="399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79825" cy="139013"/>
            </a:xfrm>
            <a:prstGeom prst="rect">
              <a:avLst/>
            </a:prstGeom>
          </p:spPr>
          <p:txBody>
            <a:bodyPr lIns="78519" tIns="78519" rIns="78519" bIns="78519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702939" y="6146497"/>
            <a:ext cx="612739" cy="628384"/>
            <a:chOff x="0" y="0"/>
            <a:chExt cx="79825" cy="8186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79825" cy="81863"/>
            </a:xfrm>
            <a:custGeom>
              <a:avLst/>
              <a:gdLst/>
              <a:ahLst/>
              <a:cxnLst/>
              <a:rect l="l" t="t" r="r" b="b"/>
              <a:pathLst>
                <a:path w="79825" h="81863">
                  <a:moveTo>
                    <a:pt x="39912" y="0"/>
                  </a:moveTo>
                  <a:lnTo>
                    <a:pt x="39912" y="0"/>
                  </a:lnTo>
                  <a:cubicBezTo>
                    <a:pt x="61955" y="0"/>
                    <a:pt x="79825" y="17869"/>
                    <a:pt x="79825" y="39912"/>
                  </a:cubicBezTo>
                  <a:lnTo>
                    <a:pt x="79825" y="41950"/>
                  </a:lnTo>
                  <a:cubicBezTo>
                    <a:pt x="79825" y="63993"/>
                    <a:pt x="61955" y="81863"/>
                    <a:pt x="39912" y="81863"/>
                  </a:cubicBezTo>
                  <a:lnTo>
                    <a:pt x="39912" y="81863"/>
                  </a:lnTo>
                  <a:cubicBezTo>
                    <a:pt x="17869" y="81863"/>
                    <a:pt x="0" y="63993"/>
                    <a:pt x="0" y="41950"/>
                  </a:cubicBezTo>
                  <a:lnTo>
                    <a:pt x="0" y="39912"/>
                  </a:lnTo>
                  <a:cubicBezTo>
                    <a:pt x="0" y="17869"/>
                    <a:pt x="17869" y="0"/>
                    <a:pt x="399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79825" cy="139013"/>
            </a:xfrm>
            <a:prstGeom prst="rect">
              <a:avLst/>
            </a:prstGeom>
          </p:spPr>
          <p:txBody>
            <a:bodyPr lIns="78519" tIns="78519" rIns="78519" bIns="78519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702939" y="6979936"/>
            <a:ext cx="612739" cy="628384"/>
            <a:chOff x="0" y="0"/>
            <a:chExt cx="79825" cy="8186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79825" cy="81863"/>
            </a:xfrm>
            <a:custGeom>
              <a:avLst/>
              <a:gdLst/>
              <a:ahLst/>
              <a:cxnLst/>
              <a:rect l="l" t="t" r="r" b="b"/>
              <a:pathLst>
                <a:path w="79825" h="81863">
                  <a:moveTo>
                    <a:pt x="39912" y="0"/>
                  </a:moveTo>
                  <a:lnTo>
                    <a:pt x="39912" y="0"/>
                  </a:lnTo>
                  <a:cubicBezTo>
                    <a:pt x="61955" y="0"/>
                    <a:pt x="79825" y="17869"/>
                    <a:pt x="79825" y="39912"/>
                  </a:cubicBezTo>
                  <a:lnTo>
                    <a:pt x="79825" y="41950"/>
                  </a:lnTo>
                  <a:cubicBezTo>
                    <a:pt x="79825" y="63993"/>
                    <a:pt x="61955" y="81863"/>
                    <a:pt x="39912" y="81863"/>
                  </a:cubicBezTo>
                  <a:lnTo>
                    <a:pt x="39912" y="81863"/>
                  </a:lnTo>
                  <a:cubicBezTo>
                    <a:pt x="17869" y="81863"/>
                    <a:pt x="0" y="63993"/>
                    <a:pt x="0" y="41950"/>
                  </a:cubicBezTo>
                  <a:lnTo>
                    <a:pt x="0" y="39912"/>
                  </a:lnTo>
                  <a:cubicBezTo>
                    <a:pt x="0" y="17869"/>
                    <a:pt x="17869" y="0"/>
                    <a:pt x="399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79825" cy="139013"/>
            </a:xfrm>
            <a:prstGeom prst="rect">
              <a:avLst/>
            </a:prstGeom>
          </p:spPr>
          <p:txBody>
            <a:bodyPr lIns="78519" tIns="78519" rIns="78519" bIns="78519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4436489" y="4686363"/>
            <a:ext cx="3490700" cy="1462635"/>
            <a:chOff x="0" y="0"/>
            <a:chExt cx="4654266" cy="1950179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4654266" cy="1950179"/>
              <a:chOff x="0" y="0"/>
              <a:chExt cx="1619681" cy="67866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619681" cy="678661"/>
              </a:xfrm>
              <a:custGeom>
                <a:avLst/>
                <a:gdLst/>
                <a:ahLst/>
                <a:cxnLst/>
                <a:rect l="l" t="t" r="r" b="b"/>
                <a:pathLst>
                  <a:path w="1619681" h="678661">
                    <a:moveTo>
                      <a:pt x="34652" y="0"/>
                    </a:moveTo>
                    <a:lnTo>
                      <a:pt x="1585029" y="0"/>
                    </a:lnTo>
                    <a:cubicBezTo>
                      <a:pt x="1594219" y="0"/>
                      <a:pt x="1603033" y="3651"/>
                      <a:pt x="1609532" y="10149"/>
                    </a:cubicBezTo>
                    <a:cubicBezTo>
                      <a:pt x="1616030" y="16648"/>
                      <a:pt x="1619681" y="25462"/>
                      <a:pt x="1619681" y="34652"/>
                    </a:cubicBezTo>
                    <a:lnTo>
                      <a:pt x="1619681" y="644009"/>
                    </a:lnTo>
                    <a:cubicBezTo>
                      <a:pt x="1619681" y="653199"/>
                      <a:pt x="1616030" y="662013"/>
                      <a:pt x="1609532" y="668512"/>
                    </a:cubicBezTo>
                    <a:cubicBezTo>
                      <a:pt x="1603033" y="675010"/>
                      <a:pt x="1594219" y="678661"/>
                      <a:pt x="1585029" y="678661"/>
                    </a:cubicBezTo>
                    <a:lnTo>
                      <a:pt x="34652" y="678661"/>
                    </a:lnTo>
                    <a:cubicBezTo>
                      <a:pt x="25462" y="678661"/>
                      <a:pt x="16648" y="675010"/>
                      <a:pt x="10149" y="668512"/>
                    </a:cubicBezTo>
                    <a:cubicBezTo>
                      <a:pt x="3651" y="662013"/>
                      <a:pt x="0" y="653199"/>
                      <a:pt x="0" y="644009"/>
                    </a:cubicBezTo>
                    <a:lnTo>
                      <a:pt x="0" y="34652"/>
                    </a:lnTo>
                    <a:cubicBezTo>
                      <a:pt x="0" y="25462"/>
                      <a:pt x="3651" y="16648"/>
                      <a:pt x="10149" y="10149"/>
                    </a:cubicBezTo>
                    <a:cubicBezTo>
                      <a:pt x="16648" y="3651"/>
                      <a:pt x="25462" y="0"/>
                      <a:pt x="34652" y="0"/>
                    </a:cubicBezTo>
                    <a:close/>
                  </a:path>
                </a:pathLst>
              </a:custGeom>
              <a:solidFill>
                <a:srgbClr val="30178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57150"/>
                <a:ext cx="1619681" cy="735811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115332" y="438501"/>
              <a:ext cx="4538934" cy="1102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</a:pPr>
              <a:r>
                <a:rPr lang="en-US" sz="2999" b="1" spc="-5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COMPORTEMENTS D’ACCOMMODATION 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06358" y="3051786"/>
            <a:ext cx="581649" cy="597957"/>
            <a:chOff x="0" y="0"/>
            <a:chExt cx="775532" cy="797276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775532" cy="797276"/>
              <a:chOff x="0" y="0"/>
              <a:chExt cx="746363" cy="76728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46363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46363" h="767288">
                    <a:moveTo>
                      <a:pt x="373181" y="0"/>
                    </a:moveTo>
                    <a:cubicBezTo>
                      <a:pt x="167079" y="0"/>
                      <a:pt x="0" y="171763"/>
                      <a:pt x="0" y="383644"/>
                    </a:cubicBezTo>
                    <a:cubicBezTo>
                      <a:pt x="0" y="595525"/>
                      <a:pt x="167079" y="767288"/>
                      <a:pt x="373181" y="767288"/>
                    </a:cubicBezTo>
                    <a:cubicBezTo>
                      <a:pt x="579284" y="767288"/>
                      <a:pt x="746363" y="595525"/>
                      <a:pt x="746363" y="383644"/>
                    </a:cubicBezTo>
                    <a:cubicBezTo>
                      <a:pt x="746363" y="171763"/>
                      <a:pt x="579284" y="0"/>
                      <a:pt x="373181" y="0"/>
                    </a:cubicBezTo>
                    <a:close/>
                  </a:path>
                </a:pathLst>
              </a:custGeom>
              <a:solidFill>
                <a:srgbClr val="30178E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69971" y="14783"/>
                <a:ext cx="606420" cy="680572"/>
              </a:xfrm>
              <a:prstGeom prst="rect">
                <a:avLst/>
              </a:prstGeom>
            </p:spPr>
            <p:txBody>
              <a:bodyPr lIns="72308" tIns="72308" rIns="72308" bIns="72308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123309" y="-33319"/>
              <a:ext cx="528914" cy="740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9"/>
                </a:lnSpc>
                <a:spcBef>
                  <a:spcPct val="0"/>
                </a:spcBef>
              </a:pPr>
              <a:r>
                <a:rPr lang="en-US" sz="307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06358" y="3807603"/>
            <a:ext cx="581649" cy="597957"/>
            <a:chOff x="0" y="0"/>
            <a:chExt cx="775532" cy="797276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775532" cy="797276"/>
              <a:chOff x="0" y="0"/>
              <a:chExt cx="746363" cy="767288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46363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46363" h="767288">
                    <a:moveTo>
                      <a:pt x="373181" y="0"/>
                    </a:moveTo>
                    <a:cubicBezTo>
                      <a:pt x="167079" y="0"/>
                      <a:pt x="0" y="171763"/>
                      <a:pt x="0" y="383644"/>
                    </a:cubicBezTo>
                    <a:cubicBezTo>
                      <a:pt x="0" y="595525"/>
                      <a:pt x="167079" y="767288"/>
                      <a:pt x="373181" y="767288"/>
                    </a:cubicBezTo>
                    <a:cubicBezTo>
                      <a:pt x="579284" y="767288"/>
                      <a:pt x="746363" y="595525"/>
                      <a:pt x="746363" y="383644"/>
                    </a:cubicBezTo>
                    <a:cubicBezTo>
                      <a:pt x="746363" y="171763"/>
                      <a:pt x="579284" y="0"/>
                      <a:pt x="373181" y="0"/>
                    </a:cubicBezTo>
                    <a:close/>
                  </a:path>
                </a:pathLst>
              </a:custGeom>
              <a:solidFill>
                <a:srgbClr val="30178E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69971" y="14783"/>
                <a:ext cx="606420" cy="680572"/>
              </a:xfrm>
              <a:prstGeom prst="rect">
                <a:avLst/>
              </a:prstGeom>
            </p:spPr>
            <p:txBody>
              <a:bodyPr lIns="72308" tIns="72308" rIns="72308" bIns="72308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123309" y="-33319"/>
              <a:ext cx="528914" cy="740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9"/>
                </a:lnSpc>
                <a:spcBef>
                  <a:spcPct val="0"/>
                </a:spcBef>
              </a:pPr>
              <a:r>
                <a:rPr lang="en-US" sz="307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206358" y="4593491"/>
            <a:ext cx="581649" cy="597957"/>
            <a:chOff x="0" y="0"/>
            <a:chExt cx="775532" cy="797276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775532" cy="797276"/>
              <a:chOff x="0" y="0"/>
              <a:chExt cx="746363" cy="767288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746363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46363" h="767288">
                    <a:moveTo>
                      <a:pt x="373181" y="0"/>
                    </a:moveTo>
                    <a:cubicBezTo>
                      <a:pt x="167079" y="0"/>
                      <a:pt x="0" y="171763"/>
                      <a:pt x="0" y="383644"/>
                    </a:cubicBezTo>
                    <a:cubicBezTo>
                      <a:pt x="0" y="595525"/>
                      <a:pt x="167079" y="767288"/>
                      <a:pt x="373181" y="767288"/>
                    </a:cubicBezTo>
                    <a:cubicBezTo>
                      <a:pt x="579284" y="767288"/>
                      <a:pt x="746363" y="595525"/>
                      <a:pt x="746363" y="383644"/>
                    </a:cubicBezTo>
                    <a:cubicBezTo>
                      <a:pt x="746363" y="171763"/>
                      <a:pt x="579284" y="0"/>
                      <a:pt x="373181" y="0"/>
                    </a:cubicBezTo>
                    <a:close/>
                  </a:path>
                </a:pathLst>
              </a:custGeom>
              <a:solidFill>
                <a:srgbClr val="30178E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69971" y="14783"/>
                <a:ext cx="606420" cy="680572"/>
              </a:xfrm>
              <a:prstGeom prst="rect">
                <a:avLst/>
              </a:prstGeom>
            </p:spPr>
            <p:txBody>
              <a:bodyPr lIns="72308" tIns="72308" rIns="72308" bIns="72308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123309" y="-33319"/>
              <a:ext cx="528914" cy="740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9"/>
                </a:lnSpc>
                <a:spcBef>
                  <a:spcPct val="0"/>
                </a:spcBef>
              </a:pPr>
              <a:r>
                <a:rPr lang="en-US" sz="307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206358" y="5400138"/>
            <a:ext cx="581649" cy="597957"/>
            <a:chOff x="0" y="0"/>
            <a:chExt cx="775532" cy="797276"/>
          </a:xfrm>
        </p:grpSpPr>
        <p:grpSp>
          <p:nvGrpSpPr>
            <p:cNvPr id="61" name="Group 61"/>
            <p:cNvGrpSpPr/>
            <p:nvPr/>
          </p:nvGrpSpPr>
          <p:grpSpPr>
            <a:xfrm>
              <a:off x="0" y="0"/>
              <a:ext cx="775532" cy="797276"/>
              <a:chOff x="0" y="0"/>
              <a:chExt cx="746363" cy="767288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746363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46363" h="767288">
                    <a:moveTo>
                      <a:pt x="373181" y="0"/>
                    </a:moveTo>
                    <a:cubicBezTo>
                      <a:pt x="167079" y="0"/>
                      <a:pt x="0" y="171763"/>
                      <a:pt x="0" y="383644"/>
                    </a:cubicBezTo>
                    <a:cubicBezTo>
                      <a:pt x="0" y="595525"/>
                      <a:pt x="167079" y="767288"/>
                      <a:pt x="373181" y="767288"/>
                    </a:cubicBezTo>
                    <a:cubicBezTo>
                      <a:pt x="579284" y="767288"/>
                      <a:pt x="746363" y="595525"/>
                      <a:pt x="746363" y="383644"/>
                    </a:cubicBezTo>
                    <a:cubicBezTo>
                      <a:pt x="746363" y="171763"/>
                      <a:pt x="579284" y="0"/>
                      <a:pt x="373181" y="0"/>
                    </a:cubicBezTo>
                    <a:close/>
                  </a:path>
                </a:pathLst>
              </a:custGeom>
              <a:solidFill>
                <a:srgbClr val="30178E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69971" y="14783"/>
                <a:ext cx="606420" cy="680572"/>
              </a:xfrm>
              <a:prstGeom prst="rect">
                <a:avLst/>
              </a:prstGeom>
            </p:spPr>
            <p:txBody>
              <a:bodyPr lIns="72308" tIns="72308" rIns="72308" bIns="72308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123309" y="-33319"/>
              <a:ext cx="528914" cy="740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9"/>
                </a:lnSpc>
                <a:spcBef>
                  <a:spcPct val="0"/>
                </a:spcBef>
              </a:pPr>
              <a:r>
                <a:rPr lang="en-US" sz="307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4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06358" y="6145222"/>
            <a:ext cx="581649" cy="597957"/>
            <a:chOff x="0" y="0"/>
            <a:chExt cx="775532" cy="797276"/>
          </a:xfrm>
        </p:grpSpPr>
        <p:grpSp>
          <p:nvGrpSpPr>
            <p:cNvPr id="66" name="Group 66"/>
            <p:cNvGrpSpPr/>
            <p:nvPr/>
          </p:nvGrpSpPr>
          <p:grpSpPr>
            <a:xfrm>
              <a:off x="0" y="0"/>
              <a:ext cx="775532" cy="797276"/>
              <a:chOff x="0" y="0"/>
              <a:chExt cx="746363" cy="767288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746363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46363" h="767288">
                    <a:moveTo>
                      <a:pt x="373181" y="0"/>
                    </a:moveTo>
                    <a:cubicBezTo>
                      <a:pt x="167079" y="0"/>
                      <a:pt x="0" y="171763"/>
                      <a:pt x="0" y="383644"/>
                    </a:cubicBezTo>
                    <a:cubicBezTo>
                      <a:pt x="0" y="595525"/>
                      <a:pt x="167079" y="767288"/>
                      <a:pt x="373181" y="767288"/>
                    </a:cubicBezTo>
                    <a:cubicBezTo>
                      <a:pt x="579284" y="767288"/>
                      <a:pt x="746363" y="595525"/>
                      <a:pt x="746363" y="383644"/>
                    </a:cubicBezTo>
                    <a:cubicBezTo>
                      <a:pt x="746363" y="171763"/>
                      <a:pt x="579284" y="0"/>
                      <a:pt x="373181" y="0"/>
                    </a:cubicBezTo>
                    <a:close/>
                  </a:path>
                </a:pathLst>
              </a:custGeom>
              <a:solidFill>
                <a:srgbClr val="30178E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69971" y="14783"/>
                <a:ext cx="606420" cy="680572"/>
              </a:xfrm>
              <a:prstGeom prst="rect">
                <a:avLst/>
              </a:prstGeom>
            </p:spPr>
            <p:txBody>
              <a:bodyPr lIns="72308" tIns="72308" rIns="72308" bIns="72308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>
              <a:off x="123309" y="-33319"/>
              <a:ext cx="528914" cy="740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9"/>
                </a:lnSpc>
                <a:spcBef>
                  <a:spcPct val="0"/>
                </a:spcBef>
              </a:pPr>
              <a:r>
                <a:rPr lang="en-US" sz="307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5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206358" y="6979936"/>
            <a:ext cx="581649" cy="597957"/>
            <a:chOff x="0" y="0"/>
            <a:chExt cx="775532" cy="797276"/>
          </a:xfrm>
        </p:grpSpPr>
        <p:grpSp>
          <p:nvGrpSpPr>
            <p:cNvPr id="71" name="Group 71"/>
            <p:cNvGrpSpPr/>
            <p:nvPr/>
          </p:nvGrpSpPr>
          <p:grpSpPr>
            <a:xfrm>
              <a:off x="0" y="0"/>
              <a:ext cx="775532" cy="797276"/>
              <a:chOff x="0" y="0"/>
              <a:chExt cx="746363" cy="767288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746363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46363" h="767288">
                    <a:moveTo>
                      <a:pt x="373181" y="0"/>
                    </a:moveTo>
                    <a:cubicBezTo>
                      <a:pt x="167079" y="0"/>
                      <a:pt x="0" y="171763"/>
                      <a:pt x="0" y="383644"/>
                    </a:cubicBezTo>
                    <a:cubicBezTo>
                      <a:pt x="0" y="595525"/>
                      <a:pt x="167079" y="767288"/>
                      <a:pt x="373181" y="767288"/>
                    </a:cubicBezTo>
                    <a:cubicBezTo>
                      <a:pt x="579284" y="767288"/>
                      <a:pt x="746363" y="595525"/>
                      <a:pt x="746363" y="383644"/>
                    </a:cubicBezTo>
                    <a:cubicBezTo>
                      <a:pt x="746363" y="171763"/>
                      <a:pt x="579284" y="0"/>
                      <a:pt x="373181" y="0"/>
                    </a:cubicBezTo>
                    <a:close/>
                  </a:path>
                </a:pathLst>
              </a:custGeom>
              <a:solidFill>
                <a:srgbClr val="30178E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69971" y="14783"/>
                <a:ext cx="606420" cy="680572"/>
              </a:xfrm>
              <a:prstGeom prst="rect">
                <a:avLst/>
              </a:prstGeom>
            </p:spPr>
            <p:txBody>
              <a:bodyPr lIns="72308" tIns="72308" rIns="72308" bIns="72308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74" name="TextBox 74"/>
            <p:cNvSpPr txBox="1"/>
            <p:nvPr/>
          </p:nvSpPr>
          <p:spPr>
            <a:xfrm>
              <a:off x="123309" y="-33319"/>
              <a:ext cx="528914" cy="740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9"/>
                </a:lnSpc>
                <a:spcBef>
                  <a:spcPct val="0"/>
                </a:spcBef>
              </a:pPr>
              <a:r>
                <a:rPr lang="en-US" sz="3077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</p:grpSp>
      <p:sp>
        <p:nvSpPr>
          <p:cNvPr id="75" name="Freeform 75"/>
          <p:cNvSpPr/>
          <p:nvPr/>
        </p:nvSpPr>
        <p:spPr>
          <a:xfrm flipH="1">
            <a:off x="13706203" y="2946783"/>
            <a:ext cx="566060" cy="4941794"/>
          </a:xfrm>
          <a:custGeom>
            <a:avLst/>
            <a:gdLst/>
            <a:ahLst/>
            <a:cxnLst/>
            <a:rect l="l" t="t" r="r" b="b"/>
            <a:pathLst>
              <a:path w="566060" h="4941794">
                <a:moveTo>
                  <a:pt x="566060" y="0"/>
                </a:moveTo>
                <a:lnTo>
                  <a:pt x="0" y="0"/>
                </a:lnTo>
                <a:lnTo>
                  <a:pt x="0" y="4941795"/>
                </a:lnTo>
                <a:lnTo>
                  <a:pt x="566060" y="4941795"/>
                </a:lnTo>
                <a:lnTo>
                  <a:pt x="5660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6" name="TextBox 76"/>
          <p:cNvSpPr txBox="1"/>
          <p:nvPr/>
        </p:nvSpPr>
        <p:spPr>
          <a:xfrm>
            <a:off x="0" y="1539644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959425" y="7652470"/>
            <a:ext cx="7439180" cy="40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2852"/>
              </a:lnSpc>
              <a:spcBef>
                <a:spcPct val="0"/>
              </a:spcBef>
            </a:pPr>
            <a:r>
              <a:rPr lang="en-US" sz="2246" spc="-26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(liste i</a:t>
            </a:r>
            <a:r>
              <a:rPr lang="en-US" sz="2246" u="none" strike="noStrike" spc="-26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nspirée de Benito et al., 2015; Lebowitz et al., 2012)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054181" y="2832185"/>
            <a:ext cx="11017497" cy="85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765"/>
              </a:lnSpc>
              <a:spcBef>
                <a:spcPct val="0"/>
              </a:spcBef>
            </a:pPr>
            <a:r>
              <a:rPr lang="en-US" sz="3737" b="1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</a:t>
            </a:r>
            <a:r>
              <a:rPr lang="en-US" sz="3737" b="1" u="none" strike="noStrike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ODIFIER LES HABITUDES FAMILIALES ET FAIRE DES EXCEPTIONS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057338" y="3606252"/>
            <a:ext cx="8802245" cy="85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765"/>
              </a:lnSpc>
              <a:spcBef>
                <a:spcPct val="0"/>
              </a:spcBef>
            </a:pPr>
            <a:r>
              <a:rPr lang="en-US" sz="3737" b="1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OFF</a:t>
            </a:r>
            <a:r>
              <a:rPr lang="en-US" sz="3737" b="1" u="none" strike="noStrike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RIR UNE SÉCURISATION EXCESSIVE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046175" y="4419395"/>
            <a:ext cx="11247111" cy="85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765"/>
              </a:lnSpc>
              <a:spcBef>
                <a:spcPct val="0"/>
              </a:spcBef>
            </a:pPr>
            <a:r>
              <a:rPr lang="en-US" sz="3737" b="1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FAC</a:t>
            </a:r>
            <a:r>
              <a:rPr lang="en-US" sz="3737" b="1" u="none" strike="noStrike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ILITER L’ÉVITEMENT DES SITUATIONS ANXIOGÈNES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058180" y="5172996"/>
            <a:ext cx="11247111" cy="85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765"/>
              </a:lnSpc>
              <a:spcBef>
                <a:spcPct val="0"/>
              </a:spcBef>
            </a:pPr>
            <a:r>
              <a:rPr lang="en-US" sz="3737" b="1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</a:t>
            </a:r>
            <a:r>
              <a:rPr lang="en-US" sz="3737" b="1" u="none" strike="noStrike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ARLER OU FAIRE À LA PLACE DE L’ENFANT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056887" y="5974106"/>
            <a:ext cx="11247111" cy="85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765"/>
              </a:lnSpc>
              <a:spcBef>
                <a:spcPct val="0"/>
              </a:spcBef>
            </a:pPr>
            <a:r>
              <a:rPr lang="en-US" sz="3737" b="1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ADHÉ</a:t>
            </a:r>
            <a:r>
              <a:rPr lang="en-US" sz="3737" b="1" u="none" strike="noStrike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RER À SES RITUELS, À SES RÈGLES RIGIDES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065303" y="6836787"/>
            <a:ext cx="11247111" cy="85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765"/>
              </a:lnSpc>
              <a:spcBef>
                <a:spcPct val="0"/>
              </a:spcBef>
            </a:pPr>
            <a:r>
              <a:rPr lang="en-US" sz="3737" b="1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DIM</a:t>
            </a:r>
            <a:r>
              <a:rPr lang="en-US" sz="3737" b="1" u="none" strike="noStrike" spc="-257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INUER SES RESPONSABILITÉS, SON AUTONOMIE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2584601" y="8591921"/>
            <a:ext cx="15025242" cy="1139269"/>
            <a:chOff x="0" y="0"/>
            <a:chExt cx="3395018" cy="257423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3395018" cy="257423"/>
            </a:xfrm>
            <a:custGeom>
              <a:avLst/>
              <a:gdLst/>
              <a:ahLst/>
              <a:cxnLst/>
              <a:rect l="l" t="t" r="r" b="b"/>
              <a:pathLst>
                <a:path w="3395018" h="257423">
                  <a:moveTo>
                    <a:pt x="7214" y="0"/>
                  </a:moveTo>
                  <a:lnTo>
                    <a:pt x="3387804" y="0"/>
                  </a:lnTo>
                  <a:cubicBezTo>
                    <a:pt x="3389718" y="0"/>
                    <a:pt x="3391552" y="760"/>
                    <a:pt x="3392905" y="2113"/>
                  </a:cubicBezTo>
                  <a:cubicBezTo>
                    <a:pt x="3394258" y="3466"/>
                    <a:pt x="3395018" y="5300"/>
                    <a:pt x="3395018" y="7214"/>
                  </a:cubicBezTo>
                  <a:lnTo>
                    <a:pt x="3395018" y="250209"/>
                  </a:lnTo>
                  <a:cubicBezTo>
                    <a:pt x="3395018" y="252122"/>
                    <a:pt x="3394258" y="253957"/>
                    <a:pt x="3392905" y="255310"/>
                  </a:cubicBezTo>
                  <a:cubicBezTo>
                    <a:pt x="3391552" y="256663"/>
                    <a:pt x="3389718" y="257423"/>
                    <a:pt x="3387804" y="257423"/>
                  </a:cubicBezTo>
                  <a:lnTo>
                    <a:pt x="7214" y="257423"/>
                  </a:lnTo>
                  <a:cubicBezTo>
                    <a:pt x="5300" y="257423"/>
                    <a:pt x="3466" y="256663"/>
                    <a:pt x="2113" y="255310"/>
                  </a:cubicBezTo>
                  <a:cubicBezTo>
                    <a:pt x="760" y="253957"/>
                    <a:pt x="0" y="252122"/>
                    <a:pt x="0" y="250209"/>
                  </a:cubicBezTo>
                  <a:lnTo>
                    <a:pt x="0" y="7214"/>
                  </a:lnTo>
                  <a:cubicBezTo>
                    <a:pt x="0" y="5300"/>
                    <a:pt x="760" y="3466"/>
                    <a:pt x="2113" y="2113"/>
                  </a:cubicBezTo>
                  <a:cubicBezTo>
                    <a:pt x="3466" y="760"/>
                    <a:pt x="5300" y="0"/>
                    <a:pt x="721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E1F7F1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57150"/>
              <a:ext cx="3395018" cy="3145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563784" y="8591921"/>
            <a:ext cx="2493701" cy="1139269"/>
            <a:chOff x="0" y="0"/>
            <a:chExt cx="818840" cy="374094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818840" cy="374094"/>
            </a:xfrm>
            <a:custGeom>
              <a:avLst/>
              <a:gdLst/>
              <a:ahLst/>
              <a:cxnLst/>
              <a:rect l="l" t="t" r="r" b="b"/>
              <a:pathLst>
                <a:path w="818840" h="374094">
                  <a:moveTo>
                    <a:pt x="27941" y="0"/>
                  </a:moveTo>
                  <a:lnTo>
                    <a:pt x="790899" y="0"/>
                  </a:lnTo>
                  <a:cubicBezTo>
                    <a:pt x="798310" y="0"/>
                    <a:pt x="805416" y="2944"/>
                    <a:pt x="810657" y="8184"/>
                  </a:cubicBezTo>
                  <a:cubicBezTo>
                    <a:pt x="815897" y="13424"/>
                    <a:pt x="818840" y="20531"/>
                    <a:pt x="818840" y="27941"/>
                  </a:cubicBezTo>
                  <a:lnTo>
                    <a:pt x="818840" y="346153"/>
                  </a:lnTo>
                  <a:cubicBezTo>
                    <a:pt x="818840" y="361585"/>
                    <a:pt x="806331" y="374094"/>
                    <a:pt x="790899" y="374094"/>
                  </a:cubicBezTo>
                  <a:lnTo>
                    <a:pt x="27941" y="374094"/>
                  </a:lnTo>
                  <a:cubicBezTo>
                    <a:pt x="12510" y="374094"/>
                    <a:pt x="0" y="361585"/>
                    <a:pt x="0" y="346153"/>
                  </a:cubicBezTo>
                  <a:lnTo>
                    <a:pt x="0" y="27941"/>
                  </a:lnTo>
                  <a:cubicBezTo>
                    <a:pt x="0" y="12510"/>
                    <a:pt x="12510" y="0"/>
                    <a:pt x="27941" y="0"/>
                  </a:cubicBezTo>
                  <a:close/>
                </a:path>
              </a:pathLst>
            </a:custGeom>
            <a:solidFill>
              <a:srgbClr val="E0F6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-57150"/>
              <a:ext cx="818840" cy="431244"/>
            </a:xfrm>
            <a:prstGeom prst="rect">
              <a:avLst/>
            </a:prstGeom>
          </p:spPr>
          <p:txBody>
            <a:bodyPr lIns="104248" tIns="104248" rIns="104248" bIns="104248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91" name="Freeform 91"/>
          <p:cNvSpPr/>
          <p:nvPr/>
        </p:nvSpPr>
        <p:spPr>
          <a:xfrm rot="661253">
            <a:off x="619115" y="8424307"/>
            <a:ext cx="2383039" cy="1505569"/>
          </a:xfrm>
          <a:custGeom>
            <a:avLst/>
            <a:gdLst/>
            <a:ahLst/>
            <a:cxnLst/>
            <a:rect l="l" t="t" r="r" b="b"/>
            <a:pathLst>
              <a:path w="2383039" h="1505569">
                <a:moveTo>
                  <a:pt x="0" y="0"/>
                </a:moveTo>
                <a:lnTo>
                  <a:pt x="2383039" y="0"/>
                </a:lnTo>
                <a:lnTo>
                  <a:pt x="2383039" y="1505569"/>
                </a:lnTo>
                <a:lnTo>
                  <a:pt x="0" y="15055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83" r="-178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2" name="TextBox 92"/>
          <p:cNvSpPr txBox="1"/>
          <p:nvPr/>
        </p:nvSpPr>
        <p:spPr>
          <a:xfrm>
            <a:off x="3129019" y="8678636"/>
            <a:ext cx="14367554" cy="105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51"/>
              </a:lnSpc>
            </a:pPr>
            <a:r>
              <a:rPr lang="en-US" sz="2657" spc="39">
                <a:solidFill>
                  <a:srgbClr val="30178E"/>
                </a:solidFill>
                <a:latin typeface="Calibri (MS)"/>
                <a:ea typeface="Calibri (MS)"/>
                <a:cs typeface="Calibri (MS)"/>
                <a:sym typeface="Calibri (MS)"/>
              </a:rPr>
              <a:t>Prendre conscience de nos comportements d’accommodation et de ce qui nous pousse à y recourir, permet d’ajuster nos pratiques parentales de manière favorable à la santé et au bien-être de notre enfant. 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0" y="247851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ACCOMMODATION PARENTALE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7" ma:contentTypeDescription="Crée un document." ma:contentTypeScope="" ma:versionID="3e7e7b9a8d8efdfd702fa2e1acc3e7cb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0a0ce3ff2de5c931b084d62393097189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5BE0F63A-D211-4E02-99EC-BC2F4E7205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5ABA11-D40E-401C-8277-0AD2CB395A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D2E0A9-FF8C-4C55-A514-1D6572048F68}">
  <ds:schemaRefs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bc2d96f8-f76f-46b3-b2c2-a8ec45c8f182"/>
    <ds:schemaRef ds:uri="cd95c8f1-3cc3-4b75-8c41-c750205dc126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904</Words>
  <Application>Microsoft Office PowerPoint</Application>
  <PresentationFormat>Personnalisé</PresentationFormat>
  <Paragraphs>134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Calibri (MS)</vt:lpstr>
      <vt:lpstr>Calibri (MS) Bold</vt:lpstr>
      <vt:lpstr>Calibri</vt:lpstr>
      <vt:lpstr>Arial</vt:lpstr>
      <vt:lpstr>Calibri (MS) Bold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HPp33_PPT_P4_accomodation_parentale</dc:title>
  <cp:lastModifiedBy>Audrey-Anne Marcotte</cp:lastModifiedBy>
  <cp:revision>2</cp:revision>
  <dcterms:created xsi:type="dcterms:W3CDTF">2006-08-16T00:00:00Z</dcterms:created>
  <dcterms:modified xsi:type="dcterms:W3CDTF">2026-01-05T20:57:31Z</dcterms:modified>
  <dc:identifier>DAG7OjpxrnQ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