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</p:sldIdLst>
  <p:sldSz cx="18288000" cy="10287000"/>
  <p:notesSz cx="6858000" cy="9144000"/>
  <p:embeddedFontLst>
    <p:embeddedFont>
      <p:font typeface="Calibri (MS)" panose="020B0604020202020204" charset="0"/>
      <p:regular r:id="rId24"/>
    </p:embeddedFont>
    <p:embeddedFont>
      <p:font typeface="Calibri (MS) Bold" panose="020B0604020202020204" charset="0"/>
      <p:regular r:id="rId25"/>
    </p:embeddedFont>
    <p:embeddedFont>
      <p:font typeface="Calibri (MS) Bold Italics" panose="020B0604020202020204" charset="0"/>
      <p:regular r:id="rId2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B7FEB1D-2969-4AA7-AF78-020A5CB557AE}" v="15" dt="2026-01-06T18:56:42.40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>
        <p:scale>
          <a:sx n="70" d="100"/>
          <a:sy n="70" d="100"/>
        </p:scale>
        <p:origin x="77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microsoft.com/office/2015/10/relationships/revisionInfo" Target="revisionInfo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udrey-Anne Marcotte" userId="a8b27795-60fb-45e7-85ae-030ae331a8f0" providerId="ADAL" clId="{A231A2E3-BBE0-4700-B349-22D39F0342E1}"/>
    <pc:docChg chg="custSel modSld">
      <pc:chgData name="Audrey-Anne Marcotte" userId="a8b27795-60fb-45e7-85ae-030ae331a8f0" providerId="ADAL" clId="{A231A2E3-BBE0-4700-B349-22D39F0342E1}" dt="2026-01-06T18:56:53.944" v="26" actId="21"/>
      <pc:docMkLst>
        <pc:docMk/>
      </pc:docMkLst>
      <pc:sldChg chg="addSp delSp modSp mod">
        <pc:chgData name="Audrey-Anne Marcotte" userId="a8b27795-60fb-45e7-85ae-030ae331a8f0" providerId="ADAL" clId="{A231A2E3-BBE0-4700-B349-22D39F0342E1}" dt="2026-01-06T18:56:53.944" v="26" actId="21"/>
        <pc:sldMkLst>
          <pc:docMk/>
          <pc:sldMk cId="0" sldId="265"/>
        </pc:sldMkLst>
        <pc:spChg chg="mod topLvl">
          <ac:chgData name="Audrey-Anne Marcotte" userId="a8b27795-60fb-45e7-85ae-030ae331a8f0" providerId="ADAL" clId="{A231A2E3-BBE0-4700-B349-22D39F0342E1}" dt="2026-01-06T18:43:11.783" v="0" actId="165"/>
          <ac:spMkLst>
            <pc:docMk/>
            <pc:sldMk cId="0" sldId="265"/>
            <ac:spMk id="6" creationId="{00000000-0000-0000-0000-000000000000}"/>
          </ac:spMkLst>
        </pc:spChg>
        <pc:spChg chg="mod">
          <ac:chgData name="Audrey-Anne Marcotte" userId="a8b27795-60fb-45e7-85ae-030ae331a8f0" providerId="ADAL" clId="{A231A2E3-BBE0-4700-B349-22D39F0342E1}" dt="2026-01-06T18:43:11.783" v="0" actId="165"/>
          <ac:spMkLst>
            <pc:docMk/>
            <pc:sldMk cId="0" sldId="265"/>
            <ac:spMk id="8" creationId="{00000000-0000-0000-0000-000000000000}"/>
          </ac:spMkLst>
        </pc:spChg>
        <pc:spChg chg="mod topLvl">
          <ac:chgData name="Audrey-Anne Marcotte" userId="a8b27795-60fb-45e7-85ae-030ae331a8f0" providerId="ADAL" clId="{A231A2E3-BBE0-4700-B349-22D39F0342E1}" dt="2026-01-06T18:43:11.783" v="0" actId="165"/>
          <ac:spMkLst>
            <pc:docMk/>
            <pc:sldMk cId="0" sldId="265"/>
            <ac:spMk id="10" creationId="{00000000-0000-0000-0000-000000000000}"/>
          </ac:spMkLst>
        </pc:spChg>
        <pc:spChg chg="mod">
          <ac:chgData name="Audrey-Anne Marcotte" userId="a8b27795-60fb-45e7-85ae-030ae331a8f0" providerId="ADAL" clId="{A231A2E3-BBE0-4700-B349-22D39F0342E1}" dt="2026-01-06T18:43:11.783" v="0" actId="165"/>
          <ac:spMkLst>
            <pc:docMk/>
            <pc:sldMk cId="0" sldId="265"/>
            <ac:spMk id="12" creationId="{00000000-0000-0000-0000-000000000000}"/>
          </ac:spMkLst>
        </pc:spChg>
        <pc:spChg chg="mod">
          <ac:chgData name="Audrey-Anne Marcotte" userId="a8b27795-60fb-45e7-85ae-030ae331a8f0" providerId="ADAL" clId="{A231A2E3-BBE0-4700-B349-22D39F0342E1}" dt="2026-01-06T18:43:11.783" v="0" actId="165"/>
          <ac:spMkLst>
            <pc:docMk/>
            <pc:sldMk cId="0" sldId="265"/>
            <ac:spMk id="13" creationId="{00000000-0000-0000-0000-000000000000}"/>
          </ac:spMkLst>
        </pc:spChg>
        <pc:spChg chg="mod">
          <ac:chgData name="Audrey-Anne Marcotte" userId="a8b27795-60fb-45e7-85ae-030ae331a8f0" providerId="ADAL" clId="{A231A2E3-BBE0-4700-B349-22D39F0342E1}" dt="2026-01-06T18:43:11.783" v="0" actId="165"/>
          <ac:spMkLst>
            <pc:docMk/>
            <pc:sldMk cId="0" sldId="265"/>
            <ac:spMk id="17" creationId="{00000000-0000-0000-0000-000000000000}"/>
          </ac:spMkLst>
        </pc:spChg>
        <pc:spChg chg="mod topLvl">
          <ac:chgData name="Audrey-Anne Marcotte" userId="a8b27795-60fb-45e7-85ae-030ae331a8f0" providerId="ADAL" clId="{A231A2E3-BBE0-4700-B349-22D39F0342E1}" dt="2026-01-06T18:43:11.783" v="0" actId="165"/>
          <ac:spMkLst>
            <pc:docMk/>
            <pc:sldMk cId="0" sldId="265"/>
            <ac:spMk id="19" creationId="{00000000-0000-0000-0000-000000000000}"/>
          </ac:spMkLst>
        </pc:spChg>
        <pc:spChg chg="mod topLvl">
          <ac:chgData name="Audrey-Anne Marcotte" userId="a8b27795-60fb-45e7-85ae-030ae331a8f0" providerId="ADAL" clId="{A231A2E3-BBE0-4700-B349-22D39F0342E1}" dt="2026-01-06T18:43:11.783" v="0" actId="165"/>
          <ac:spMkLst>
            <pc:docMk/>
            <pc:sldMk cId="0" sldId="265"/>
            <ac:spMk id="21" creationId="{00000000-0000-0000-0000-000000000000}"/>
          </ac:spMkLst>
        </pc:spChg>
        <pc:spChg chg="mod">
          <ac:chgData name="Audrey-Anne Marcotte" userId="a8b27795-60fb-45e7-85ae-030ae331a8f0" providerId="ADAL" clId="{A231A2E3-BBE0-4700-B349-22D39F0342E1}" dt="2026-01-06T18:43:11.783" v="0" actId="165"/>
          <ac:spMkLst>
            <pc:docMk/>
            <pc:sldMk cId="0" sldId="265"/>
            <ac:spMk id="25" creationId="{00000000-0000-0000-0000-000000000000}"/>
          </ac:spMkLst>
        </pc:spChg>
        <pc:spChg chg="mod topLvl">
          <ac:chgData name="Audrey-Anne Marcotte" userId="a8b27795-60fb-45e7-85ae-030ae331a8f0" providerId="ADAL" clId="{A231A2E3-BBE0-4700-B349-22D39F0342E1}" dt="2026-01-06T18:43:11.783" v="0" actId="165"/>
          <ac:spMkLst>
            <pc:docMk/>
            <pc:sldMk cId="0" sldId="265"/>
            <ac:spMk id="27" creationId="{00000000-0000-0000-0000-000000000000}"/>
          </ac:spMkLst>
        </pc:spChg>
        <pc:spChg chg="mod">
          <ac:chgData name="Audrey-Anne Marcotte" userId="a8b27795-60fb-45e7-85ae-030ae331a8f0" providerId="ADAL" clId="{A231A2E3-BBE0-4700-B349-22D39F0342E1}" dt="2026-01-06T18:43:23.907" v="1" actId="165"/>
          <ac:spMkLst>
            <pc:docMk/>
            <pc:sldMk cId="0" sldId="265"/>
            <ac:spMk id="35" creationId="{00000000-0000-0000-0000-000000000000}"/>
          </ac:spMkLst>
        </pc:spChg>
        <pc:spChg chg="mod">
          <ac:chgData name="Audrey-Anne Marcotte" userId="a8b27795-60fb-45e7-85ae-030ae331a8f0" providerId="ADAL" clId="{A231A2E3-BBE0-4700-B349-22D39F0342E1}" dt="2026-01-06T18:43:23.907" v="1" actId="165"/>
          <ac:spMkLst>
            <pc:docMk/>
            <pc:sldMk cId="0" sldId="265"/>
            <ac:spMk id="36" creationId="{00000000-0000-0000-0000-000000000000}"/>
          </ac:spMkLst>
        </pc:spChg>
        <pc:spChg chg="mod topLvl">
          <ac:chgData name="Audrey-Anne Marcotte" userId="a8b27795-60fb-45e7-85ae-030ae331a8f0" providerId="ADAL" clId="{A231A2E3-BBE0-4700-B349-22D39F0342E1}" dt="2026-01-06T18:43:23.907" v="1" actId="165"/>
          <ac:spMkLst>
            <pc:docMk/>
            <pc:sldMk cId="0" sldId="265"/>
            <ac:spMk id="37" creationId="{00000000-0000-0000-0000-000000000000}"/>
          </ac:spMkLst>
        </pc:spChg>
        <pc:spChg chg="mod">
          <ac:chgData name="Audrey-Anne Marcotte" userId="a8b27795-60fb-45e7-85ae-030ae331a8f0" providerId="ADAL" clId="{A231A2E3-BBE0-4700-B349-22D39F0342E1}" dt="2026-01-06T18:43:23.907" v="1" actId="165"/>
          <ac:spMkLst>
            <pc:docMk/>
            <pc:sldMk cId="0" sldId="265"/>
            <ac:spMk id="39" creationId="{00000000-0000-0000-0000-000000000000}"/>
          </ac:spMkLst>
        </pc:spChg>
        <pc:spChg chg="mod topLvl">
          <ac:chgData name="Audrey-Anne Marcotte" userId="a8b27795-60fb-45e7-85ae-030ae331a8f0" providerId="ADAL" clId="{A231A2E3-BBE0-4700-B349-22D39F0342E1}" dt="2026-01-06T18:43:23.907" v="1" actId="165"/>
          <ac:spMkLst>
            <pc:docMk/>
            <pc:sldMk cId="0" sldId="265"/>
            <ac:spMk id="41" creationId="{00000000-0000-0000-0000-000000000000}"/>
          </ac:spMkLst>
        </pc:spChg>
        <pc:spChg chg="mod topLvl">
          <ac:chgData name="Audrey-Anne Marcotte" userId="a8b27795-60fb-45e7-85ae-030ae331a8f0" providerId="ADAL" clId="{A231A2E3-BBE0-4700-B349-22D39F0342E1}" dt="2026-01-06T18:43:23.907" v="1" actId="165"/>
          <ac:spMkLst>
            <pc:docMk/>
            <pc:sldMk cId="0" sldId="265"/>
            <ac:spMk id="42" creationId="{00000000-0000-0000-0000-000000000000}"/>
          </ac:spMkLst>
        </pc:spChg>
        <pc:spChg chg="mod">
          <ac:chgData name="Audrey-Anne Marcotte" userId="a8b27795-60fb-45e7-85ae-030ae331a8f0" providerId="ADAL" clId="{A231A2E3-BBE0-4700-B349-22D39F0342E1}" dt="2026-01-06T18:43:23.907" v="1" actId="165"/>
          <ac:spMkLst>
            <pc:docMk/>
            <pc:sldMk cId="0" sldId="265"/>
            <ac:spMk id="44" creationId="{00000000-0000-0000-0000-000000000000}"/>
          </ac:spMkLst>
        </pc:spChg>
        <pc:spChg chg="mod topLvl">
          <ac:chgData name="Audrey-Anne Marcotte" userId="a8b27795-60fb-45e7-85ae-030ae331a8f0" providerId="ADAL" clId="{A231A2E3-BBE0-4700-B349-22D39F0342E1}" dt="2026-01-06T18:43:23.907" v="1" actId="165"/>
          <ac:spMkLst>
            <pc:docMk/>
            <pc:sldMk cId="0" sldId="265"/>
            <ac:spMk id="47" creationId="{00000000-0000-0000-0000-000000000000}"/>
          </ac:spMkLst>
        </pc:spChg>
        <pc:spChg chg="mod topLvl">
          <ac:chgData name="Audrey-Anne Marcotte" userId="a8b27795-60fb-45e7-85ae-030ae331a8f0" providerId="ADAL" clId="{A231A2E3-BBE0-4700-B349-22D39F0342E1}" dt="2026-01-06T18:43:23.907" v="1" actId="165"/>
          <ac:spMkLst>
            <pc:docMk/>
            <pc:sldMk cId="0" sldId="265"/>
            <ac:spMk id="49" creationId="{00000000-0000-0000-0000-000000000000}"/>
          </ac:spMkLst>
        </pc:spChg>
        <pc:spChg chg="mod topLvl">
          <ac:chgData name="Audrey-Anne Marcotte" userId="a8b27795-60fb-45e7-85ae-030ae331a8f0" providerId="ADAL" clId="{A231A2E3-BBE0-4700-B349-22D39F0342E1}" dt="2026-01-06T18:43:23.907" v="1" actId="165"/>
          <ac:spMkLst>
            <pc:docMk/>
            <pc:sldMk cId="0" sldId="265"/>
            <ac:spMk id="53" creationId="{00000000-0000-0000-0000-000000000000}"/>
          </ac:spMkLst>
        </pc:spChg>
        <pc:picChg chg="del">
          <ac:chgData name="Audrey-Anne Marcotte" userId="a8b27795-60fb-45e7-85ae-030ae331a8f0" providerId="ADAL" clId="{A231A2E3-BBE0-4700-B349-22D39F0342E1}" dt="2026-01-06T18:51:05.003" v="2" actId="21"/>
          <ac:picMkLst>
            <pc:docMk/>
            <pc:sldMk cId="0" sldId="265"/>
            <ac:picMk id="5" creationId="{00000000-0000-0000-0000-000000000000}"/>
          </ac:picMkLst>
        </pc:picChg>
        <pc:picChg chg="del">
          <ac:chgData name="Audrey-Anne Marcotte" userId="a8b27795-60fb-45e7-85ae-030ae331a8f0" providerId="ADAL" clId="{A231A2E3-BBE0-4700-B349-22D39F0342E1}" dt="2026-01-06T18:55:50.009" v="5" actId="21"/>
          <ac:picMkLst>
            <pc:docMk/>
            <pc:sldMk cId="0" sldId="265"/>
            <ac:picMk id="26" creationId="{00000000-0000-0000-0000-000000000000}"/>
          </ac:picMkLst>
        </pc:picChg>
        <pc:picChg chg="del">
          <ac:chgData name="Audrey-Anne Marcotte" userId="a8b27795-60fb-45e7-85ae-030ae331a8f0" providerId="ADAL" clId="{A231A2E3-BBE0-4700-B349-22D39F0342E1}" dt="2026-01-06T18:55:51.414" v="6" actId="21"/>
          <ac:picMkLst>
            <pc:docMk/>
            <pc:sldMk cId="0" sldId="265"/>
            <ac:picMk id="54" creationId="{00000000-0000-0000-0000-000000000000}"/>
          </ac:picMkLst>
        </pc:picChg>
        <pc:picChg chg="del">
          <ac:chgData name="Audrey-Anne Marcotte" userId="a8b27795-60fb-45e7-85ae-030ae331a8f0" providerId="ADAL" clId="{A231A2E3-BBE0-4700-B349-22D39F0342E1}" dt="2026-01-06T18:51:06.128" v="3" actId="21"/>
          <ac:picMkLst>
            <pc:docMk/>
            <pc:sldMk cId="0" sldId="265"/>
            <ac:picMk id="55" creationId="{00000000-0000-0000-0000-000000000000}"/>
          </ac:picMkLst>
        </pc:picChg>
        <pc:picChg chg="add del mod">
          <ac:chgData name="Audrey-Anne Marcotte" userId="a8b27795-60fb-45e7-85ae-030ae331a8f0" providerId="ADAL" clId="{A231A2E3-BBE0-4700-B349-22D39F0342E1}" dt="2026-01-06T18:56:16.163" v="15" actId="21"/>
          <ac:picMkLst>
            <pc:docMk/>
            <pc:sldMk cId="0" sldId="265"/>
            <ac:picMk id="57" creationId="{326D7030-145C-55B5-F38E-BBF03C08747D}"/>
          </ac:picMkLst>
        </pc:picChg>
        <pc:picChg chg="add del mod">
          <ac:chgData name="Audrey-Anne Marcotte" userId="a8b27795-60fb-45e7-85ae-030ae331a8f0" providerId="ADAL" clId="{A231A2E3-BBE0-4700-B349-22D39F0342E1}" dt="2026-01-06T18:56:53.944" v="26" actId="21"/>
          <ac:picMkLst>
            <pc:docMk/>
            <pc:sldMk cId="0" sldId="265"/>
            <ac:picMk id="59" creationId="{A13DB5D4-BCF6-CDD1-06CB-912146B439CE}"/>
          </ac:picMkLst>
        </pc:picChg>
        <pc:picChg chg="add del mod">
          <ac:chgData name="Audrey-Anne Marcotte" userId="a8b27795-60fb-45e7-85ae-030ae331a8f0" providerId="ADAL" clId="{A231A2E3-BBE0-4700-B349-22D39F0342E1}" dt="2026-01-06T18:56:51.028" v="25" actId="21"/>
          <ac:picMkLst>
            <pc:docMk/>
            <pc:sldMk cId="0" sldId="265"/>
            <ac:picMk id="61" creationId="{773174C8-9734-B7D2-1C3A-F4F47D6C9689}"/>
          </ac:picMkLst>
        </pc:picChg>
      </pc:sldChg>
      <pc:sldChg chg="delSp mod">
        <pc:chgData name="Audrey-Anne Marcotte" userId="a8b27795-60fb-45e7-85ae-030ae331a8f0" providerId="ADAL" clId="{A231A2E3-BBE0-4700-B349-22D39F0342E1}" dt="2026-01-06T18:51:08.926" v="4" actId="21"/>
        <pc:sldMkLst>
          <pc:docMk/>
          <pc:sldMk cId="0" sldId="268"/>
        </pc:sldMkLst>
        <pc:picChg chg="del">
          <ac:chgData name="Audrey-Anne Marcotte" userId="a8b27795-60fb-45e7-85ae-030ae331a8f0" providerId="ADAL" clId="{A231A2E3-BBE0-4700-B349-22D39F0342E1}" dt="2026-01-06T18:51:08.926" v="4" actId="21"/>
          <ac:picMkLst>
            <pc:docMk/>
            <pc:sldMk cId="0" sldId="268"/>
            <ac:picMk id="15" creationId="{00000000-0000-0000-0000-000000000000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24.png"/><Relationship Id="rId7" Type="http://schemas.openxmlformats.org/officeDocument/2006/relationships/image" Target="../media/image4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svg"/><Relationship Id="rId4" Type="http://schemas.openxmlformats.org/officeDocument/2006/relationships/image" Target="../media/image46.png"/><Relationship Id="rId9" Type="http://schemas.openxmlformats.org/officeDocument/2006/relationships/image" Target="../media/image51.sv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24.png"/><Relationship Id="rId7" Type="http://schemas.openxmlformats.org/officeDocument/2006/relationships/image" Target="../media/image55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11" Type="http://schemas.openxmlformats.org/officeDocument/2006/relationships/image" Target="../media/image59.svg"/><Relationship Id="rId5" Type="http://schemas.openxmlformats.org/officeDocument/2006/relationships/image" Target="../media/image53.sv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6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10" Type="http://schemas.openxmlformats.org/officeDocument/2006/relationships/image" Target="../media/image64.png"/><Relationship Id="rId4" Type="http://schemas.openxmlformats.org/officeDocument/2006/relationships/hyperlink" Target="https://vimeo.com/1097827152" TargetMode="External"/><Relationship Id="rId9" Type="http://schemas.openxmlformats.org/officeDocument/2006/relationships/image" Target="../media/image29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24.png"/><Relationship Id="rId7" Type="http://schemas.openxmlformats.org/officeDocument/2006/relationships/image" Target="../media/image68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svg"/><Relationship Id="rId4" Type="http://schemas.openxmlformats.org/officeDocument/2006/relationships/image" Target="../media/image65.png"/><Relationship Id="rId9" Type="http://schemas.openxmlformats.org/officeDocument/2006/relationships/image" Target="../media/image70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7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2.png"/><Relationship Id="rId7" Type="http://schemas.openxmlformats.org/officeDocument/2006/relationships/hyperlink" Target="https://sante-mentale-jeunesse.usherbrooke.ca/wp-content/uploads/2018/11/Balayage-corporel-final.wav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svg"/><Relationship Id="rId11" Type="http://schemas.openxmlformats.org/officeDocument/2006/relationships/image" Target="../media/image29.svg"/><Relationship Id="rId5" Type="http://schemas.openxmlformats.org/officeDocument/2006/relationships/image" Target="../media/image74.png"/><Relationship Id="rId10" Type="http://schemas.openxmlformats.org/officeDocument/2006/relationships/image" Target="../media/image28.png"/><Relationship Id="rId4" Type="http://schemas.openxmlformats.org/officeDocument/2006/relationships/image" Target="../media/image73.png"/><Relationship Id="rId9" Type="http://schemas.openxmlformats.org/officeDocument/2006/relationships/image" Target="../media/image77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84.svg"/><Relationship Id="rId3" Type="http://schemas.openxmlformats.org/officeDocument/2006/relationships/image" Target="../media/image80.png"/><Relationship Id="rId7" Type="http://schemas.openxmlformats.org/officeDocument/2006/relationships/image" Target="../media/image19.svg"/><Relationship Id="rId12" Type="http://schemas.openxmlformats.org/officeDocument/2006/relationships/image" Target="../media/image8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82.svg"/><Relationship Id="rId5" Type="http://schemas.openxmlformats.org/officeDocument/2006/relationships/image" Target="../media/image17.svg"/><Relationship Id="rId10" Type="http://schemas.openxmlformats.org/officeDocument/2006/relationships/image" Target="../media/image81.png"/><Relationship Id="rId4" Type="http://schemas.openxmlformats.org/officeDocument/2006/relationships/image" Target="../media/image16.png"/><Relationship Id="rId9" Type="http://schemas.openxmlformats.org/officeDocument/2006/relationships/image" Target="../media/image1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8.png"/><Relationship Id="rId5" Type="http://schemas.openxmlformats.org/officeDocument/2006/relationships/image" Target="../media/image87.png"/><Relationship Id="rId4" Type="http://schemas.openxmlformats.org/officeDocument/2006/relationships/image" Target="../media/image8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15.png"/><Relationship Id="rId4" Type="http://schemas.openxmlformats.org/officeDocument/2006/relationships/image" Target="../media/image14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0.png"/><Relationship Id="rId7" Type="http://schemas.openxmlformats.org/officeDocument/2006/relationships/image" Target="../media/image19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23.svg"/><Relationship Id="rId5" Type="http://schemas.openxmlformats.org/officeDocument/2006/relationships/image" Target="../media/image17.sv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4.png"/><Relationship Id="rId7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sv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hyperlink" Target="https://vimeo.com/1099672370" TargetMode="External"/><Relationship Id="rId9" Type="http://schemas.openxmlformats.org/officeDocument/2006/relationships/image" Target="../media/image29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image" Target="../media/image24.png"/><Relationship Id="rId7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sv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sv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4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png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sv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3" name="Group 3"/>
          <p:cNvGrpSpPr/>
          <p:nvPr/>
        </p:nvGrpSpPr>
        <p:grpSpPr>
          <a:xfrm>
            <a:off x="0" y="8462310"/>
            <a:ext cx="18288000" cy="1824690"/>
            <a:chOff x="0" y="0"/>
            <a:chExt cx="4816593" cy="48057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816592" cy="480577"/>
            </a:xfrm>
            <a:custGeom>
              <a:avLst/>
              <a:gdLst/>
              <a:ahLst/>
              <a:cxnLst/>
              <a:rect l="l" t="t" r="r" b="b"/>
              <a:pathLst>
                <a:path w="4816592" h="480577">
                  <a:moveTo>
                    <a:pt x="0" y="0"/>
                  </a:moveTo>
                  <a:lnTo>
                    <a:pt x="4816592" y="0"/>
                  </a:lnTo>
                  <a:lnTo>
                    <a:pt x="4816592" y="480577"/>
                  </a:lnTo>
                  <a:lnTo>
                    <a:pt x="0" y="480577"/>
                  </a:lnTo>
                  <a:close/>
                </a:path>
              </a:pathLst>
            </a:custGeom>
            <a:solidFill>
              <a:srgbClr val="FCFEFF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4816593" cy="5186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6110787" y="8798744"/>
            <a:ext cx="3029582" cy="1175105"/>
          </a:xfrm>
          <a:custGeom>
            <a:avLst/>
            <a:gdLst/>
            <a:ahLst/>
            <a:cxnLst/>
            <a:rect l="l" t="t" r="r" b="b"/>
            <a:pathLst>
              <a:path w="3029582" h="1175105">
                <a:moveTo>
                  <a:pt x="0" y="0"/>
                </a:moveTo>
                <a:lnTo>
                  <a:pt x="3029582" y="0"/>
                </a:lnTo>
                <a:lnTo>
                  <a:pt x="3029582" y="1175105"/>
                </a:lnTo>
                <a:lnTo>
                  <a:pt x="0" y="11751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790" t="-96422" r="-5887" b="-89966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Freeform 7"/>
          <p:cNvSpPr/>
          <p:nvPr/>
        </p:nvSpPr>
        <p:spPr>
          <a:xfrm>
            <a:off x="13513267" y="8798744"/>
            <a:ext cx="4211000" cy="1076231"/>
          </a:xfrm>
          <a:custGeom>
            <a:avLst/>
            <a:gdLst/>
            <a:ahLst/>
            <a:cxnLst/>
            <a:rect l="l" t="t" r="r" b="b"/>
            <a:pathLst>
              <a:path w="4211000" h="1076231">
                <a:moveTo>
                  <a:pt x="0" y="0"/>
                </a:moveTo>
                <a:lnTo>
                  <a:pt x="4211000" y="0"/>
                </a:lnTo>
                <a:lnTo>
                  <a:pt x="4211000" y="1076231"/>
                </a:lnTo>
                <a:lnTo>
                  <a:pt x="0" y="10762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20481" t="-219995" r="-20001" b="-229677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Freeform 8"/>
          <p:cNvSpPr/>
          <p:nvPr/>
        </p:nvSpPr>
        <p:spPr>
          <a:xfrm>
            <a:off x="9499874" y="8940429"/>
            <a:ext cx="3653888" cy="891734"/>
          </a:xfrm>
          <a:custGeom>
            <a:avLst/>
            <a:gdLst/>
            <a:ahLst/>
            <a:cxnLst/>
            <a:rect l="l" t="t" r="r" b="b"/>
            <a:pathLst>
              <a:path w="3653888" h="891734">
                <a:moveTo>
                  <a:pt x="0" y="0"/>
                </a:moveTo>
                <a:lnTo>
                  <a:pt x="3653888" y="0"/>
                </a:lnTo>
                <a:lnTo>
                  <a:pt x="3653888" y="891734"/>
                </a:lnTo>
                <a:lnTo>
                  <a:pt x="0" y="8917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7421" t="-29338" r="-3235" b="-29387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" name="Freeform 9"/>
          <p:cNvSpPr/>
          <p:nvPr/>
        </p:nvSpPr>
        <p:spPr>
          <a:xfrm>
            <a:off x="563733" y="8775461"/>
            <a:ext cx="5239995" cy="1175105"/>
          </a:xfrm>
          <a:custGeom>
            <a:avLst/>
            <a:gdLst/>
            <a:ahLst/>
            <a:cxnLst/>
            <a:rect l="l" t="t" r="r" b="b"/>
            <a:pathLst>
              <a:path w="5239995" h="1175105">
                <a:moveTo>
                  <a:pt x="0" y="0"/>
                </a:moveTo>
                <a:lnTo>
                  <a:pt x="5239995" y="0"/>
                </a:lnTo>
                <a:lnTo>
                  <a:pt x="5239995" y="1175105"/>
                </a:lnTo>
                <a:lnTo>
                  <a:pt x="0" y="117510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298" t="-1813" r="-2199" b="-4648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0" name="Freeform 10"/>
          <p:cNvSpPr/>
          <p:nvPr/>
        </p:nvSpPr>
        <p:spPr>
          <a:xfrm>
            <a:off x="6276236" y="395469"/>
            <a:ext cx="5036834" cy="2507562"/>
          </a:xfrm>
          <a:custGeom>
            <a:avLst/>
            <a:gdLst/>
            <a:ahLst/>
            <a:cxnLst/>
            <a:rect l="l" t="t" r="r" b="b"/>
            <a:pathLst>
              <a:path w="5036834" h="2507562">
                <a:moveTo>
                  <a:pt x="0" y="0"/>
                </a:moveTo>
                <a:lnTo>
                  <a:pt x="5036833" y="0"/>
                </a:lnTo>
                <a:lnTo>
                  <a:pt x="5036833" y="2507561"/>
                </a:lnTo>
                <a:lnTo>
                  <a:pt x="0" y="250756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1" name="Freeform 11"/>
          <p:cNvSpPr/>
          <p:nvPr/>
        </p:nvSpPr>
        <p:spPr>
          <a:xfrm>
            <a:off x="103438" y="1649249"/>
            <a:ext cx="17700149" cy="7055953"/>
          </a:xfrm>
          <a:custGeom>
            <a:avLst/>
            <a:gdLst/>
            <a:ahLst/>
            <a:cxnLst/>
            <a:rect l="l" t="t" r="r" b="b"/>
            <a:pathLst>
              <a:path w="17700149" h="7055953">
                <a:moveTo>
                  <a:pt x="0" y="0"/>
                </a:moveTo>
                <a:lnTo>
                  <a:pt x="17700149" y="0"/>
                </a:lnTo>
                <a:lnTo>
                  <a:pt x="17700149" y="7055953"/>
                </a:lnTo>
                <a:lnTo>
                  <a:pt x="0" y="705595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146639" y="175054"/>
            <a:ext cx="5539117" cy="681881"/>
          </a:xfrm>
          <a:custGeom>
            <a:avLst/>
            <a:gdLst/>
            <a:ahLst/>
            <a:cxnLst/>
            <a:rect l="l" t="t" r="r" b="b"/>
            <a:pathLst>
              <a:path w="5539117" h="681881">
                <a:moveTo>
                  <a:pt x="0" y="0"/>
                </a:moveTo>
                <a:lnTo>
                  <a:pt x="5539117" y="0"/>
                </a:lnTo>
                <a:lnTo>
                  <a:pt x="5539117" y="681881"/>
                </a:lnTo>
                <a:lnTo>
                  <a:pt x="0" y="6818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Freeform 6"/>
          <p:cNvSpPr/>
          <p:nvPr/>
        </p:nvSpPr>
        <p:spPr>
          <a:xfrm rot="2778993" flipH="1">
            <a:off x="401672" y="3747556"/>
            <a:ext cx="1588542" cy="1147721"/>
          </a:xfrm>
          <a:custGeom>
            <a:avLst/>
            <a:gdLst/>
            <a:ahLst/>
            <a:cxnLst/>
            <a:rect l="l" t="t" r="r" b="b"/>
            <a:pathLst>
              <a:path w="2118056" h="1530295">
                <a:moveTo>
                  <a:pt x="2118056" y="0"/>
                </a:moveTo>
                <a:lnTo>
                  <a:pt x="0" y="0"/>
                </a:lnTo>
                <a:lnTo>
                  <a:pt x="0" y="1530295"/>
                </a:lnTo>
                <a:lnTo>
                  <a:pt x="2118056" y="1530295"/>
                </a:lnTo>
                <a:lnTo>
                  <a:pt x="211805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7" name="Group 7"/>
          <p:cNvGrpSpPr/>
          <p:nvPr/>
        </p:nvGrpSpPr>
        <p:grpSpPr>
          <a:xfrm>
            <a:off x="5730135" y="4776670"/>
            <a:ext cx="3380800" cy="766328"/>
            <a:chOff x="0" y="0"/>
            <a:chExt cx="1724999" cy="391007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724999" cy="391007"/>
            </a:xfrm>
            <a:custGeom>
              <a:avLst/>
              <a:gdLst/>
              <a:ahLst/>
              <a:cxnLst/>
              <a:rect l="l" t="t" r="r" b="b"/>
              <a:pathLst>
                <a:path w="1724999" h="391007">
                  <a:moveTo>
                    <a:pt x="38929" y="0"/>
                  </a:moveTo>
                  <a:lnTo>
                    <a:pt x="1686070" y="0"/>
                  </a:lnTo>
                  <a:cubicBezTo>
                    <a:pt x="1707570" y="0"/>
                    <a:pt x="1724999" y="17429"/>
                    <a:pt x="1724999" y="38929"/>
                  </a:cubicBezTo>
                  <a:lnTo>
                    <a:pt x="1724999" y="352077"/>
                  </a:lnTo>
                  <a:cubicBezTo>
                    <a:pt x="1724999" y="362402"/>
                    <a:pt x="1720897" y="372304"/>
                    <a:pt x="1713597" y="379605"/>
                  </a:cubicBezTo>
                  <a:cubicBezTo>
                    <a:pt x="1706296" y="386905"/>
                    <a:pt x="1696394" y="391007"/>
                    <a:pt x="1686070" y="391007"/>
                  </a:cubicBezTo>
                  <a:lnTo>
                    <a:pt x="38929" y="391007"/>
                  </a:lnTo>
                  <a:cubicBezTo>
                    <a:pt x="17429" y="391007"/>
                    <a:pt x="0" y="373577"/>
                    <a:pt x="0" y="352077"/>
                  </a:cubicBezTo>
                  <a:lnTo>
                    <a:pt x="0" y="38929"/>
                  </a:lnTo>
                  <a:cubicBezTo>
                    <a:pt x="0" y="28605"/>
                    <a:pt x="4101" y="18703"/>
                    <a:pt x="11402" y="11402"/>
                  </a:cubicBezTo>
                  <a:cubicBezTo>
                    <a:pt x="18703" y="4101"/>
                    <a:pt x="28605" y="0"/>
                    <a:pt x="38929" y="0"/>
                  </a:cubicBezTo>
                  <a:close/>
                </a:path>
              </a:pathLst>
            </a:custGeom>
            <a:solidFill>
              <a:srgbClr val="30178C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1724999" cy="448157"/>
            </a:xfrm>
            <a:prstGeom prst="rect">
              <a:avLst/>
            </a:prstGeom>
          </p:spPr>
          <p:txBody>
            <a:bodyPr lIns="94562" tIns="94562" rIns="94562" bIns="94562" rtlCol="0" anchor="ctr"/>
            <a:lstStyle/>
            <a:p>
              <a:pPr algn="ctr">
                <a:lnSpc>
                  <a:spcPts val="1862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5904880" y="4910822"/>
            <a:ext cx="353513" cy="444671"/>
          </a:xfrm>
          <a:custGeom>
            <a:avLst/>
            <a:gdLst/>
            <a:ahLst/>
            <a:cxnLst/>
            <a:rect l="l" t="t" r="r" b="b"/>
            <a:pathLst>
              <a:path w="471351" h="592895">
                <a:moveTo>
                  <a:pt x="0" y="0"/>
                </a:moveTo>
                <a:lnTo>
                  <a:pt x="471351" y="0"/>
                </a:lnTo>
                <a:lnTo>
                  <a:pt x="471351" y="592894"/>
                </a:lnTo>
                <a:lnTo>
                  <a:pt x="0" y="5928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11" name="Group 11"/>
          <p:cNvGrpSpPr/>
          <p:nvPr/>
        </p:nvGrpSpPr>
        <p:grpSpPr>
          <a:xfrm>
            <a:off x="9935977" y="4776670"/>
            <a:ext cx="3780619" cy="766328"/>
            <a:chOff x="0" y="0"/>
            <a:chExt cx="1929000" cy="39100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929000" cy="391007"/>
            </a:xfrm>
            <a:custGeom>
              <a:avLst/>
              <a:gdLst/>
              <a:ahLst/>
              <a:cxnLst/>
              <a:rect l="l" t="t" r="r" b="b"/>
              <a:pathLst>
                <a:path w="1929000" h="391007">
                  <a:moveTo>
                    <a:pt x="34812" y="0"/>
                  </a:moveTo>
                  <a:lnTo>
                    <a:pt x="1894188" y="0"/>
                  </a:lnTo>
                  <a:cubicBezTo>
                    <a:pt x="1913414" y="0"/>
                    <a:pt x="1929000" y="15586"/>
                    <a:pt x="1929000" y="34812"/>
                  </a:cubicBezTo>
                  <a:lnTo>
                    <a:pt x="1929000" y="356194"/>
                  </a:lnTo>
                  <a:cubicBezTo>
                    <a:pt x="1929000" y="375421"/>
                    <a:pt x="1913414" y="391007"/>
                    <a:pt x="1894188" y="391007"/>
                  </a:cubicBezTo>
                  <a:lnTo>
                    <a:pt x="34812" y="391007"/>
                  </a:lnTo>
                  <a:cubicBezTo>
                    <a:pt x="15586" y="391007"/>
                    <a:pt x="0" y="375421"/>
                    <a:pt x="0" y="356194"/>
                  </a:cubicBezTo>
                  <a:lnTo>
                    <a:pt x="0" y="34812"/>
                  </a:lnTo>
                  <a:cubicBezTo>
                    <a:pt x="0" y="15586"/>
                    <a:pt x="15586" y="0"/>
                    <a:pt x="34812" y="0"/>
                  </a:cubicBezTo>
                  <a:close/>
                </a:path>
              </a:pathLst>
            </a:custGeom>
            <a:solidFill>
              <a:srgbClr val="30178C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57150"/>
              <a:ext cx="1929000" cy="448157"/>
            </a:xfrm>
            <a:prstGeom prst="rect">
              <a:avLst/>
            </a:prstGeom>
          </p:spPr>
          <p:txBody>
            <a:bodyPr lIns="94562" tIns="94562" rIns="94562" bIns="94562" rtlCol="0" anchor="ctr"/>
            <a:lstStyle/>
            <a:p>
              <a:pPr algn="ctr">
                <a:lnSpc>
                  <a:spcPts val="1862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616636" y="4828904"/>
            <a:ext cx="3099961" cy="611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65"/>
              </a:lnSpc>
            </a:pPr>
            <a:r>
              <a:rPr lang="en-US" sz="3699" b="1" spc="-129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zone de confort</a:t>
            </a:r>
          </a:p>
        </p:txBody>
      </p:sp>
      <p:sp>
        <p:nvSpPr>
          <p:cNvPr id="15" name="Freeform 15"/>
          <p:cNvSpPr/>
          <p:nvPr/>
        </p:nvSpPr>
        <p:spPr>
          <a:xfrm rot="10800000">
            <a:off x="10025999" y="4934406"/>
            <a:ext cx="353513" cy="444671"/>
          </a:xfrm>
          <a:custGeom>
            <a:avLst/>
            <a:gdLst/>
            <a:ahLst/>
            <a:cxnLst/>
            <a:rect l="l" t="t" r="r" b="b"/>
            <a:pathLst>
              <a:path w="471351" h="592895">
                <a:moveTo>
                  <a:pt x="0" y="0"/>
                </a:moveTo>
                <a:lnTo>
                  <a:pt x="471352" y="0"/>
                </a:lnTo>
                <a:lnTo>
                  <a:pt x="471352" y="592894"/>
                </a:lnTo>
                <a:lnTo>
                  <a:pt x="0" y="5928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16" name="Group 16"/>
          <p:cNvGrpSpPr/>
          <p:nvPr/>
        </p:nvGrpSpPr>
        <p:grpSpPr>
          <a:xfrm>
            <a:off x="894515" y="3047236"/>
            <a:ext cx="16698391" cy="924881"/>
            <a:chOff x="0" y="0"/>
            <a:chExt cx="8011018" cy="44371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011018" cy="443710"/>
            </a:xfrm>
            <a:custGeom>
              <a:avLst/>
              <a:gdLst/>
              <a:ahLst/>
              <a:cxnLst/>
              <a:rect l="l" t="t" r="r" b="b"/>
              <a:pathLst>
                <a:path w="8011018" h="443710">
                  <a:moveTo>
                    <a:pt x="4173" y="0"/>
                  </a:moveTo>
                  <a:lnTo>
                    <a:pt x="8006845" y="0"/>
                  </a:lnTo>
                  <a:cubicBezTo>
                    <a:pt x="8009150" y="0"/>
                    <a:pt x="8011018" y="1868"/>
                    <a:pt x="8011018" y="4173"/>
                  </a:cubicBezTo>
                  <a:lnTo>
                    <a:pt x="8011018" y="439537"/>
                  </a:lnTo>
                  <a:cubicBezTo>
                    <a:pt x="8011018" y="441842"/>
                    <a:pt x="8009150" y="443710"/>
                    <a:pt x="8006845" y="443710"/>
                  </a:cubicBezTo>
                  <a:lnTo>
                    <a:pt x="4173" y="443710"/>
                  </a:lnTo>
                  <a:cubicBezTo>
                    <a:pt x="1868" y="443710"/>
                    <a:pt x="0" y="441842"/>
                    <a:pt x="0" y="439537"/>
                  </a:cubicBezTo>
                  <a:lnTo>
                    <a:pt x="0" y="4173"/>
                  </a:lnTo>
                  <a:cubicBezTo>
                    <a:pt x="0" y="1868"/>
                    <a:pt x="1868" y="0"/>
                    <a:pt x="4173" y="0"/>
                  </a:cubicBezTo>
                  <a:close/>
                </a:path>
              </a:pathLst>
            </a:custGeom>
            <a:solidFill>
              <a:srgbClr val="EAE8F8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57150"/>
              <a:ext cx="8011018" cy="500860"/>
            </a:xfrm>
            <a:prstGeom prst="rect">
              <a:avLst/>
            </a:prstGeom>
          </p:spPr>
          <p:txBody>
            <a:bodyPr lIns="100571" tIns="100571" rIns="100571" bIns="100571" rtlCol="0" anchor="ctr"/>
            <a:lstStyle/>
            <a:p>
              <a:pPr algn="ctr">
                <a:lnSpc>
                  <a:spcPts val="1862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894515" y="3237756"/>
            <a:ext cx="16604583" cy="537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4"/>
              </a:lnSpc>
            </a:pPr>
            <a:r>
              <a:rPr lang="en-US" sz="3300" b="1" spc="-115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Plus on évite, plus l’intensité de l’anxiété vécue face à certaines situations augmente avec le temps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410793" y="4828904"/>
            <a:ext cx="2471407" cy="611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65"/>
              </a:lnSpc>
            </a:pPr>
            <a:r>
              <a:rPr lang="en-US" sz="3699" b="1" spc="-129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zone de peur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9297554" y="4536709"/>
            <a:ext cx="486719" cy="114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41"/>
              </a:lnSpc>
            </a:pPr>
            <a:r>
              <a:rPr lang="en-US" sz="6899" b="1" spc="-241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+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3907096" y="4510032"/>
            <a:ext cx="486719" cy="114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41"/>
              </a:lnSpc>
            </a:pPr>
            <a:r>
              <a:rPr lang="en-US" sz="6899" b="1" spc="-241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=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637413" y="4184124"/>
            <a:ext cx="3264047" cy="2010845"/>
            <a:chOff x="0" y="0"/>
            <a:chExt cx="859667" cy="529605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59667" cy="529605"/>
            </a:xfrm>
            <a:custGeom>
              <a:avLst/>
              <a:gdLst/>
              <a:ahLst/>
              <a:cxnLst/>
              <a:rect l="l" t="t" r="r" b="b"/>
              <a:pathLst>
                <a:path w="859667" h="529605">
                  <a:moveTo>
                    <a:pt x="120966" y="0"/>
                  </a:moveTo>
                  <a:lnTo>
                    <a:pt x="738701" y="0"/>
                  </a:lnTo>
                  <a:cubicBezTo>
                    <a:pt x="805508" y="0"/>
                    <a:pt x="859667" y="54158"/>
                    <a:pt x="859667" y="120966"/>
                  </a:cubicBezTo>
                  <a:lnTo>
                    <a:pt x="859667" y="408639"/>
                  </a:lnTo>
                  <a:cubicBezTo>
                    <a:pt x="859667" y="475447"/>
                    <a:pt x="805508" y="529605"/>
                    <a:pt x="738701" y="529605"/>
                  </a:cubicBezTo>
                  <a:lnTo>
                    <a:pt x="120966" y="529605"/>
                  </a:lnTo>
                  <a:cubicBezTo>
                    <a:pt x="54158" y="529605"/>
                    <a:pt x="0" y="475447"/>
                    <a:pt x="0" y="408639"/>
                  </a:cubicBezTo>
                  <a:lnTo>
                    <a:pt x="0" y="120966"/>
                  </a:lnTo>
                  <a:cubicBezTo>
                    <a:pt x="0" y="54158"/>
                    <a:pt x="54158" y="0"/>
                    <a:pt x="12096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171450"/>
              <a:ext cx="859667" cy="7010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54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 rot="5425289">
            <a:off x="4953786" y="4905408"/>
            <a:ext cx="397060" cy="499446"/>
          </a:xfrm>
          <a:custGeom>
            <a:avLst/>
            <a:gdLst/>
            <a:ahLst/>
            <a:cxnLst/>
            <a:rect l="l" t="t" r="r" b="b"/>
            <a:pathLst>
              <a:path w="529413" h="665928">
                <a:moveTo>
                  <a:pt x="0" y="0"/>
                </a:moveTo>
                <a:lnTo>
                  <a:pt x="529414" y="0"/>
                </a:lnTo>
                <a:lnTo>
                  <a:pt x="529414" y="665929"/>
                </a:lnTo>
                <a:lnTo>
                  <a:pt x="0" y="6659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28" name="TextBox 28"/>
          <p:cNvSpPr txBox="1"/>
          <p:nvPr/>
        </p:nvSpPr>
        <p:spPr>
          <a:xfrm>
            <a:off x="0" y="1671450"/>
            <a:ext cx="18288000" cy="103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6999" b="1">
                <a:solidFill>
                  <a:srgbClr val="282D9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Introduction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10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0" y="485137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EXPOSITION, ÉVITEMENT ET ZONE DE CONFORT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94515" y="6384009"/>
            <a:ext cx="16698391" cy="7832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27"/>
              </a:lnSpc>
            </a:pPr>
            <a:r>
              <a:rPr lang="en-US" sz="4599" b="1" u="sng" spc="-160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À L’INVERSE...</a:t>
            </a:r>
          </a:p>
        </p:txBody>
      </p:sp>
      <p:sp>
        <p:nvSpPr>
          <p:cNvPr id="33" name="Freeform 33"/>
          <p:cNvSpPr/>
          <p:nvPr/>
        </p:nvSpPr>
        <p:spPr>
          <a:xfrm rot="2778993" flipH="1">
            <a:off x="426977" y="7819151"/>
            <a:ext cx="1588542" cy="1147721"/>
          </a:xfrm>
          <a:custGeom>
            <a:avLst/>
            <a:gdLst/>
            <a:ahLst/>
            <a:cxnLst/>
            <a:rect l="l" t="t" r="r" b="b"/>
            <a:pathLst>
              <a:path w="2118056" h="1530295">
                <a:moveTo>
                  <a:pt x="2118056" y="0"/>
                </a:moveTo>
                <a:lnTo>
                  <a:pt x="0" y="0"/>
                </a:lnTo>
                <a:lnTo>
                  <a:pt x="0" y="1530295"/>
                </a:lnTo>
                <a:lnTo>
                  <a:pt x="2118056" y="1530295"/>
                </a:lnTo>
                <a:lnTo>
                  <a:pt x="211805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34" name="Group 34"/>
          <p:cNvGrpSpPr/>
          <p:nvPr/>
        </p:nvGrpSpPr>
        <p:grpSpPr>
          <a:xfrm>
            <a:off x="5755440" y="8848265"/>
            <a:ext cx="3380800" cy="766328"/>
            <a:chOff x="0" y="0"/>
            <a:chExt cx="1724999" cy="391007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1724999" cy="391007"/>
            </a:xfrm>
            <a:custGeom>
              <a:avLst/>
              <a:gdLst/>
              <a:ahLst/>
              <a:cxnLst/>
              <a:rect l="l" t="t" r="r" b="b"/>
              <a:pathLst>
                <a:path w="1724999" h="391007">
                  <a:moveTo>
                    <a:pt x="38929" y="0"/>
                  </a:moveTo>
                  <a:lnTo>
                    <a:pt x="1686070" y="0"/>
                  </a:lnTo>
                  <a:cubicBezTo>
                    <a:pt x="1707570" y="0"/>
                    <a:pt x="1724999" y="17429"/>
                    <a:pt x="1724999" y="38929"/>
                  </a:cubicBezTo>
                  <a:lnTo>
                    <a:pt x="1724999" y="352077"/>
                  </a:lnTo>
                  <a:cubicBezTo>
                    <a:pt x="1724999" y="362402"/>
                    <a:pt x="1720897" y="372304"/>
                    <a:pt x="1713597" y="379605"/>
                  </a:cubicBezTo>
                  <a:cubicBezTo>
                    <a:pt x="1706296" y="386905"/>
                    <a:pt x="1696394" y="391007"/>
                    <a:pt x="1686070" y="391007"/>
                  </a:cubicBezTo>
                  <a:lnTo>
                    <a:pt x="38929" y="391007"/>
                  </a:lnTo>
                  <a:cubicBezTo>
                    <a:pt x="17429" y="391007"/>
                    <a:pt x="0" y="373577"/>
                    <a:pt x="0" y="352077"/>
                  </a:cubicBezTo>
                  <a:lnTo>
                    <a:pt x="0" y="38929"/>
                  </a:lnTo>
                  <a:cubicBezTo>
                    <a:pt x="0" y="28605"/>
                    <a:pt x="4101" y="18703"/>
                    <a:pt x="11402" y="11402"/>
                  </a:cubicBezTo>
                  <a:cubicBezTo>
                    <a:pt x="18703" y="4101"/>
                    <a:pt x="28605" y="0"/>
                    <a:pt x="38929" y="0"/>
                  </a:cubicBezTo>
                  <a:close/>
                </a:path>
              </a:pathLst>
            </a:custGeom>
            <a:solidFill>
              <a:srgbClr val="30178C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57150"/>
              <a:ext cx="1724999" cy="448157"/>
            </a:xfrm>
            <a:prstGeom prst="rect">
              <a:avLst/>
            </a:prstGeom>
          </p:spPr>
          <p:txBody>
            <a:bodyPr lIns="94562" tIns="94562" rIns="94562" bIns="94562" rtlCol="0" anchor="ctr"/>
            <a:lstStyle/>
            <a:p>
              <a:pPr algn="ctr">
                <a:lnSpc>
                  <a:spcPts val="1862"/>
                </a:lnSpc>
              </a:pPr>
              <a:endParaRPr/>
            </a:p>
          </p:txBody>
        </p:sp>
      </p:grpSp>
      <p:sp>
        <p:nvSpPr>
          <p:cNvPr id="37" name="Freeform 37"/>
          <p:cNvSpPr/>
          <p:nvPr/>
        </p:nvSpPr>
        <p:spPr>
          <a:xfrm rot="10800000">
            <a:off x="5930185" y="8982417"/>
            <a:ext cx="353513" cy="444671"/>
          </a:xfrm>
          <a:custGeom>
            <a:avLst/>
            <a:gdLst/>
            <a:ahLst/>
            <a:cxnLst/>
            <a:rect l="l" t="t" r="r" b="b"/>
            <a:pathLst>
              <a:path w="471351" h="592895">
                <a:moveTo>
                  <a:pt x="0" y="0"/>
                </a:moveTo>
                <a:lnTo>
                  <a:pt x="471351" y="0"/>
                </a:lnTo>
                <a:lnTo>
                  <a:pt x="471351" y="592894"/>
                </a:lnTo>
                <a:lnTo>
                  <a:pt x="0" y="5928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38" name="Group 38"/>
          <p:cNvGrpSpPr/>
          <p:nvPr/>
        </p:nvGrpSpPr>
        <p:grpSpPr>
          <a:xfrm>
            <a:off x="9961282" y="8848265"/>
            <a:ext cx="3780619" cy="766328"/>
            <a:chOff x="0" y="0"/>
            <a:chExt cx="1929000" cy="391007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1929000" cy="391007"/>
            </a:xfrm>
            <a:custGeom>
              <a:avLst/>
              <a:gdLst/>
              <a:ahLst/>
              <a:cxnLst/>
              <a:rect l="l" t="t" r="r" b="b"/>
              <a:pathLst>
                <a:path w="1929000" h="391007">
                  <a:moveTo>
                    <a:pt x="34812" y="0"/>
                  </a:moveTo>
                  <a:lnTo>
                    <a:pt x="1894188" y="0"/>
                  </a:lnTo>
                  <a:cubicBezTo>
                    <a:pt x="1913414" y="0"/>
                    <a:pt x="1929000" y="15586"/>
                    <a:pt x="1929000" y="34812"/>
                  </a:cubicBezTo>
                  <a:lnTo>
                    <a:pt x="1929000" y="356194"/>
                  </a:lnTo>
                  <a:cubicBezTo>
                    <a:pt x="1929000" y="375421"/>
                    <a:pt x="1913414" y="391007"/>
                    <a:pt x="1894188" y="391007"/>
                  </a:cubicBezTo>
                  <a:lnTo>
                    <a:pt x="34812" y="391007"/>
                  </a:lnTo>
                  <a:cubicBezTo>
                    <a:pt x="15586" y="391007"/>
                    <a:pt x="0" y="375421"/>
                    <a:pt x="0" y="356194"/>
                  </a:cubicBezTo>
                  <a:lnTo>
                    <a:pt x="0" y="34812"/>
                  </a:lnTo>
                  <a:cubicBezTo>
                    <a:pt x="0" y="15586"/>
                    <a:pt x="15586" y="0"/>
                    <a:pt x="34812" y="0"/>
                  </a:cubicBezTo>
                  <a:close/>
                </a:path>
              </a:pathLst>
            </a:custGeom>
            <a:solidFill>
              <a:srgbClr val="30178C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57150"/>
              <a:ext cx="1929000" cy="448157"/>
            </a:xfrm>
            <a:prstGeom prst="rect">
              <a:avLst/>
            </a:prstGeom>
          </p:spPr>
          <p:txBody>
            <a:bodyPr lIns="94562" tIns="94562" rIns="94562" bIns="94562" rtlCol="0" anchor="ctr"/>
            <a:lstStyle/>
            <a:p>
              <a:pPr algn="ctr">
                <a:lnSpc>
                  <a:spcPts val="1862"/>
                </a:lnSpc>
              </a:pPr>
              <a:endParaRPr/>
            </a:p>
          </p:txBody>
        </p:sp>
      </p:grpSp>
      <p:sp>
        <p:nvSpPr>
          <p:cNvPr id="41" name="TextBox 41"/>
          <p:cNvSpPr txBox="1"/>
          <p:nvPr/>
        </p:nvSpPr>
        <p:spPr>
          <a:xfrm>
            <a:off x="10641941" y="8900499"/>
            <a:ext cx="3099961" cy="611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65"/>
              </a:lnSpc>
            </a:pPr>
            <a:r>
              <a:rPr lang="en-US" sz="3699" b="1" spc="-129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zone de confort</a:t>
            </a:r>
          </a:p>
        </p:txBody>
      </p:sp>
      <p:sp>
        <p:nvSpPr>
          <p:cNvPr id="42" name="Freeform 42"/>
          <p:cNvSpPr/>
          <p:nvPr/>
        </p:nvSpPr>
        <p:spPr>
          <a:xfrm>
            <a:off x="10051304" y="9006002"/>
            <a:ext cx="353513" cy="444671"/>
          </a:xfrm>
          <a:custGeom>
            <a:avLst/>
            <a:gdLst/>
            <a:ahLst/>
            <a:cxnLst/>
            <a:rect l="l" t="t" r="r" b="b"/>
            <a:pathLst>
              <a:path w="471351" h="592895">
                <a:moveTo>
                  <a:pt x="0" y="0"/>
                </a:moveTo>
                <a:lnTo>
                  <a:pt x="471352" y="0"/>
                </a:lnTo>
                <a:lnTo>
                  <a:pt x="471352" y="592894"/>
                </a:lnTo>
                <a:lnTo>
                  <a:pt x="0" y="59289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43" name="Group 43"/>
          <p:cNvGrpSpPr/>
          <p:nvPr/>
        </p:nvGrpSpPr>
        <p:grpSpPr>
          <a:xfrm>
            <a:off x="919820" y="7118831"/>
            <a:ext cx="16698391" cy="924881"/>
            <a:chOff x="0" y="0"/>
            <a:chExt cx="8011018" cy="443710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8011018" cy="443710"/>
            </a:xfrm>
            <a:custGeom>
              <a:avLst/>
              <a:gdLst/>
              <a:ahLst/>
              <a:cxnLst/>
              <a:rect l="l" t="t" r="r" b="b"/>
              <a:pathLst>
                <a:path w="8011018" h="443710">
                  <a:moveTo>
                    <a:pt x="4173" y="0"/>
                  </a:moveTo>
                  <a:lnTo>
                    <a:pt x="8006845" y="0"/>
                  </a:lnTo>
                  <a:cubicBezTo>
                    <a:pt x="8009150" y="0"/>
                    <a:pt x="8011018" y="1868"/>
                    <a:pt x="8011018" y="4173"/>
                  </a:cubicBezTo>
                  <a:lnTo>
                    <a:pt x="8011018" y="439537"/>
                  </a:lnTo>
                  <a:cubicBezTo>
                    <a:pt x="8011018" y="441842"/>
                    <a:pt x="8009150" y="443710"/>
                    <a:pt x="8006845" y="443710"/>
                  </a:cubicBezTo>
                  <a:lnTo>
                    <a:pt x="4173" y="443710"/>
                  </a:lnTo>
                  <a:cubicBezTo>
                    <a:pt x="1868" y="443710"/>
                    <a:pt x="0" y="441842"/>
                    <a:pt x="0" y="439537"/>
                  </a:cubicBezTo>
                  <a:lnTo>
                    <a:pt x="0" y="4173"/>
                  </a:lnTo>
                  <a:cubicBezTo>
                    <a:pt x="0" y="1868"/>
                    <a:pt x="1868" y="0"/>
                    <a:pt x="4173" y="0"/>
                  </a:cubicBezTo>
                  <a:close/>
                </a:path>
              </a:pathLst>
            </a:custGeom>
            <a:solidFill>
              <a:srgbClr val="EAE8F8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57150"/>
              <a:ext cx="8011018" cy="500860"/>
            </a:xfrm>
            <a:prstGeom prst="rect">
              <a:avLst/>
            </a:prstGeom>
          </p:spPr>
          <p:txBody>
            <a:bodyPr lIns="100571" tIns="100571" rIns="100571" bIns="100571" rtlCol="0" anchor="ctr"/>
            <a:lstStyle/>
            <a:p>
              <a:pPr algn="ctr">
                <a:lnSpc>
                  <a:spcPts val="1862"/>
                </a:lnSpc>
              </a:pPr>
              <a:endParaRPr/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919820" y="7309351"/>
            <a:ext cx="16604583" cy="537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94"/>
              </a:lnSpc>
            </a:pPr>
            <a:r>
              <a:rPr lang="en-US" sz="3300" b="1" spc="-115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Plus on s’expose, plus l’intensité de l’anxiété vécue face à certaines situations diminue avec le temps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6436098" y="8900499"/>
            <a:ext cx="2471407" cy="611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365"/>
              </a:lnSpc>
            </a:pPr>
            <a:r>
              <a:rPr lang="en-US" sz="3699" b="1" spc="-129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zone de peur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9322859" y="8608304"/>
            <a:ext cx="486719" cy="114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41"/>
              </a:lnSpc>
            </a:pPr>
            <a:r>
              <a:rPr lang="en-US" sz="6899" b="1" spc="-241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+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3932401" y="8581627"/>
            <a:ext cx="486719" cy="11462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141"/>
              </a:lnSpc>
            </a:pPr>
            <a:r>
              <a:rPr lang="en-US" sz="6899" b="1" spc="-241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=</a:t>
            </a:r>
          </a:p>
        </p:txBody>
      </p:sp>
      <p:grpSp>
        <p:nvGrpSpPr>
          <p:cNvPr id="50" name="Group 50"/>
          <p:cNvGrpSpPr/>
          <p:nvPr/>
        </p:nvGrpSpPr>
        <p:grpSpPr>
          <a:xfrm>
            <a:off x="1662718" y="8255719"/>
            <a:ext cx="3264047" cy="2010845"/>
            <a:chOff x="0" y="0"/>
            <a:chExt cx="859667" cy="529605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859667" cy="529605"/>
            </a:xfrm>
            <a:custGeom>
              <a:avLst/>
              <a:gdLst/>
              <a:ahLst/>
              <a:cxnLst/>
              <a:rect l="l" t="t" r="r" b="b"/>
              <a:pathLst>
                <a:path w="859667" h="529605">
                  <a:moveTo>
                    <a:pt x="120966" y="0"/>
                  </a:moveTo>
                  <a:lnTo>
                    <a:pt x="738701" y="0"/>
                  </a:lnTo>
                  <a:cubicBezTo>
                    <a:pt x="805508" y="0"/>
                    <a:pt x="859667" y="54158"/>
                    <a:pt x="859667" y="120966"/>
                  </a:cubicBezTo>
                  <a:lnTo>
                    <a:pt x="859667" y="408639"/>
                  </a:lnTo>
                  <a:cubicBezTo>
                    <a:pt x="859667" y="475447"/>
                    <a:pt x="805508" y="529605"/>
                    <a:pt x="738701" y="529605"/>
                  </a:cubicBezTo>
                  <a:lnTo>
                    <a:pt x="120966" y="529605"/>
                  </a:lnTo>
                  <a:cubicBezTo>
                    <a:pt x="54158" y="529605"/>
                    <a:pt x="0" y="475447"/>
                    <a:pt x="0" y="408639"/>
                  </a:cubicBezTo>
                  <a:lnTo>
                    <a:pt x="0" y="120966"/>
                  </a:lnTo>
                  <a:cubicBezTo>
                    <a:pt x="0" y="54158"/>
                    <a:pt x="54158" y="0"/>
                    <a:pt x="120966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171450"/>
              <a:ext cx="859667" cy="70105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54"/>
                </a:lnSpc>
              </a:pPr>
              <a:endParaRPr/>
            </a:p>
          </p:txBody>
        </p:sp>
      </p:grpSp>
      <p:sp>
        <p:nvSpPr>
          <p:cNvPr id="53" name="Freeform 53"/>
          <p:cNvSpPr/>
          <p:nvPr/>
        </p:nvSpPr>
        <p:spPr>
          <a:xfrm rot="5425289">
            <a:off x="4979091" y="8977003"/>
            <a:ext cx="397060" cy="499446"/>
          </a:xfrm>
          <a:custGeom>
            <a:avLst/>
            <a:gdLst/>
            <a:ahLst/>
            <a:cxnLst/>
            <a:rect l="l" t="t" r="r" b="b"/>
            <a:pathLst>
              <a:path w="529413" h="665928">
                <a:moveTo>
                  <a:pt x="0" y="0"/>
                </a:moveTo>
                <a:lnTo>
                  <a:pt x="529414" y="0"/>
                </a:lnTo>
                <a:lnTo>
                  <a:pt x="529414" y="665929"/>
                </a:lnTo>
                <a:lnTo>
                  <a:pt x="0" y="66592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167234" y="148473"/>
            <a:ext cx="5539117" cy="681881"/>
          </a:xfrm>
          <a:custGeom>
            <a:avLst/>
            <a:gdLst/>
            <a:ahLst/>
            <a:cxnLst/>
            <a:rect l="l" t="t" r="r" b="b"/>
            <a:pathLst>
              <a:path w="5539117" h="681881">
                <a:moveTo>
                  <a:pt x="0" y="0"/>
                </a:moveTo>
                <a:lnTo>
                  <a:pt x="5539116" y="0"/>
                </a:lnTo>
                <a:lnTo>
                  <a:pt x="5539116" y="681881"/>
                </a:lnTo>
                <a:lnTo>
                  <a:pt x="0" y="6818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TextBox 4"/>
          <p:cNvSpPr txBox="1"/>
          <p:nvPr/>
        </p:nvSpPr>
        <p:spPr>
          <a:xfrm>
            <a:off x="0" y="1702342"/>
            <a:ext cx="18288000" cy="103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6999" b="1">
                <a:solidFill>
                  <a:srgbClr val="282D9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Courage et confiance en soi!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0" y="516029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EXPOSITION, ÉVITEMENT ET ZONE DE CONFORT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11</a:t>
            </a:r>
          </a:p>
        </p:txBody>
      </p:sp>
      <p:grpSp>
        <p:nvGrpSpPr>
          <p:cNvPr id="7" name="Group 7"/>
          <p:cNvGrpSpPr/>
          <p:nvPr/>
        </p:nvGrpSpPr>
        <p:grpSpPr>
          <a:xfrm rot="5400000">
            <a:off x="2727889" y="2232290"/>
            <a:ext cx="4579873" cy="7978250"/>
            <a:chOff x="0" y="0"/>
            <a:chExt cx="678728" cy="1182361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678728" cy="1182361"/>
            </a:xfrm>
            <a:custGeom>
              <a:avLst/>
              <a:gdLst/>
              <a:ahLst/>
              <a:cxnLst/>
              <a:rect l="l" t="t" r="r" b="b"/>
              <a:pathLst>
                <a:path w="678728" h="1182361">
                  <a:moveTo>
                    <a:pt x="13523" y="0"/>
                  </a:moveTo>
                  <a:lnTo>
                    <a:pt x="665205" y="0"/>
                  </a:lnTo>
                  <a:cubicBezTo>
                    <a:pt x="668791" y="0"/>
                    <a:pt x="672231" y="1425"/>
                    <a:pt x="674767" y="3961"/>
                  </a:cubicBezTo>
                  <a:cubicBezTo>
                    <a:pt x="677303" y="6497"/>
                    <a:pt x="678728" y="9937"/>
                    <a:pt x="678728" y="13523"/>
                  </a:cubicBezTo>
                  <a:lnTo>
                    <a:pt x="678728" y="1168838"/>
                  </a:lnTo>
                  <a:cubicBezTo>
                    <a:pt x="678728" y="1172424"/>
                    <a:pt x="677303" y="1175864"/>
                    <a:pt x="674767" y="1178400"/>
                  </a:cubicBezTo>
                  <a:cubicBezTo>
                    <a:pt x="672231" y="1180936"/>
                    <a:pt x="668791" y="1182361"/>
                    <a:pt x="665205" y="1182361"/>
                  </a:cubicBezTo>
                  <a:lnTo>
                    <a:pt x="13523" y="1182361"/>
                  </a:lnTo>
                  <a:cubicBezTo>
                    <a:pt x="9937" y="1182361"/>
                    <a:pt x="6497" y="1180936"/>
                    <a:pt x="3961" y="1178400"/>
                  </a:cubicBezTo>
                  <a:cubicBezTo>
                    <a:pt x="1425" y="1175864"/>
                    <a:pt x="0" y="1172424"/>
                    <a:pt x="0" y="1168838"/>
                  </a:cubicBezTo>
                  <a:lnTo>
                    <a:pt x="0" y="13523"/>
                  </a:lnTo>
                  <a:cubicBezTo>
                    <a:pt x="0" y="9937"/>
                    <a:pt x="1425" y="6497"/>
                    <a:pt x="3961" y="3961"/>
                  </a:cubicBezTo>
                  <a:cubicBezTo>
                    <a:pt x="6497" y="1425"/>
                    <a:pt x="9937" y="0"/>
                    <a:pt x="13523" y="0"/>
                  </a:cubicBezTo>
                  <a:close/>
                </a:path>
              </a:pathLst>
            </a:custGeom>
            <a:solidFill>
              <a:srgbClr val="EAE8F8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678728" cy="1210936"/>
            </a:xfrm>
            <a:prstGeom prst="rect">
              <a:avLst/>
            </a:prstGeom>
          </p:spPr>
          <p:txBody>
            <a:bodyPr lIns="23196" tIns="23196" rIns="23196" bIns="23196" rtlCol="0" anchor="ctr"/>
            <a:lstStyle/>
            <a:p>
              <a:pPr algn="ctr">
                <a:lnSpc>
                  <a:spcPts val="958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312800" y="3584712"/>
            <a:ext cx="2846764" cy="693534"/>
            <a:chOff x="0" y="0"/>
            <a:chExt cx="431145" cy="10503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431145" cy="105037"/>
            </a:xfrm>
            <a:custGeom>
              <a:avLst/>
              <a:gdLst/>
              <a:ahLst/>
              <a:cxnLst/>
              <a:rect l="l" t="t" r="r" b="b"/>
              <a:pathLst>
                <a:path w="431145" h="105037">
                  <a:moveTo>
                    <a:pt x="16317" y="0"/>
                  </a:moveTo>
                  <a:lnTo>
                    <a:pt x="414828" y="0"/>
                  </a:lnTo>
                  <a:cubicBezTo>
                    <a:pt x="419156" y="0"/>
                    <a:pt x="423306" y="1719"/>
                    <a:pt x="426366" y="4779"/>
                  </a:cubicBezTo>
                  <a:cubicBezTo>
                    <a:pt x="429426" y="7839"/>
                    <a:pt x="431145" y="11990"/>
                    <a:pt x="431145" y="16317"/>
                  </a:cubicBezTo>
                  <a:lnTo>
                    <a:pt x="431145" y="88719"/>
                  </a:lnTo>
                  <a:cubicBezTo>
                    <a:pt x="431145" y="93047"/>
                    <a:pt x="429426" y="97197"/>
                    <a:pt x="426366" y="100257"/>
                  </a:cubicBezTo>
                  <a:cubicBezTo>
                    <a:pt x="423306" y="103317"/>
                    <a:pt x="419156" y="105037"/>
                    <a:pt x="414828" y="105037"/>
                  </a:cubicBezTo>
                  <a:lnTo>
                    <a:pt x="16317" y="105037"/>
                  </a:lnTo>
                  <a:cubicBezTo>
                    <a:pt x="11990" y="105037"/>
                    <a:pt x="7839" y="103317"/>
                    <a:pt x="4779" y="100257"/>
                  </a:cubicBezTo>
                  <a:cubicBezTo>
                    <a:pt x="1719" y="97197"/>
                    <a:pt x="0" y="93047"/>
                    <a:pt x="0" y="88719"/>
                  </a:cubicBezTo>
                  <a:lnTo>
                    <a:pt x="0" y="16317"/>
                  </a:lnTo>
                  <a:cubicBezTo>
                    <a:pt x="0" y="11990"/>
                    <a:pt x="1719" y="7839"/>
                    <a:pt x="4779" y="4779"/>
                  </a:cubicBezTo>
                  <a:cubicBezTo>
                    <a:pt x="7839" y="1719"/>
                    <a:pt x="11990" y="0"/>
                    <a:pt x="16317" y="0"/>
                  </a:cubicBezTo>
                  <a:close/>
                </a:path>
              </a:pathLst>
            </a:custGeom>
            <a:solidFill>
              <a:srgbClr val="30178D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431145" cy="133612"/>
            </a:xfrm>
            <a:prstGeom prst="rect">
              <a:avLst/>
            </a:prstGeom>
          </p:spPr>
          <p:txBody>
            <a:bodyPr lIns="12364" tIns="12364" rIns="12364" bIns="12364" rtlCol="0" anchor="ctr"/>
            <a:lstStyle/>
            <a:p>
              <a:pPr algn="ctr">
                <a:lnSpc>
                  <a:spcPts val="533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7259267" y="6851052"/>
            <a:ext cx="1747684" cy="1660300"/>
          </a:xfrm>
          <a:custGeom>
            <a:avLst/>
            <a:gdLst/>
            <a:ahLst/>
            <a:cxnLst/>
            <a:rect l="l" t="t" r="r" b="b"/>
            <a:pathLst>
              <a:path w="1747684" h="1660300">
                <a:moveTo>
                  <a:pt x="0" y="0"/>
                </a:moveTo>
                <a:lnTo>
                  <a:pt x="1747683" y="0"/>
                </a:lnTo>
                <a:lnTo>
                  <a:pt x="1747683" y="1660300"/>
                </a:lnTo>
                <a:lnTo>
                  <a:pt x="0" y="16603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4" name="Freeform 14"/>
          <p:cNvSpPr/>
          <p:nvPr/>
        </p:nvSpPr>
        <p:spPr>
          <a:xfrm>
            <a:off x="8327712" y="3584712"/>
            <a:ext cx="895873" cy="889358"/>
          </a:xfrm>
          <a:custGeom>
            <a:avLst/>
            <a:gdLst/>
            <a:ahLst/>
            <a:cxnLst/>
            <a:rect l="l" t="t" r="r" b="b"/>
            <a:pathLst>
              <a:path w="895873" h="889358">
                <a:moveTo>
                  <a:pt x="0" y="0"/>
                </a:moveTo>
                <a:lnTo>
                  <a:pt x="895874" y="0"/>
                </a:lnTo>
                <a:lnTo>
                  <a:pt x="895874" y="889358"/>
                </a:lnTo>
                <a:lnTo>
                  <a:pt x="0" y="88935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5" name="TextBox 15"/>
          <p:cNvSpPr txBox="1"/>
          <p:nvPr/>
        </p:nvSpPr>
        <p:spPr>
          <a:xfrm rot="-28127">
            <a:off x="1625059" y="3497639"/>
            <a:ext cx="2221000" cy="715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25"/>
              </a:lnSpc>
              <a:spcBef>
                <a:spcPct val="0"/>
              </a:spcBef>
            </a:pPr>
            <a:r>
              <a:rPr lang="en-US" sz="3732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 courage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12800" y="4464545"/>
            <a:ext cx="7462849" cy="22957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35"/>
              </a:lnSpc>
            </a:pPr>
            <a:r>
              <a:rPr lang="en-US" sz="2822" spc="-84">
                <a:solidFill>
                  <a:srgbClr val="32198D"/>
                </a:solidFill>
                <a:latin typeface="Calibri (MS)"/>
                <a:ea typeface="Calibri (MS)"/>
                <a:cs typeface="Calibri (MS)"/>
                <a:sym typeface="Calibri (MS)"/>
              </a:rPr>
              <a:t>C’est agir malgré les craintes, les doutes ou les difficultés. </a:t>
            </a:r>
          </a:p>
          <a:p>
            <a:pPr algn="just">
              <a:lnSpc>
                <a:spcPts val="2935"/>
              </a:lnSpc>
            </a:pPr>
            <a:endParaRPr lang="en-US" sz="2822" spc="-84">
              <a:solidFill>
                <a:srgbClr val="32198D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just">
              <a:lnSpc>
                <a:spcPts val="2935"/>
              </a:lnSpc>
            </a:pPr>
            <a:r>
              <a:rPr lang="en-US" sz="2822" spc="-84">
                <a:solidFill>
                  <a:srgbClr val="32198D"/>
                </a:solidFill>
                <a:latin typeface="Calibri (MS)"/>
                <a:ea typeface="Calibri (MS)"/>
                <a:cs typeface="Calibri (MS)"/>
                <a:sym typeface="Calibri (MS)"/>
              </a:rPr>
              <a:t>Le courage permet d’essayer des choses difficiles en surmontant la peur et l’impression du risque et de réaliser des accomplissements.</a:t>
            </a:r>
          </a:p>
        </p:txBody>
      </p:sp>
      <p:grpSp>
        <p:nvGrpSpPr>
          <p:cNvPr id="17" name="Group 17"/>
          <p:cNvGrpSpPr/>
          <p:nvPr/>
        </p:nvGrpSpPr>
        <p:grpSpPr>
          <a:xfrm rot="5400000">
            <a:off x="11062376" y="2232290"/>
            <a:ext cx="4579873" cy="7978250"/>
            <a:chOff x="0" y="0"/>
            <a:chExt cx="678728" cy="1182361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78728" cy="1182361"/>
            </a:xfrm>
            <a:custGeom>
              <a:avLst/>
              <a:gdLst/>
              <a:ahLst/>
              <a:cxnLst/>
              <a:rect l="l" t="t" r="r" b="b"/>
              <a:pathLst>
                <a:path w="678728" h="1182361">
                  <a:moveTo>
                    <a:pt x="13523" y="0"/>
                  </a:moveTo>
                  <a:lnTo>
                    <a:pt x="665205" y="0"/>
                  </a:lnTo>
                  <a:cubicBezTo>
                    <a:pt x="668791" y="0"/>
                    <a:pt x="672231" y="1425"/>
                    <a:pt x="674767" y="3961"/>
                  </a:cubicBezTo>
                  <a:cubicBezTo>
                    <a:pt x="677303" y="6497"/>
                    <a:pt x="678728" y="9937"/>
                    <a:pt x="678728" y="13523"/>
                  </a:cubicBezTo>
                  <a:lnTo>
                    <a:pt x="678728" y="1168838"/>
                  </a:lnTo>
                  <a:cubicBezTo>
                    <a:pt x="678728" y="1172424"/>
                    <a:pt x="677303" y="1175864"/>
                    <a:pt x="674767" y="1178400"/>
                  </a:cubicBezTo>
                  <a:cubicBezTo>
                    <a:pt x="672231" y="1180936"/>
                    <a:pt x="668791" y="1182361"/>
                    <a:pt x="665205" y="1182361"/>
                  </a:cubicBezTo>
                  <a:lnTo>
                    <a:pt x="13523" y="1182361"/>
                  </a:lnTo>
                  <a:cubicBezTo>
                    <a:pt x="9937" y="1182361"/>
                    <a:pt x="6497" y="1180936"/>
                    <a:pt x="3961" y="1178400"/>
                  </a:cubicBezTo>
                  <a:cubicBezTo>
                    <a:pt x="1425" y="1175864"/>
                    <a:pt x="0" y="1172424"/>
                    <a:pt x="0" y="1168838"/>
                  </a:cubicBezTo>
                  <a:lnTo>
                    <a:pt x="0" y="13523"/>
                  </a:lnTo>
                  <a:cubicBezTo>
                    <a:pt x="0" y="9937"/>
                    <a:pt x="1425" y="6497"/>
                    <a:pt x="3961" y="3961"/>
                  </a:cubicBezTo>
                  <a:cubicBezTo>
                    <a:pt x="6497" y="1425"/>
                    <a:pt x="9937" y="0"/>
                    <a:pt x="13523" y="0"/>
                  </a:cubicBezTo>
                  <a:close/>
                </a:path>
              </a:pathLst>
            </a:custGeom>
            <a:solidFill>
              <a:srgbClr val="EAE8F8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28575"/>
              <a:ext cx="678728" cy="1210936"/>
            </a:xfrm>
            <a:prstGeom prst="rect">
              <a:avLst/>
            </a:prstGeom>
          </p:spPr>
          <p:txBody>
            <a:bodyPr lIns="23196" tIns="23196" rIns="23196" bIns="23196" rtlCol="0" anchor="ctr"/>
            <a:lstStyle/>
            <a:p>
              <a:pPr algn="ctr">
                <a:lnSpc>
                  <a:spcPts val="958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647288" y="3584712"/>
            <a:ext cx="4424410" cy="693534"/>
            <a:chOff x="0" y="0"/>
            <a:chExt cx="670081" cy="10503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70081" cy="105037"/>
            </a:xfrm>
            <a:custGeom>
              <a:avLst/>
              <a:gdLst/>
              <a:ahLst/>
              <a:cxnLst/>
              <a:rect l="l" t="t" r="r" b="b"/>
              <a:pathLst>
                <a:path w="670081" h="105037">
                  <a:moveTo>
                    <a:pt x="10499" y="0"/>
                  </a:moveTo>
                  <a:lnTo>
                    <a:pt x="659583" y="0"/>
                  </a:lnTo>
                  <a:cubicBezTo>
                    <a:pt x="662367" y="0"/>
                    <a:pt x="665037" y="1106"/>
                    <a:pt x="667006" y="3075"/>
                  </a:cubicBezTo>
                  <a:cubicBezTo>
                    <a:pt x="668975" y="5044"/>
                    <a:pt x="670081" y="7714"/>
                    <a:pt x="670081" y="10499"/>
                  </a:cubicBezTo>
                  <a:lnTo>
                    <a:pt x="670081" y="94538"/>
                  </a:lnTo>
                  <a:cubicBezTo>
                    <a:pt x="670081" y="100336"/>
                    <a:pt x="665381" y="105037"/>
                    <a:pt x="659583" y="105037"/>
                  </a:cubicBezTo>
                  <a:lnTo>
                    <a:pt x="10499" y="105037"/>
                  </a:lnTo>
                  <a:cubicBezTo>
                    <a:pt x="4701" y="105037"/>
                    <a:pt x="0" y="100336"/>
                    <a:pt x="0" y="94538"/>
                  </a:cubicBezTo>
                  <a:lnTo>
                    <a:pt x="0" y="10499"/>
                  </a:lnTo>
                  <a:cubicBezTo>
                    <a:pt x="0" y="4701"/>
                    <a:pt x="4701" y="0"/>
                    <a:pt x="10499" y="0"/>
                  </a:cubicBezTo>
                  <a:close/>
                </a:path>
              </a:pathLst>
            </a:custGeom>
            <a:solidFill>
              <a:srgbClr val="30178D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670081" cy="133612"/>
            </a:xfrm>
            <a:prstGeom prst="rect">
              <a:avLst/>
            </a:prstGeom>
          </p:spPr>
          <p:txBody>
            <a:bodyPr lIns="12364" tIns="12364" rIns="12364" bIns="12364" rtlCol="0" anchor="ctr"/>
            <a:lstStyle/>
            <a:p>
              <a:pPr algn="ctr">
                <a:lnSpc>
                  <a:spcPts val="533"/>
                </a:lnSpc>
              </a:pPr>
              <a:endParaRPr/>
            </a:p>
          </p:txBody>
        </p:sp>
      </p:grpSp>
      <p:sp>
        <p:nvSpPr>
          <p:cNvPr id="23" name="Freeform 23"/>
          <p:cNvSpPr/>
          <p:nvPr/>
        </p:nvSpPr>
        <p:spPr>
          <a:xfrm>
            <a:off x="16235489" y="3190705"/>
            <a:ext cx="1105949" cy="1183409"/>
          </a:xfrm>
          <a:custGeom>
            <a:avLst/>
            <a:gdLst/>
            <a:ahLst/>
            <a:cxnLst/>
            <a:rect l="l" t="t" r="r" b="b"/>
            <a:pathLst>
              <a:path w="1105949" h="1183409">
                <a:moveTo>
                  <a:pt x="0" y="0"/>
                </a:moveTo>
                <a:lnTo>
                  <a:pt x="1105949" y="0"/>
                </a:lnTo>
                <a:lnTo>
                  <a:pt x="1105949" y="1183409"/>
                </a:lnTo>
                <a:lnTo>
                  <a:pt x="0" y="11834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24" name="Freeform 24"/>
          <p:cNvSpPr/>
          <p:nvPr/>
        </p:nvSpPr>
        <p:spPr>
          <a:xfrm rot="611409">
            <a:off x="15746070" y="7188139"/>
            <a:ext cx="1313279" cy="1282089"/>
          </a:xfrm>
          <a:custGeom>
            <a:avLst/>
            <a:gdLst/>
            <a:ahLst/>
            <a:cxnLst/>
            <a:rect l="l" t="t" r="r" b="b"/>
            <a:pathLst>
              <a:path w="1313279" h="1282089">
                <a:moveTo>
                  <a:pt x="0" y="0"/>
                </a:moveTo>
                <a:lnTo>
                  <a:pt x="1313279" y="0"/>
                </a:lnTo>
                <a:lnTo>
                  <a:pt x="1313279" y="1282088"/>
                </a:lnTo>
                <a:lnTo>
                  <a:pt x="0" y="12820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25" name="TextBox 25"/>
          <p:cNvSpPr txBox="1"/>
          <p:nvPr/>
        </p:nvSpPr>
        <p:spPr>
          <a:xfrm rot="-28127">
            <a:off x="9939250" y="3547266"/>
            <a:ext cx="3839240" cy="7152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25"/>
              </a:lnSpc>
              <a:spcBef>
                <a:spcPct val="0"/>
              </a:spcBef>
            </a:pPr>
            <a:r>
              <a:rPr lang="en-US" sz="3732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 confiance en soi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9542223" y="4464545"/>
            <a:ext cx="7620179" cy="2225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35"/>
              </a:lnSpc>
            </a:pPr>
            <a:r>
              <a:rPr lang="en-US" sz="2822" spc="-84">
                <a:solidFill>
                  <a:srgbClr val="32198D"/>
                </a:solidFill>
                <a:latin typeface="Calibri (MS)"/>
                <a:ea typeface="Calibri (MS)"/>
                <a:cs typeface="Calibri (MS)"/>
                <a:sym typeface="Calibri (MS)"/>
              </a:rPr>
              <a:t>C’est sentir qu’on est « </a:t>
            </a:r>
            <a:r>
              <a:rPr lang="en-US" sz="2822" b="1" spc="-84">
                <a:solidFill>
                  <a:srgbClr val="3219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CAPABLE </a:t>
            </a:r>
            <a:r>
              <a:rPr lang="en-US" sz="2822" spc="-84">
                <a:solidFill>
                  <a:srgbClr val="32198D"/>
                </a:solidFill>
                <a:latin typeface="Calibri (MS)"/>
                <a:ea typeface="Calibri (MS)"/>
                <a:cs typeface="Calibri (MS)"/>
                <a:sym typeface="Calibri (MS)"/>
              </a:rPr>
              <a:t>», c’est croire qu’on possède les moyens suffisants pour surmonter une situation.</a:t>
            </a:r>
          </a:p>
          <a:p>
            <a:pPr algn="just">
              <a:lnSpc>
                <a:spcPts val="2935"/>
              </a:lnSpc>
            </a:pPr>
            <a:endParaRPr lang="en-US" sz="2822" spc="-84">
              <a:solidFill>
                <a:srgbClr val="32198D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just">
              <a:lnSpc>
                <a:spcPts val="2935"/>
              </a:lnSpc>
            </a:pPr>
            <a:r>
              <a:rPr lang="en-US" sz="2822" spc="-84">
                <a:solidFill>
                  <a:srgbClr val="32198D"/>
                </a:solidFill>
                <a:latin typeface="Calibri (MS)"/>
                <a:ea typeface="Calibri (MS)"/>
                <a:cs typeface="Calibri (MS)"/>
                <a:sym typeface="Calibri (MS)"/>
              </a:rPr>
              <a:t>La confiance en soi aide à prendre de bonnes décisions, à passer à l’action et à créer des relations saines.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312800" y="6677483"/>
            <a:ext cx="6464710" cy="339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478"/>
              </a:lnSpc>
              <a:spcBef>
                <a:spcPct val="0"/>
              </a:spcBef>
            </a:pPr>
            <a:r>
              <a:rPr lang="en-US" sz="1951" spc="-23">
                <a:solidFill>
                  <a:srgbClr val="30178B"/>
                </a:solidFill>
                <a:latin typeface="Calibri (MS)"/>
                <a:ea typeface="Calibri (MS)"/>
                <a:cs typeface="Calibri (MS)"/>
                <a:sym typeface="Calibri (MS)"/>
              </a:rPr>
              <a:t>(</a:t>
            </a:r>
            <a:r>
              <a:rPr lang="en-US" sz="1951" u="none" strike="noStrike" spc="-23">
                <a:solidFill>
                  <a:srgbClr val="30178B"/>
                </a:solidFill>
                <a:latin typeface="Calibri (MS)"/>
                <a:ea typeface="Calibri (MS)"/>
                <a:cs typeface="Calibri (MS)"/>
                <a:sym typeface="Calibri (MS)"/>
              </a:rPr>
              <a:t>American Psychological Association, 2018; VandenBos, 2015)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9542223" y="6677483"/>
            <a:ext cx="7620179" cy="3396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2478"/>
              </a:lnSpc>
              <a:spcBef>
                <a:spcPct val="0"/>
              </a:spcBef>
            </a:pPr>
            <a:r>
              <a:rPr lang="en-US" sz="1951" spc="-23">
                <a:solidFill>
                  <a:srgbClr val="30178B"/>
                </a:solidFill>
                <a:latin typeface="Calibri (MS)"/>
                <a:ea typeface="Calibri (MS)"/>
                <a:cs typeface="Calibri (MS)"/>
                <a:sym typeface="Calibri (MS)"/>
              </a:rPr>
              <a:t>(</a:t>
            </a:r>
            <a:r>
              <a:rPr lang="en-US" sz="1951" u="none" strike="noStrike" spc="-23">
                <a:solidFill>
                  <a:srgbClr val="30178B"/>
                </a:solidFill>
                <a:latin typeface="Calibri (MS)"/>
                <a:ea typeface="Calibri (MS)"/>
                <a:cs typeface="Calibri (MS)"/>
                <a:sym typeface="Calibri (MS)"/>
              </a:rPr>
              <a:t>American Psychological Association, 2018; VandenBos, 2015; Vealey, 2001)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146639" y="0"/>
            <a:ext cx="5539117" cy="681881"/>
          </a:xfrm>
          <a:custGeom>
            <a:avLst/>
            <a:gdLst/>
            <a:ahLst/>
            <a:cxnLst/>
            <a:rect l="l" t="t" r="r" b="b"/>
            <a:pathLst>
              <a:path w="5539117" h="681881">
                <a:moveTo>
                  <a:pt x="0" y="0"/>
                </a:moveTo>
                <a:lnTo>
                  <a:pt x="5539117" y="0"/>
                </a:lnTo>
                <a:lnTo>
                  <a:pt x="5539117" y="681881"/>
                </a:lnTo>
                <a:lnTo>
                  <a:pt x="0" y="6818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TextBox 4"/>
          <p:cNvSpPr txBox="1"/>
          <p:nvPr/>
        </p:nvSpPr>
        <p:spPr>
          <a:xfrm>
            <a:off x="0" y="1496396"/>
            <a:ext cx="18288000" cy="103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6999" b="1">
                <a:solidFill>
                  <a:srgbClr val="282D9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Courage et confiance en soi!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0" y="310083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EXPOSITION, ÉVITEMENT ET ZONE DE CONFORT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12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2698041" y="8613276"/>
            <a:ext cx="15025242" cy="1139269"/>
            <a:chOff x="0" y="0"/>
            <a:chExt cx="3395018" cy="25742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395018" cy="257423"/>
            </a:xfrm>
            <a:custGeom>
              <a:avLst/>
              <a:gdLst/>
              <a:ahLst/>
              <a:cxnLst/>
              <a:rect l="l" t="t" r="r" b="b"/>
              <a:pathLst>
                <a:path w="3395018" h="257423">
                  <a:moveTo>
                    <a:pt x="7214" y="0"/>
                  </a:moveTo>
                  <a:lnTo>
                    <a:pt x="3387804" y="0"/>
                  </a:lnTo>
                  <a:cubicBezTo>
                    <a:pt x="3389718" y="0"/>
                    <a:pt x="3391552" y="760"/>
                    <a:pt x="3392905" y="2113"/>
                  </a:cubicBezTo>
                  <a:cubicBezTo>
                    <a:pt x="3394258" y="3466"/>
                    <a:pt x="3395018" y="5300"/>
                    <a:pt x="3395018" y="7214"/>
                  </a:cubicBezTo>
                  <a:lnTo>
                    <a:pt x="3395018" y="250209"/>
                  </a:lnTo>
                  <a:cubicBezTo>
                    <a:pt x="3395018" y="252122"/>
                    <a:pt x="3394258" y="253957"/>
                    <a:pt x="3392905" y="255310"/>
                  </a:cubicBezTo>
                  <a:cubicBezTo>
                    <a:pt x="3391552" y="256663"/>
                    <a:pt x="3389718" y="257423"/>
                    <a:pt x="3387804" y="257423"/>
                  </a:cubicBezTo>
                  <a:lnTo>
                    <a:pt x="7214" y="257423"/>
                  </a:lnTo>
                  <a:cubicBezTo>
                    <a:pt x="5300" y="257423"/>
                    <a:pt x="3466" y="256663"/>
                    <a:pt x="2113" y="255310"/>
                  </a:cubicBezTo>
                  <a:cubicBezTo>
                    <a:pt x="760" y="253957"/>
                    <a:pt x="0" y="252122"/>
                    <a:pt x="0" y="250209"/>
                  </a:cubicBezTo>
                  <a:lnTo>
                    <a:pt x="0" y="7214"/>
                  </a:lnTo>
                  <a:cubicBezTo>
                    <a:pt x="0" y="5300"/>
                    <a:pt x="760" y="3466"/>
                    <a:pt x="2113" y="2113"/>
                  </a:cubicBezTo>
                  <a:cubicBezTo>
                    <a:pt x="3466" y="760"/>
                    <a:pt x="5300" y="0"/>
                    <a:pt x="7214" y="0"/>
                  </a:cubicBez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E1F7F1"/>
              </a:solidFill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3395018" cy="31457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677225" y="8613276"/>
            <a:ext cx="2493701" cy="1139269"/>
            <a:chOff x="0" y="0"/>
            <a:chExt cx="818840" cy="37409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8840" cy="374094"/>
            </a:xfrm>
            <a:custGeom>
              <a:avLst/>
              <a:gdLst/>
              <a:ahLst/>
              <a:cxnLst/>
              <a:rect l="l" t="t" r="r" b="b"/>
              <a:pathLst>
                <a:path w="818840" h="374094">
                  <a:moveTo>
                    <a:pt x="27941" y="0"/>
                  </a:moveTo>
                  <a:lnTo>
                    <a:pt x="790899" y="0"/>
                  </a:lnTo>
                  <a:cubicBezTo>
                    <a:pt x="798310" y="0"/>
                    <a:pt x="805416" y="2944"/>
                    <a:pt x="810657" y="8184"/>
                  </a:cubicBezTo>
                  <a:cubicBezTo>
                    <a:pt x="815897" y="13424"/>
                    <a:pt x="818840" y="20531"/>
                    <a:pt x="818840" y="27941"/>
                  </a:cubicBezTo>
                  <a:lnTo>
                    <a:pt x="818840" y="346153"/>
                  </a:lnTo>
                  <a:cubicBezTo>
                    <a:pt x="818840" y="361585"/>
                    <a:pt x="806331" y="374094"/>
                    <a:pt x="790899" y="374094"/>
                  </a:cubicBezTo>
                  <a:lnTo>
                    <a:pt x="27941" y="374094"/>
                  </a:lnTo>
                  <a:cubicBezTo>
                    <a:pt x="12510" y="374094"/>
                    <a:pt x="0" y="361585"/>
                    <a:pt x="0" y="346153"/>
                  </a:cubicBezTo>
                  <a:lnTo>
                    <a:pt x="0" y="27941"/>
                  </a:lnTo>
                  <a:cubicBezTo>
                    <a:pt x="0" y="12510"/>
                    <a:pt x="12510" y="0"/>
                    <a:pt x="27941" y="0"/>
                  </a:cubicBezTo>
                  <a:close/>
                </a:path>
              </a:pathLst>
            </a:custGeom>
            <a:solidFill>
              <a:srgbClr val="E0F6F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57150"/>
              <a:ext cx="818840" cy="431244"/>
            </a:xfrm>
            <a:prstGeom prst="rect">
              <a:avLst/>
            </a:prstGeom>
          </p:spPr>
          <p:txBody>
            <a:bodyPr lIns="104248" tIns="104248" rIns="104248" bIns="104248" rtlCol="0" anchor="ctr"/>
            <a:lstStyle/>
            <a:p>
              <a:pPr algn="ctr">
                <a:lnSpc>
                  <a:spcPts val="1862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661253">
            <a:off x="732556" y="8445662"/>
            <a:ext cx="2383039" cy="1505569"/>
          </a:xfrm>
          <a:custGeom>
            <a:avLst/>
            <a:gdLst/>
            <a:ahLst/>
            <a:cxnLst/>
            <a:rect l="l" t="t" r="r" b="b"/>
            <a:pathLst>
              <a:path w="2383039" h="1505569">
                <a:moveTo>
                  <a:pt x="0" y="0"/>
                </a:moveTo>
                <a:lnTo>
                  <a:pt x="2383039" y="0"/>
                </a:lnTo>
                <a:lnTo>
                  <a:pt x="2383039" y="1505569"/>
                </a:lnTo>
                <a:lnTo>
                  <a:pt x="0" y="150556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783" r="-1783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4" name="TextBox 14"/>
          <p:cNvSpPr txBox="1"/>
          <p:nvPr/>
        </p:nvSpPr>
        <p:spPr>
          <a:xfrm>
            <a:off x="3237528" y="8909405"/>
            <a:ext cx="14285175" cy="728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51"/>
              </a:lnSpc>
            </a:pPr>
            <a:r>
              <a:rPr lang="en-US" sz="2657" b="1" spc="39" dirty="0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Pour </a:t>
            </a:r>
            <a:r>
              <a:rPr lang="en-US" sz="2657" b="1" spc="39" dirty="0" err="1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s’exposer</a:t>
            </a:r>
            <a:r>
              <a:rPr lang="en-US" sz="2657" b="1" spc="39" dirty="0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il faut faire </a:t>
            </a:r>
            <a:r>
              <a:rPr lang="en-US" sz="2657" b="1" spc="39" dirty="0" err="1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preuve</a:t>
            </a:r>
            <a:r>
              <a:rPr lang="en-US" sz="2657" b="1" spc="39" dirty="0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 courage et </a:t>
            </a:r>
            <a:r>
              <a:rPr lang="en-US" sz="2657" b="1" spc="39" dirty="0" err="1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avoir</a:t>
            </a:r>
            <a:r>
              <a:rPr lang="en-US" sz="2657" b="1" spc="39" dirty="0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657" b="1" spc="39" dirty="0" err="1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confiance</a:t>
            </a:r>
            <a:r>
              <a:rPr lang="en-US" sz="2657" b="1" spc="39" dirty="0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657" b="1" spc="39" dirty="0" err="1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en</a:t>
            </a:r>
            <a:r>
              <a:rPr lang="en-US" sz="2657" b="1" spc="39" dirty="0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soi. </a:t>
            </a:r>
            <a:r>
              <a:rPr lang="en-US" sz="2657" spc="39" dirty="0" err="1">
                <a:solidFill>
                  <a:srgbClr val="30178C"/>
                </a:solidFill>
                <a:latin typeface="Calibri (MS)"/>
                <a:ea typeface="Calibri (MS)"/>
                <a:cs typeface="Calibri (MS)"/>
                <a:sym typeface="Calibri (MS)"/>
              </a:rPr>
              <a:t>Ça</a:t>
            </a:r>
            <a:r>
              <a:rPr lang="en-US" sz="2657" spc="39" dirty="0">
                <a:solidFill>
                  <a:srgbClr val="30178C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657" spc="39" dirty="0" err="1">
                <a:solidFill>
                  <a:srgbClr val="30178C"/>
                </a:solidFill>
                <a:latin typeface="Calibri (MS)"/>
                <a:ea typeface="Calibri (MS)"/>
                <a:cs typeface="Calibri (MS)"/>
                <a:sym typeface="Calibri (MS)"/>
              </a:rPr>
              <a:t>veut</a:t>
            </a:r>
            <a:r>
              <a:rPr lang="en-US" sz="2657" spc="39" dirty="0">
                <a:solidFill>
                  <a:srgbClr val="30178C"/>
                </a:solidFill>
                <a:latin typeface="Calibri (MS)"/>
                <a:ea typeface="Calibri (MS)"/>
                <a:cs typeface="Calibri (MS)"/>
                <a:sym typeface="Calibri (MS)"/>
              </a:rPr>
              <a:t> dire se </a:t>
            </a:r>
            <a:r>
              <a:rPr lang="en-US" sz="2657" spc="39" dirty="0" err="1">
                <a:solidFill>
                  <a:srgbClr val="30178C"/>
                </a:solidFill>
                <a:latin typeface="Calibri (MS)"/>
                <a:ea typeface="Calibri (MS)"/>
                <a:cs typeface="Calibri (MS)"/>
                <a:sym typeface="Calibri (MS)"/>
              </a:rPr>
              <a:t>sentir</a:t>
            </a:r>
            <a:r>
              <a:rPr lang="en-US" sz="2657" spc="39" dirty="0">
                <a:solidFill>
                  <a:srgbClr val="30178C"/>
                </a:solidFill>
                <a:latin typeface="Calibri (MS)"/>
                <a:ea typeface="Calibri (MS)"/>
                <a:cs typeface="Calibri (MS)"/>
                <a:sym typeface="Calibri (MS)"/>
              </a:rPr>
              <a:t> capable </a:t>
            </a:r>
            <a:r>
              <a:rPr lang="en-US" sz="2657" spc="39" dirty="0" err="1">
                <a:solidFill>
                  <a:srgbClr val="30178C"/>
                </a:solidFill>
                <a:latin typeface="Calibri (MS)"/>
                <a:ea typeface="Calibri (MS)"/>
                <a:cs typeface="Calibri (MS)"/>
                <a:sym typeface="Calibri (MS)"/>
              </a:rPr>
              <a:t>d’affronter</a:t>
            </a:r>
            <a:r>
              <a:rPr lang="en-US" sz="2657" spc="39" dirty="0">
                <a:solidFill>
                  <a:srgbClr val="30178C"/>
                </a:solidFill>
                <a:latin typeface="Calibri (MS)"/>
                <a:ea typeface="Calibri (MS)"/>
                <a:cs typeface="Calibri (MS)"/>
                <a:sym typeface="Calibri (MS)"/>
              </a:rPr>
              <a:t> les choses </a:t>
            </a:r>
            <a:r>
              <a:rPr lang="en-US" sz="2657" spc="39" dirty="0" err="1">
                <a:solidFill>
                  <a:srgbClr val="30178C"/>
                </a:solidFill>
                <a:latin typeface="Calibri (MS)"/>
                <a:ea typeface="Calibri (MS)"/>
                <a:cs typeface="Calibri (MS)"/>
                <a:sym typeface="Calibri (MS)"/>
              </a:rPr>
              <a:t>difficiles</a:t>
            </a:r>
            <a:r>
              <a:rPr lang="en-US" sz="2657" spc="39" dirty="0">
                <a:solidFill>
                  <a:srgbClr val="30178C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2657" spc="39" dirty="0" err="1">
                <a:solidFill>
                  <a:srgbClr val="30178C"/>
                </a:solidFill>
                <a:latin typeface="Calibri (MS)"/>
                <a:ea typeface="Calibri (MS)"/>
                <a:cs typeface="Calibri (MS)"/>
                <a:sym typeface="Calibri (MS)"/>
              </a:rPr>
              <a:t>même</a:t>
            </a:r>
            <a:r>
              <a:rPr lang="en-US" sz="2657" spc="39" dirty="0">
                <a:solidFill>
                  <a:srgbClr val="30178C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657" spc="39" dirty="0" err="1">
                <a:solidFill>
                  <a:srgbClr val="30178C"/>
                </a:solidFill>
                <a:latin typeface="Calibri (MS)"/>
                <a:ea typeface="Calibri (MS)"/>
                <a:cs typeface="Calibri (MS)"/>
                <a:sym typeface="Calibri (MS)"/>
              </a:rPr>
              <a:t>si</a:t>
            </a:r>
            <a:r>
              <a:rPr lang="en-US" sz="2657" spc="39" dirty="0">
                <a:solidFill>
                  <a:srgbClr val="30178C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657" spc="39" dirty="0" err="1">
                <a:solidFill>
                  <a:srgbClr val="30178C"/>
                </a:solidFill>
                <a:latin typeface="Calibri (MS)"/>
                <a:ea typeface="Calibri (MS)"/>
                <a:cs typeface="Calibri (MS)"/>
                <a:sym typeface="Calibri (MS)"/>
              </a:rPr>
              <a:t>ça</a:t>
            </a:r>
            <a:r>
              <a:rPr lang="en-US" sz="2657" spc="39" dirty="0">
                <a:solidFill>
                  <a:srgbClr val="30178C"/>
                </a:solidFill>
                <a:latin typeface="Calibri (MS)"/>
                <a:ea typeface="Calibri (MS)"/>
                <a:cs typeface="Calibri (MS)"/>
                <a:sym typeface="Calibri (MS)"/>
              </a:rPr>
              <a:t> nous </a:t>
            </a:r>
            <a:r>
              <a:rPr lang="en-US" sz="2657" spc="39" dirty="0" err="1">
                <a:solidFill>
                  <a:srgbClr val="30178C"/>
                </a:solidFill>
                <a:latin typeface="Calibri (MS)"/>
                <a:ea typeface="Calibri (MS)"/>
                <a:cs typeface="Calibri (MS)"/>
                <a:sym typeface="Calibri (MS)"/>
              </a:rPr>
              <a:t>déplait</a:t>
            </a:r>
            <a:r>
              <a:rPr lang="en-US" sz="2657" spc="39" dirty="0">
                <a:solidFill>
                  <a:srgbClr val="30178C"/>
                </a:solidFill>
                <a:latin typeface="Calibri (MS)"/>
                <a:ea typeface="Calibri (MS)"/>
                <a:cs typeface="Calibri (MS)"/>
                <a:sym typeface="Calibri (MS)"/>
              </a:rPr>
              <a:t>, nous repousse </a:t>
            </a:r>
            <a:r>
              <a:rPr lang="en-US" sz="2657" spc="39" dirty="0" err="1">
                <a:solidFill>
                  <a:srgbClr val="30178C"/>
                </a:solidFill>
                <a:latin typeface="Calibri (MS)"/>
                <a:ea typeface="Calibri (MS)"/>
                <a:cs typeface="Calibri (MS)"/>
                <a:sym typeface="Calibri (MS)"/>
              </a:rPr>
              <a:t>ou</a:t>
            </a:r>
            <a:r>
              <a:rPr lang="en-US" sz="2657" spc="39" dirty="0">
                <a:solidFill>
                  <a:srgbClr val="30178C"/>
                </a:solidFill>
                <a:latin typeface="Calibri (MS)"/>
                <a:ea typeface="Calibri (MS)"/>
                <a:cs typeface="Calibri (MS)"/>
                <a:sym typeface="Calibri (MS)"/>
              </a:rPr>
              <a:t> nous </a:t>
            </a:r>
            <a:r>
              <a:rPr lang="en-US" sz="2657" spc="39" dirty="0" err="1">
                <a:solidFill>
                  <a:srgbClr val="30178C"/>
                </a:solidFill>
                <a:latin typeface="Calibri (MS)"/>
                <a:ea typeface="Calibri (MS)"/>
                <a:cs typeface="Calibri (MS)"/>
                <a:sym typeface="Calibri (MS)"/>
              </a:rPr>
              <a:t>effraie</a:t>
            </a:r>
            <a:r>
              <a:rPr lang="en-US" sz="2657" spc="39" dirty="0">
                <a:solidFill>
                  <a:srgbClr val="30178C"/>
                </a:solidFill>
                <a:latin typeface="Calibri (MS)"/>
                <a:ea typeface="Calibri (MS)"/>
                <a:cs typeface="Calibri (MS)"/>
                <a:sym typeface="Calibri (MS)"/>
              </a:rPr>
              <a:t>.</a:t>
            </a:r>
          </a:p>
        </p:txBody>
      </p:sp>
      <p:sp>
        <p:nvSpPr>
          <p:cNvPr id="15" name="Freeform 15"/>
          <p:cNvSpPr/>
          <p:nvPr/>
        </p:nvSpPr>
        <p:spPr>
          <a:xfrm rot="7999479" flipH="1">
            <a:off x="4143888" y="3217686"/>
            <a:ext cx="1642872" cy="1186975"/>
          </a:xfrm>
          <a:custGeom>
            <a:avLst/>
            <a:gdLst/>
            <a:ahLst/>
            <a:cxnLst/>
            <a:rect l="l" t="t" r="r" b="b"/>
            <a:pathLst>
              <a:path w="1642872" h="1186975">
                <a:moveTo>
                  <a:pt x="1642872" y="0"/>
                </a:moveTo>
                <a:lnTo>
                  <a:pt x="0" y="0"/>
                </a:lnTo>
                <a:lnTo>
                  <a:pt x="0" y="1186975"/>
                </a:lnTo>
                <a:lnTo>
                  <a:pt x="1642872" y="1186975"/>
                </a:lnTo>
                <a:lnTo>
                  <a:pt x="1642872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6" name="Freeform 16"/>
          <p:cNvSpPr/>
          <p:nvPr/>
        </p:nvSpPr>
        <p:spPr>
          <a:xfrm>
            <a:off x="146639" y="2689901"/>
            <a:ext cx="5255867" cy="5940754"/>
          </a:xfrm>
          <a:custGeom>
            <a:avLst/>
            <a:gdLst/>
            <a:ahLst/>
            <a:cxnLst/>
            <a:rect l="l" t="t" r="r" b="b"/>
            <a:pathLst>
              <a:path w="5255867" h="5940754">
                <a:moveTo>
                  <a:pt x="0" y="0"/>
                </a:moveTo>
                <a:lnTo>
                  <a:pt x="5255867" y="0"/>
                </a:lnTo>
                <a:lnTo>
                  <a:pt x="5255867" y="5940754"/>
                </a:lnTo>
                <a:lnTo>
                  <a:pt x="0" y="5940754"/>
                </a:lnTo>
                <a:lnTo>
                  <a:pt x="0" y="0"/>
                </a:lnTo>
                <a:close/>
              </a:path>
            </a:pathLst>
          </a:custGeom>
          <a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17" name="Group 17"/>
          <p:cNvGrpSpPr/>
          <p:nvPr/>
        </p:nvGrpSpPr>
        <p:grpSpPr>
          <a:xfrm>
            <a:off x="5435627" y="4060525"/>
            <a:ext cx="12287656" cy="2533539"/>
            <a:chOff x="0" y="0"/>
            <a:chExt cx="6269580" cy="1381223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6269580" cy="1381223"/>
            </a:xfrm>
            <a:custGeom>
              <a:avLst/>
              <a:gdLst/>
              <a:ahLst/>
              <a:cxnLst/>
              <a:rect l="l" t="t" r="r" b="b"/>
              <a:pathLst>
                <a:path w="6269580" h="1381223">
                  <a:moveTo>
                    <a:pt x="10711" y="0"/>
                  </a:moveTo>
                  <a:lnTo>
                    <a:pt x="6258869" y="0"/>
                  </a:lnTo>
                  <a:cubicBezTo>
                    <a:pt x="6264784" y="0"/>
                    <a:pt x="6269580" y="4795"/>
                    <a:pt x="6269580" y="10711"/>
                  </a:cubicBezTo>
                  <a:lnTo>
                    <a:pt x="6269580" y="1370512"/>
                  </a:lnTo>
                  <a:cubicBezTo>
                    <a:pt x="6269580" y="1373353"/>
                    <a:pt x="6268451" y="1376077"/>
                    <a:pt x="6266443" y="1378086"/>
                  </a:cubicBezTo>
                  <a:cubicBezTo>
                    <a:pt x="6264434" y="1380095"/>
                    <a:pt x="6261710" y="1381223"/>
                    <a:pt x="6258869" y="1381223"/>
                  </a:cubicBezTo>
                  <a:lnTo>
                    <a:pt x="10711" y="1381223"/>
                  </a:lnTo>
                  <a:cubicBezTo>
                    <a:pt x="4795" y="1381223"/>
                    <a:pt x="0" y="1376428"/>
                    <a:pt x="0" y="1370512"/>
                  </a:cubicBezTo>
                  <a:lnTo>
                    <a:pt x="0" y="10711"/>
                  </a:lnTo>
                  <a:cubicBezTo>
                    <a:pt x="0" y="4795"/>
                    <a:pt x="4795" y="0"/>
                    <a:pt x="10711" y="0"/>
                  </a:cubicBezTo>
                  <a:close/>
                </a:path>
              </a:pathLst>
            </a:custGeom>
            <a:solidFill>
              <a:srgbClr val="FFFFFF"/>
            </a:solidFill>
            <a:ln w="95250" cap="sq">
              <a:solidFill>
                <a:srgbClr val="30178C"/>
              </a:solidFill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57150"/>
              <a:ext cx="6269580" cy="1438373"/>
            </a:xfrm>
            <a:prstGeom prst="rect">
              <a:avLst/>
            </a:prstGeom>
          </p:spPr>
          <p:txBody>
            <a:bodyPr lIns="94562" tIns="94562" rIns="94562" bIns="94562" rtlCol="0" anchor="ctr"/>
            <a:lstStyle/>
            <a:p>
              <a:pPr algn="ctr">
                <a:lnSpc>
                  <a:spcPts val="1862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5255867" y="5209262"/>
            <a:ext cx="12142166" cy="1188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55652" lvl="1" indent="-377826" algn="l">
              <a:lnSpc>
                <a:spcPts val="4445"/>
              </a:lnSpc>
              <a:buFont typeface="Arial"/>
              <a:buChar char="•"/>
            </a:pPr>
            <a:r>
              <a:rPr lang="en-US" sz="3500">
                <a:solidFill>
                  <a:srgbClr val="30178B"/>
                </a:solidFill>
                <a:latin typeface="Calibri (MS)"/>
                <a:ea typeface="Calibri (MS)"/>
                <a:cs typeface="Calibri (MS)"/>
                <a:sym typeface="Calibri (MS)"/>
              </a:rPr>
              <a:t>Rassurer mon enfant;</a:t>
            </a:r>
          </a:p>
          <a:p>
            <a:pPr marL="755652" lvl="1" indent="-377826" algn="l">
              <a:lnSpc>
                <a:spcPts val="4445"/>
              </a:lnSpc>
              <a:buFont typeface="Arial"/>
              <a:buChar char="•"/>
            </a:pPr>
            <a:r>
              <a:rPr lang="en-US" sz="3500">
                <a:solidFill>
                  <a:srgbClr val="30178B"/>
                </a:solidFill>
                <a:latin typeface="Calibri (MS)"/>
                <a:ea typeface="Calibri (MS)"/>
                <a:cs typeface="Calibri (MS)"/>
                <a:sym typeface="Calibri (MS)"/>
              </a:rPr>
              <a:t>L’accompagner à s’exposer.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5398159" y="3535464"/>
            <a:ext cx="12356442" cy="1596169"/>
            <a:chOff x="0" y="0"/>
            <a:chExt cx="6269580" cy="804145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6269580" cy="804145"/>
            </a:xfrm>
            <a:custGeom>
              <a:avLst/>
              <a:gdLst/>
              <a:ahLst/>
              <a:cxnLst/>
              <a:rect l="l" t="t" r="r" b="b"/>
              <a:pathLst>
                <a:path w="6269580" h="804145">
                  <a:moveTo>
                    <a:pt x="6301" y="0"/>
                  </a:moveTo>
                  <a:lnTo>
                    <a:pt x="6263279" y="0"/>
                  </a:lnTo>
                  <a:cubicBezTo>
                    <a:pt x="6266759" y="0"/>
                    <a:pt x="6269580" y="2821"/>
                    <a:pt x="6269580" y="6301"/>
                  </a:cubicBezTo>
                  <a:lnTo>
                    <a:pt x="6269580" y="797845"/>
                  </a:lnTo>
                  <a:cubicBezTo>
                    <a:pt x="6269580" y="801324"/>
                    <a:pt x="6266759" y="804145"/>
                    <a:pt x="6263279" y="804145"/>
                  </a:cubicBezTo>
                  <a:lnTo>
                    <a:pt x="6301" y="804145"/>
                  </a:lnTo>
                  <a:cubicBezTo>
                    <a:pt x="2821" y="804145"/>
                    <a:pt x="0" y="801324"/>
                    <a:pt x="0" y="797845"/>
                  </a:cubicBezTo>
                  <a:lnTo>
                    <a:pt x="0" y="6301"/>
                  </a:lnTo>
                  <a:cubicBezTo>
                    <a:pt x="0" y="2821"/>
                    <a:pt x="2821" y="0"/>
                    <a:pt x="6301" y="0"/>
                  </a:cubicBezTo>
                  <a:close/>
                </a:path>
              </a:pathLst>
            </a:custGeom>
            <a:solidFill>
              <a:srgbClr val="30178C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57150"/>
              <a:ext cx="6269580" cy="861295"/>
            </a:xfrm>
            <a:prstGeom prst="rect">
              <a:avLst/>
            </a:prstGeom>
          </p:spPr>
          <p:txBody>
            <a:bodyPr lIns="94562" tIns="94562" rIns="94562" bIns="94562" rtlCol="0" anchor="ctr"/>
            <a:lstStyle/>
            <a:p>
              <a:pPr algn="ctr">
                <a:lnSpc>
                  <a:spcPts val="1862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5532777" y="3992760"/>
            <a:ext cx="12093357" cy="6383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483"/>
              </a:lnSpc>
              <a:spcBef>
                <a:spcPct val="0"/>
              </a:spcBef>
            </a:pPr>
            <a:r>
              <a:rPr lang="en-US" sz="3799" b="1" spc="-113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Pour soutenir et favoriser </a:t>
            </a:r>
            <a:r>
              <a:rPr lang="en-US" sz="3799" b="1" u="none" strike="noStrike" spc="-113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 courage et la confiance, je peux...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146639" y="144162"/>
            <a:ext cx="5539117" cy="681881"/>
          </a:xfrm>
          <a:custGeom>
            <a:avLst/>
            <a:gdLst/>
            <a:ahLst/>
            <a:cxnLst/>
            <a:rect l="l" t="t" r="r" b="b"/>
            <a:pathLst>
              <a:path w="5539117" h="681881">
                <a:moveTo>
                  <a:pt x="0" y="0"/>
                </a:moveTo>
                <a:lnTo>
                  <a:pt x="5539117" y="0"/>
                </a:lnTo>
                <a:lnTo>
                  <a:pt x="5539117" y="681881"/>
                </a:lnTo>
                <a:lnTo>
                  <a:pt x="0" y="6818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4" name="Group 4"/>
          <p:cNvGrpSpPr/>
          <p:nvPr/>
        </p:nvGrpSpPr>
        <p:grpSpPr>
          <a:xfrm>
            <a:off x="10837345" y="3048793"/>
            <a:ext cx="2509618" cy="2530716"/>
            <a:chOff x="0" y="0"/>
            <a:chExt cx="622883" cy="628119"/>
          </a:xfrm>
        </p:grpSpPr>
        <p:sp>
          <p:nvSpPr>
            <p:cNvPr id="5" name="Freeform 5">
              <a:hlinkClick r:id="rId4" tooltip="https://vimeo.com/1097827152"/>
            </p:cNvPr>
            <p:cNvSpPr/>
            <p:nvPr/>
          </p:nvSpPr>
          <p:spPr>
            <a:xfrm>
              <a:off x="0" y="0"/>
              <a:ext cx="622883" cy="628119"/>
            </a:xfrm>
            <a:custGeom>
              <a:avLst/>
              <a:gdLst/>
              <a:ahLst/>
              <a:cxnLst/>
              <a:rect l="l" t="t" r="r" b="b"/>
              <a:pathLst>
                <a:path w="622883" h="628119">
                  <a:moveTo>
                    <a:pt x="0" y="0"/>
                  </a:moveTo>
                  <a:lnTo>
                    <a:pt x="622883" y="0"/>
                  </a:lnTo>
                  <a:lnTo>
                    <a:pt x="622883" y="628119"/>
                  </a:lnTo>
                  <a:lnTo>
                    <a:pt x="0" y="628119"/>
                  </a:lnTo>
                  <a:close/>
                </a:path>
              </a:pathLst>
            </a:custGeom>
            <a:solidFill>
              <a:srgbClr val="EAE8F8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622883" cy="6852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 rot="-945830" flipH="1">
            <a:off x="8775522" y="4534806"/>
            <a:ext cx="1804955" cy="1304080"/>
          </a:xfrm>
          <a:custGeom>
            <a:avLst/>
            <a:gdLst/>
            <a:ahLst/>
            <a:cxnLst/>
            <a:rect l="l" t="t" r="r" b="b"/>
            <a:pathLst>
              <a:path w="1804955" h="1304080">
                <a:moveTo>
                  <a:pt x="1804955" y="0"/>
                </a:moveTo>
                <a:lnTo>
                  <a:pt x="0" y="0"/>
                </a:lnTo>
                <a:lnTo>
                  <a:pt x="0" y="1304080"/>
                </a:lnTo>
                <a:lnTo>
                  <a:pt x="1804955" y="1304080"/>
                </a:lnTo>
                <a:lnTo>
                  <a:pt x="1804955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4635624" y="2957263"/>
            <a:ext cx="4197924" cy="3370476"/>
            <a:chOff x="0" y="0"/>
            <a:chExt cx="7467600" cy="5995670"/>
          </a:xfrm>
        </p:grpSpPr>
        <p:sp>
          <p:nvSpPr>
            <p:cNvPr id="9" name="Freeform 9">
              <a:hlinkClick r:id="rId4" tooltip="https://vimeo.com/1097827152"/>
            </p:cNvPr>
            <p:cNvSpPr/>
            <p:nvPr/>
          </p:nvSpPr>
          <p:spPr>
            <a:xfrm>
              <a:off x="0" y="0"/>
              <a:ext cx="7467600" cy="4513580"/>
            </a:xfrm>
            <a:custGeom>
              <a:avLst/>
              <a:gdLst/>
              <a:ahLst/>
              <a:cxnLst/>
              <a:rect l="l" t="t" r="r" b="b"/>
              <a:pathLst>
                <a:path w="7467600" h="4513580">
                  <a:moveTo>
                    <a:pt x="7127240" y="0"/>
                  </a:moveTo>
                  <a:lnTo>
                    <a:pt x="340360" y="0"/>
                  </a:lnTo>
                  <a:cubicBezTo>
                    <a:pt x="152400" y="0"/>
                    <a:pt x="0" y="152400"/>
                    <a:pt x="0" y="340360"/>
                  </a:cubicBezTo>
                  <a:lnTo>
                    <a:pt x="0" y="4513580"/>
                  </a:lnTo>
                  <a:lnTo>
                    <a:pt x="7467600" y="4513580"/>
                  </a:lnTo>
                  <a:lnTo>
                    <a:pt x="7467600" y="340360"/>
                  </a:lnTo>
                  <a:cubicBezTo>
                    <a:pt x="7467600" y="152400"/>
                    <a:pt x="7315200" y="0"/>
                    <a:pt x="7127240" y="0"/>
                  </a:cubicBezTo>
                  <a:close/>
                  <a:moveTo>
                    <a:pt x="7142480" y="4188460"/>
                  </a:moveTo>
                  <a:lnTo>
                    <a:pt x="314961" y="4188460"/>
                  </a:lnTo>
                  <a:lnTo>
                    <a:pt x="314961" y="353060"/>
                  </a:lnTo>
                  <a:lnTo>
                    <a:pt x="7142480" y="353060"/>
                  </a:lnTo>
                  <a:lnTo>
                    <a:pt x="7142480" y="41884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0" name="Freeform 10">
              <a:hlinkClick r:id="rId4" tooltip="https://vimeo.com/1097827152"/>
            </p:cNvPr>
            <p:cNvSpPr/>
            <p:nvPr/>
          </p:nvSpPr>
          <p:spPr>
            <a:xfrm>
              <a:off x="0" y="4514850"/>
              <a:ext cx="7467600" cy="695960"/>
            </a:xfrm>
            <a:custGeom>
              <a:avLst/>
              <a:gdLst/>
              <a:ahLst/>
              <a:cxnLst/>
              <a:rect l="l" t="t" r="r" b="b"/>
              <a:pathLst>
                <a:path w="7467600" h="695960">
                  <a:moveTo>
                    <a:pt x="0" y="355600"/>
                  </a:moveTo>
                  <a:cubicBezTo>
                    <a:pt x="0" y="543560"/>
                    <a:pt x="152400" y="695960"/>
                    <a:pt x="340360" y="695960"/>
                  </a:cubicBezTo>
                  <a:lnTo>
                    <a:pt x="7127240" y="695960"/>
                  </a:lnTo>
                  <a:cubicBezTo>
                    <a:pt x="7315200" y="695960"/>
                    <a:pt x="7467600" y="543560"/>
                    <a:pt x="7467600" y="355600"/>
                  </a:cubicBezTo>
                  <a:lnTo>
                    <a:pt x="7467600" y="0"/>
                  </a:lnTo>
                  <a:lnTo>
                    <a:pt x="0" y="0"/>
                  </a:lnTo>
                  <a:lnTo>
                    <a:pt x="0" y="35560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1" name="Freeform 11">
              <a:hlinkClick r:id="rId4" tooltip="https://vimeo.com/1097827152"/>
            </p:cNvPr>
            <p:cNvSpPr/>
            <p:nvPr/>
          </p:nvSpPr>
          <p:spPr>
            <a:xfrm>
              <a:off x="2434265" y="5210810"/>
              <a:ext cx="2596530" cy="786130"/>
            </a:xfrm>
            <a:custGeom>
              <a:avLst/>
              <a:gdLst/>
              <a:ahLst/>
              <a:cxnLst/>
              <a:rect l="l" t="t" r="r" b="b"/>
              <a:pathLst>
                <a:path w="2596530" h="786130">
                  <a:moveTo>
                    <a:pt x="1253815" y="0"/>
                  </a:moveTo>
                  <a:lnTo>
                    <a:pt x="448635" y="0"/>
                  </a:lnTo>
                  <a:cubicBezTo>
                    <a:pt x="448635" y="0"/>
                    <a:pt x="424505" y="370840"/>
                    <a:pt x="399105" y="525780"/>
                  </a:cubicBezTo>
                  <a:cubicBezTo>
                    <a:pt x="354655" y="791210"/>
                    <a:pt x="82875" y="706120"/>
                    <a:pt x="5405" y="762000"/>
                  </a:cubicBezTo>
                  <a:cubicBezTo>
                    <a:pt x="-4755" y="769620"/>
                    <a:pt x="325" y="786130"/>
                    <a:pt x="13025" y="786130"/>
                  </a:cubicBezTo>
                  <a:lnTo>
                    <a:pt x="2583505" y="786130"/>
                  </a:lnTo>
                  <a:cubicBezTo>
                    <a:pt x="2596205" y="786130"/>
                    <a:pt x="2601285" y="769620"/>
                    <a:pt x="2591125" y="762000"/>
                  </a:cubicBezTo>
                  <a:cubicBezTo>
                    <a:pt x="2513655" y="706120"/>
                    <a:pt x="2241875" y="791210"/>
                    <a:pt x="2197425" y="525780"/>
                  </a:cubicBezTo>
                  <a:cubicBezTo>
                    <a:pt x="2172025" y="370840"/>
                    <a:pt x="2147895" y="0"/>
                    <a:pt x="2147895" y="0"/>
                  </a:cubicBezTo>
                  <a:lnTo>
                    <a:pt x="1253815" y="0"/>
                  </a:lnTo>
                  <a:close/>
                </a:path>
              </a:pathLst>
            </a:custGeom>
            <a:solidFill>
              <a:srgbClr val="BBBBBB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2" name="Freeform 12">
              <a:hlinkClick r:id="rId4" tooltip="https://vimeo.com/1097827152"/>
            </p:cNvPr>
            <p:cNvSpPr/>
            <p:nvPr/>
          </p:nvSpPr>
          <p:spPr>
            <a:xfrm>
              <a:off x="314960" y="353060"/>
              <a:ext cx="6827520" cy="3835400"/>
            </a:xfrm>
            <a:custGeom>
              <a:avLst/>
              <a:gdLst/>
              <a:ahLst/>
              <a:cxnLst/>
              <a:rect l="l" t="t" r="r" b="b"/>
              <a:pathLst>
                <a:path w="6827520" h="3835400">
                  <a:moveTo>
                    <a:pt x="0" y="0"/>
                  </a:moveTo>
                  <a:lnTo>
                    <a:pt x="6827520" y="0"/>
                  </a:lnTo>
                  <a:lnTo>
                    <a:pt x="6827520" y="3835400"/>
                  </a:lnTo>
                  <a:lnTo>
                    <a:pt x="0" y="3835400"/>
                  </a:lnTo>
                  <a:close/>
                </a:path>
              </a:pathLst>
            </a:custGeom>
            <a:blipFill>
              <a:blip r:embed="rId7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3" name="Freeform 13">
            <a:hlinkClick r:id="rId4" tooltip="https://vimeo.com/1097827152"/>
          </p:cNvPr>
          <p:cNvSpPr/>
          <p:nvPr/>
        </p:nvSpPr>
        <p:spPr>
          <a:xfrm>
            <a:off x="13181651" y="3713813"/>
            <a:ext cx="470725" cy="470725"/>
          </a:xfrm>
          <a:custGeom>
            <a:avLst/>
            <a:gdLst/>
            <a:ahLst/>
            <a:cxnLst/>
            <a:rect l="l" t="t" r="r" b="b"/>
            <a:pathLst>
              <a:path w="470725" h="470725">
                <a:moveTo>
                  <a:pt x="0" y="0"/>
                </a:moveTo>
                <a:lnTo>
                  <a:pt x="470725" y="0"/>
                </a:lnTo>
                <a:lnTo>
                  <a:pt x="470725" y="470725"/>
                </a:lnTo>
                <a:lnTo>
                  <a:pt x="0" y="47072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pic>
        <p:nvPicPr>
          <p:cNvPr id="14" name="Picture 14">
            <a:hlinkClick r:id="rId4" tooltip="https://vimeo.com/1097827152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758025" y="2980022"/>
            <a:ext cx="2668258" cy="2668258"/>
          </a:xfrm>
          <a:prstGeom prst="rect">
            <a:avLst/>
          </a:prstGeom>
        </p:spPr>
      </p:pic>
      <p:sp>
        <p:nvSpPr>
          <p:cNvPr id="16" name="TextBox 16"/>
          <p:cNvSpPr txBox="1"/>
          <p:nvPr/>
        </p:nvSpPr>
        <p:spPr>
          <a:xfrm>
            <a:off x="0" y="1640558"/>
            <a:ext cx="18288000" cy="103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6999" b="1">
                <a:solidFill>
                  <a:srgbClr val="282D9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Stratégies pour s’exposer à petits pas 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0" y="454246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EXPOSITION, ÉVITEMENT ET ZONE DE CONFORT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13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804315" y="6820890"/>
            <a:ext cx="8339685" cy="1505090"/>
            <a:chOff x="0" y="0"/>
            <a:chExt cx="5767361" cy="740961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767361" cy="740961"/>
            </a:xfrm>
            <a:custGeom>
              <a:avLst/>
              <a:gdLst/>
              <a:ahLst/>
              <a:cxnLst/>
              <a:rect l="l" t="t" r="r" b="b"/>
              <a:pathLst>
                <a:path w="5767361" h="740961">
                  <a:moveTo>
                    <a:pt x="3965" y="0"/>
                  </a:moveTo>
                  <a:lnTo>
                    <a:pt x="5763396" y="0"/>
                  </a:lnTo>
                  <a:cubicBezTo>
                    <a:pt x="5765586" y="0"/>
                    <a:pt x="5767361" y="1775"/>
                    <a:pt x="5767361" y="3965"/>
                  </a:cubicBezTo>
                  <a:lnTo>
                    <a:pt x="5767361" y="736996"/>
                  </a:lnTo>
                  <a:cubicBezTo>
                    <a:pt x="5767361" y="739186"/>
                    <a:pt x="5765586" y="740961"/>
                    <a:pt x="5763396" y="740961"/>
                  </a:cubicBezTo>
                  <a:lnTo>
                    <a:pt x="3965" y="740961"/>
                  </a:lnTo>
                  <a:cubicBezTo>
                    <a:pt x="1775" y="740961"/>
                    <a:pt x="0" y="739186"/>
                    <a:pt x="0" y="736996"/>
                  </a:cubicBezTo>
                  <a:lnTo>
                    <a:pt x="0" y="3965"/>
                  </a:lnTo>
                  <a:cubicBezTo>
                    <a:pt x="0" y="1775"/>
                    <a:pt x="1775" y="0"/>
                    <a:pt x="3965" y="0"/>
                  </a:cubicBezTo>
                  <a:close/>
                </a:path>
              </a:pathLst>
            </a:custGeom>
            <a:solidFill>
              <a:srgbClr val="30178D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28575"/>
              <a:ext cx="5767361" cy="769536"/>
            </a:xfrm>
            <a:prstGeom prst="rect">
              <a:avLst/>
            </a:prstGeom>
          </p:spPr>
          <p:txBody>
            <a:bodyPr lIns="41022" tIns="41022" rIns="41022" bIns="41022" rtlCol="0" anchor="ctr"/>
            <a:lstStyle/>
            <a:p>
              <a:pPr algn="ctr">
                <a:lnSpc>
                  <a:spcPts val="808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04316" y="8506128"/>
            <a:ext cx="9979388" cy="1473516"/>
            <a:chOff x="0" y="0"/>
            <a:chExt cx="5767361" cy="72541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5767361" cy="725417"/>
            </a:xfrm>
            <a:custGeom>
              <a:avLst/>
              <a:gdLst/>
              <a:ahLst/>
              <a:cxnLst/>
              <a:rect l="l" t="t" r="r" b="b"/>
              <a:pathLst>
                <a:path w="5767361" h="725417">
                  <a:moveTo>
                    <a:pt x="3965" y="0"/>
                  </a:moveTo>
                  <a:lnTo>
                    <a:pt x="5763396" y="0"/>
                  </a:lnTo>
                  <a:cubicBezTo>
                    <a:pt x="5765586" y="0"/>
                    <a:pt x="5767361" y="1775"/>
                    <a:pt x="5767361" y="3965"/>
                  </a:cubicBezTo>
                  <a:lnTo>
                    <a:pt x="5767361" y="721452"/>
                  </a:lnTo>
                  <a:cubicBezTo>
                    <a:pt x="5767361" y="723642"/>
                    <a:pt x="5765586" y="725417"/>
                    <a:pt x="5763396" y="725417"/>
                  </a:cubicBezTo>
                  <a:lnTo>
                    <a:pt x="3965" y="725417"/>
                  </a:lnTo>
                  <a:cubicBezTo>
                    <a:pt x="1775" y="725417"/>
                    <a:pt x="0" y="723642"/>
                    <a:pt x="0" y="721452"/>
                  </a:cubicBezTo>
                  <a:lnTo>
                    <a:pt x="0" y="3965"/>
                  </a:lnTo>
                  <a:cubicBezTo>
                    <a:pt x="0" y="1775"/>
                    <a:pt x="1775" y="0"/>
                    <a:pt x="3965" y="0"/>
                  </a:cubicBezTo>
                  <a:close/>
                </a:path>
              </a:pathLst>
            </a:custGeom>
            <a:solidFill>
              <a:srgbClr val="EAE8F8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28575"/>
              <a:ext cx="5767361" cy="753992"/>
            </a:xfrm>
            <a:prstGeom prst="rect">
              <a:avLst/>
            </a:prstGeom>
          </p:spPr>
          <p:txBody>
            <a:bodyPr lIns="41022" tIns="41022" rIns="41022" bIns="41022" rtlCol="0" anchor="ctr"/>
            <a:lstStyle/>
            <a:p>
              <a:pPr algn="ctr">
                <a:lnSpc>
                  <a:spcPts val="808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-389116" y="7253027"/>
            <a:ext cx="10726546" cy="582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0"/>
              </a:lnSpc>
            </a:pPr>
            <a:r>
              <a:rPr lang="en-US" sz="3500" b="1" spc="-122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Pour </a:t>
            </a:r>
            <a:r>
              <a:rPr lang="en-US" sz="3500" b="1" spc="-122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s’exposer</a:t>
            </a:r>
            <a:r>
              <a:rPr lang="en-US" sz="3500" b="1" spc="-122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il faut y </a:t>
            </a:r>
            <a:r>
              <a:rPr lang="en-US" sz="3500" b="1" spc="-122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aller</a:t>
            </a:r>
            <a:r>
              <a:rPr lang="en-US" sz="3500" b="1" spc="-122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à petits pas.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778638" y="8699807"/>
            <a:ext cx="9979388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30"/>
              </a:lnSpc>
            </a:pPr>
            <a:r>
              <a:rPr lang="en-US" sz="3500" b="1" spc="-122" dirty="0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Cela </a:t>
            </a:r>
            <a:r>
              <a:rPr lang="en-US" sz="3500" b="1" spc="-122" dirty="0" err="1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signifie</a:t>
            </a:r>
            <a:r>
              <a:rPr lang="en-US" sz="3500" b="1" spc="-122" dirty="0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: </a:t>
            </a:r>
            <a:r>
              <a:rPr lang="en-US" sz="3500" b="1" spc="-122" dirty="0" err="1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avancer</a:t>
            </a:r>
            <a:r>
              <a:rPr lang="en-US" sz="3500" b="1" spc="-122" dirty="0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00" b="1" spc="-122" dirty="0" err="1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une</a:t>
            </a:r>
            <a:r>
              <a:rPr lang="en-US" sz="3500" b="1" spc="-122" dirty="0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00" b="1" spc="-122" dirty="0" err="1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marche</a:t>
            </a:r>
            <a:r>
              <a:rPr lang="en-US" sz="3500" b="1" spc="-122" dirty="0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à la </a:t>
            </a:r>
            <a:r>
              <a:rPr lang="en-US" sz="3500" b="1" spc="-122" dirty="0" err="1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fois</a:t>
            </a:r>
            <a:r>
              <a:rPr lang="en-US" sz="3500" b="1" spc="-122" dirty="0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et </a:t>
            </a:r>
            <a:r>
              <a:rPr lang="en-US" sz="3500" b="1" spc="-122" dirty="0" err="1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concevoir</a:t>
            </a:r>
            <a:r>
              <a:rPr lang="en-US" sz="3500" b="1" spc="-122" dirty="0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00" b="1" spc="-122" dirty="0" err="1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chaque</a:t>
            </a:r>
            <a:r>
              <a:rPr lang="en-US" sz="3500" b="1" spc="-122" dirty="0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petite étape </a:t>
            </a:r>
            <a:r>
              <a:rPr lang="en-US" sz="3500" b="1" spc="-122" dirty="0" err="1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comme</a:t>
            </a:r>
            <a:r>
              <a:rPr lang="en-US" sz="3500" b="1" spc="-122" dirty="0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00" b="1" spc="-122" dirty="0" err="1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une</a:t>
            </a:r>
            <a:r>
              <a:rPr lang="en-US" sz="3500" b="1" spc="-122" dirty="0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00" b="1" spc="-122" dirty="0" err="1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réussite</a:t>
            </a:r>
            <a:r>
              <a:rPr lang="en-US" sz="3500" b="1" spc="-122" dirty="0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!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146639" y="0"/>
            <a:ext cx="5539117" cy="681881"/>
          </a:xfrm>
          <a:custGeom>
            <a:avLst/>
            <a:gdLst/>
            <a:ahLst/>
            <a:cxnLst/>
            <a:rect l="l" t="t" r="r" b="b"/>
            <a:pathLst>
              <a:path w="5539117" h="681881">
                <a:moveTo>
                  <a:pt x="0" y="0"/>
                </a:moveTo>
                <a:lnTo>
                  <a:pt x="5539117" y="0"/>
                </a:lnTo>
                <a:lnTo>
                  <a:pt x="5539117" y="681881"/>
                </a:lnTo>
                <a:lnTo>
                  <a:pt x="0" y="6818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4" name="Group 4"/>
          <p:cNvGrpSpPr/>
          <p:nvPr/>
        </p:nvGrpSpPr>
        <p:grpSpPr>
          <a:xfrm>
            <a:off x="5007771" y="3471018"/>
            <a:ext cx="11751041" cy="665785"/>
            <a:chOff x="0" y="0"/>
            <a:chExt cx="2590903" cy="147824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590903" cy="147824"/>
            </a:xfrm>
            <a:prstGeom prst="roundRect">
              <a:avLst/>
            </a:prstGeom>
            <a:solidFill>
              <a:srgbClr val="EAE8F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2590903" cy="204974"/>
            </a:xfrm>
            <a:prstGeom prst="roundRect">
              <a:avLst/>
            </a:prstGeom>
          </p:spPr>
          <p:txBody>
            <a:bodyPr lIns="80315" tIns="80315" rIns="80315" bIns="80315" rtlCol="0" anchor="ctr"/>
            <a:lstStyle/>
            <a:p>
              <a:pPr marL="0" lvl="0" indent="0" algn="ctr">
                <a:lnSpc>
                  <a:spcPts val="20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104946" y="3580053"/>
            <a:ext cx="11490260" cy="449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55"/>
              </a:lnSpc>
              <a:spcBef>
                <a:spcPct val="0"/>
              </a:spcBef>
            </a:pPr>
            <a:r>
              <a:rPr lang="en-US" sz="2325" b="1" u="none" strike="noStrike" spc="-23" dirty="0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Demander de </a:t>
            </a:r>
            <a:r>
              <a:rPr lang="en-US" sz="2325" b="1" u="none" strike="noStrike" spc="-23" dirty="0" err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l’aide</a:t>
            </a:r>
            <a:r>
              <a:rPr lang="en-US" sz="2325" b="1" u="none" strike="noStrike" spc="-23" dirty="0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à </a:t>
            </a:r>
            <a:r>
              <a:rPr lang="en-US" sz="2325" b="1" u="none" strike="noStrike" spc="-23" dirty="0" err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une</a:t>
            </a:r>
            <a:r>
              <a:rPr lang="en-US" sz="2325" b="1" u="none" strike="noStrike" spc="-23" dirty="0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325" b="1" u="none" strike="noStrike" spc="-23" dirty="0" err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personne</a:t>
            </a:r>
            <a:r>
              <a:rPr lang="en-US" sz="2325" b="1" u="none" strike="noStrike" spc="-23" dirty="0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 </a:t>
            </a:r>
            <a:r>
              <a:rPr lang="en-US" sz="2325" b="1" u="none" strike="noStrike" spc="-23" dirty="0" err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confiance</a:t>
            </a:r>
            <a:r>
              <a:rPr lang="en-US" sz="2325" b="1" u="none" strike="noStrike" spc="-23" dirty="0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(p. ex. amie </a:t>
            </a:r>
            <a:r>
              <a:rPr lang="en-US" sz="2325" b="1" u="none" strike="noStrike" spc="-23" dirty="0" err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ou</a:t>
            </a:r>
            <a:r>
              <a:rPr lang="en-US" sz="2325" b="1" u="none" strike="noStrike" spc="-23" dirty="0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325" b="1" u="none" strike="noStrike" spc="-23" dirty="0" err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ami</a:t>
            </a:r>
            <a:r>
              <a:rPr lang="en-US" sz="2325" b="1" u="none" strike="noStrike" spc="-23" dirty="0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2325" b="1" u="none" strike="noStrike" spc="-23" dirty="0" err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personne</a:t>
            </a:r>
            <a:r>
              <a:rPr lang="en-US" sz="2325" b="1" u="none" strike="noStrike" spc="-23" dirty="0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325" b="1" u="none" strike="noStrike" spc="-23" dirty="0" err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professionnelle</a:t>
            </a:r>
            <a:r>
              <a:rPr lang="en-US" sz="2325" b="1" u="none" strike="noStrike" spc="-23" dirty="0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)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62117" y="4222528"/>
            <a:ext cx="10746608" cy="663647"/>
            <a:chOff x="0" y="0"/>
            <a:chExt cx="2369443" cy="146323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369443" cy="146323"/>
            </a:xfrm>
            <a:prstGeom prst="roundRect">
              <a:avLst/>
            </a:prstGeom>
            <a:solidFill>
              <a:srgbClr val="EAE8F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57150"/>
              <a:ext cx="2369443" cy="203473"/>
            </a:xfrm>
            <a:prstGeom prst="roundRect">
              <a:avLst/>
            </a:prstGeom>
          </p:spPr>
          <p:txBody>
            <a:bodyPr lIns="80315" tIns="80315" rIns="80315" bIns="80315" rtlCol="0" anchor="ctr"/>
            <a:lstStyle/>
            <a:p>
              <a:pPr marL="0" lvl="0" indent="0" algn="ctr">
                <a:lnSpc>
                  <a:spcPts val="20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774699" y="4335023"/>
            <a:ext cx="10643067" cy="442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55"/>
              </a:lnSpc>
              <a:spcBef>
                <a:spcPct val="0"/>
              </a:spcBef>
            </a:pPr>
            <a:r>
              <a:rPr lang="en-US" sz="2325" b="1" u="none" strike="noStrike" spc="-11" dirty="0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Se rappeler </a:t>
            </a:r>
            <a:r>
              <a:rPr lang="en-US" sz="2325" b="1" u="none" strike="noStrike" spc="-11" dirty="0" err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que</a:t>
            </a:r>
            <a:r>
              <a:rPr lang="en-US" sz="2325" b="1" u="none" strike="noStrike" spc="-11" dirty="0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les </a:t>
            </a:r>
            <a:r>
              <a:rPr lang="en-US" sz="2325" b="1" u="none" strike="noStrike" spc="-11" dirty="0" err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émotions</a:t>
            </a:r>
            <a:r>
              <a:rPr lang="en-US" sz="2325" b="1" u="none" strike="noStrike" spc="-11" dirty="0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et les sensations physiques </a:t>
            </a:r>
            <a:r>
              <a:rPr lang="en-US" sz="2325" b="1" u="none" strike="noStrike" spc="-11" dirty="0" err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sont</a:t>
            </a:r>
            <a:r>
              <a:rPr lang="en-US" sz="2325" b="1" u="none" strike="noStrike" spc="-11" dirty="0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325" b="1" u="none" strike="noStrike" spc="-11" dirty="0" err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normales</a:t>
            </a:r>
            <a:r>
              <a:rPr lang="en-US" sz="2325" b="1" u="none" strike="noStrike" spc="-11" dirty="0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et sans danger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661648" y="9181937"/>
            <a:ext cx="9819287" cy="681565"/>
            <a:chOff x="0" y="0"/>
            <a:chExt cx="2164984" cy="150273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164984" cy="150273"/>
            </a:xfrm>
            <a:prstGeom prst="roundRect">
              <a:avLst/>
            </a:prstGeom>
            <a:solidFill>
              <a:srgbClr val="EAE8F8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2164984" cy="207423"/>
            </a:xfrm>
            <a:prstGeom prst="roundRect">
              <a:avLst/>
            </a:prstGeom>
          </p:spPr>
          <p:txBody>
            <a:bodyPr lIns="80315" tIns="80315" rIns="80315" bIns="80315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765658" y="9305735"/>
            <a:ext cx="9530442" cy="4495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55"/>
              </a:lnSpc>
              <a:spcBef>
                <a:spcPct val="0"/>
              </a:spcBef>
            </a:pPr>
            <a:r>
              <a:rPr lang="en-US" sz="2325" b="1" dirty="0" err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Remettre</a:t>
            </a:r>
            <a:r>
              <a:rPr lang="en-US" sz="2325" b="1" dirty="0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325" b="1" dirty="0" err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en</a:t>
            </a:r>
            <a:r>
              <a:rPr lang="en-US" sz="2325" b="1" dirty="0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question </a:t>
            </a:r>
            <a:r>
              <a:rPr lang="en-US" sz="2325" b="1" dirty="0" err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ses</a:t>
            </a:r>
            <a:r>
              <a:rPr lang="en-US" sz="2325" b="1" dirty="0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325" b="1" dirty="0" err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peurs</a:t>
            </a:r>
            <a:r>
              <a:rPr lang="en-US" sz="2325" b="1" dirty="0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pensées </a:t>
            </a:r>
            <a:r>
              <a:rPr lang="en-US" sz="2325" b="1" dirty="0" err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négatives</a:t>
            </a:r>
            <a:r>
              <a:rPr lang="en-US" sz="2325" b="1" dirty="0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et </a:t>
            </a:r>
            <a:r>
              <a:rPr lang="en-US" sz="2325" b="1" dirty="0" err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scénarios</a:t>
            </a:r>
            <a:r>
              <a:rPr lang="en-US" sz="2325" b="1" dirty="0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catastrophes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661648" y="4971900"/>
            <a:ext cx="8215415" cy="623595"/>
            <a:chOff x="0" y="0"/>
            <a:chExt cx="10953887" cy="831461"/>
          </a:xfrm>
        </p:grpSpPr>
        <p:grpSp>
          <p:nvGrpSpPr>
            <p:cNvPr id="17" name="Group 17"/>
            <p:cNvGrpSpPr/>
            <p:nvPr/>
          </p:nvGrpSpPr>
          <p:grpSpPr>
            <a:xfrm>
              <a:off x="0" y="0"/>
              <a:ext cx="10953887" cy="831461"/>
              <a:chOff x="0" y="0"/>
              <a:chExt cx="1811358" cy="137492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811358" cy="137492"/>
              </a:xfrm>
              <a:prstGeom prst="roundRect">
                <a:avLst/>
              </a:prstGeom>
              <a:solidFill>
                <a:srgbClr val="EAE8F8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0" y="-57150"/>
                <a:ext cx="1811358" cy="194642"/>
              </a:xfrm>
              <a:prstGeom prst="round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0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0" name="TextBox 20"/>
            <p:cNvSpPr txBox="1"/>
            <p:nvPr/>
          </p:nvSpPr>
          <p:spPr>
            <a:xfrm>
              <a:off x="145413" y="88789"/>
              <a:ext cx="10663059" cy="584369"/>
            </a:xfrm>
            <a:prstGeom prst="round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255"/>
                </a:lnSpc>
                <a:spcBef>
                  <a:spcPct val="0"/>
                </a:spcBef>
              </a:pPr>
              <a:r>
                <a:rPr lang="en-US" sz="2325" b="1" u="none" strike="noStrike">
                  <a:solidFill>
                    <a:srgbClr val="30178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Relativiser (p. ex. « Est-ce vraiment aussi grave que je le crois »?)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662117" y="5665744"/>
            <a:ext cx="7461380" cy="631925"/>
            <a:chOff x="0" y="0"/>
            <a:chExt cx="1645106" cy="139329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645106" cy="139329"/>
            </a:xfrm>
            <a:prstGeom prst="roundRect">
              <a:avLst/>
            </a:prstGeom>
            <a:solidFill>
              <a:srgbClr val="EAE8F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57150"/>
              <a:ext cx="1645106" cy="196479"/>
            </a:xfrm>
            <a:prstGeom prst="roundRect">
              <a:avLst/>
            </a:prstGeom>
          </p:spPr>
          <p:txBody>
            <a:bodyPr lIns="80315" tIns="80315" rIns="80315" bIns="80315" rtlCol="0" anchor="ctr"/>
            <a:lstStyle/>
            <a:p>
              <a:pPr marL="0" lvl="0" indent="0" algn="ctr">
                <a:lnSpc>
                  <a:spcPts val="20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765658" y="5789978"/>
            <a:ext cx="7012270" cy="442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55"/>
              </a:lnSpc>
              <a:spcBef>
                <a:spcPct val="0"/>
              </a:spcBef>
            </a:pPr>
            <a:r>
              <a:rPr lang="en-US" sz="2325" b="1" u="none" strike="noStrike" dirty="0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Accepter de ne pas </a:t>
            </a:r>
            <a:r>
              <a:rPr lang="en-US" sz="2325" b="1" u="none" strike="noStrike" dirty="0" err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pouvoir</a:t>
            </a:r>
            <a:r>
              <a:rPr lang="en-US" sz="2325" b="1" u="none" strike="noStrike" dirty="0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tout </a:t>
            </a:r>
            <a:r>
              <a:rPr lang="en-US" sz="2325" b="1" u="none" strike="noStrike" dirty="0" err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prévoir</a:t>
            </a:r>
            <a:r>
              <a:rPr lang="en-US" sz="2325" b="1" u="none" strike="noStrike" dirty="0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325" b="1" u="none" strike="noStrike" dirty="0" err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ni</a:t>
            </a:r>
            <a:r>
              <a:rPr lang="en-US" sz="2325" b="1" u="none" strike="noStrike" dirty="0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tout </a:t>
            </a:r>
            <a:r>
              <a:rPr lang="en-US" sz="2325" b="1" u="none" strike="noStrike" dirty="0" err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contrôler</a:t>
            </a:r>
            <a:endParaRPr lang="en-US" sz="2325" b="1" u="none" strike="noStrike" dirty="0">
              <a:solidFill>
                <a:srgbClr val="30178E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grpSp>
        <p:nvGrpSpPr>
          <p:cNvPr id="25" name="Group 25"/>
          <p:cNvGrpSpPr/>
          <p:nvPr/>
        </p:nvGrpSpPr>
        <p:grpSpPr>
          <a:xfrm>
            <a:off x="662117" y="6371491"/>
            <a:ext cx="10012481" cy="619703"/>
            <a:chOff x="0" y="0"/>
            <a:chExt cx="2207580" cy="136634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2207580" cy="136634"/>
            </a:xfrm>
            <a:prstGeom prst="roundRect">
              <a:avLst/>
            </a:prstGeom>
            <a:solidFill>
              <a:srgbClr val="EAE8F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57150"/>
              <a:ext cx="2207580" cy="193784"/>
            </a:xfrm>
            <a:prstGeom prst="roundRect">
              <a:avLst/>
            </a:prstGeom>
          </p:spPr>
          <p:txBody>
            <a:bodyPr lIns="80315" tIns="80315" rIns="80315" bIns="80315" rtlCol="0" anchor="ctr"/>
            <a:lstStyle/>
            <a:p>
              <a:pPr marL="0" lvl="0" indent="0" algn="ctr">
                <a:lnSpc>
                  <a:spcPts val="20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772424" y="6421493"/>
            <a:ext cx="10220615" cy="442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55"/>
              </a:lnSpc>
              <a:spcBef>
                <a:spcPct val="0"/>
              </a:spcBef>
            </a:pPr>
            <a:r>
              <a:rPr lang="en-US" sz="2325" b="1" u="none" strike="noStrike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Se parler positivement (p. ex. « J’ai de la VALEUR! », « Je mérite d’être bien! »)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662117" y="7065016"/>
            <a:ext cx="9067533" cy="631925"/>
            <a:chOff x="0" y="0"/>
            <a:chExt cx="1999235" cy="139329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999235" cy="139329"/>
            </a:xfrm>
            <a:prstGeom prst="roundRect">
              <a:avLst/>
            </a:prstGeom>
            <a:solidFill>
              <a:srgbClr val="EAE8F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57150"/>
              <a:ext cx="1999235" cy="196479"/>
            </a:xfrm>
            <a:prstGeom prst="roundRect">
              <a:avLst/>
            </a:prstGeom>
          </p:spPr>
          <p:txBody>
            <a:bodyPr lIns="80315" tIns="80315" rIns="80315" bIns="80315" rtlCol="0" anchor="ctr"/>
            <a:lstStyle/>
            <a:p>
              <a:pPr marL="0" lvl="0" indent="0" algn="ctr">
                <a:lnSpc>
                  <a:spcPts val="20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772424" y="7167413"/>
            <a:ext cx="8862362" cy="442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55"/>
              </a:lnSpc>
              <a:spcBef>
                <a:spcPct val="0"/>
              </a:spcBef>
            </a:pPr>
            <a:r>
              <a:rPr lang="en-US" sz="2325" b="1" u="none" strike="noStrike" dirty="0" err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Croire</a:t>
            </a:r>
            <a:r>
              <a:rPr lang="en-US" sz="2325" b="1" u="none" strike="noStrike" dirty="0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325" b="1" u="none" strike="noStrike" dirty="0" err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en</a:t>
            </a:r>
            <a:r>
              <a:rPr lang="en-US" sz="2325" b="1" u="none" strike="noStrike" dirty="0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soi (p. ex. « Je suis CAPABLE! </a:t>
            </a:r>
            <a:r>
              <a:rPr lang="en-US" sz="2325" b="1" u="none" strike="noStrike" dirty="0" err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J’ai</a:t>
            </a:r>
            <a:r>
              <a:rPr lang="en-US" sz="2325" b="1" u="none" strike="noStrike" dirty="0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tout </a:t>
            </a:r>
            <a:r>
              <a:rPr lang="en-US" sz="2325" b="1" u="none" strike="noStrike" dirty="0" err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en</a:t>
            </a:r>
            <a:r>
              <a:rPr lang="en-US" sz="2325" b="1" u="none" strike="noStrike" dirty="0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moi pour y arriver! »)</a:t>
            </a:r>
          </a:p>
        </p:txBody>
      </p:sp>
      <p:grpSp>
        <p:nvGrpSpPr>
          <p:cNvPr id="33" name="Group 33"/>
          <p:cNvGrpSpPr/>
          <p:nvPr/>
        </p:nvGrpSpPr>
        <p:grpSpPr>
          <a:xfrm>
            <a:off x="662117" y="7770762"/>
            <a:ext cx="9067533" cy="619703"/>
            <a:chOff x="0" y="0"/>
            <a:chExt cx="1999235" cy="136634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999235" cy="136634"/>
            </a:xfrm>
            <a:prstGeom prst="roundRect">
              <a:avLst/>
            </a:prstGeom>
            <a:solidFill>
              <a:srgbClr val="EAE8F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57150"/>
              <a:ext cx="1999235" cy="193784"/>
            </a:xfrm>
            <a:prstGeom prst="roundRect">
              <a:avLst/>
            </a:prstGeom>
          </p:spPr>
          <p:txBody>
            <a:bodyPr lIns="80315" tIns="80315" rIns="80315" bIns="80315" rtlCol="0" anchor="ctr"/>
            <a:lstStyle/>
            <a:p>
              <a:pPr marL="0" lvl="0" indent="0" algn="ctr">
                <a:lnSpc>
                  <a:spcPts val="20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765658" y="7849340"/>
            <a:ext cx="8816878" cy="442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55"/>
              </a:lnSpc>
              <a:spcBef>
                <a:spcPct val="0"/>
              </a:spcBef>
            </a:pPr>
            <a:r>
              <a:rPr lang="en-US" sz="2325" b="1" u="none" strike="noStrike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Faire preuve de courage (p. ex. « Je peux y arriver, même si j’ai peur! »)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8176948" y="5681220"/>
            <a:ext cx="5346258" cy="604546"/>
            <a:chOff x="0" y="0"/>
            <a:chExt cx="1178758" cy="133292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178758" cy="133292"/>
            </a:xfrm>
            <a:prstGeom prst="roundRect">
              <a:avLst/>
            </a:prstGeom>
            <a:solidFill>
              <a:srgbClr val="EAE8F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57150"/>
              <a:ext cx="1178758" cy="190442"/>
            </a:xfrm>
            <a:prstGeom prst="roundRect">
              <a:avLst/>
            </a:prstGeom>
          </p:spPr>
          <p:txBody>
            <a:bodyPr lIns="80315" tIns="80315" rIns="80315" bIns="80315" rtlCol="0" anchor="ctr"/>
            <a:lstStyle/>
            <a:p>
              <a:pPr marL="0" lvl="0" indent="0" algn="ctr">
                <a:lnSpc>
                  <a:spcPts val="20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8332657" y="5769418"/>
            <a:ext cx="5002323" cy="442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55"/>
              </a:lnSpc>
              <a:spcBef>
                <a:spcPct val="0"/>
              </a:spcBef>
            </a:pPr>
            <a:r>
              <a:rPr lang="en-US" sz="2325" b="1" u="none" strike="noStrike" dirty="0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Se fixer des </a:t>
            </a:r>
            <a:r>
              <a:rPr lang="en-US" sz="2325" b="1" u="none" strike="noStrike" dirty="0" err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objectifs</a:t>
            </a:r>
            <a:r>
              <a:rPr lang="en-US" sz="2325" b="1" u="none" strike="noStrike" dirty="0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simples et </a:t>
            </a:r>
            <a:r>
              <a:rPr lang="en-US" sz="2325" b="1" u="none" strike="noStrike" dirty="0" err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réalistes</a:t>
            </a:r>
            <a:endParaRPr lang="en-US" sz="2325" b="1" u="none" strike="noStrike" dirty="0">
              <a:solidFill>
                <a:srgbClr val="30178E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grpSp>
        <p:nvGrpSpPr>
          <p:cNvPr id="41" name="Group 41"/>
          <p:cNvGrpSpPr/>
          <p:nvPr/>
        </p:nvGrpSpPr>
        <p:grpSpPr>
          <a:xfrm>
            <a:off x="11706470" y="2797658"/>
            <a:ext cx="5052341" cy="609663"/>
            <a:chOff x="0" y="0"/>
            <a:chExt cx="6736455" cy="812884"/>
          </a:xfrm>
        </p:grpSpPr>
        <p:grpSp>
          <p:nvGrpSpPr>
            <p:cNvPr id="42" name="Group 42"/>
            <p:cNvGrpSpPr/>
            <p:nvPr/>
          </p:nvGrpSpPr>
          <p:grpSpPr>
            <a:xfrm>
              <a:off x="0" y="0"/>
              <a:ext cx="6736455" cy="812884"/>
              <a:chOff x="0" y="0"/>
              <a:chExt cx="1113954" cy="134420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1113954" cy="134420"/>
              </a:xfrm>
              <a:prstGeom prst="roundRect">
                <a:avLst/>
              </a:prstGeom>
              <a:solidFill>
                <a:srgbClr val="EAE8F8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44" name="TextBox 44"/>
              <p:cNvSpPr txBox="1"/>
              <p:nvPr/>
            </p:nvSpPr>
            <p:spPr>
              <a:xfrm>
                <a:off x="0" y="-57150"/>
                <a:ext cx="1113954" cy="191570"/>
              </a:xfrm>
              <a:prstGeom prst="round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0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5" name="TextBox 45"/>
            <p:cNvSpPr txBox="1"/>
            <p:nvPr/>
          </p:nvSpPr>
          <p:spPr>
            <a:xfrm>
              <a:off x="193657" y="94343"/>
              <a:ext cx="6467478" cy="584368"/>
            </a:xfrm>
            <a:prstGeom prst="round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255"/>
                </a:lnSpc>
                <a:spcBef>
                  <a:spcPct val="0"/>
                </a:spcBef>
              </a:pPr>
              <a:r>
                <a:rPr lang="en-US" sz="2325" b="1" u="none" strike="noStrike">
                  <a:solidFill>
                    <a:srgbClr val="30178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Identifier des petits pas pour s’exposer</a:t>
              </a:r>
            </a:p>
          </p:txBody>
        </p:sp>
      </p:grpSp>
      <p:grpSp>
        <p:nvGrpSpPr>
          <p:cNvPr id="46" name="Group 46"/>
          <p:cNvGrpSpPr/>
          <p:nvPr/>
        </p:nvGrpSpPr>
        <p:grpSpPr>
          <a:xfrm>
            <a:off x="662117" y="3466346"/>
            <a:ext cx="4238566" cy="670457"/>
            <a:chOff x="0" y="0"/>
            <a:chExt cx="934531" cy="147824"/>
          </a:xfrm>
        </p:grpSpPr>
        <p:sp>
          <p:nvSpPr>
            <p:cNvPr id="47" name="Freeform 47"/>
            <p:cNvSpPr/>
            <p:nvPr/>
          </p:nvSpPr>
          <p:spPr>
            <a:xfrm>
              <a:off x="0" y="0"/>
              <a:ext cx="934531" cy="147824"/>
            </a:xfrm>
            <a:prstGeom prst="roundRect">
              <a:avLst/>
            </a:prstGeom>
            <a:solidFill>
              <a:srgbClr val="EAE8F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48" name="TextBox 48"/>
            <p:cNvSpPr txBox="1"/>
            <p:nvPr/>
          </p:nvSpPr>
          <p:spPr>
            <a:xfrm>
              <a:off x="0" y="-57150"/>
              <a:ext cx="934531" cy="204974"/>
            </a:xfrm>
            <a:prstGeom prst="roundRect">
              <a:avLst/>
            </a:prstGeom>
          </p:spPr>
          <p:txBody>
            <a:bodyPr lIns="80315" tIns="80315" rIns="80315" bIns="80315" rtlCol="0" anchor="ctr"/>
            <a:lstStyle/>
            <a:p>
              <a:pPr marL="0" lvl="0" indent="0" algn="ctr">
                <a:lnSpc>
                  <a:spcPts val="20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49" name="TextBox 49"/>
          <p:cNvSpPr txBox="1"/>
          <p:nvPr/>
        </p:nvSpPr>
        <p:spPr>
          <a:xfrm>
            <a:off x="798537" y="3600948"/>
            <a:ext cx="4031483" cy="442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55"/>
              </a:lnSpc>
              <a:spcBef>
                <a:spcPct val="0"/>
              </a:spcBef>
            </a:pPr>
            <a:r>
              <a:rPr lang="en-US" sz="2325" b="1" u="none" strike="noStrike" dirty="0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Se donner le droit de se </a:t>
            </a:r>
            <a:r>
              <a:rPr lang="en-US" sz="2325" b="1" u="none" strike="noStrike" dirty="0" err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tromper</a:t>
            </a:r>
            <a:endParaRPr lang="en-US" sz="2325" b="1" u="none" strike="noStrike" dirty="0">
              <a:solidFill>
                <a:srgbClr val="30178E"/>
              </a:solidFill>
              <a:latin typeface="Calibri (MS) Bold"/>
              <a:ea typeface="Calibri (MS) Bold"/>
              <a:cs typeface="Calibri (MS) Bold"/>
              <a:sym typeface="Calibri (MS) Bold"/>
            </a:endParaRPr>
          </a:p>
        </p:txBody>
      </p:sp>
      <p:grpSp>
        <p:nvGrpSpPr>
          <p:cNvPr id="50" name="Group 50"/>
          <p:cNvGrpSpPr/>
          <p:nvPr/>
        </p:nvGrpSpPr>
        <p:grpSpPr>
          <a:xfrm>
            <a:off x="662117" y="8464287"/>
            <a:ext cx="10082391" cy="631925"/>
            <a:chOff x="0" y="0"/>
            <a:chExt cx="2222994" cy="139329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2222994" cy="139329"/>
            </a:xfrm>
            <a:prstGeom prst="roundRect">
              <a:avLst/>
            </a:prstGeom>
            <a:solidFill>
              <a:srgbClr val="EAE8F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57150"/>
              <a:ext cx="2222994" cy="196479"/>
            </a:xfrm>
            <a:prstGeom prst="roundRect">
              <a:avLst/>
            </a:prstGeom>
          </p:spPr>
          <p:txBody>
            <a:bodyPr lIns="80315" tIns="80315" rIns="80315" bIns="80315" rtlCol="0" anchor="ctr"/>
            <a:lstStyle/>
            <a:p>
              <a:pPr marL="0" lvl="0" indent="0" algn="ctr">
                <a:lnSpc>
                  <a:spcPts val="20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3" name="TextBox 53"/>
          <p:cNvSpPr txBox="1"/>
          <p:nvPr/>
        </p:nvSpPr>
        <p:spPr>
          <a:xfrm>
            <a:off x="777245" y="8533340"/>
            <a:ext cx="9897353" cy="442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55"/>
              </a:lnSpc>
              <a:spcBef>
                <a:spcPct val="0"/>
              </a:spcBef>
            </a:pPr>
            <a:r>
              <a:rPr lang="en-US" sz="2325" b="1" u="none" strike="noStrike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Voir chaque expérience comme une occasion d’apprendre, pas comme un échec</a:t>
            </a:r>
          </a:p>
        </p:txBody>
      </p:sp>
      <p:grpSp>
        <p:nvGrpSpPr>
          <p:cNvPr id="54" name="Group 54"/>
          <p:cNvGrpSpPr/>
          <p:nvPr/>
        </p:nvGrpSpPr>
        <p:grpSpPr>
          <a:xfrm>
            <a:off x="8974021" y="4971900"/>
            <a:ext cx="4387490" cy="608119"/>
            <a:chOff x="0" y="0"/>
            <a:chExt cx="967366" cy="134080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967366" cy="134080"/>
            </a:xfrm>
            <a:prstGeom prst="roundRect">
              <a:avLst/>
            </a:prstGeom>
            <a:solidFill>
              <a:srgbClr val="EAE8F8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0" y="-57150"/>
              <a:ext cx="967366" cy="191230"/>
            </a:xfrm>
            <a:prstGeom prst="roundRect">
              <a:avLst/>
            </a:prstGeom>
          </p:spPr>
          <p:txBody>
            <a:bodyPr lIns="80315" tIns="80315" rIns="80315" bIns="80315" rtlCol="0" anchor="ctr"/>
            <a:lstStyle/>
            <a:p>
              <a:pPr marL="0" lvl="0" indent="0" algn="ctr">
                <a:lnSpc>
                  <a:spcPts val="20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7" name="TextBox 57"/>
          <p:cNvSpPr txBox="1"/>
          <p:nvPr/>
        </p:nvSpPr>
        <p:spPr>
          <a:xfrm>
            <a:off x="9105780" y="5060363"/>
            <a:ext cx="4089237" cy="4427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255"/>
              </a:lnSpc>
              <a:spcBef>
                <a:spcPct val="0"/>
              </a:spcBef>
            </a:pPr>
            <a:r>
              <a:rPr lang="en-US" sz="2325" b="1" u="none" strike="noStrike" dirty="0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Oser essayer de </a:t>
            </a:r>
            <a:r>
              <a:rPr lang="en-US" sz="2325" b="1" u="none" strike="noStrike" dirty="0" err="1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nouvelles</a:t>
            </a:r>
            <a:r>
              <a:rPr lang="en-US" sz="2325" b="1" u="none" strike="noStrike" dirty="0">
                <a:solidFill>
                  <a:srgbClr val="30178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choses</a:t>
            </a:r>
          </a:p>
        </p:txBody>
      </p:sp>
      <p:sp>
        <p:nvSpPr>
          <p:cNvPr id="58" name="Freeform 58"/>
          <p:cNvSpPr/>
          <p:nvPr/>
        </p:nvSpPr>
        <p:spPr>
          <a:xfrm rot="600448">
            <a:off x="16879562" y="3434346"/>
            <a:ext cx="1079754" cy="1016318"/>
          </a:xfrm>
          <a:custGeom>
            <a:avLst/>
            <a:gdLst/>
            <a:ahLst/>
            <a:cxnLst/>
            <a:rect l="l" t="t" r="r" b="b"/>
            <a:pathLst>
              <a:path w="1079754" h="1016318">
                <a:moveTo>
                  <a:pt x="0" y="0"/>
                </a:moveTo>
                <a:lnTo>
                  <a:pt x="1079754" y="0"/>
                </a:lnTo>
                <a:lnTo>
                  <a:pt x="1079754" y="1016318"/>
                </a:lnTo>
                <a:lnTo>
                  <a:pt x="0" y="101631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9" name="Freeform 59"/>
          <p:cNvSpPr/>
          <p:nvPr/>
        </p:nvSpPr>
        <p:spPr>
          <a:xfrm>
            <a:off x="10940157" y="6499309"/>
            <a:ext cx="1445221" cy="1568761"/>
          </a:xfrm>
          <a:custGeom>
            <a:avLst/>
            <a:gdLst/>
            <a:ahLst/>
            <a:cxnLst/>
            <a:rect l="l" t="t" r="r" b="b"/>
            <a:pathLst>
              <a:path w="1445221" h="1568761">
                <a:moveTo>
                  <a:pt x="0" y="0"/>
                </a:moveTo>
                <a:lnTo>
                  <a:pt x="1445221" y="0"/>
                </a:lnTo>
                <a:lnTo>
                  <a:pt x="1445221" y="1568761"/>
                </a:lnTo>
                <a:lnTo>
                  <a:pt x="0" y="156876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0" name="Freeform 60"/>
          <p:cNvSpPr/>
          <p:nvPr/>
        </p:nvSpPr>
        <p:spPr>
          <a:xfrm flipH="1">
            <a:off x="10993039" y="8269710"/>
            <a:ext cx="1678919" cy="1517323"/>
          </a:xfrm>
          <a:custGeom>
            <a:avLst/>
            <a:gdLst/>
            <a:ahLst/>
            <a:cxnLst/>
            <a:rect l="l" t="t" r="r" b="b"/>
            <a:pathLst>
              <a:path w="1678919" h="1517323">
                <a:moveTo>
                  <a:pt x="1678919" y="0"/>
                </a:moveTo>
                <a:lnTo>
                  <a:pt x="0" y="0"/>
                </a:lnTo>
                <a:lnTo>
                  <a:pt x="0" y="1517323"/>
                </a:lnTo>
                <a:lnTo>
                  <a:pt x="1678919" y="1517323"/>
                </a:lnTo>
                <a:lnTo>
                  <a:pt x="1678919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1" name="TextBox 61"/>
          <p:cNvSpPr txBox="1"/>
          <p:nvPr/>
        </p:nvSpPr>
        <p:spPr>
          <a:xfrm>
            <a:off x="0" y="1496396"/>
            <a:ext cx="18288000" cy="103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6999" b="1">
                <a:solidFill>
                  <a:srgbClr val="282D9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Stratégies pour s’exposer à petits pas 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0" y="310083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EXPOSITION, ÉVITEMENT ET ZONE DE CONFORT</a:t>
            </a:r>
          </a:p>
        </p:txBody>
      </p:sp>
      <p:sp>
        <p:nvSpPr>
          <p:cNvPr id="63" name="TextBox 63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14</a:t>
            </a:r>
          </a:p>
        </p:txBody>
      </p:sp>
      <p:grpSp>
        <p:nvGrpSpPr>
          <p:cNvPr id="64" name="Group 64"/>
          <p:cNvGrpSpPr/>
          <p:nvPr/>
        </p:nvGrpSpPr>
        <p:grpSpPr>
          <a:xfrm>
            <a:off x="661648" y="2794281"/>
            <a:ext cx="10941184" cy="610145"/>
            <a:chOff x="0" y="0"/>
            <a:chExt cx="14588246" cy="813527"/>
          </a:xfrm>
        </p:grpSpPr>
        <p:grpSp>
          <p:nvGrpSpPr>
            <p:cNvPr id="65" name="Group 65"/>
            <p:cNvGrpSpPr/>
            <p:nvPr/>
          </p:nvGrpSpPr>
          <p:grpSpPr>
            <a:xfrm>
              <a:off x="0" y="0"/>
              <a:ext cx="14588246" cy="813527"/>
              <a:chOff x="0" y="0"/>
              <a:chExt cx="3924148" cy="218834"/>
            </a:xfrm>
          </p:grpSpPr>
          <p:sp>
            <p:nvSpPr>
              <p:cNvPr id="66" name="Freeform 66"/>
              <p:cNvSpPr/>
              <p:nvPr/>
            </p:nvSpPr>
            <p:spPr>
              <a:xfrm>
                <a:off x="0" y="0"/>
                <a:ext cx="3924148" cy="218834"/>
              </a:xfrm>
              <a:prstGeom prst="roundRect">
                <a:avLst/>
              </a:prstGeom>
              <a:solidFill>
                <a:srgbClr val="EAE8F8"/>
              </a:solidFill>
              <a:ln cap="sq">
                <a:noFill/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67" name="TextBox 67"/>
              <p:cNvSpPr txBox="1"/>
              <p:nvPr/>
            </p:nvSpPr>
            <p:spPr>
              <a:xfrm>
                <a:off x="0" y="-57150"/>
                <a:ext cx="3924148" cy="275984"/>
              </a:xfrm>
              <a:prstGeom prst="roundRect">
                <a:avLst/>
              </a:prstGeom>
            </p:spPr>
            <p:txBody>
              <a:bodyPr lIns="50847" tIns="50847" rIns="50847" bIns="50847" rtlCol="0" anchor="ctr"/>
              <a:lstStyle/>
              <a:p>
                <a:pPr marL="0" lvl="0" indent="0" algn="ctr">
                  <a:lnSpc>
                    <a:spcPts val="1960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68" name="TextBox 68"/>
            <p:cNvSpPr txBox="1"/>
            <p:nvPr/>
          </p:nvSpPr>
          <p:spPr>
            <a:xfrm>
              <a:off x="182519" y="77835"/>
              <a:ext cx="14209567" cy="584368"/>
            </a:xfrm>
            <a:prstGeom prst="round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l">
                <a:lnSpc>
                  <a:spcPts val="3255"/>
                </a:lnSpc>
                <a:spcBef>
                  <a:spcPct val="0"/>
                </a:spcBef>
              </a:pPr>
              <a:r>
                <a:rPr lang="en-US" sz="2325" b="1" u="none" strike="noStrike">
                  <a:solidFill>
                    <a:srgbClr val="30178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S’apaiser d’abord, retrouver son calme (voir les </a:t>
              </a:r>
              <a:r>
                <a:rPr lang="en-US" sz="2325" b="1" i="1" u="none" strike="noStrike">
                  <a:solidFill>
                    <a:srgbClr val="30178E"/>
                  </a:solidFill>
                  <a:latin typeface="Calibri (MS) Bold Italics"/>
                  <a:ea typeface="Calibri (MS) Bold Italics"/>
                  <a:cs typeface="Calibri (MS) Bold Italics"/>
                  <a:sym typeface="Calibri (MS) Bold Italics"/>
                </a:rPr>
                <a:t>Stratégies pour s’apaiser de l’atelier 2</a:t>
              </a:r>
              <a:r>
                <a:rPr lang="en-US" sz="2325" b="1" u="none" strike="noStrike">
                  <a:solidFill>
                    <a:srgbClr val="30178E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)</a:t>
              </a:r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146639" y="0"/>
            <a:ext cx="5539117" cy="681881"/>
          </a:xfrm>
          <a:custGeom>
            <a:avLst/>
            <a:gdLst/>
            <a:ahLst/>
            <a:cxnLst/>
            <a:rect l="l" t="t" r="r" b="b"/>
            <a:pathLst>
              <a:path w="5539117" h="681881">
                <a:moveTo>
                  <a:pt x="0" y="0"/>
                </a:moveTo>
                <a:lnTo>
                  <a:pt x="5539117" y="0"/>
                </a:lnTo>
                <a:lnTo>
                  <a:pt x="5539117" y="681881"/>
                </a:lnTo>
                <a:lnTo>
                  <a:pt x="0" y="6818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TextBox 4"/>
          <p:cNvSpPr txBox="1"/>
          <p:nvPr/>
        </p:nvSpPr>
        <p:spPr>
          <a:xfrm>
            <a:off x="0" y="1496396"/>
            <a:ext cx="18288000" cy="103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6999" b="1">
                <a:solidFill>
                  <a:srgbClr val="282D9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Stratégies pour s’exposer à petits pas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0" y="310083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EXPOSITION, ÉVITEMENT ET ZONE DE CONFORT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15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3316744" y="3580465"/>
            <a:ext cx="11784338" cy="2884414"/>
            <a:chOff x="0" y="0"/>
            <a:chExt cx="15712451" cy="384588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683927" cy="3845885"/>
            </a:xfrm>
            <a:custGeom>
              <a:avLst/>
              <a:gdLst/>
              <a:ahLst/>
              <a:cxnLst/>
              <a:rect l="l" t="t" r="r" b="b"/>
              <a:pathLst>
                <a:path w="1683927" h="3845885">
                  <a:moveTo>
                    <a:pt x="0" y="0"/>
                  </a:moveTo>
                  <a:lnTo>
                    <a:pt x="1683927" y="0"/>
                  </a:lnTo>
                  <a:lnTo>
                    <a:pt x="1683927" y="3845885"/>
                  </a:lnTo>
                  <a:lnTo>
                    <a:pt x="0" y="3845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9" name="Freeform 9"/>
            <p:cNvSpPr/>
            <p:nvPr/>
          </p:nvSpPr>
          <p:spPr>
            <a:xfrm>
              <a:off x="7047215" y="0"/>
              <a:ext cx="1683927" cy="3845885"/>
            </a:xfrm>
            <a:custGeom>
              <a:avLst/>
              <a:gdLst/>
              <a:ahLst/>
              <a:cxnLst/>
              <a:rect l="l" t="t" r="r" b="b"/>
              <a:pathLst>
                <a:path w="1683927" h="3845885">
                  <a:moveTo>
                    <a:pt x="0" y="0"/>
                  </a:moveTo>
                  <a:lnTo>
                    <a:pt x="1683927" y="0"/>
                  </a:lnTo>
                  <a:lnTo>
                    <a:pt x="1683927" y="3845885"/>
                  </a:lnTo>
                  <a:lnTo>
                    <a:pt x="0" y="3845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4028524" y="0"/>
              <a:ext cx="1683927" cy="3845885"/>
            </a:xfrm>
            <a:custGeom>
              <a:avLst/>
              <a:gdLst/>
              <a:ahLst/>
              <a:cxnLst/>
              <a:rect l="l" t="t" r="r" b="b"/>
              <a:pathLst>
                <a:path w="1683927" h="3845885">
                  <a:moveTo>
                    <a:pt x="0" y="0"/>
                  </a:moveTo>
                  <a:lnTo>
                    <a:pt x="1683927" y="0"/>
                  </a:lnTo>
                  <a:lnTo>
                    <a:pt x="1683927" y="3845885"/>
                  </a:lnTo>
                  <a:lnTo>
                    <a:pt x="0" y="38458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610623" y="2527636"/>
            <a:ext cx="17112661" cy="1052830"/>
            <a:chOff x="0" y="0"/>
            <a:chExt cx="10226052" cy="629142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0226052" cy="629142"/>
            </a:xfrm>
            <a:custGeom>
              <a:avLst/>
              <a:gdLst/>
              <a:ahLst/>
              <a:cxnLst/>
              <a:rect l="l" t="t" r="r" b="b"/>
              <a:pathLst>
                <a:path w="10226052" h="629142">
                  <a:moveTo>
                    <a:pt x="2714" y="0"/>
                  </a:moveTo>
                  <a:lnTo>
                    <a:pt x="10223337" y="0"/>
                  </a:lnTo>
                  <a:cubicBezTo>
                    <a:pt x="10224836" y="0"/>
                    <a:pt x="10226052" y="1215"/>
                    <a:pt x="10226052" y="2714"/>
                  </a:cubicBezTo>
                  <a:lnTo>
                    <a:pt x="10226052" y="626427"/>
                  </a:lnTo>
                  <a:cubicBezTo>
                    <a:pt x="10226052" y="627927"/>
                    <a:pt x="10224836" y="629142"/>
                    <a:pt x="10223337" y="629142"/>
                  </a:cubicBezTo>
                  <a:lnTo>
                    <a:pt x="2714" y="629142"/>
                  </a:lnTo>
                  <a:cubicBezTo>
                    <a:pt x="1215" y="629142"/>
                    <a:pt x="0" y="627927"/>
                    <a:pt x="0" y="626427"/>
                  </a:cubicBezTo>
                  <a:lnTo>
                    <a:pt x="0" y="2714"/>
                  </a:lnTo>
                  <a:cubicBezTo>
                    <a:pt x="0" y="1215"/>
                    <a:pt x="1215" y="0"/>
                    <a:pt x="2714" y="0"/>
                  </a:cubicBezTo>
                  <a:close/>
                </a:path>
              </a:pathLst>
            </a:custGeom>
            <a:solidFill>
              <a:srgbClr val="30178C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142875"/>
              <a:ext cx="10226052" cy="772017"/>
            </a:xfrm>
            <a:prstGeom prst="rect">
              <a:avLst/>
            </a:prstGeom>
          </p:spPr>
          <p:txBody>
            <a:bodyPr lIns="43605" tIns="43605" rIns="43605" bIns="43605" rtlCol="0" anchor="ctr"/>
            <a:lstStyle/>
            <a:p>
              <a:pPr algn="ctr">
                <a:lnSpc>
                  <a:spcPts val="490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610623" y="2695275"/>
            <a:ext cx="17003285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30"/>
              </a:lnSpc>
              <a:spcBef>
                <a:spcPct val="0"/>
              </a:spcBef>
            </a:pPr>
            <a:r>
              <a:rPr lang="en-US" sz="3500" b="1" spc="-182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Acc</a:t>
            </a:r>
            <a:r>
              <a:rPr lang="en-US" sz="3500" b="1" u="none" strike="noStrike" spc="-182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ompagner son enfant à s’exposer à la manière d’un guide bienveillant, c’est aussi :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2698041" y="9000323"/>
            <a:ext cx="15025242" cy="1139269"/>
            <a:chOff x="0" y="0"/>
            <a:chExt cx="3395018" cy="25742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395018" cy="257423"/>
            </a:xfrm>
            <a:custGeom>
              <a:avLst/>
              <a:gdLst/>
              <a:ahLst/>
              <a:cxnLst/>
              <a:rect l="l" t="t" r="r" b="b"/>
              <a:pathLst>
                <a:path w="3395018" h="257423">
                  <a:moveTo>
                    <a:pt x="7214" y="0"/>
                  </a:moveTo>
                  <a:lnTo>
                    <a:pt x="3387804" y="0"/>
                  </a:lnTo>
                  <a:cubicBezTo>
                    <a:pt x="3389718" y="0"/>
                    <a:pt x="3391552" y="760"/>
                    <a:pt x="3392905" y="2113"/>
                  </a:cubicBezTo>
                  <a:cubicBezTo>
                    <a:pt x="3394258" y="3466"/>
                    <a:pt x="3395018" y="5300"/>
                    <a:pt x="3395018" y="7214"/>
                  </a:cubicBezTo>
                  <a:lnTo>
                    <a:pt x="3395018" y="250209"/>
                  </a:lnTo>
                  <a:cubicBezTo>
                    <a:pt x="3395018" y="252122"/>
                    <a:pt x="3394258" y="253957"/>
                    <a:pt x="3392905" y="255310"/>
                  </a:cubicBezTo>
                  <a:cubicBezTo>
                    <a:pt x="3391552" y="256663"/>
                    <a:pt x="3389718" y="257423"/>
                    <a:pt x="3387804" y="257423"/>
                  </a:cubicBezTo>
                  <a:lnTo>
                    <a:pt x="7214" y="257423"/>
                  </a:lnTo>
                  <a:cubicBezTo>
                    <a:pt x="5300" y="257423"/>
                    <a:pt x="3466" y="256663"/>
                    <a:pt x="2113" y="255310"/>
                  </a:cubicBezTo>
                  <a:cubicBezTo>
                    <a:pt x="760" y="253957"/>
                    <a:pt x="0" y="252122"/>
                    <a:pt x="0" y="250209"/>
                  </a:cubicBezTo>
                  <a:lnTo>
                    <a:pt x="0" y="7214"/>
                  </a:lnTo>
                  <a:cubicBezTo>
                    <a:pt x="0" y="5300"/>
                    <a:pt x="760" y="3466"/>
                    <a:pt x="2113" y="2113"/>
                  </a:cubicBezTo>
                  <a:cubicBezTo>
                    <a:pt x="3466" y="760"/>
                    <a:pt x="5300" y="0"/>
                    <a:pt x="7214" y="0"/>
                  </a:cubicBez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E1F7F1"/>
              </a:solidFill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3395018" cy="31457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677225" y="9000323"/>
            <a:ext cx="2493701" cy="1139269"/>
            <a:chOff x="0" y="0"/>
            <a:chExt cx="818840" cy="3740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8840" cy="374094"/>
            </a:xfrm>
            <a:custGeom>
              <a:avLst/>
              <a:gdLst/>
              <a:ahLst/>
              <a:cxnLst/>
              <a:rect l="l" t="t" r="r" b="b"/>
              <a:pathLst>
                <a:path w="818840" h="374094">
                  <a:moveTo>
                    <a:pt x="27941" y="0"/>
                  </a:moveTo>
                  <a:lnTo>
                    <a:pt x="790899" y="0"/>
                  </a:lnTo>
                  <a:cubicBezTo>
                    <a:pt x="798310" y="0"/>
                    <a:pt x="805416" y="2944"/>
                    <a:pt x="810657" y="8184"/>
                  </a:cubicBezTo>
                  <a:cubicBezTo>
                    <a:pt x="815897" y="13424"/>
                    <a:pt x="818840" y="20531"/>
                    <a:pt x="818840" y="27941"/>
                  </a:cubicBezTo>
                  <a:lnTo>
                    <a:pt x="818840" y="346153"/>
                  </a:lnTo>
                  <a:cubicBezTo>
                    <a:pt x="818840" y="361585"/>
                    <a:pt x="806331" y="374094"/>
                    <a:pt x="790899" y="374094"/>
                  </a:cubicBezTo>
                  <a:lnTo>
                    <a:pt x="27941" y="374094"/>
                  </a:lnTo>
                  <a:cubicBezTo>
                    <a:pt x="12510" y="374094"/>
                    <a:pt x="0" y="361585"/>
                    <a:pt x="0" y="346153"/>
                  </a:cubicBezTo>
                  <a:lnTo>
                    <a:pt x="0" y="27941"/>
                  </a:lnTo>
                  <a:cubicBezTo>
                    <a:pt x="0" y="12510"/>
                    <a:pt x="12510" y="0"/>
                    <a:pt x="27941" y="0"/>
                  </a:cubicBezTo>
                  <a:close/>
                </a:path>
              </a:pathLst>
            </a:custGeom>
            <a:solidFill>
              <a:srgbClr val="E0F6F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57150"/>
              <a:ext cx="818840" cy="431244"/>
            </a:xfrm>
            <a:prstGeom prst="rect">
              <a:avLst/>
            </a:prstGeom>
          </p:spPr>
          <p:txBody>
            <a:bodyPr lIns="104248" tIns="104248" rIns="104248" bIns="104248" rtlCol="0" anchor="ctr"/>
            <a:lstStyle/>
            <a:p>
              <a:pPr algn="ctr">
                <a:lnSpc>
                  <a:spcPts val="1862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 rot="661253">
            <a:off x="732556" y="8832709"/>
            <a:ext cx="2383039" cy="1505569"/>
          </a:xfrm>
          <a:custGeom>
            <a:avLst/>
            <a:gdLst/>
            <a:ahLst/>
            <a:cxnLst/>
            <a:rect l="l" t="t" r="r" b="b"/>
            <a:pathLst>
              <a:path w="2383039" h="1505569">
                <a:moveTo>
                  <a:pt x="0" y="0"/>
                </a:moveTo>
                <a:lnTo>
                  <a:pt x="2383039" y="0"/>
                </a:lnTo>
                <a:lnTo>
                  <a:pt x="2383039" y="1505569"/>
                </a:lnTo>
                <a:lnTo>
                  <a:pt x="0" y="15055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83" r="-1783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22" name="TextBox 22"/>
          <p:cNvSpPr txBox="1"/>
          <p:nvPr/>
        </p:nvSpPr>
        <p:spPr>
          <a:xfrm>
            <a:off x="3309750" y="9205605"/>
            <a:ext cx="14130716" cy="728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51"/>
              </a:lnSpc>
            </a:pPr>
            <a:r>
              <a:rPr lang="en-US" sz="2657" b="1" spc="39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Comme parent, notre rôle est d’accompagner notre enfant à s’exposer à petits pas, à la manière d’un guide bienveillant.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2698041" y="7725499"/>
            <a:ext cx="15025242" cy="1139269"/>
            <a:chOff x="0" y="0"/>
            <a:chExt cx="3395018" cy="25742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3395018" cy="257423"/>
            </a:xfrm>
            <a:custGeom>
              <a:avLst/>
              <a:gdLst/>
              <a:ahLst/>
              <a:cxnLst/>
              <a:rect l="l" t="t" r="r" b="b"/>
              <a:pathLst>
                <a:path w="3395018" h="257423">
                  <a:moveTo>
                    <a:pt x="7214" y="0"/>
                  </a:moveTo>
                  <a:lnTo>
                    <a:pt x="3387804" y="0"/>
                  </a:lnTo>
                  <a:cubicBezTo>
                    <a:pt x="3389718" y="0"/>
                    <a:pt x="3391552" y="760"/>
                    <a:pt x="3392905" y="2113"/>
                  </a:cubicBezTo>
                  <a:cubicBezTo>
                    <a:pt x="3394258" y="3466"/>
                    <a:pt x="3395018" y="5300"/>
                    <a:pt x="3395018" y="7214"/>
                  </a:cubicBezTo>
                  <a:lnTo>
                    <a:pt x="3395018" y="250209"/>
                  </a:lnTo>
                  <a:cubicBezTo>
                    <a:pt x="3395018" y="252122"/>
                    <a:pt x="3394258" y="253957"/>
                    <a:pt x="3392905" y="255310"/>
                  </a:cubicBezTo>
                  <a:cubicBezTo>
                    <a:pt x="3391552" y="256663"/>
                    <a:pt x="3389718" y="257423"/>
                    <a:pt x="3387804" y="257423"/>
                  </a:cubicBezTo>
                  <a:lnTo>
                    <a:pt x="7214" y="257423"/>
                  </a:lnTo>
                  <a:cubicBezTo>
                    <a:pt x="5300" y="257423"/>
                    <a:pt x="3466" y="256663"/>
                    <a:pt x="2113" y="255310"/>
                  </a:cubicBezTo>
                  <a:cubicBezTo>
                    <a:pt x="760" y="253957"/>
                    <a:pt x="0" y="252122"/>
                    <a:pt x="0" y="250209"/>
                  </a:cubicBezTo>
                  <a:lnTo>
                    <a:pt x="0" y="7214"/>
                  </a:lnTo>
                  <a:cubicBezTo>
                    <a:pt x="0" y="5300"/>
                    <a:pt x="760" y="3466"/>
                    <a:pt x="2113" y="2113"/>
                  </a:cubicBezTo>
                  <a:cubicBezTo>
                    <a:pt x="3466" y="760"/>
                    <a:pt x="5300" y="0"/>
                    <a:pt x="7214" y="0"/>
                  </a:cubicBez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E1F7F1"/>
              </a:solidFill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57150"/>
              <a:ext cx="3395018" cy="31457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677225" y="7725499"/>
            <a:ext cx="2493701" cy="1139269"/>
            <a:chOff x="0" y="0"/>
            <a:chExt cx="818840" cy="374094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818840" cy="374094"/>
            </a:xfrm>
            <a:custGeom>
              <a:avLst/>
              <a:gdLst/>
              <a:ahLst/>
              <a:cxnLst/>
              <a:rect l="l" t="t" r="r" b="b"/>
              <a:pathLst>
                <a:path w="818840" h="374094">
                  <a:moveTo>
                    <a:pt x="27941" y="0"/>
                  </a:moveTo>
                  <a:lnTo>
                    <a:pt x="790899" y="0"/>
                  </a:lnTo>
                  <a:cubicBezTo>
                    <a:pt x="798310" y="0"/>
                    <a:pt x="805416" y="2944"/>
                    <a:pt x="810657" y="8184"/>
                  </a:cubicBezTo>
                  <a:cubicBezTo>
                    <a:pt x="815897" y="13424"/>
                    <a:pt x="818840" y="20531"/>
                    <a:pt x="818840" y="27941"/>
                  </a:cubicBezTo>
                  <a:lnTo>
                    <a:pt x="818840" y="346153"/>
                  </a:lnTo>
                  <a:cubicBezTo>
                    <a:pt x="818840" y="361585"/>
                    <a:pt x="806331" y="374094"/>
                    <a:pt x="790899" y="374094"/>
                  </a:cubicBezTo>
                  <a:lnTo>
                    <a:pt x="27941" y="374094"/>
                  </a:lnTo>
                  <a:cubicBezTo>
                    <a:pt x="12510" y="374094"/>
                    <a:pt x="0" y="361585"/>
                    <a:pt x="0" y="346153"/>
                  </a:cubicBezTo>
                  <a:lnTo>
                    <a:pt x="0" y="27941"/>
                  </a:lnTo>
                  <a:cubicBezTo>
                    <a:pt x="0" y="12510"/>
                    <a:pt x="12510" y="0"/>
                    <a:pt x="27941" y="0"/>
                  </a:cubicBezTo>
                  <a:close/>
                </a:path>
              </a:pathLst>
            </a:custGeom>
            <a:solidFill>
              <a:srgbClr val="E0F6F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57150"/>
              <a:ext cx="818840" cy="431244"/>
            </a:xfrm>
            <a:prstGeom prst="rect">
              <a:avLst/>
            </a:prstGeom>
          </p:spPr>
          <p:txBody>
            <a:bodyPr lIns="104248" tIns="104248" rIns="104248" bIns="104248" rtlCol="0" anchor="ctr"/>
            <a:lstStyle/>
            <a:p>
              <a:pPr algn="ctr">
                <a:lnSpc>
                  <a:spcPts val="1862"/>
                </a:lnSpc>
              </a:pPr>
              <a:endParaRPr/>
            </a:p>
          </p:txBody>
        </p:sp>
      </p:grpSp>
      <p:sp>
        <p:nvSpPr>
          <p:cNvPr id="29" name="Freeform 29"/>
          <p:cNvSpPr/>
          <p:nvPr/>
        </p:nvSpPr>
        <p:spPr>
          <a:xfrm rot="661253">
            <a:off x="732556" y="7557885"/>
            <a:ext cx="2383039" cy="1505569"/>
          </a:xfrm>
          <a:custGeom>
            <a:avLst/>
            <a:gdLst/>
            <a:ahLst/>
            <a:cxnLst/>
            <a:rect l="l" t="t" r="r" b="b"/>
            <a:pathLst>
              <a:path w="2383039" h="1505569">
                <a:moveTo>
                  <a:pt x="0" y="0"/>
                </a:moveTo>
                <a:lnTo>
                  <a:pt x="2383039" y="0"/>
                </a:lnTo>
                <a:lnTo>
                  <a:pt x="2383039" y="1505569"/>
                </a:lnTo>
                <a:lnTo>
                  <a:pt x="0" y="150556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783" r="-1783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0" name="TextBox 30"/>
          <p:cNvSpPr txBox="1"/>
          <p:nvPr/>
        </p:nvSpPr>
        <p:spPr>
          <a:xfrm>
            <a:off x="3242460" y="8108242"/>
            <a:ext cx="14480824" cy="4048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551"/>
              </a:lnSpc>
            </a:pPr>
            <a:r>
              <a:rPr lang="en-US" sz="2657" b="1" spc="39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Des stratégies existent pour apprendre à s’exposer, à son rythme.</a:t>
            </a:r>
          </a:p>
        </p:txBody>
      </p:sp>
      <p:grpSp>
        <p:nvGrpSpPr>
          <p:cNvPr id="31" name="Group 31"/>
          <p:cNvGrpSpPr/>
          <p:nvPr/>
        </p:nvGrpSpPr>
        <p:grpSpPr>
          <a:xfrm>
            <a:off x="610623" y="6464879"/>
            <a:ext cx="17112661" cy="1167429"/>
            <a:chOff x="0" y="0"/>
            <a:chExt cx="10226052" cy="697623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10226052" cy="697623"/>
            </a:xfrm>
            <a:custGeom>
              <a:avLst/>
              <a:gdLst/>
              <a:ahLst/>
              <a:cxnLst/>
              <a:rect l="l" t="t" r="r" b="b"/>
              <a:pathLst>
                <a:path w="10226052" h="697623">
                  <a:moveTo>
                    <a:pt x="2714" y="0"/>
                  </a:moveTo>
                  <a:lnTo>
                    <a:pt x="10223337" y="0"/>
                  </a:lnTo>
                  <a:cubicBezTo>
                    <a:pt x="10224836" y="0"/>
                    <a:pt x="10226052" y="1215"/>
                    <a:pt x="10226052" y="2714"/>
                  </a:cubicBezTo>
                  <a:lnTo>
                    <a:pt x="10226052" y="694909"/>
                  </a:lnTo>
                  <a:cubicBezTo>
                    <a:pt x="10226052" y="696408"/>
                    <a:pt x="10224836" y="697623"/>
                    <a:pt x="10223337" y="697623"/>
                  </a:cubicBezTo>
                  <a:lnTo>
                    <a:pt x="2714" y="697623"/>
                  </a:lnTo>
                  <a:cubicBezTo>
                    <a:pt x="1215" y="697623"/>
                    <a:pt x="0" y="696408"/>
                    <a:pt x="0" y="694909"/>
                  </a:cubicBezTo>
                  <a:lnTo>
                    <a:pt x="0" y="2714"/>
                  </a:lnTo>
                  <a:cubicBezTo>
                    <a:pt x="0" y="1215"/>
                    <a:pt x="1215" y="0"/>
                    <a:pt x="2714" y="0"/>
                  </a:cubicBezTo>
                  <a:close/>
                </a:path>
              </a:pathLst>
            </a:custGeom>
            <a:solidFill>
              <a:srgbClr val="30178C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28575"/>
              <a:ext cx="10226052" cy="726198"/>
            </a:xfrm>
            <a:prstGeom prst="rect">
              <a:avLst/>
            </a:prstGeom>
          </p:spPr>
          <p:txBody>
            <a:bodyPr lIns="43605" tIns="43605" rIns="43605" bIns="43605" rtlCol="0" anchor="ctr"/>
            <a:lstStyle/>
            <a:p>
              <a:pPr algn="ctr">
                <a:lnSpc>
                  <a:spcPts val="891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1045386" y="6761896"/>
            <a:ext cx="15113538" cy="75661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750"/>
              </a:lnSpc>
            </a:pPr>
            <a:r>
              <a:rPr lang="en-US" sz="3500" b="1" spc="-182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Tout </a:t>
            </a:r>
            <a:r>
              <a:rPr lang="en-US" sz="3500" b="1" spc="-182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cela</a:t>
            </a:r>
            <a:r>
              <a:rPr lang="en-US" sz="3500" b="1" spc="-182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00" b="1" spc="-182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</a:t>
            </a:r>
            <a:r>
              <a:rPr lang="en-US" sz="3500" b="1" u="none" strike="noStrike" spc="-182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ontribue</a:t>
            </a:r>
            <a:r>
              <a:rPr lang="en-US" sz="3500" b="1" u="none" strike="noStrike" spc="-182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à augmenter le sentiment de </a:t>
            </a:r>
            <a:r>
              <a:rPr lang="en-US" sz="3500" b="1" u="none" strike="noStrike" spc="-182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sécurité</a:t>
            </a:r>
            <a:r>
              <a:rPr lang="en-US" sz="3500" b="1" u="none" strike="noStrike" spc="-182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et de </a:t>
            </a:r>
            <a:r>
              <a:rPr lang="en-US" sz="3500" b="1" u="none" strike="noStrike" spc="-182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confiance</a:t>
            </a:r>
            <a:r>
              <a:rPr lang="en-US" sz="3500" b="1" u="none" strike="noStrike" spc="-182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 </a:t>
            </a:r>
            <a:r>
              <a:rPr lang="en-US" sz="3500" b="1" u="none" strike="noStrike" spc="-182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l’enfant</a:t>
            </a:r>
            <a:r>
              <a:rPr lang="en-US" sz="3500" b="1" u="none" strike="noStrike" spc="-182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</a:p>
          <a:p>
            <a:pPr marL="0" lvl="0" indent="0" algn="ctr">
              <a:lnSpc>
                <a:spcPts val="4130"/>
              </a:lnSpc>
              <a:spcBef>
                <a:spcPct val="0"/>
              </a:spcBef>
            </a:pPr>
            <a:r>
              <a:rPr lang="en-US" sz="3500" b="1" u="none" strike="noStrike" spc="-182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et à </a:t>
            </a:r>
            <a:r>
              <a:rPr lang="en-US" sz="3500" b="1" u="none" strike="noStrike" spc="-182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stimuler</a:t>
            </a:r>
            <a:r>
              <a:rPr lang="en-US" sz="3500" b="1" u="none" strike="noStrike" spc="-182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00" b="1" u="none" strike="noStrike" spc="-182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sa</a:t>
            </a:r>
            <a:r>
              <a:rPr lang="en-US" sz="3500" b="1" u="none" strike="noStrike" spc="-182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motivation pour </a:t>
            </a:r>
            <a:r>
              <a:rPr lang="en-US" sz="3500" b="1" u="none" strike="noStrike" spc="-182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s’exposer</a:t>
            </a:r>
            <a:r>
              <a:rPr lang="en-US" sz="3500" b="1" u="none" strike="noStrike" spc="-182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</a:t>
            </a:r>
          </a:p>
        </p:txBody>
      </p:sp>
      <p:grpSp>
        <p:nvGrpSpPr>
          <p:cNvPr id="35" name="Group 35"/>
          <p:cNvGrpSpPr/>
          <p:nvPr/>
        </p:nvGrpSpPr>
        <p:grpSpPr>
          <a:xfrm>
            <a:off x="2916197" y="4946542"/>
            <a:ext cx="3402799" cy="1234315"/>
            <a:chOff x="0" y="0"/>
            <a:chExt cx="1717511" cy="623002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1717511" cy="623002"/>
            </a:xfrm>
            <a:custGeom>
              <a:avLst/>
              <a:gdLst/>
              <a:ahLst/>
              <a:cxnLst/>
              <a:rect l="l" t="t" r="r" b="b"/>
              <a:pathLst>
                <a:path w="1717511" h="623002">
                  <a:moveTo>
                    <a:pt x="22752" y="0"/>
                  </a:moveTo>
                  <a:lnTo>
                    <a:pt x="1694760" y="0"/>
                  </a:lnTo>
                  <a:cubicBezTo>
                    <a:pt x="1707325" y="0"/>
                    <a:pt x="1717511" y="10186"/>
                    <a:pt x="1717511" y="22752"/>
                  </a:cubicBezTo>
                  <a:lnTo>
                    <a:pt x="1717511" y="600250"/>
                  </a:lnTo>
                  <a:cubicBezTo>
                    <a:pt x="1717511" y="606285"/>
                    <a:pt x="1715114" y="612072"/>
                    <a:pt x="1710848" y="616338"/>
                  </a:cubicBezTo>
                  <a:cubicBezTo>
                    <a:pt x="1706581" y="620605"/>
                    <a:pt x="1700794" y="623002"/>
                    <a:pt x="1694760" y="623002"/>
                  </a:cubicBezTo>
                  <a:lnTo>
                    <a:pt x="22752" y="623002"/>
                  </a:lnTo>
                  <a:cubicBezTo>
                    <a:pt x="10186" y="623002"/>
                    <a:pt x="0" y="612816"/>
                    <a:pt x="0" y="600250"/>
                  </a:cubicBezTo>
                  <a:lnTo>
                    <a:pt x="0" y="22752"/>
                  </a:lnTo>
                  <a:cubicBezTo>
                    <a:pt x="0" y="10186"/>
                    <a:pt x="10186" y="0"/>
                    <a:pt x="22752" y="0"/>
                  </a:cubicBezTo>
                  <a:close/>
                </a:path>
              </a:pathLst>
            </a:custGeom>
            <a:solidFill>
              <a:srgbClr val="002676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85725"/>
              <a:ext cx="1717511" cy="708727"/>
            </a:xfrm>
            <a:prstGeom prst="rect">
              <a:avLst/>
            </a:prstGeom>
          </p:spPr>
          <p:txBody>
            <a:bodyPr lIns="49797" tIns="49797" rIns="49797" bIns="49797" rtlCol="0" anchor="ctr"/>
            <a:lstStyle/>
            <a:p>
              <a:pPr algn="ctr">
                <a:lnSpc>
                  <a:spcPts val="3070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3039358" y="5020797"/>
            <a:ext cx="3154825" cy="1019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4"/>
              </a:lnSpc>
            </a:pPr>
            <a:r>
              <a:rPr lang="en-US" sz="3164" b="1" spc="-164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AGIR EN </a:t>
            </a:r>
          </a:p>
          <a:p>
            <a:pPr algn="ctr">
              <a:lnSpc>
                <a:spcPts val="3734"/>
              </a:lnSpc>
            </a:pPr>
            <a:r>
              <a:rPr lang="en-US" sz="3164" b="1" spc="-164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MODÈLE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6349900" y="4946542"/>
            <a:ext cx="5940558" cy="1234315"/>
            <a:chOff x="0" y="0"/>
            <a:chExt cx="2998407" cy="623002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2998407" cy="623002"/>
            </a:xfrm>
            <a:custGeom>
              <a:avLst/>
              <a:gdLst/>
              <a:ahLst/>
              <a:cxnLst/>
              <a:rect l="l" t="t" r="r" b="b"/>
              <a:pathLst>
                <a:path w="2998407" h="623002">
                  <a:moveTo>
                    <a:pt x="13032" y="0"/>
                  </a:moveTo>
                  <a:lnTo>
                    <a:pt x="2985375" y="0"/>
                  </a:lnTo>
                  <a:cubicBezTo>
                    <a:pt x="2988831" y="0"/>
                    <a:pt x="2992146" y="1373"/>
                    <a:pt x="2994590" y="3817"/>
                  </a:cubicBezTo>
                  <a:cubicBezTo>
                    <a:pt x="2997034" y="6261"/>
                    <a:pt x="2998407" y="9576"/>
                    <a:pt x="2998407" y="13032"/>
                  </a:cubicBezTo>
                  <a:lnTo>
                    <a:pt x="2998407" y="609970"/>
                  </a:lnTo>
                  <a:cubicBezTo>
                    <a:pt x="2998407" y="617167"/>
                    <a:pt x="2992572" y="623002"/>
                    <a:pt x="2985375" y="623002"/>
                  </a:cubicBezTo>
                  <a:lnTo>
                    <a:pt x="13032" y="623002"/>
                  </a:lnTo>
                  <a:cubicBezTo>
                    <a:pt x="5835" y="623002"/>
                    <a:pt x="0" y="617167"/>
                    <a:pt x="0" y="609970"/>
                  </a:cubicBezTo>
                  <a:lnTo>
                    <a:pt x="0" y="13032"/>
                  </a:lnTo>
                  <a:cubicBezTo>
                    <a:pt x="0" y="5835"/>
                    <a:pt x="5835" y="0"/>
                    <a:pt x="13032" y="0"/>
                  </a:cubicBezTo>
                  <a:close/>
                </a:path>
              </a:pathLst>
            </a:custGeom>
            <a:solidFill>
              <a:srgbClr val="88BBDC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85725"/>
              <a:ext cx="2998407" cy="708727"/>
            </a:xfrm>
            <a:prstGeom prst="rect">
              <a:avLst/>
            </a:prstGeom>
          </p:spPr>
          <p:txBody>
            <a:bodyPr lIns="49797" tIns="49797" rIns="49797" bIns="49797" rtlCol="0" anchor="ctr"/>
            <a:lstStyle/>
            <a:p>
              <a:pPr algn="ctr">
                <a:lnSpc>
                  <a:spcPts val="3070"/>
                </a:lnSpc>
              </a:pPr>
              <a:endParaRPr/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6564912" y="5020797"/>
            <a:ext cx="5507649" cy="1019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4"/>
              </a:lnSpc>
            </a:pPr>
            <a:r>
              <a:rPr lang="en-US" sz="3164" b="1" spc="-164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OFFRIR UN ESPACE RELATIONNEL SÉCURITAIRE ET EMPATHIQUE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12321362" y="4946542"/>
            <a:ext cx="3402799" cy="1234315"/>
            <a:chOff x="0" y="0"/>
            <a:chExt cx="1717511" cy="623002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1717511" cy="623002"/>
            </a:xfrm>
            <a:custGeom>
              <a:avLst/>
              <a:gdLst/>
              <a:ahLst/>
              <a:cxnLst/>
              <a:rect l="l" t="t" r="r" b="b"/>
              <a:pathLst>
                <a:path w="1717511" h="623002">
                  <a:moveTo>
                    <a:pt x="22752" y="0"/>
                  </a:moveTo>
                  <a:lnTo>
                    <a:pt x="1694760" y="0"/>
                  </a:lnTo>
                  <a:cubicBezTo>
                    <a:pt x="1707325" y="0"/>
                    <a:pt x="1717511" y="10186"/>
                    <a:pt x="1717511" y="22752"/>
                  </a:cubicBezTo>
                  <a:lnTo>
                    <a:pt x="1717511" y="600250"/>
                  </a:lnTo>
                  <a:cubicBezTo>
                    <a:pt x="1717511" y="606285"/>
                    <a:pt x="1715114" y="612072"/>
                    <a:pt x="1710848" y="616338"/>
                  </a:cubicBezTo>
                  <a:cubicBezTo>
                    <a:pt x="1706581" y="620605"/>
                    <a:pt x="1700794" y="623002"/>
                    <a:pt x="1694760" y="623002"/>
                  </a:cubicBezTo>
                  <a:lnTo>
                    <a:pt x="22752" y="623002"/>
                  </a:lnTo>
                  <a:cubicBezTo>
                    <a:pt x="10186" y="623002"/>
                    <a:pt x="0" y="612816"/>
                    <a:pt x="0" y="600250"/>
                  </a:cubicBezTo>
                  <a:lnTo>
                    <a:pt x="0" y="22752"/>
                  </a:lnTo>
                  <a:cubicBezTo>
                    <a:pt x="0" y="10186"/>
                    <a:pt x="10186" y="0"/>
                    <a:pt x="22752" y="0"/>
                  </a:cubicBezTo>
                  <a:close/>
                </a:path>
              </a:pathLst>
            </a:custGeom>
            <a:solidFill>
              <a:srgbClr val="187F8E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85725"/>
              <a:ext cx="1717511" cy="708727"/>
            </a:xfrm>
            <a:prstGeom prst="rect">
              <a:avLst/>
            </a:prstGeom>
          </p:spPr>
          <p:txBody>
            <a:bodyPr lIns="49797" tIns="49797" rIns="49797" bIns="49797" rtlCol="0" anchor="ctr"/>
            <a:lstStyle/>
            <a:p>
              <a:pPr algn="ctr">
                <a:lnSpc>
                  <a:spcPts val="3070"/>
                </a:lnSpc>
              </a:pPr>
              <a:endParaRPr/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12444522" y="5020797"/>
            <a:ext cx="3154825" cy="10191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734"/>
              </a:lnSpc>
            </a:pPr>
            <a:r>
              <a:rPr lang="en-US" sz="3164" b="1" spc="-164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FAVORISER L’AUTONOMIE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211670" y="163932"/>
            <a:ext cx="5219336" cy="642515"/>
          </a:xfrm>
          <a:custGeom>
            <a:avLst/>
            <a:gdLst/>
            <a:ahLst/>
            <a:cxnLst/>
            <a:rect l="l" t="t" r="r" b="b"/>
            <a:pathLst>
              <a:path w="5219336" h="642515">
                <a:moveTo>
                  <a:pt x="0" y="0"/>
                </a:moveTo>
                <a:lnTo>
                  <a:pt x="5219336" y="0"/>
                </a:lnTo>
                <a:lnTo>
                  <a:pt x="5219336" y="642515"/>
                </a:lnTo>
                <a:lnTo>
                  <a:pt x="0" y="6425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TextBox 4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16</a:t>
            </a:r>
          </a:p>
        </p:txBody>
      </p:sp>
      <p:sp>
        <p:nvSpPr>
          <p:cNvPr id="5" name="Freeform 5"/>
          <p:cNvSpPr/>
          <p:nvPr/>
        </p:nvSpPr>
        <p:spPr>
          <a:xfrm>
            <a:off x="4263534" y="-1613021"/>
            <a:ext cx="10296461" cy="6756521"/>
          </a:xfrm>
          <a:custGeom>
            <a:avLst/>
            <a:gdLst/>
            <a:ahLst/>
            <a:cxnLst/>
            <a:rect l="l" t="t" r="r" b="b"/>
            <a:pathLst>
              <a:path w="10296461" h="6756521">
                <a:moveTo>
                  <a:pt x="0" y="0"/>
                </a:moveTo>
                <a:lnTo>
                  <a:pt x="10296461" y="0"/>
                </a:lnTo>
                <a:lnTo>
                  <a:pt x="10296461" y="6756521"/>
                </a:lnTo>
                <a:lnTo>
                  <a:pt x="0" y="675652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Freeform 6"/>
          <p:cNvSpPr/>
          <p:nvPr/>
        </p:nvSpPr>
        <p:spPr>
          <a:xfrm>
            <a:off x="6643128" y="4667995"/>
            <a:ext cx="5537274" cy="5619005"/>
          </a:xfrm>
          <a:custGeom>
            <a:avLst/>
            <a:gdLst/>
            <a:ahLst/>
            <a:cxnLst/>
            <a:rect l="l" t="t" r="r" b="b"/>
            <a:pathLst>
              <a:path w="5537274" h="5619005">
                <a:moveTo>
                  <a:pt x="0" y="0"/>
                </a:moveTo>
                <a:lnTo>
                  <a:pt x="5537274" y="0"/>
                </a:lnTo>
                <a:lnTo>
                  <a:pt x="5537274" y="5619005"/>
                </a:lnTo>
                <a:lnTo>
                  <a:pt x="0" y="561900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7" name="Group 7"/>
          <p:cNvGrpSpPr/>
          <p:nvPr/>
        </p:nvGrpSpPr>
        <p:grpSpPr>
          <a:xfrm>
            <a:off x="16228879" y="485190"/>
            <a:ext cx="1633917" cy="1668821"/>
            <a:chOff x="0" y="0"/>
            <a:chExt cx="2178556" cy="2225095"/>
          </a:xfrm>
        </p:grpSpPr>
        <p:grpSp>
          <p:nvGrpSpPr>
            <p:cNvPr id="8" name="Group 8"/>
            <p:cNvGrpSpPr/>
            <p:nvPr/>
          </p:nvGrpSpPr>
          <p:grpSpPr>
            <a:xfrm>
              <a:off x="0" y="0"/>
              <a:ext cx="2092732" cy="2092732"/>
              <a:chOff x="0" y="0"/>
              <a:chExt cx="812800" cy="812800"/>
            </a:xfrm>
          </p:grpSpPr>
          <p:sp>
            <p:nvSpPr>
              <p:cNvPr id="9" name="Freeform 9">
                <a:hlinkClick r:id="rId7" tooltip="https://sante-mentale-jeunesse.usherbrooke.ca/wp-content/uploads/2018/11/Balayage-corporel-final.wav"/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EAE8F8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76200" y="19050"/>
                <a:ext cx="660400" cy="717550"/>
              </a:xfrm>
              <a:prstGeom prst="rect">
                <a:avLst/>
              </a:prstGeom>
            </p:spPr>
            <p:txBody>
              <a:bodyPr lIns="33391" tIns="33391" rIns="33391" bIns="33391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11" name="Freeform 11">
              <a:hlinkClick r:id="rId7" tooltip="https://sante-mentale-jeunesse.usherbrooke.ca/wp-content/uploads/2018/11/Balayage-corporel-final.wav"/>
            </p:cNvPr>
            <p:cNvSpPr/>
            <p:nvPr/>
          </p:nvSpPr>
          <p:spPr>
            <a:xfrm>
              <a:off x="418422" y="374768"/>
              <a:ext cx="1255887" cy="1343195"/>
            </a:xfrm>
            <a:custGeom>
              <a:avLst/>
              <a:gdLst/>
              <a:ahLst/>
              <a:cxnLst/>
              <a:rect l="l" t="t" r="r" b="b"/>
              <a:pathLst>
                <a:path w="1255887" h="1343195">
                  <a:moveTo>
                    <a:pt x="0" y="0"/>
                  </a:moveTo>
                  <a:lnTo>
                    <a:pt x="1255888" y="0"/>
                  </a:lnTo>
                  <a:lnTo>
                    <a:pt x="1255888" y="1343195"/>
                  </a:lnTo>
                  <a:lnTo>
                    <a:pt x="0" y="134319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550923" y="1597462"/>
              <a:ext cx="627633" cy="627633"/>
            </a:xfrm>
            <a:custGeom>
              <a:avLst/>
              <a:gdLst/>
              <a:ahLst/>
              <a:cxnLst/>
              <a:rect l="l" t="t" r="r" b="b"/>
              <a:pathLst>
                <a:path w="627633" h="627633">
                  <a:moveTo>
                    <a:pt x="0" y="0"/>
                  </a:moveTo>
                  <a:lnTo>
                    <a:pt x="627633" y="0"/>
                  </a:lnTo>
                  <a:lnTo>
                    <a:pt x="627633" y="627633"/>
                  </a:lnTo>
                  <a:lnTo>
                    <a:pt x="0" y="6276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3" name="Group 3"/>
          <p:cNvGrpSpPr/>
          <p:nvPr/>
        </p:nvGrpSpPr>
        <p:grpSpPr>
          <a:xfrm>
            <a:off x="146639" y="1798860"/>
            <a:ext cx="11945553" cy="1159564"/>
            <a:chOff x="0" y="-53780"/>
            <a:chExt cx="15927404" cy="1546086"/>
          </a:xfrm>
        </p:grpSpPr>
        <p:grpSp>
          <p:nvGrpSpPr>
            <p:cNvPr id="4" name="Group 4"/>
            <p:cNvGrpSpPr/>
            <p:nvPr/>
          </p:nvGrpSpPr>
          <p:grpSpPr>
            <a:xfrm>
              <a:off x="1808068" y="0"/>
              <a:ext cx="14119336" cy="1492306"/>
              <a:chOff x="0" y="0"/>
              <a:chExt cx="9569013" cy="1011372"/>
            </a:xfrm>
          </p:grpSpPr>
          <p:sp>
            <p:nvSpPr>
              <p:cNvPr id="5" name="Freeform 5"/>
              <p:cNvSpPr/>
              <p:nvPr/>
            </p:nvSpPr>
            <p:spPr>
              <a:xfrm>
                <a:off x="0" y="0"/>
                <a:ext cx="9569013" cy="1011372"/>
              </a:xfrm>
              <a:custGeom>
                <a:avLst/>
                <a:gdLst/>
                <a:ahLst/>
                <a:cxnLst/>
                <a:rect l="l" t="t" r="r" b="b"/>
                <a:pathLst>
                  <a:path w="9569013" h="1011372">
                    <a:moveTo>
                      <a:pt x="4205" y="0"/>
                    </a:moveTo>
                    <a:lnTo>
                      <a:pt x="9564808" y="0"/>
                    </a:lnTo>
                    <a:cubicBezTo>
                      <a:pt x="9567130" y="0"/>
                      <a:pt x="9569013" y="1882"/>
                      <a:pt x="9569013" y="4205"/>
                    </a:cubicBezTo>
                    <a:lnTo>
                      <a:pt x="9569013" y="1007167"/>
                    </a:lnTo>
                    <a:cubicBezTo>
                      <a:pt x="9569013" y="1009489"/>
                      <a:pt x="9567130" y="1011372"/>
                      <a:pt x="9564808" y="1011372"/>
                    </a:cubicBezTo>
                    <a:lnTo>
                      <a:pt x="4205" y="1011372"/>
                    </a:lnTo>
                    <a:cubicBezTo>
                      <a:pt x="3089" y="1011372"/>
                      <a:pt x="2020" y="1010929"/>
                      <a:pt x="1232" y="1010140"/>
                    </a:cubicBezTo>
                    <a:cubicBezTo>
                      <a:pt x="443" y="1009351"/>
                      <a:pt x="0" y="1008282"/>
                      <a:pt x="0" y="1007167"/>
                    </a:cubicBezTo>
                    <a:lnTo>
                      <a:pt x="0" y="4205"/>
                    </a:lnTo>
                    <a:cubicBezTo>
                      <a:pt x="0" y="1882"/>
                      <a:pt x="1882" y="0"/>
                      <a:pt x="4205" y="0"/>
                    </a:cubicBezTo>
                    <a:close/>
                  </a:path>
                </a:pathLst>
              </a:custGeom>
              <a:solidFill>
                <a:srgbClr val="EAE8F8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6" name="TextBox 6"/>
              <p:cNvSpPr txBox="1"/>
              <p:nvPr/>
            </p:nvSpPr>
            <p:spPr>
              <a:xfrm>
                <a:off x="0" y="-57150"/>
                <a:ext cx="9569013" cy="10685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grpSp>
          <p:nvGrpSpPr>
            <p:cNvPr id="7" name="Group 7"/>
            <p:cNvGrpSpPr/>
            <p:nvPr/>
          </p:nvGrpSpPr>
          <p:grpSpPr>
            <a:xfrm>
              <a:off x="0" y="0"/>
              <a:ext cx="1417997" cy="1492306"/>
              <a:chOff x="0" y="0"/>
              <a:chExt cx="729082" cy="767288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729082" cy="767288"/>
              </a:xfrm>
              <a:custGeom>
                <a:avLst/>
                <a:gdLst/>
                <a:ahLst/>
                <a:cxnLst/>
                <a:rect l="l" t="t" r="r" b="b"/>
                <a:pathLst>
                  <a:path w="729082" h="767288">
                    <a:moveTo>
                      <a:pt x="364541" y="0"/>
                    </a:moveTo>
                    <a:cubicBezTo>
                      <a:pt x="163211" y="0"/>
                      <a:pt x="0" y="171763"/>
                      <a:pt x="0" y="383644"/>
                    </a:cubicBezTo>
                    <a:cubicBezTo>
                      <a:pt x="0" y="595525"/>
                      <a:pt x="163211" y="767288"/>
                      <a:pt x="364541" y="767288"/>
                    </a:cubicBezTo>
                    <a:cubicBezTo>
                      <a:pt x="565871" y="767288"/>
                      <a:pt x="729082" y="595525"/>
                      <a:pt x="729082" y="383644"/>
                    </a:cubicBezTo>
                    <a:cubicBezTo>
                      <a:pt x="729082" y="171763"/>
                      <a:pt x="565871" y="0"/>
                      <a:pt x="364541" y="0"/>
                    </a:cubicBezTo>
                    <a:close/>
                  </a:path>
                </a:pathLst>
              </a:custGeom>
              <a:solidFill>
                <a:srgbClr val="30178C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9" name="TextBox 9"/>
              <p:cNvSpPr txBox="1"/>
              <p:nvPr/>
            </p:nvSpPr>
            <p:spPr>
              <a:xfrm>
                <a:off x="68351" y="14783"/>
                <a:ext cx="592379" cy="6805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10" name="TextBox 10"/>
            <p:cNvSpPr txBox="1"/>
            <p:nvPr/>
          </p:nvSpPr>
          <p:spPr>
            <a:xfrm>
              <a:off x="324224" y="-53780"/>
              <a:ext cx="769549" cy="1502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56"/>
                </a:lnSpc>
                <a:spcBef>
                  <a:spcPct val="0"/>
                </a:spcBef>
              </a:pPr>
              <a:r>
                <a:rPr lang="en-US" sz="6183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1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2012155" y="444942"/>
              <a:ext cx="12665173" cy="7967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925"/>
                </a:lnSpc>
              </a:pPr>
              <a:r>
                <a:rPr lang="en-US" sz="3848" spc="-211" dirty="0" err="1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Qu’est-ce</a:t>
              </a:r>
              <a:r>
                <a:rPr lang="en-US" sz="3848" spc="-211" dirty="0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3848" spc="-211" dirty="0" err="1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que</a:t>
              </a:r>
              <a:r>
                <a:rPr lang="en-US" sz="3848" spc="-211" dirty="0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3848" spc="-211" dirty="0" err="1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j’ai</a:t>
              </a:r>
              <a:r>
                <a:rPr lang="en-US" sz="3848" spc="-211" dirty="0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3848" b="1" spc="-211" dirty="0" err="1">
                  <a:solidFill>
                    <a:srgbClr val="30178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appris</a:t>
              </a:r>
              <a:r>
                <a:rPr lang="en-US" sz="3848" b="1" spc="-211" dirty="0">
                  <a:solidFill>
                    <a:srgbClr val="30178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de nouveau </a:t>
              </a:r>
              <a:r>
                <a:rPr lang="en-US" sz="3848" spc="-211" dirty="0" err="1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aujourd’hui</a:t>
              </a:r>
              <a:r>
                <a:rPr lang="en-US" sz="3848" spc="-211" dirty="0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?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46639" y="3167146"/>
            <a:ext cx="11945553" cy="1159564"/>
            <a:chOff x="0" y="-53780"/>
            <a:chExt cx="15927404" cy="1546086"/>
          </a:xfrm>
        </p:grpSpPr>
        <p:grpSp>
          <p:nvGrpSpPr>
            <p:cNvPr id="13" name="Group 13"/>
            <p:cNvGrpSpPr/>
            <p:nvPr/>
          </p:nvGrpSpPr>
          <p:grpSpPr>
            <a:xfrm>
              <a:off x="1808068" y="0"/>
              <a:ext cx="14119336" cy="1492306"/>
              <a:chOff x="0" y="0"/>
              <a:chExt cx="9569013" cy="1011372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9569013" cy="1011372"/>
              </a:xfrm>
              <a:custGeom>
                <a:avLst/>
                <a:gdLst/>
                <a:ahLst/>
                <a:cxnLst/>
                <a:rect l="l" t="t" r="r" b="b"/>
                <a:pathLst>
                  <a:path w="9569013" h="1011372">
                    <a:moveTo>
                      <a:pt x="4205" y="0"/>
                    </a:moveTo>
                    <a:lnTo>
                      <a:pt x="9564808" y="0"/>
                    </a:lnTo>
                    <a:cubicBezTo>
                      <a:pt x="9567130" y="0"/>
                      <a:pt x="9569013" y="1882"/>
                      <a:pt x="9569013" y="4205"/>
                    </a:cubicBezTo>
                    <a:lnTo>
                      <a:pt x="9569013" y="1007167"/>
                    </a:lnTo>
                    <a:cubicBezTo>
                      <a:pt x="9569013" y="1009489"/>
                      <a:pt x="9567130" y="1011372"/>
                      <a:pt x="9564808" y="1011372"/>
                    </a:cubicBezTo>
                    <a:lnTo>
                      <a:pt x="4205" y="1011372"/>
                    </a:lnTo>
                    <a:cubicBezTo>
                      <a:pt x="3089" y="1011372"/>
                      <a:pt x="2020" y="1010929"/>
                      <a:pt x="1232" y="1010140"/>
                    </a:cubicBezTo>
                    <a:cubicBezTo>
                      <a:pt x="443" y="1009351"/>
                      <a:pt x="0" y="1008282"/>
                      <a:pt x="0" y="1007167"/>
                    </a:cubicBezTo>
                    <a:lnTo>
                      <a:pt x="0" y="4205"/>
                    </a:lnTo>
                    <a:cubicBezTo>
                      <a:pt x="0" y="1882"/>
                      <a:pt x="1882" y="0"/>
                      <a:pt x="4205" y="0"/>
                    </a:cubicBezTo>
                    <a:close/>
                  </a:path>
                </a:pathLst>
              </a:custGeom>
              <a:solidFill>
                <a:srgbClr val="EAE8F8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15" name="TextBox 15"/>
              <p:cNvSpPr txBox="1"/>
              <p:nvPr/>
            </p:nvSpPr>
            <p:spPr>
              <a:xfrm>
                <a:off x="0" y="-57150"/>
                <a:ext cx="9569013" cy="10685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grpSp>
          <p:nvGrpSpPr>
            <p:cNvPr id="16" name="Group 16"/>
            <p:cNvGrpSpPr/>
            <p:nvPr/>
          </p:nvGrpSpPr>
          <p:grpSpPr>
            <a:xfrm>
              <a:off x="0" y="0"/>
              <a:ext cx="1417997" cy="1492306"/>
              <a:chOff x="0" y="0"/>
              <a:chExt cx="729082" cy="767288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729082" cy="767288"/>
              </a:xfrm>
              <a:custGeom>
                <a:avLst/>
                <a:gdLst/>
                <a:ahLst/>
                <a:cxnLst/>
                <a:rect l="l" t="t" r="r" b="b"/>
                <a:pathLst>
                  <a:path w="729082" h="767288">
                    <a:moveTo>
                      <a:pt x="364541" y="0"/>
                    </a:moveTo>
                    <a:cubicBezTo>
                      <a:pt x="163211" y="0"/>
                      <a:pt x="0" y="171763"/>
                      <a:pt x="0" y="383644"/>
                    </a:cubicBezTo>
                    <a:cubicBezTo>
                      <a:pt x="0" y="595525"/>
                      <a:pt x="163211" y="767288"/>
                      <a:pt x="364541" y="767288"/>
                    </a:cubicBezTo>
                    <a:cubicBezTo>
                      <a:pt x="565871" y="767288"/>
                      <a:pt x="729082" y="595525"/>
                      <a:pt x="729082" y="383644"/>
                    </a:cubicBezTo>
                    <a:cubicBezTo>
                      <a:pt x="729082" y="171763"/>
                      <a:pt x="565871" y="0"/>
                      <a:pt x="364541" y="0"/>
                    </a:cubicBezTo>
                    <a:close/>
                  </a:path>
                </a:pathLst>
              </a:custGeom>
              <a:solidFill>
                <a:srgbClr val="30178C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68351" y="14783"/>
                <a:ext cx="592379" cy="6805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324224" y="-53780"/>
              <a:ext cx="769549" cy="1502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56"/>
                </a:lnSpc>
                <a:spcBef>
                  <a:spcPct val="0"/>
                </a:spcBef>
              </a:pPr>
              <a:r>
                <a:rPr lang="en-US" sz="6183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2</a:t>
              </a:r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2012155" y="549522"/>
              <a:ext cx="12665173" cy="76031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40"/>
                </a:lnSpc>
              </a:pPr>
              <a:r>
                <a:rPr lang="en-US" sz="3848" spc="-211" dirty="0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Quels </a:t>
              </a:r>
              <a:r>
                <a:rPr lang="en-US" sz="3848" b="1" spc="-211" dirty="0">
                  <a:solidFill>
                    <a:srgbClr val="30178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liens</a:t>
              </a:r>
              <a:r>
                <a:rPr lang="en-US" sz="3848" spc="-211" dirty="0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je </a:t>
              </a:r>
              <a:r>
                <a:rPr lang="en-US" sz="3848" spc="-211" dirty="0" err="1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peux</a:t>
              </a:r>
              <a:r>
                <a:rPr lang="en-US" sz="3848" spc="-211" dirty="0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faire avec ma </a:t>
              </a:r>
              <a:r>
                <a:rPr lang="en-US" sz="3848" b="1" spc="-211" dirty="0" err="1">
                  <a:solidFill>
                    <a:srgbClr val="30178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réalité</a:t>
              </a:r>
              <a:r>
                <a:rPr lang="en-US" sz="3848" spc="-211" dirty="0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?</a:t>
              </a:r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146639" y="4543550"/>
            <a:ext cx="11945553" cy="1225355"/>
            <a:chOff x="0" y="-53780"/>
            <a:chExt cx="15927404" cy="1633808"/>
          </a:xfrm>
        </p:grpSpPr>
        <p:grpSp>
          <p:nvGrpSpPr>
            <p:cNvPr id="22" name="Group 22"/>
            <p:cNvGrpSpPr/>
            <p:nvPr/>
          </p:nvGrpSpPr>
          <p:grpSpPr>
            <a:xfrm>
              <a:off x="1808068" y="0"/>
              <a:ext cx="14119336" cy="1492306"/>
              <a:chOff x="0" y="0"/>
              <a:chExt cx="9569013" cy="1011372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9569013" cy="1011372"/>
              </a:xfrm>
              <a:custGeom>
                <a:avLst/>
                <a:gdLst/>
                <a:ahLst/>
                <a:cxnLst/>
                <a:rect l="l" t="t" r="r" b="b"/>
                <a:pathLst>
                  <a:path w="9569013" h="1011372">
                    <a:moveTo>
                      <a:pt x="4205" y="0"/>
                    </a:moveTo>
                    <a:lnTo>
                      <a:pt x="9564808" y="0"/>
                    </a:lnTo>
                    <a:cubicBezTo>
                      <a:pt x="9567130" y="0"/>
                      <a:pt x="9569013" y="1882"/>
                      <a:pt x="9569013" y="4205"/>
                    </a:cubicBezTo>
                    <a:lnTo>
                      <a:pt x="9569013" y="1007167"/>
                    </a:lnTo>
                    <a:cubicBezTo>
                      <a:pt x="9569013" y="1009489"/>
                      <a:pt x="9567130" y="1011372"/>
                      <a:pt x="9564808" y="1011372"/>
                    </a:cubicBezTo>
                    <a:lnTo>
                      <a:pt x="4205" y="1011372"/>
                    </a:lnTo>
                    <a:cubicBezTo>
                      <a:pt x="3089" y="1011372"/>
                      <a:pt x="2020" y="1010929"/>
                      <a:pt x="1232" y="1010140"/>
                    </a:cubicBezTo>
                    <a:cubicBezTo>
                      <a:pt x="443" y="1009351"/>
                      <a:pt x="0" y="1008282"/>
                      <a:pt x="0" y="1007167"/>
                    </a:cubicBezTo>
                    <a:lnTo>
                      <a:pt x="0" y="4205"/>
                    </a:lnTo>
                    <a:cubicBezTo>
                      <a:pt x="0" y="1882"/>
                      <a:pt x="1882" y="0"/>
                      <a:pt x="4205" y="0"/>
                    </a:cubicBezTo>
                    <a:close/>
                  </a:path>
                </a:pathLst>
              </a:custGeom>
              <a:solidFill>
                <a:srgbClr val="EAE8F8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57150"/>
                <a:ext cx="9569013" cy="10685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grpSp>
          <p:nvGrpSpPr>
            <p:cNvPr id="25" name="Group 25"/>
            <p:cNvGrpSpPr/>
            <p:nvPr/>
          </p:nvGrpSpPr>
          <p:grpSpPr>
            <a:xfrm>
              <a:off x="0" y="0"/>
              <a:ext cx="1417997" cy="1492306"/>
              <a:chOff x="0" y="0"/>
              <a:chExt cx="729082" cy="767288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729082" cy="767288"/>
              </a:xfrm>
              <a:custGeom>
                <a:avLst/>
                <a:gdLst/>
                <a:ahLst/>
                <a:cxnLst/>
                <a:rect l="l" t="t" r="r" b="b"/>
                <a:pathLst>
                  <a:path w="729082" h="767288">
                    <a:moveTo>
                      <a:pt x="364541" y="0"/>
                    </a:moveTo>
                    <a:cubicBezTo>
                      <a:pt x="163211" y="0"/>
                      <a:pt x="0" y="171763"/>
                      <a:pt x="0" y="383644"/>
                    </a:cubicBezTo>
                    <a:cubicBezTo>
                      <a:pt x="0" y="595525"/>
                      <a:pt x="163211" y="767288"/>
                      <a:pt x="364541" y="767288"/>
                    </a:cubicBezTo>
                    <a:cubicBezTo>
                      <a:pt x="565871" y="767288"/>
                      <a:pt x="729082" y="595525"/>
                      <a:pt x="729082" y="383644"/>
                    </a:cubicBezTo>
                    <a:cubicBezTo>
                      <a:pt x="729082" y="171763"/>
                      <a:pt x="565871" y="0"/>
                      <a:pt x="364541" y="0"/>
                    </a:cubicBezTo>
                    <a:close/>
                  </a:path>
                </a:pathLst>
              </a:custGeom>
              <a:solidFill>
                <a:srgbClr val="30178C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68351" y="14783"/>
                <a:ext cx="592379" cy="6805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324224" y="-53780"/>
              <a:ext cx="769549" cy="1502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56"/>
                </a:lnSpc>
                <a:spcBef>
                  <a:spcPct val="0"/>
                </a:spcBef>
              </a:pPr>
              <a:r>
                <a:rPr lang="en-US" sz="6183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3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980485" y="222737"/>
              <a:ext cx="13774502" cy="13572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41"/>
                </a:lnSpc>
              </a:pPr>
              <a:r>
                <a:rPr lang="en-US" sz="3849" spc="-211" dirty="0" err="1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Qu’est-ce</a:t>
              </a:r>
              <a:r>
                <a:rPr lang="en-US" sz="3849" spc="-211" dirty="0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3849" spc="-211" dirty="0" err="1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que</a:t>
              </a:r>
              <a:r>
                <a:rPr lang="en-US" sz="3849" spc="-211" dirty="0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je </a:t>
              </a:r>
              <a:r>
                <a:rPr lang="en-US" sz="3849" spc="-211" dirty="0" err="1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fais</a:t>
              </a:r>
              <a:r>
                <a:rPr lang="en-US" sz="3849" spc="-211" dirty="0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déjà de </a:t>
              </a:r>
              <a:r>
                <a:rPr lang="en-US" sz="3849" b="1" spc="-211" dirty="0">
                  <a:solidFill>
                    <a:srgbClr val="30178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bien</a:t>
              </a:r>
              <a:r>
                <a:rPr lang="en-US" sz="3849" spc="-211" dirty="0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dans </a:t>
              </a:r>
              <a:r>
                <a:rPr lang="en-US" sz="3849" spc="-211" dirty="0" err="1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mon</a:t>
              </a:r>
              <a:r>
                <a:rPr lang="en-US" sz="3849" spc="-211" dirty="0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3849" spc="-211" dirty="0" err="1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rôle</a:t>
              </a:r>
              <a:r>
                <a:rPr lang="en-US" sz="3849" spc="-211" dirty="0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de parent, </a:t>
              </a:r>
              <a:r>
                <a:rPr lang="en-US" sz="3849" spc="-211" dirty="0" err="1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en</a:t>
              </a:r>
              <a:r>
                <a:rPr lang="en-US" sz="3849" spc="-211" dirty="0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lien avec </a:t>
              </a:r>
              <a:r>
                <a:rPr lang="en-US" sz="3849" spc="-211" dirty="0" err="1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l’anxiété</a:t>
              </a:r>
              <a:r>
                <a:rPr lang="en-US" sz="3849" spc="-211" dirty="0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de </a:t>
              </a:r>
              <a:r>
                <a:rPr lang="en-US" sz="3849" spc="-211" dirty="0" err="1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mon</a:t>
              </a:r>
              <a:r>
                <a:rPr lang="en-US" sz="3849" spc="-211" dirty="0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enfant?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46639" y="5915192"/>
            <a:ext cx="11945553" cy="1186453"/>
            <a:chOff x="0" y="-53780"/>
            <a:chExt cx="15927404" cy="1581938"/>
          </a:xfrm>
        </p:grpSpPr>
        <p:grpSp>
          <p:nvGrpSpPr>
            <p:cNvPr id="31" name="Group 31"/>
            <p:cNvGrpSpPr/>
            <p:nvPr/>
          </p:nvGrpSpPr>
          <p:grpSpPr>
            <a:xfrm>
              <a:off x="1808068" y="0"/>
              <a:ext cx="14119336" cy="1492306"/>
              <a:chOff x="0" y="0"/>
              <a:chExt cx="9569013" cy="1011372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9569013" cy="1011372"/>
              </a:xfrm>
              <a:custGeom>
                <a:avLst/>
                <a:gdLst/>
                <a:ahLst/>
                <a:cxnLst/>
                <a:rect l="l" t="t" r="r" b="b"/>
                <a:pathLst>
                  <a:path w="9569013" h="1011372">
                    <a:moveTo>
                      <a:pt x="4205" y="0"/>
                    </a:moveTo>
                    <a:lnTo>
                      <a:pt x="9564808" y="0"/>
                    </a:lnTo>
                    <a:cubicBezTo>
                      <a:pt x="9567130" y="0"/>
                      <a:pt x="9569013" y="1882"/>
                      <a:pt x="9569013" y="4205"/>
                    </a:cubicBezTo>
                    <a:lnTo>
                      <a:pt x="9569013" y="1007167"/>
                    </a:lnTo>
                    <a:cubicBezTo>
                      <a:pt x="9569013" y="1009489"/>
                      <a:pt x="9567130" y="1011372"/>
                      <a:pt x="9564808" y="1011372"/>
                    </a:cubicBezTo>
                    <a:lnTo>
                      <a:pt x="4205" y="1011372"/>
                    </a:lnTo>
                    <a:cubicBezTo>
                      <a:pt x="3089" y="1011372"/>
                      <a:pt x="2020" y="1010929"/>
                      <a:pt x="1232" y="1010140"/>
                    </a:cubicBezTo>
                    <a:cubicBezTo>
                      <a:pt x="443" y="1009351"/>
                      <a:pt x="0" y="1008282"/>
                      <a:pt x="0" y="1007167"/>
                    </a:cubicBezTo>
                    <a:lnTo>
                      <a:pt x="0" y="4205"/>
                    </a:lnTo>
                    <a:cubicBezTo>
                      <a:pt x="0" y="1882"/>
                      <a:pt x="1882" y="0"/>
                      <a:pt x="4205" y="0"/>
                    </a:cubicBezTo>
                    <a:close/>
                  </a:path>
                </a:pathLst>
              </a:custGeom>
              <a:solidFill>
                <a:srgbClr val="EAE8F8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57150"/>
                <a:ext cx="9569013" cy="10685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grpSp>
          <p:nvGrpSpPr>
            <p:cNvPr id="34" name="Group 34"/>
            <p:cNvGrpSpPr/>
            <p:nvPr/>
          </p:nvGrpSpPr>
          <p:grpSpPr>
            <a:xfrm>
              <a:off x="0" y="0"/>
              <a:ext cx="1417997" cy="1492306"/>
              <a:chOff x="0" y="0"/>
              <a:chExt cx="729082" cy="767288"/>
            </a:xfrm>
          </p:grpSpPr>
          <p:sp>
            <p:nvSpPr>
              <p:cNvPr id="35" name="Freeform 35"/>
              <p:cNvSpPr/>
              <p:nvPr/>
            </p:nvSpPr>
            <p:spPr>
              <a:xfrm>
                <a:off x="0" y="0"/>
                <a:ext cx="729082" cy="767288"/>
              </a:xfrm>
              <a:custGeom>
                <a:avLst/>
                <a:gdLst/>
                <a:ahLst/>
                <a:cxnLst/>
                <a:rect l="l" t="t" r="r" b="b"/>
                <a:pathLst>
                  <a:path w="729082" h="767288">
                    <a:moveTo>
                      <a:pt x="364541" y="0"/>
                    </a:moveTo>
                    <a:cubicBezTo>
                      <a:pt x="163211" y="0"/>
                      <a:pt x="0" y="171763"/>
                      <a:pt x="0" y="383644"/>
                    </a:cubicBezTo>
                    <a:cubicBezTo>
                      <a:pt x="0" y="595525"/>
                      <a:pt x="163211" y="767288"/>
                      <a:pt x="364541" y="767288"/>
                    </a:cubicBezTo>
                    <a:cubicBezTo>
                      <a:pt x="565871" y="767288"/>
                      <a:pt x="729082" y="595525"/>
                      <a:pt x="729082" y="383644"/>
                    </a:cubicBezTo>
                    <a:cubicBezTo>
                      <a:pt x="729082" y="171763"/>
                      <a:pt x="565871" y="0"/>
                      <a:pt x="364541" y="0"/>
                    </a:cubicBezTo>
                    <a:close/>
                  </a:path>
                </a:pathLst>
              </a:custGeom>
              <a:solidFill>
                <a:srgbClr val="30178C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36" name="TextBox 36"/>
              <p:cNvSpPr txBox="1"/>
              <p:nvPr/>
            </p:nvSpPr>
            <p:spPr>
              <a:xfrm>
                <a:off x="68351" y="14783"/>
                <a:ext cx="592379" cy="6805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37" name="TextBox 37"/>
            <p:cNvSpPr txBox="1"/>
            <p:nvPr/>
          </p:nvSpPr>
          <p:spPr>
            <a:xfrm>
              <a:off x="324224" y="-53780"/>
              <a:ext cx="769549" cy="1502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56"/>
                </a:lnSpc>
                <a:spcBef>
                  <a:spcPct val="0"/>
                </a:spcBef>
              </a:pPr>
              <a:r>
                <a:rPr lang="en-US" sz="6183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4</a:t>
              </a:r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1980485" y="170941"/>
              <a:ext cx="13908968" cy="1357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40"/>
                </a:lnSpc>
              </a:pPr>
              <a:r>
                <a:rPr lang="en-US" sz="3848" spc="-211" dirty="0" err="1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Qu’est-ce</a:t>
              </a:r>
              <a:r>
                <a:rPr lang="en-US" sz="3848" spc="-211" dirty="0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qui </a:t>
              </a:r>
              <a:r>
                <a:rPr lang="en-US" sz="3848" spc="-211" dirty="0" err="1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représente</a:t>
              </a:r>
              <a:r>
                <a:rPr lang="en-US" sz="3848" spc="-211" dirty="0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un </a:t>
              </a:r>
              <a:r>
                <a:rPr lang="en-US" sz="3848" b="1" spc="-211" dirty="0" err="1">
                  <a:solidFill>
                    <a:srgbClr val="30178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défi</a:t>
              </a:r>
              <a:r>
                <a:rPr lang="en-US" sz="3848" b="1" spc="-211" dirty="0">
                  <a:solidFill>
                    <a:srgbClr val="30178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848" spc="-211" dirty="0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dans </a:t>
              </a:r>
              <a:r>
                <a:rPr lang="en-US" sz="3848" spc="-211" dirty="0" err="1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mon</a:t>
              </a:r>
              <a:r>
                <a:rPr lang="en-US" sz="3848" spc="-211" dirty="0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3848" spc="-211" dirty="0" err="1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rôle</a:t>
              </a:r>
              <a:r>
                <a:rPr lang="en-US" sz="3848" spc="-211" dirty="0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de parent, </a:t>
              </a:r>
              <a:r>
                <a:rPr lang="en-US" sz="3848" spc="-211" dirty="0" err="1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en</a:t>
              </a:r>
              <a:r>
                <a:rPr lang="en-US" sz="3848" spc="-211" dirty="0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lien avec </a:t>
              </a:r>
              <a:r>
                <a:rPr lang="en-US" sz="3848" spc="-211" dirty="0" err="1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l’anxiété</a:t>
              </a:r>
              <a:r>
                <a:rPr lang="en-US" sz="3848" spc="-211" dirty="0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de </a:t>
              </a:r>
              <a:r>
                <a:rPr lang="en-US" sz="3848" spc="-211" dirty="0" err="1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mon</a:t>
              </a:r>
              <a:r>
                <a:rPr lang="en-US" sz="3848" spc="-211" dirty="0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enfant?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46639" y="7291597"/>
            <a:ext cx="11945553" cy="1217366"/>
            <a:chOff x="0" y="-53780"/>
            <a:chExt cx="15927404" cy="1623156"/>
          </a:xfrm>
        </p:grpSpPr>
        <p:grpSp>
          <p:nvGrpSpPr>
            <p:cNvPr id="40" name="Group 40"/>
            <p:cNvGrpSpPr/>
            <p:nvPr/>
          </p:nvGrpSpPr>
          <p:grpSpPr>
            <a:xfrm>
              <a:off x="1808068" y="0"/>
              <a:ext cx="14119336" cy="1492306"/>
              <a:chOff x="0" y="0"/>
              <a:chExt cx="9569013" cy="1011372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9569013" cy="1011372"/>
              </a:xfrm>
              <a:custGeom>
                <a:avLst/>
                <a:gdLst/>
                <a:ahLst/>
                <a:cxnLst/>
                <a:rect l="l" t="t" r="r" b="b"/>
                <a:pathLst>
                  <a:path w="9569013" h="1011372">
                    <a:moveTo>
                      <a:pt x="4205" y="0"/>
                    </a:moveTo>
                    <a:lnTo>
                      <a:pt x="9564808" y="0"/>
                    </a:lnTo>
                    <a:cubicBezTo>
                      <a:pt x="9567130" y="0"/>
                      <a:pt x="9569013" y="1882"/>
                      <a:pt x="9569013" y="4205"/>
                    </a:cubicBezTo>
                    <a:lnTo>
                      <a:pt x="9569013" y="1007167"/>
                    </a:lnTo>
                    <a:cubicBezTo>
                      <a:pt x="9569013" y="1009489"/>
                      <a:pt x="9567130" y="1011372"/>
                      <a:pt x="9564808" y="1011372"/>
                    </a:cubicBezTo>
                    <a:lnTo>
                      <a:pt x="4205" y="1011372"/>
                    </a:lnTo>
                    <a:cubicBezTo>
                      <a:pt x="3089" y="1011372"/>
                      <a:pt x="2020" y="1010929"/>
                      <a:pt x="1232" y="1010140"/>
                    </a:cubicBezTo>
                    <a:cubicBezTo>
                      <a:pt x="443" y="1009351"/>
                      <a:pt x="0" y="1008282"/>
                      <a:pt x="0" y="1007167"/>
                    </a:cubicBezTo>
                    <a:lnTo>
                      <a:pt x="0" y="4205"/>
                    </a:lnTo>
                    <a:cubicBezTo>
                      <a:pt x="0" y="1882"/>
                      <a:pt x="1882" y="0"/>
                      <a:pt x="4205" y="0"/>
                    </a:cubicBezTo>
                    <a:close/>
                  </a:path>
                </a:pathLst>
              </a:custGeom>
              <a:solidFill>
                <a:srgbClr val="EAE8F8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-57150"/>
                <a:ext cx="9569013" cy="10685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grpSp>
          <p:nvGrpSpPr>
            <p:cNvPr id="43" name="Group 43"/>
            <p:cNvGrpSpPr/>
            <p:nvPr/>
          </p:nvGrpSpPr>
          <p:grpSpPr>
            <a:xfrm>
              <a:off x="0" y="0"/>
              <a:ext cx="1417997" cy="1492306"/>
              <a:chOff x="0" y="0"/>
              <a:chExt cx="729082" cy="767288"/>
            </a:xfrm>
          </p:grpSpPr>
          <p:sp>
            <p:nvSpPr>
              <p:cNvPr id="44" name="Freeform 44"/>
              <p:cNvSpPr/>
              <p:nvPr/>
            </p:nvSpPr>
            <p:spPr>
              <a:xfrm>
                <a:off x="0" y="0"/>
                <a:ext cx="729082" cy="767288"/>
              </a:xfrm>
              <a:custGeom>
                <a:avLst/>
                <a:gdLst/>
                <a:ahLst/>
                <a:cxnLst/>
                <a:rect l="l" t="t" r="r" b="b"/>
                <a:pathLst>
                  <a:path w="729082" h="767288">
                    <a:moveTo>
                      <a:pt x="364541" y="0"/>
                    </a:moveTo>
                    <a:cubicBezTo>
                      <a:pt x="163211" y="0"/>
                      <a:pt x="0" y="171763"/>
                      <a:pt x="0" y="383644"/>
                    </a:cubicBezTo>
                    <a:cubicBezTo>
                      <a:pt x="0" y="595525"/>
                      <a:pt x="163211" y="767288"/>
                      <a:pt x="364541" y="767288"/>
                    </a:cubicBezTo>
                    <a:cubicBezTo>
                      <a:pt x="565871" y="767288"/>
                      <a:pt x="729082" y="595525"/>
                      <a:pt x="729082" y="383644"/>
                    </a:cubicBezTo>
                    <a:cubicBezTo>
                      <a:pt x="729082" y="171763"/>
                      <a:pt x="565871" y="0"/>
                      <a:pt x="364541" y="0"/>
                    </a:cubicBezTo>
                    <a:close/>
                  </a:path>
                </a:pathLst>
              </a:custGeom>
              <a:solidFill>
                <a:srgbClr val="30178C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45" name="TextBox 45"/>
              <p:cNvSpPr txBox="1"/>
              <p:nvPr/>
            </p:nvSpPr>
            <p:spPr>
              <a:xfrm>
                <a:off x="68351" y="14783"/>
                <a:ext cx="592379" cy="6805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46" name="TextBox 46"/>
            <p:cNvSpPr txBox="1"/>
            <p:nvPr/>
          </p:nvSpPr>
          <p:spPr>
            <a:xfrm>
              <a:off x="324224" y="-53780"/>
              <a:ext cx="769549" cy="1502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56"/>
                </a:lnSpc>
                <a:spcBef>
                  <a:spcPct val="0"/>
                </a:spcBef>
              </a:pPr>
              <a:r>
                <a:rPr lang="en-US" sz="6183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5</a:t>
              </a:r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1980485" y="212159"/>
              <a:ext cx="13505574" cy="1357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40"/>
                </a:lnSpc>
              </a:pPr>
              <a:r>
                <a:rPr lang="en-US" sz="3848" spc="-211" dirty="0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Quel </a:t>
              </a:r>
              <a:r>
                <a:rPr lang="en-US" sz="3848" spc="-211" dirty="0" err="1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pourrait</a:t>
              </a:r>
              <a:r>
                <a:rPr lang="en-US" sz="3848" spc="-211" dirty="0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3848" spc="-211" dirty="0" err="1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être</a:t>
              </a:r>
              <a:r>
                <a:rPr lang="en-US" sz="3848" spc="-211" dirty="0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3848" spc="-211" dirty="0" err="1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mon</a:t>
              </a:r>
              <a:r>
                <a:rPr lang="en-US" sz="3848" spc="-211" dirty="0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3848" b="1" spc="-211" dirty="0">
                  <a:solidFill>
                    <a:srgbClr val="30178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prochain petit pas </a:t>
              </a:r>
              <a:r>
                <a:rPr lang="en-US" sz="3848" b="1" spc="-211" dirty="0" err="1">
                  <a:solidFill>
                    <a:srgbClr val="30178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engagé</a:t>
              </a:r>
              <a:r>
                <a:rPr lang="en-US" sz="3848" b="1" spc="-211" dirty="0">
                  <a:solidFill>
                    <a:srgbClr val="30178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848" spc="-211" dirty="0" err="1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en</a:t>
              </a:r>
              <a:r>
                <a:rPr lang="en-US" sz="3848" spc="-211" dirty="0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lien avec </a:t>
              </a:r>
              <a:r>
                <a:rPr lang="en-US" sz="3848" spc="-211" dirty="0" err="1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ce</a:t>
              </a:r>
              <a:r>
                <a:rPr lang="en-US" sz="3848" spc="-211" dirty="0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3848" spc="-211" dirty="0" err="1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défi</a:t>
              </a:r>
              <a:r>
                <a:rPr lang="en-US" sz="3848" spc="-211" dirty="0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? </a:t>
              </a: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146639" y="8645092"/>
            <a:ext cx="11945553" cy="1182473"/>
            <a:chOff x="0" y="-84326"/>
            <a:chExt cx="15927404" cy="1576632"/>
          </a:xfrm>
        </p:grpSpPr>
        <p:grpSp>
          <p:nvGrpSpPr>
            <p:cNvPr id="49" name="Group 49"/>
            <p:cNvGrpSpPr/>
            <p:nvPr/>
          </p:nvGrpSpPr>
          <p:grpSpPr>
            <a:xfrm>
              <a:off x="1777740" y="-84326"/>
              <a:ext cx="14149664" cy="1576632"/>
              <a:chOff x="-20554" y="-57150"/>
              <a:chExt cx="9589567" cy="1068522"/>
            </a:xfrm>
          </p:grpSpPr>
          <p:sp>
            <p:nvSpPr>
              <p:cNvPr id="50" name="Freeform 50"/>
              <p:cNvSpPr/>
              <p:nvPr/>
            </p:nvSpPr>
            <p:spPr>
              <a:xfrm>
                <a:off x="-20554" y="-52241"/>
                <a:ext cx="9569013" cy="1011372"/>
              </a:xfrm>
              <a:custGeom>
                <a:avLst/>
                <a:gdLst/>
                <a:ahLst/>
                <a:cxnLst/>
                <a:rect l="l" t="t" r="r" b="b"/>
                <a:pathLst>
                  <a:path w="9569013" h="1011372">
                    <a:moveTo>
                      <a:pt x="4205" y="0"/>
                    </a:moveTo>
                    <a:lnTo>
                      <a:pt x="9564808" y="0"/>
                    </a:lnTo>
                    <a:cubicBezTo>
                      <a:pt x="9567130" y="0"/>
                      <a:pt x="9569013" y="1882"/>
                      <a:pt x="9569013" y="4205"/>
                    </a:cubicBezTo>
                    <a:lnTo>
                      <a:pt x="9569013" y="1007167"/>
                    </a:lnTo>
                    <a:cubicBezTo>
                      <a:pt x="9569013" y="1009489"/>
                      <a:pt x="9567130" y="1011372"/>
                      <a:pt x="9564808" y="1011372"/>
                    </a:cubicBezTo>
                    <a:lnTo>
                      <a:pt x="4205" y="1011372"/>
                    </a:lnTo>
                    <a:cubicBezTo>
                      <a:pt x="3089" y="1011372"/>
                      <a:pt x="2020" y="1010929"/>
                      <a:pt x="1232" y="1010140"/>
                    </a:cubicBezTo>
                    <a:cubicBezTo>
                      <a:pt x="443" y="1009351"/>
                      <a:pt x="0" y="1008282"/>
                      <a:pt x="0" y="1007167"/>
                    </a:cubicBezTo>
                    <a:lnTo>
                      <a:pt x="0" y="4205"/>
                    </a:lnTo>
                    <a:cubicBezTo>
                      <a:pt x="0" y="1882"/>
                      <a:pt x="1882" y="0"/>
                      <a:pt x="4205" y="0"/>
                    </a:cubicBezTo>
                    <a:close/>
                  </a:path>
                </a:pathLst>
              </a:custGeom>
              <a:solidFill>
                <a:srgbClr val="EAE8F8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51" name="TextBox 51"/>
              <p:cNvSpPr txBox="1"/>
              <p:nvPr/>
            </p:nvSpPr>
            <p:spPr>
              <a:xfrm>
                <a:off x="0" y="-57150"/>
                <a:ext cx="9569013" cy="106852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grpSp>
          <p:nvGrpSpPr>
            <p:cNvPr id="52" name="Group 52"/>
            <p:cNvGrpSpPr/>
            <p:nvPr/>
          </p:nvGrpSpPr>
          <p:grpSpPr>
            <a:xfrm>
              <a:off x="0" y="0"/>
              <a:ext cx="1417997" cy="1492306"/>
              <a:chOff x="0" y="0"/>
              <a:chExt cx="729082" cy="767288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729082" cy="767288"/>
              </a:xfrm>
              <a:custGeom>
                <a:avLst/>
                <a:gdLst/>
                <a:ahLst/>
                <a:cxnLst/>
                <a:rect l="l" t="t" r="r" b="b"/>
                <a:pathLst>
                  <a:path w="729082" h="767288">
                    <a:moveTo>
                      <a:pt x="364541" y="0"/>
                    </a:moveTo>
                    <a:cubicBezTo>
                      <a:pt x="163211" y="0"/>
                      <a:pt x="0" y="171763"/>
                      <a:pt x="0" y="383644"/>
                    </a:cubicBezTo>
                    <a:cubicBezTo>
                      <a:pt x="0" y="595525"/>
                      <a:pt x="163211" y="767288"/>
                      <a:pt x="364541" y="767288"/>
                    </a:cubicBezTo>
                    <a:cubicBezTo>
                      <a:pt x="565871" y="767288"/>
                      <a:pt x="729082" y="595525"/>
                      <a:pt x="729082" y="383644"/>
                    </a:cubicBezTo>
                    <a:cubicBezTo>
                      <a:pt x="729082" y="171763"/>
                      <a:pt x="565871" y="0"/>
                      <a:pt x="364541" y="0"/>
                    </a:cubicBezTo>
                    <a:close/>
                  </a:path>
                </a:pathLst>
              </a:custGeom>
              <a:solidFill>
                <a:srgbClr val="30178C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54" name="TextBox 54"/>
              <p:cNvSpPr txBox="1"/>
              <p:nvPr/>
            </p:nvSpPr>
            <p:spPr>
              <a:xfrm>
                <a:off x="68351" y="14783"/>
                <a:ext cx="592379" cy="68057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55" name="TextBox 55"/>
            <p:cNvSpPr txBox="1"/>
            <p:nvPr/>
          </p:nvSpPr>
          <p:spPr>
            <a:xfrm>
              <a:off x="324224" y="-53780"/>
              <a:ext cx="769549" cy="150219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8656"/>
                </a:lnSpc>
                <a:spcBef>
                  <a:spcPct val="0"/>
                </a:spcBef>
              </a:pPr>
              <a:r>
                <a:rPr lang="en-US" sz="6183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6</a:t>
              </a:r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1980485" y="130664"/>
              <a:ext cx="13774503" cy="135721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40"/>
                </a:lnSpc>
              </a:pPr>
              <a:r>
                <a:rPr lang="en-US" sz="3848" spc="-211" dirty="0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Quelle notion </a:t>
              </a:r>
              <a:r>
                <a:rPr lang="en-US" sz="3848" spc="-211" dirty="0" err="1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reste</a:t>
              </a:r>
              <a:r>
                <a:rPr lang="en-US" sz="3848" spc="-211" dirty="0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3848" b="1" spc="-211" dirty="0" err="1">
                  <a:solidFill>
                    <a:srgbClr val="30178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floue</a:t>
              </a:r>
              <a:r>
                <a:rPr lang="en-US" sz="3848" spc="-211" dirty="0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pour moi, </a:t>
              </a:r>
              <a:r>
                <a:rPr lang="en-US" sz="3848" b="1" spc="-211" dirty="0" err="1">
                  <a:solidFill>
                    <a:srgbClr val="30178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moins</a:t>
              </a:r>
              <a:r>
                <a:rPr lang="en-US" sz="3848" b="1" spc="-211" dirty="0">
                  <a:solidFill>
                    <a:srgbClr val="30178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848" b="1" spc="-211" dirty="0" err="1">
                  <a:solidFill>
                    <a:srgbClr val="30178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claire</a:t>
              </a:r>
              <a:r>
                <a:rPr lang="en-US" sz="3848" spc="-211" dirty="0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? </a:t>
              </a:r>
              <a:r>
                <a:rPr lang="en-US" sz="3848" spc="-211" dirty="0" err="1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Qu’est-ce</a:t>
              </a:r>
              <a:r>
                <a:rPr lang="en-US" sz="3848" spc="-211" dirty="0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3848" spc="-211" dirty="0" err="1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que</a:t>
              </a:r>
              <a:r>
                <a:rPr lang="en-US" sz="3848" spc="-211" dirty="0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3848" spc="-211" dirty="0" err="1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j’aimerais</a:t>
              </a:r>
              <a:r>
                <a:rPr lang="en-US" sz="3848" spc="-211" dirty="0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3848" b="1" spc="-211" dirty="0" err="1">
                  <a:solidFill>
                    <a:srgbClr val="30178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mieux</a:t>
              </a:r>
              <a:r>
                <a:rPr lang="en-US" sz="3848" b="1" spc="-211" dirty="0">
                  <a:solidFill>
                    <a:srgbClr val="30178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848" b="1" spc="-211" dirty="0" err="1">
                  <a:solidFill>
                    <a:srgbClr val="30178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comprendre</a:t>
              </a:r>
              <a:r>
                <a:rPr lang="en-US" sz="3848" b="1" spc="-211" dirty="0">
                  <a:solidFill>
                    <a:srgbClr val="30178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848" b="1" spc="-211" dirty="0" err="1">
                  <a:solidFill>
                    <a:srgbClr val="30178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ou</a:t>
              </a:r>
              <a:r>
                <a:rPr lang="en-US" sz="3848" b="1" spc="-211" dirty="0">
                  <a:solidFill>
                    <a:srgbClr val="30178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848" b="1" spc="-211" dirty="0" err="1">
                  <a:solidFill>
                    <a:srgbClr val="30178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approfondir</a:t>
              </a:r>
              <a:r>
                <a:rPr lang="en-US" sz="3848" spc="-211" dirty="0">
                  <a:solidFill>
                    <a:srgbClr val="30178C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?</a:t>
              </a:r>
            </a:p>
          </p:txBody>
        </p:sp>
      </p:grpSp>
      <p:sp>
        <p:nvSpPr>
          <p:cNvPr id="57" name="TextBox 57"/>
          <p:cNvSpPr txBox="1"/>
          <p:nvPr/>
        </p:nvSpPr>
        <p:spPr>
          <a:xfrm>
            <a:off x="17891371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17</a:t>
            </a:r>
          </a:p>
        </p:txBody>
      </p:sp>
      <p:sp>
        <p:nvSpPr>
          <p:cNvPr id="58" name="Freeform 58"/>
          <p:cNvSpPr/>
          <p:nvPr/>
        </p:nvSpPr>
        <p:spPr>
          <a:xfrm>
            <a:off x="146639" y="0"/>
            <a:ext cx="4305991" cy="695918"/>
          </a:xfrm>
          <a:custGeom>
            <a:avLst/>
            <a:gdLst/>
            <a:ahLst/>
            <a:cxnLst/>
            <a:rect l="l" t="t" r="r" b="b"/>
            <a:pathLst>
              <a:path w="4305991" h="695918">
                <a:moveTo>
                  <a:pt x="0" y="0"/>
                </a:moveTo>
                <a:lnTo>
                  <a:pt x="4305992" y="0"/>
                </a:lnTo>
                <a:lnTo>
                  <a:pt x="4305992" y="695918"/>
                </a:lnTo>
                <a:lnTo>
                  <a:pt x="0" y="6959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9" name="TextBox 59"/>
          <p:cNvSpPr txBox="1"/>
          <p:nvPr/>
        </p:nvSpPr>
        <p:spPr>
          <a:xfrm>
            <a:off x="0" y="310083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CAUSERIE INTÉGRATIVE</a:t>
            </a:r>
          </a:p>
        </p:txBody>
      </p:sp>
      <p:sp>
        <p:nvSpPr>
          <p:cNvPr id="60" name="Freeform 60"/>
          <p:cNvSpPr/>
          <p:nvPr/>
        </p:nvSpPr>
        <p:spPr>
          <a:xfrm>
            <a:off x="12218242" y="3196010"/>
            <a:ext cx="5930601" cy="5063250"/>
          </a:xfrm>
          <a:custGeom>
            <a:avLst/>
            <a:gdLst/>
            <a:ahLst/>
            <a:cxnLst/>
            <a:rect l="l" t="t" r="r" b="b"/>
            <a:pathLst>
              <a:path w="5930601" h="5063250">
                <a:moveTo>
                  <a:pt x="0" y="0"/>
                </a:moveTo>
                <a:lnTo>
                  <a:pt x="5930601" y="0"/>
                </a:lnTo>
                <a:lnTo>
                  <a:pt x="5930601" y="5063251"/>
                </a:lnTo>
                <a:lnTo>
                  <a:pt x="0" y="50632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146639" y="139705"/>
            <a:ext cx="4305991" cy="695918"/>
          </a:xfrm>
          <a:custGeom>
            <a:avLst/>
            <a:gdLst/>
            <a:ahLst/>
            <a:cxnLst/>
            <a:rect l="l" t="t" r="r" b="b"/>
            <a:pathLst>
              <a:path w="4305991" h="695918">
                <a:moveTo>
                  <a:pt x="0" y="0"/>
                </a:moveTo>
                <a:lnTo>
                  <a:pt x="4305992" y="0"/>
                </a:lnTo>
                <a:lnTo>
                  <a:pt x="4305992" y="695918"/>
                </a:lnTo>
                <a:lnTo>
                  <a:pt x="0" y="6959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Freeform 4"/>
          <p:cNvSpPr/>
          <p:nvPr/>
        </p:nvSpPr>
        <p:spPr>
          <a:xfrm>
            <a:off x="13150343" y="7109128"/>
            <a:ext cx="3850509" cy="3374446"/>
          </a:xfrm>
          <a:custGeom>
            <a:avLst/>
            <a:gdLst/>
            <a:ahLst/>
            <a:cxnLst/>
            <a:rect l="l" t="t" r="r" b="b"/>
            <a:pathLst>
              <a:path w="3850509" h="3374446">
                <a:moveTo>
                  <a:pt x="0" y="0"/>
                </a:moveTo>
                <a:lnTo>
                  <a:pt x="3850509" y="0"/>
                </a:lnTo>
                <a:lnTo>
                  <a:pt x="3850509" y="3374446"/>
                </a:lnTo>
                <a:lnTo>
                  <a:pt x="0" y="337444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TextBox 5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18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0" y="358583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DÉFIS DE LA SEMAINE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23121" y="1628185"/>
            <a:ext cx="17830483" cy="3162925"/>
            <a:chOff x="0" y="-28575"/>
            <a:chExt cx="23773977" cy="4217234"/>
          </a:xfrm>
        </p:grpSpPr>
        <p:grpSp>
          <p:nvGrpSpPr>
            <p:cNvPr id="8" name="Group 8"/>
            <p:cNvGrpSpPr/>
            <p:nvPr/>
          </p:nvGrpSpPr>
          <p:grpSpPr>
            <a:xfrm>
              <a:off x="2326092" y="887841"/>
              <a:ext cx="21447885" cy="1590659"/>
              <a:chOff x="0" y="0"/>
              <a:chExt cx="2954563" cy="219122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2954562" cy="219122"/>
              </a:xfrm>
              <a:custGeom>
                <a:avLst/>
                <a:gdLst/>
                <a:ahLst/>
                <a:cxnLst/>
                <a:rect l="l" t="t" r="r" b="b"/>
                <a:pathLst>
                  <a:path w="2954562" h="219122">
                    <a:moveTo>
                      <a:pt x="9145" y="0"/>
                    </a:moveTo>
                    <a:lnTo>
                      <a:pt x="2945418" y="0"/>
                    </a:lnTo>
                    <a:cubicBezTo>
                      <a:pt x="2950468" y="0"/>
                      <a:pt x="2954562" y="4094"/>
                      <a:pt x="2954562" y="9145"/>
                    </a:cubicBezTo>
                    <a:lnTo>
                      <a:pt x="2954562" y="209977"/>
                    </a:lnTo>
                    <a:cubicBezTo>
                      <a:pt x="2954562" y="212403"/>
                      <a:pt x="2953599" y="214729"/>
                      <a:pt x="2951884" y="216444"/>
                    </a:cubicBezTo>
                    <a:cubicBezTo>
                      <a:pt x="2950169" y="218159"/>
                      <a:pt x="2947843" y="219122"/>
                      <a:pt x="2945418" y="219122"/>
                    </a:cubicBezTo>
                    <a:lnTo>
                      <a:pt x="9145" y="219122"/>
                    </a:lnTo>
                    <a:cubicBezTo>
                      <a:pt x="6719" y="219122"/>
                      <a:pt x="4393" y="218159"/>
                      <a:pt x="2678" y="216444"/>
                    </a:cubicBezTo>
                    <a:cubicBezTo>
                      <a:pt x="963" y="214729"/>
                      <a:pt x="0" y="212403"/>
                      <a:pt x="0" y="209977"/>
                    </a:cubicBezTo>
                    <a:lnTo>
                      <a:pt x="0" y="9145"/>
                    </a:lnTo>
                    <a:cubicBezTo>
                      <a:pt x="0" y="6719"/>
                      <a:pt x="963" y="4393"/>
                      <a:pt x="2678" y="2678"/>
                    </a:cubicBezTo>
                    <a:cubicBezTo>
                      <a:pt x="4393" y="963"/>
                      <a:pt x="6719" y="0"/>
                      <a:pt x="9145" y="0"/>
                    </a:cubicBezTo>
                    <a:close/>
                  </a:path>
                </a:pathLst>
              </a:custGeom>
              <a:solidFill>
                <a:srgbClr val="30178A"/>
              </a:solidFill>
              <a:ln w="57150" cap="sq">
                <a:solidFill>
                  <a:srgbClr val="30178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114300"/>
                <a:ext cx="2954563" cy="333422"/>
              </a:xfrm>
              <a:prstGeom prst="rect">
                <a:avLst/>
              </a:prstGeom>
            </p:spPr>
            <p:txBody>
              <a:bodyPr lIns="63317" tIns="63317" rIns="63317" bIns="63317" rtlCol="0" anchor="ctr"/>
              <a:lstStyle/>
              <a:p>
                <a:pPr algn="ctr">
                  <a:lnSpc>
                    <a:spcPts val="4085"/>
                  </a:lnSpc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2767326" y="1086257"/>
              <a:ext cx="825117" cy="1239930"/>
            </a:xfrm>
            <a:custGeom>
              <a:avLst/>
              <a:gdLst/>
              <a:ahLst/>
              <a:cxnLst/>
              <a:rect l="l" t="t" r="r" b="b"/>
              <a:pathLst>
                <a:path w="825117" h="1239930">
                  <a:moveTo>
                    <a:pt x="0" y="0"/>
                  </a:moveTo>
                  <a:lnTo>
                    <a:pt x="825117" y="0"/>
                  </a:lnTo>
                  <a:lnTo>
                    <a:pt x="825117" y="1239930"/>
                  </a:lnTo>
                  <a:lnTo>
                    <a:pt x="0" y="1239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244571" y="887841"/>
              <a:ext cx="1586222" cy="1590659"/>
              <a:chOff x="0" y="0"/>
              <a:chExt cx="742644" cy="74472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742644" cy="744721"/>
              </a:xfrm>
              <a:custGeom>
                <a:avLst/>
                <a:gdLst/>
                <a:ahLst/>
                <a:cxnLst/>
                <a:rect l="l" t="t" r="r" b="b"/>
                <a:pathLst>
                  <a:path w="742644" h="744721">
                    <a:moveTo>
                      <a:pt x="371322" y="0"/>
                    </a:moveTo>
                    <a:cubicBezTo>
                      <a:pt x="166246" y="0"/>
                      <a:pt x="0" y="166711"/>
                      <a:pt x="0" y="372361"/>
                    </a:cubicBezTo>
                    <a:cubicBezTo>
                      <a:pt x="0" y="578010"/>
                      <a:pt x="166246" y="744721"/>
                      <a:pt x="371322" y="744721"/>
                    </a:cubicBezTo>
                    <a:cubicBezTo>
                      <a:pt x="576397" y="744721"/>
                      <a:pt x="742644" y="578010"/>
                      <a:pt x="742644" y="372361"/>
                    </a:cubicBezTo>
                    <a:cubicBezTo>
                      <a:pt x="742644" y="166711"/>
                      <a:pt x="576397" y="0"/>
                      <a:pt x="371322" y="0"/>
                    </a:cubicBezTo>
                    <a:close/>
                  </a:path>
                </a:pathLst>
              </a:custGeom>
              <a:solidFill>
                <a:srgbClr val="EAE8F8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69623" y="12668"/>
                <a:ext cx="603398" cy="662236"/>
              </a:xfrm>
              <a:prstGeom prst="rect">
                <a:avLst/>
              </a:prstGeom>
            </p:spPr>
            <p:txBody>
              <a:bodyPr lIns="63517" tIns="63517" rIns="63517" bIns="63517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3841377" y="1163228"/>
              <a:ext cx="19695790" cy="11899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54"/>
                </a:lnSpc>
              </a:pPr>
              <a:r>
                <a:rPr lang="en-US" sz="3099" b="1" spc="-92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Cette </a:t>
              </a:r>
              <a:r>
                <a:rPr lang="en-US" sz="3099" b="1" spc="-92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semaine</a:t>
              </a:r>
              <a:r>
                <a:rPr lang="en-US" sz="3099" b="1" spc="-92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, </a:t>
              </a:r>
              <a:r>
                <a:rPr lang="en-US" sz="3099" b="1" spc="-92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lors</a:t>
              </a:r>
              <a:r>
                <a:rPr lang="en-US" sz="3099" b="1" spc="-92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099" b="1" spc="-92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d’une</a:t>
              </a:r>
              <a:r>
                <a:rPr lang="en-US" sz="3099" b="1" spc="-92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situation </a:t>
              </a:r>
              <a:r>
                <a:rPr lang="en-US" sz="3099" b="1" spc="-92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anxiogène</a:t>
              </a:r>
              <a:r>
                <a:rPr lang="en-US" sz="3099" b="1" spc="-92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, </a:t>
              </a:r>
              <a:r>
                <a:rPr lang="en-US" sz="3099" b="1" spc="-92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essaie</a:t>
              </a:r>
              <a:r>
                <a:rPr lang="en-US" sz="3099" b="1" spc="-92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au </a:t>
              </a:r>
              <a:r>
                <a:rPr lang="en-US" sz="3099" b="1" spc="-92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moins</a:t>
              </a:r>
              <a:r>
                <a:rPr lang="en-US" sz="3099" b="1" spc="-92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deux </a:t>
              </a:r>
              <a:r>
                <a:rPr lang="en-US" sz="3099" b="1" spc="-92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stratégies</a:t>
              </a:r>
              <a:r>
                <a:rPr lang="en-US" sz="3099" b="1" spc="-92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pour </a:t>
              </a:r>
              <a:r>
                <a:rPr lang="en-US" sz="3099" b="1" spc="-92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sortir</a:t>
              </a:r>
              <a:r>
                <a:rPr lang="en-US" sz="3099" b="1" spc="-92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de ta zone de </a:t>
              </a:r>
              <a:r>
                <a:rPr lang="en-US" sz="3099" b="1" spc="-92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confort</a:t>
              </a:r>
              <a:r>
                <a:rPr lang="en-US" sz="3099" b="1" spc="-92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et </a:t>
              </a:r>
              <a:r>
                <a:rPr lang="en-US" sz="3099" b="1" spc="-92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t’exposer</a:t>
              </a:r>
              <a:r>
                <a:rPr lang="en-US" sz="3099" b="1" spc="-92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, à ton </a:t>
              </a:r>
              <a:r>
                <a:rPr lang="en-US" sz="3099" b="1" spc="-92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rythme</a:t>
              </a:r>
              <a:r>
                <a:rPr lang="en-US" sz="3099" b="1" spc="-92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.</a:t>
              </a:r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607259" y="781546"/>
              <a:ext cx="860845" cy="1663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506"/>
                </a:lnSpc>
                <a:spcBef>
                  <a:spcPct val="0"/>
                </a:spcBef>
              </a:pPr>
              <a:r>
                <a:rPr lang="en-US" sz="6790" b="1">
                  <a:solidFill>
                    <a:srgbClr val="30178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1</a:t>
              </a:r>
            </a:p>
          </p:txBody>
        </p:sp>
        <p:sp>
          <p:nvSpPr>
            <p:cNvPr id="17" name="Freeform 17"/>
            <p:cNvSpPr/>
            <p:nvPr/>
          </p:nvSpPr>
          <p:spPr>
            <a:xfrm rot="-4839586" flipV="1">
              <a:off x="2475669" y="2605602"/>
              <a:ext cx="783399" cy="968246"/>
            </a:xfrm>
            <a:custGeom>
              <a:avLst/>
              <a:gdLst/>
              <a:ahLst/>
              <a:cxnLst/>
              <a:rect l="l" t="t" r="r" b="b"/>
              <a:pathLst>
                <a:path w="783399" h="968246">
                  <a:moveTo>
                    <a:pt x="0" y="968245"/>
                  </a:moveTo>
                  <a:lnTo>
                    <a:pt x="783399" y="968245"/>
                  </a:lnTo>
                  <a:lnTo>
                    <a:pt x="783399" y="0"/>
                  </a:lnTo>
                  <a:lnTo>
                    <a:pt x="0" y="0"/>
                  </a:lnTo>
                  <a:lnTo>
                    <a:pt x="0" y="968245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grpSp>
          <p:nvGrpSpPr>
            <p:cNvPr id="18" name="Group 18"/>
            <p:cNvGrpSpPr/>
            <p:nvPr/>
          </p:nvGrpSpPr>
          <p:grpSpPr>
            <a:xfrm>
              <a:off x="3361040" y="2848519"/>
              <a:ext cx="7270945" cy="1340140"/>
              <a:chOff x="0" y="0"/>
              <a:chExt cx="3396783" cy="626076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0" y="0"/>
                <a:ext cx="3396783" cy="626076"/>
              </a:xfrm>
              <a:custGeom>
                <a:avLst/>
                <a:gdLst/>
                <a:ahLst/>
                <a:cxnLst/>
                <a:rect l="l" t="t" r="r" b="b"/>
                <a:pathLst>
                  <a:path w="3396783" h="626076">
                    <a:moveTo>
                      <a:pt x="22479" y="0"/>
                    </a:moveTo>
                    <a:lnTo>
                      <a:pt x="3374304" y="0"/>
                    </a:lnTo>
                    <a:cubicBezTo>
                      <a:pt x="3380266" y="0"/>
                      <a:pt x="3385984" y="2368"/>
                      <a:pt x="3390199" y="6584"/>
                    </a:cubicBezTo>
                    <a:cubicBezTo>
                      <a:pt x="3394415" y="10800"/>
                      <a:pt x="3396783" y="16517"/>
                      <a:pt x="3396783" y="22479"/>
                    </a:cubicBezTo>
                    <a:lnTo>
                      <a:pt x="3396783" y="603597"/>
                    </a:lnTo>
                    <a:cubicBezTo>
                      <a:pt x="3396783" y="609559"/>
                      <a:pt x="3394415" y="615277"/>
                      <a:pt x="3390199" y="619492"/>
                    </a:cubicBezTo>
                    <a:cubicBezTo>
                      <a:pt x="3385984" y="623708"/>
                      <a:pt x="3380266" y="626076"/>
                      <a:pt x="3374304" y="626076"/>
                    </a:cubicBezTo>
                    <a:lnTo>
                      <a:pt x="22479" y="626076"/>
                    </a:lnTo>
                    <a:cubicBezTo>
                      <a:pt x="10064" y="626076"/>
                      <a:pt x="0" y="616012"/>
                      <a:pt x="0" y="603597"/>
                    </a:cubicBezTo>
                    <a:lnTo>
                      <a:pt x="0" y="22479"/>
                    </a:lnTo>
                    <a:cubicBezTo>
                      <a:pt x="0" y="16517"/>
                      <a:pt x="2368" y="10800"/>
                      <a:pt x="6584" y="6584"/>
                    </a:cubicBezTo>
                    <a:cubicBezTo>
                      <a:pt x="10800" y="2368"/>
                      <a:pt x="16517" y="0"/>
                      <a:pt x="22479" y="0"/>
                    </a:cubicBezTo>
                    <a:close/>
                  </a:path>
                </a:pathLst>
              </a:custGeom>
              <a:solidFill>
                <a:srgbClr val="EAE8F8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20" name="TextBox 20"/>
              <p:cNvSpPr txBox="1"/>
              <p:nvPr/>
            </p:nvSpPr>
            <p:spPr>
              <a:xfrm>
                <a:off x="0" y="-161925"/>
                <a:ext cx="3396783" cy="788001"/>
              </a:xfrm>
              <a:prstGeom prst="rect">
                <a:avLst/>
              </a:prstGeom>
            </p:spPr>
            <p:txBody>
              <a:bodyPr lIns="100571" tIns="100571" rIns="100571" bIns="100571" rtlCol="0" anchor="ctr"/>
              <a:lstStyle/>
              <a:p>
                <a:pPr algn="ctr">
                  <a:lnSpc>
                    <a:spcPts val="5599"/>
                  </a:lnSpc>
                </a:pPr>
                <a:endParaRPr/>
              </a:p>
            </p:txBody>
          </p:sp>
        </p:grpSp>
        <p:sp>
          <p:nvSpPr>
            <p:cNvPr id="21" name="TextBox 21"/>
            <p:cNvSpPr txBox="1"/>
            <p:nvPr/>
          </p:nvSpPr>
          <p:spPr>
            <a:xfrm>
              <a:off x="4897493" y="3246834"/>
              <a:ext cx="5535884" cy="564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1"/>
                </a:lnSpc>
              </a:pPr>
              <a:r>
                <a:rPr lang="en-US" sz="2880" b="1" spc="-60">
                  <a:solidFill>
                    <a:srgbClr val="30178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DÉFI D’ACCOMPAGNEMENT</a:t>
              </a:r>
            </a:p>
          </p:txBody>
        </p:sp>
        <p:sp>
          <p:nvSpPr>
            <p:cNvPr id="22" name="Freeform 22"/>
            <p:cNvSpPr/>
            <p:nvPr/>
          </p:nvSpPr>
          <p:spPr>
            <a:xfrm>
              <a:off x="3409793" y="2848519"/>
              <a:ext cx="1306229" cy="1319424"/>
            </a:xfrm>
            <a:custGeom>
              <a:avLst/>
              <a:gdLst/>
              <a:ahLst/>
              <a:cxnLst/>
              <a:rect l="l" t="t" r="r" b="b"/>
              <a:pathLst>
                <a:path w="1306229" h="1319424">
                  <a:moveTo>
                    <a:pt x="0" y="0"/>
                  </a:moveTo>
                  <a:lnTo>
                    <a:pt x="1306229" y="0"/>
                  </a:lnTo>
                  <a:lnTo>
                    <a:pt x="1306229" y="1319423"/>
                  </a:lnTo>
                  <a:lnTo>
                    <a:pt x="0" y="13194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28575"/>
              <a:ext cx="7995532" cy="8286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4199"/>
                </a:lnSpc>
              </a:pPr>
              <a:r>
                <a:rPr lang="en-US" sz="3999" b="1" spc="-119">
                  <a:solidFill>
                    <a:srgbClr val="30178D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Le petit défi des enfants</a:t>
              </a:r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06549" y="5751155"/>
            <a:ext cx="17814247" cy="2598124"/>
            <a:chOff x="0" y="-106294"/>
            <a:chExt cx="23752330" cy="3464165"/>
          </a:xfrm>
        </p:grpSpPr>
        <p:grpSp>
          <p:nvGrpSpPr>
            <p:cNvPr id="25" name="Group 25"/>
            <p:cNvGrpSpPr/>
            <p:nvPr/>
          </p:nvGrpSpPr>
          <p:grpSpPr>
            <a:xfrm>
              <a:off x="2081522" y="0"/>
              <a:ext cx="21447885" cy="1590659"/>
              <a:chOff x="0" y="0"/>
              <a:chExt cx="2954563" cy="219122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2954562" cy="219122"/>
              </a:xfrm>
              <a:custGeom>
                <a:avLst/>
                <a:gdLst/>
                <a:ahLst/>
                <a:cxnLst/>
                <a:rect l="l" t="t" r="r" b="b"/>
                <a:pathLst>
                  <a:path w="2954562" h="219122">
                    <a:moveTo>
                      <a:pt x="5775" y="0"/>
                    </a:moveTo>
                    <a:lnTo>
                      <a:pt x="2948787" y="0"/>
                    </a:lnTo>
                    <a:cubicBezTo>
                      <a:pt x="2951977" y="0"/>
                      <a:pt x="2954562" y="2586"/>
                      <a:pt x="2954562" y="5775"/>
                    </a:cubicBezTo>
                    <a:lnTo>
                      <a:pt x="2954562" y="213347"/>
                    </a:lnTo>
                    <a:cubicBezTo>
                      <a:pt x="2954562" y="216536"/>
                      <a:pt x="2951977" y="219122"/>
                      <a:pt x="2948787" y="219122"/>
                    </a:cubicBezTo>
                    <a:lnTo>
                      <a:pt x="5775" y="219122"/>
                    </a:lnTo>
                    <a:cubicBezTo>
                      <a:pt x="2586" y="219122"/>
                      <a:pt x="0" y="216536"/>
                      <a:pt x="0" y="213347"/>
                    </a:cubicBezTo>
                    <a:lnTo>
                      <a:pt x="0" y="5775"/>
                    </a:lnTo>
                    <a:cubicBezTo>
                      <a:pt x="0" y="2586"/>
                      <a:pt x="2586" y="0"/>
                      <a:pt x="5775" y="0"/>
                    </a:cubicBezTo>
                    <a:close/>
                  </a:path>
                </a:pathLst>
              </a:custGeom>
              <a:solidFill>
                <a:srgbClr val="30178A"/>
              </a:solidFill>
              <a:ln w="57150" cap="sq">
                <a:solidFill>
                  <a:srgbClr val="30178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114300"/>
                <a:ext cx="2954563" cy="333422"/>
              </a:xfrm>
              <a:prstGeom prst="rect">
                <a:avLst/>
              </a:prstGeom>
            </p:spPr>
            <p:txBody>
              <a:bodyPr lIns="100254" tIns="100254" rIns="100254" bIns="100254" rtlCol="0" anchor="ctr"/>
              <a:lstStyle/>
              <a:p>
                <a:pPr algn="ctr">
                  <a:lnSpc>
                    <a:spcPts val="4085"/>
                  </a:lnSpc>
                </a:pPr>
                <a:endParaRPr/>
              </a:p>
            </p:txBody>
          </p:sp>
        </p:grpSp>
        <p:sp>
          <p:nvSpPr>
            <p:cNvPr id="28" name="Freeform 28"/>
            <p:cNvSpPr/>
            <p:nvPr/>
          </p:nvSpPr>
          <p:spPr>
            <a:xfrm>
              <a:off x="2522756" y="198416"/>
              <a:ext cx="825117" cy="1239930"/>
            </a:xfrm>
            <a:custGeom>
              <a:avLst/>
              <a:gdLst/>
              <a:ahLst/>
              <a:cxnLst/>
              <a:rect l="l" t="t" r="r" b="b"/>
              <a:pathLst>
                <a:path w="825117" h="1239930">
                  <a:moveTo>
                    <a:pt x="0" y="0"/>
                  </a:moveTo>
                  <a:lnTo>
                    <a:pt x="825117" y="0"/>
                  </a:lnTo>
                  <a:lnTo>
                    <a:pt x="825117" y="1239930"/>
                  </a:lnTo>
                  <a:lnTo>
                    <a:pt x="0" y="123993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3542424" y="248965"/>
              <a:ext cx="20209906" cy="1189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255"/>
                </a:lnSpc>
              </a:pPr>
              <a:r>
                <a:rPr lang="en-US" sz="3100" b="1" spc="-93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Cette </a:t>
              </a:r>
              <a:r>
                <a:rPr lang="en-US" sz="3100" b="1" spc="-93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semaine</a:t>
              </a:r>
              <a:r>
                <a:rPr lang="en-US" sz="3100" b="1" spc="-93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, </a:t>
              </a:r>
              <a:r>
                <a:rPr lang="en-US" sz="3100" b="1" spc="-93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lors</a:t>
              </a:r>
              <a:r>
                <a:rPr lang="en-US" sz="3100" b="1" spc="-93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100" b="1" spc="-93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d’une</a:t>
              </a:r>
              <a:r>
                <a:rPr lang="en-US" sz="3100" b="1" spc="-93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situation </a:t>
              </a:r>
              <a:r>
                <a:rPr lang="en-US" sz="3100" b="1" spc="-93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anxiogène</a:t>
              </a:r>
              <a:r>
                <a:rPr lang="en-US" sz="3100" b="1" spc="-93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, </a:t>
              </a:r>
              <a:r>
                <a:rPr lang="en-US" sz="3100" b="1" spc="-93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tentez</a:t>
              </a:r>
              <a:r>
                <a:rPr lang="en-US" sz="3100" b="1" spc="-93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de </a:t>
              </a:r>
              <a:r>
                <a:rPr lang="en-US" sz="3100" b="1" spc="-93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mettre</a:t>
              </a:r>
              <a:r>
                <a:rPr lang="en-US" sz="3100" b="1" spc="-93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100" b="1" spc="-93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en</a:t>
              </a:r>
              <a:r>
                <a:rPr lang="en-US" sz="3100" b="1" spc="-93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pratique au </a:t>
              </a:r>
              <a:r>
                <a:rPr lang="en-US" sz="3100" b="1" spc="-93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moins</a:t>
              </a:r>
              <a:r>
                <a:rPr lang="en-US" sz="3100" b="1" spc="-93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deux </a:t>
              </a:r>
              <a:r>
                <a:rPr lang="en-US" sz="3100" b="1" spc="-93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stratégies</a:t>
              </a:r>
              <a:r>
                <a:rPr lang="en-US" sz="3100" b="1" spc="-93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pour </a:t>
              </a:r>
              <a:r>
                <a:rPr lang="en-US" sz="3100" b="1" spc="-93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sortir</a:t>
              </a:r>
              <a:r>
                <a:rPr lang="en-US" sz="3100" b="1" spc="-93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de </a:t>
              </a:r>
              <a:r>
                <a:rPr lang="en-US" sz="3100" b="1" spc="-93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votre</a:t>
              </a:r>
              <a:r>
                <a:rPr lang="en-US" sz="3100" b="1" spc="-93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propre zone de </a:t>
              </a:r>
              <a:r>
                <a:rPr lang="en-US" sz="3100" b="1" spc="-93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confort</a:t>
              </a:r>
              <a:r>
                <a:rPr lang="en-US" sz="3100" b="1" spc="-93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et vous exposer, </a:t>
              </a:r>
              <a:r>
                <a:rPr lang="en-US" sz="3100" b="1" spc="-93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afin</a:t>
              </a:r>
              <a:r>
                <a:rPr lang="en-US" sz="3100" b="1" spc="-93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100" b="1" spc="-93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d’agir</a:t>
              </a:r>
              <a:r>
                <a:rPr lang="en-US" sz="3100" b="1" spc="-93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100" b="1" spc="-93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en</a:t>
              </a:r>
              <a:r>
                <a:rPr lang="en-US" sz="3100" b="1" spc="-93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100" b="1" spc="-93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modèle</a:t>
              </a:r>
              <a:r>
                <a:rPr lang="en-US" sz="3100" b="1" spc="-93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.</a:t>
              </a:r>
            </a:p>
          </p:txBody>
        </p:sp>
        <p:grpSp>
          <p:nvGrpSpPr>
            <p:cNvPr id="30" name="Group 30"/>
            <p:cNvGrpSpPr/>
            <p:nvPr/>
          </p:nvGrpSpPr>
          <p:grpSpPr>
            <a:xfrm>
              <a:off x="0" y="0"/>
              <a:ext cx="1586222" cy="1590659"/>
              <a:chOff x="0" y="0"/>
              <a:chExt cx="742644" cy="744721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742644" cy="744721"/>
              </a:xfrm>
              <a:custGeom>
                <a:avLst/>
                <a:gdLst/>
                <a:ahLst/>
                <a:cxnLst/>
                <a:rect l="l" t="t" r="r" b="b"/>
                <a:pathLst>
                  <a:path w="742644" h="744721">
                    <a:moveTo>
                      <a:pt x="371322" y="0"/>
                    </a:moveTo>
                    <a:cubicBezTo>
                      <a:pt x="166246" y="0"/>
                      <a:pt x="0" y="166711"/>
                      <a:pt x="0" y="372361"/>
                    </a:cubicBezTo>
                    <a:cubicBezTo>
                      <a:pt x="0" y="578010"/>
                      <a:pt x="166246" y="744721"/>
                      <a:pt x="371322" y="744721"/>
                    </a:cubicBezTo>
                    <a:cubicBezTo>
                      <a:pt x="576397" y="744721"/>
                      <a:pt x="742644" y="578010"/>
                      <a:pt x="742644" y="372361"/>
                    </a:cubicBezTo>
                    <a:cubicBezTo>
                      <a:pt x="742644" y="166711"/>
                      <a:pt x="576397" y="0"/>
                      <a:pt x="371322" y="0"/>
                    </a:cubicBezTo>
                    <a:close/>
                  </a:path>
                </a:pathLst>
              </a:custGeom>
              <a:solidFill>
                <a:srgbClr val="EAE8F8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69623" y="12668"/>
                <a:ext cx="603398" cy="662236"/>
              </a:xfrm>
              <a:prstGeom prst="rect">
                <a:avLst/>
              </a:prstGeom>
            </p:spPr>
            <p:txBody>
              <a:bodyPr lIns="100571" tIns="100571" rIns="100571" bIns="100571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33" name="TextBox 33"/>
            <p:cNvSpPr txBox="1"/>
            <p:nvPr/>
          </p:nvSpPr>
          <p:spPr>
            <a:xfrm>
              <a:off x="362689" y="-106294"/>
              <a:ext cx="860845" cy="166350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506"/>
                </a:lnSpc>
                <a:spcBef>
                  <a:spcPct val="0"/>
                </a:spcBef>
              </a:pPr>
              <a:r>
                <a:rPr lang="en-US" sz="6790" b="1">
                  <a:solidFill>
                    <a:srgbClr val="30178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2</a:t>
              </a:r>
            </a:p>
          </p:txBody>
        </p:sp>
        <p:sp>
          <p:nvSpPr>
            <p:cNvPr id="34" name="Freeform 34"/>
            <p:cNvSpPr/>
            <p:nvPr/>
          </p:nvSpPr>
          <p:spPr>
            <a:xfrm rot="-4839586" flipV="1">
              <a:off x="2231098" y="1774814"/>
              <a:ext cx="783399" cy="968246"/>
            </a:xfrm>
            <a:custGeom>
              <a:avLst/>
              <a:gdLst/>
              <a:ahLst/>
              <a:cxnLst/>
              <a:rect l="l" t="t" r="r" b="b"/>
              <a:pathLst>
                <a:path w="783399" h="968246">
                  <a:moveTo>
                    <a:pt x="0" y="968246"/>
                  </a:moveTo>
                  <a:lnTo>
                    <a:pt x="783399" y="968246"/>
                  </a:lnTo>
                  <a:lnTo>
                    <a:pt x="783399" y="0"/>
                  </a:lnTo>
                  <a:lnTo>
                    <a:pt x="0" y="0"/>
                  </a:lnTo>
                  <a:lnTo>
                    <a:pt x="0" y="968246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grpSp>
          <p:nvGrpSpPr>
            <p:cNvPr id="35" name="Group 35"/>
            <p:cNvGrpSpPr/>
            <p:nvPr/>
          </p:nvGrpSpPr>
          <p:grpSpPr>
            <a:xfrm>
              <a:off x="3116469" y="2017731"/>
              <a:ext cx="5392892" cy="1340140"/>
              <a:chOff x="0" y="0"/>
              <a:chExt cx="2519409" cy="626076"/>
            </a:xfrm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2519409" cy="626076"/>
              </a:xfrm>
              <a:custGeom>
                <a:avLst/>
                <a:gdLst/>
                <a:ahLst/>
                <a:cxnLst/>
                <a:rect l="l" t="t" r="r" b="b"/>
                <a:pathLst>
                  <a:path w="2519409" h="626076">
                    <a:moveTo>
                      <a:pt x="19141" y="0"/>
                    </a:moveTo>
                    <a:lnTo>
                      <a:pt x="2500268" y="0"/>
                    </a:lnTo>
                    <a:cubicBezTo>
                      <a:pt x="2505345" y="0"/>
                      <a:pt x="2510213" y="2017"/>
                      <a:pt x="2513803" y="5606"/>
                    </a:cubicBezTo>
                    <a:cubicBezTo>
                      <a:pt x="2517392" y="9196"/>
                      <a:pt x="2519409" y="14065"/>
                      <a:pt x="2519409" y="19141"/>
                    </a:cubicBezTo>
                    <a:lnTo>
                      <a:pt x="2519409" y="606935"/>
                    </a:lnTo>
                    <a:cubicBezTo>
                      <a:pt x="2519409" y="612012"/>
                      <a:pt x="2517392" y="616880"/>
                      <a:pt x="2513803" y="620470"/>
                    </a:cubicBezTo>
                    <a:cubicBezTo>
                      <a:pt x="2510213" y="624060"/>
                      <a:pt x="2505345" y="626076"/>
                      <a:pt x="2500268" y="626076"/>
                    </a:cubicBezTo>
                    <a:lnTo>
                      <a:pt x="19141" y="626076"/>
                    </a:lnTo>
                    <a:cubicBezTo>
                      <a:pt x="8570" y="626076"/>
                      <a:pt x="0" y="617507"/>
                      <a:pt x="0" y="606935"/>
                    </a:cubicBezTo>
                    <a:lnTo>
                      <a:pt x="0" y="19141"/>
                    </a:lnTo>
                    <a:cubicBezTo>
                      <a:pt x="0" y="14065"/>
                      <a:pt x="2017" y="9196"/>
                      <a:pt x="5606" y="5606"/>
                    </a:cubicBezTo>
                    <a:cubicBezTo>
                      <a:pt x="9196" y="2017"/>
                      <a:pt x="14065" y="0"/>
                      <a:pt x="19141" y="0"/>
                    </a:cubicBezTo>
                    <a:close/>
                  </a:path>
                </a:pathLst>
              </a:custGeom>
              <a:solidFill>
                <a:srgbClr val="EAE8F8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37" name="TextBox 37"/>
              <p:cNvSpPr txBox="1"/>
              <p:nvPr/>
            </p:nvSpPr>
            <p:spPr>
              <a:xfrm>
                <a:off x="0" y="-161925"/>
                <a:ext cx="2519409" cy="788001"/>
              </a:xfrm>
              <a:prstGeom prst="rect">
                <a:avLst/>
              </a:prstGeom>
            </p:spPr>
            <p:txBody>
              <a:bodyPr lIns="159242" tIns="159242" rIns="159242" bIns="159242" rtlCol="0" anchor="ctr"/>
              <a:lstStyle/>
              <a:p>
                <a:pPr algn="ctr">
                  <a:lnSpc>
                    <a:spcPts val="5599"/>
                  </a:lnSpc>
                </a:pPr>
                <a:endParaRPr/>
              </a:p>
            </p:txBody>
          </p:sp>
        </p:grpSp>
        <p:sp>
          <p:nvSpPr>
            <p:cNvPr id="38" name="TextBox 38"/>
            <p:cNvSpPr txBox="1"/>
            <p:nvPr/>
          </p:nvSpPr>
          <p:spPr>
            <a:xfrm>
              <a:off x="4652922" y="2416047"/>
              <a:ext cx="3856439" cy="56481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621"/>
                </a:lnSpc>
              </a:pPr>
              <a:r>
                <a:rPr lang="en-US" sz="2880" b="1" spc="-60">
                  <a:solidFill>
                    <a:srgbClr val="30178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DÉFI PERSONNEL</a:t>
              </a:r>
            </a:p>
          </p:txBody>
        </p:sp>
        <p:sp>
          <p:nvSpPr>
            <p:cNvPr id="39" name="Freeform 39"/>
            <p:cNvSpPr/>
            <p:nvPr/>
          </p:nvSpPr>
          <p:spPr>
            <a:xfrm>
              <a:off x="3164074" y="2017731"/>
              <a:ext cx="1213537" cy="1261910"/>
            </a:xfrm>
            <a:custGeom>
              <a:avLst/>
              <a:gdLst/>
              <a:ahLst/>
              <a:cxnLst/>
              <a:rect l="l" t="t" r="r" b="b"/>
              <a:pathLst>
                <a:path w="1213537" h="1261910">
                  <a:moveTo>
                    <a:pt x="0" y="0"/>
                  </a:moveTo>
                  <a:lnTo>
                    <a:pt x="1213537" y="0"/>
                  </a:lnTo>
                  <a:lnTo>
                    <a:pt x="1213537" y="1261911"/>
                  </a:lnTo>
                  <a:lnTo>
                    <a:pt x="0" y="126191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2"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146639" y="5162586"/>
            <a:ext cx="5996649" cy="6286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3999" b="1" spc="-119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 défi des parents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396629" y="1462195"/>
            <a:ext cx="17494741" cy="15303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200"/>
              </a:lnSpc>
              <a:spcBef>
                <a:spcPct val="0"/>
              </a:spcBef>
            </a:pPr>
            <a:r>
              <a:rPr lang="en-US" sz="8000" b="1">
                <a:solidFill>
                  <a:srgbClr val="30178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Merci pour votre participation!</a:t>
            </a:r>
          </a:p>
        </p:txBody>
      </p:sp>
      <p:sp>
        <p:nvSpPr>
          <p:cNvPr id="4" name="Freeform 4"/>
          <p:cNvSpPr/>
          <p:nvPr/>
        </p:nvSpPr>
        <p:spPr>
          <a:xfrm rot="-2906592">
            <a:off x="592814" y="6623113"/>
            <a:ext cx="2102402" cy="2530243"/>
          </a:xfrm>
          <a:custGeom>
            <a:avLst/>
            <a:gdLst/>
            <a:ahLst/>
            <a:cxnLst/>
            <a:rect l="l" t="t" r="r" b="b"/>
            <a:pathLst>
              <a:path w="2102402" h="2530243">
                <a:moveTo>
                  <a:pt x="0" y="0"/>
                </a:moveTo>
                <a:lnTo>
                  <a:pt x="2102402" y="0"/>
                </a:lnTo>
                <a:lnTo>
                  <a:pt x="2102402" y="2530242"/>
                </a:lnTo>
                <a:lnTo>
                  <a:pt x="0" y="253024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5"/>
          <p:cNvSpPr/>
          <p:nvPr/>
        </p:nvSpPr>
        <p:spPr>
          <a:xfrm>
            <a:off x="2925263" y="3407080"/>
            <a:ext cx="13069672" cy="7400702"/>
          </a:xfrm>
          <a:custGeom>
            <a:avLst/>
            <a:gdLst/>
            <a:ahLst/>
            <a:cxnLst/>
            <a:rect l="l" t="t" r="r" b="b"/>
            <a:pathLst>
              <a:path w="13069672" h="7400702">
                <a:moveTo>
                  <a:pt x="0" y="0"/>
                </a:moveTo>
                <a:lnTo>
                  <a:pt x="13069672" y="0"/>
                </a:lnTo>
                <a:lnTo>
                  <a:pt x="13069672" y="7400702"/>
                </a:lnTo>
                <a:lnTo>
                  <a:pt x="0" y="7400702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TextBox 6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19</a:t>
            </a:r>
          </a:p>
        </p:txBody>
      </p:sp>
      <p:sp>
        <p:nvSpPr>
          <p:cNvPr id="7" name="Freeform 7"/>
          <p:cNvSpPr/>
          <p:nvPr/>
        </p:nvSpPr>
        <p:spPr>
          <a:xfrm rot="-2906592">
            <a:off x="14564084" y="2940717"/>
            <a:ext cx="2102402" cy="2530243"/>
          </a:xfrm>
          <a:custGeom>
            <a:avLst/>
            <a:gdLst/>
            <a:ahLst/>
            <a:cxnLst/>
            <a:rect l="l" t="t" r="r" b="b"/>
            <a:pathLst>
              <a:path w="2102402" h="2530243">
                <a:moveTo>
                  <a:pt x="0" y="0"/>
                </a:moveTo>
                <a:lnTo>
                  <a:pt x="2102402" y="0"/>
                </a:lnTo>
                <a:lnTo>
                  <a:pt x="2102402" y="2530243"/>
                </a:lnTo>
                <a:lnTo>
                  <a:pt x="0" y="253024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Freeform 8"/>
          <p:cNvSpPr/>
          <p:nvPr/>
        </p:nvSpPr>
        <p:spPr>
          <a:xfrm>
            <a:off x="165689" y="188933"/>
            <a:ext cx="5366348" cy="660613"/>
          </a:xfrm>
          <a:custGeom>
            <a:avLst/>
            <a:gdLst/>
            <a:ahLst/>
            <a:cxnLst/>
            <a:rect l="l" t="t" r="r" b="b"/>
            <a:pathLst>
              <a:path w="5366348" h="660613">
                <a:moveTo>
                  <a:pt x="0" y="0"/>
                </a:moveTo>
                <a:lnTo>
                  <a:pt x="5366348" y="0"/>
                </a:lnTo>
                <a:lnTo>
                  <a:pt x="5366348" y="660613"/>
                </a:lnTo>
                <a:lnTo>
                  <a:pt x="0" y="66061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" name="TextBox 9"/>
          <p:cNvSpPr txBox="1"/>
          <p:nvPr/>
        </p:nvSpPr>
        <p:spPr>
          <a:xfrm>
            <a:off x="0" y="654040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CONCLUSION ET DÉPART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8682941" y="4048911"/>
            <a:ext cx="8576359" cy="21583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80"/>
              </a:lnSpc>
            </a:pPr>
            <a:r>
              <a:rPr lang="en-US" sz="8000" b="1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DÉROULEMENT GÉNÉRAL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</a:t>
            </a:r>
          </a:p>
        </p:txBody>
      </p:sp>
      <p:sp>
        <p:nvSpPr>
          <p:cNvPr id="5" name="Freeform 5"/>
          <p:cNvSpPr/>
          <p:nvPr/>
        </p:nvSpPr>
        <p:spPr>
          <a:xfrm>
            <a:off x="108258" y="614234"/>
            <a:ext cx="9247827" cy="8999145"/>
          </a:xfrm>
          <a:custGeom>
            <a:avLst/>
            <a:gdLst/>
            <a:ahLst/>
            <a:cxnLst/>
            <a:rect l="l" t="t" r="r" b="b"/>
            <a:pathLst>
              <a:path w="9247827" h="8999145">
                <a:moveTo>
                  <a:pt x="0" y="0"/>
                </a:moveTo>
                <a:lnTo>
                  <a:pt x="9247827" y="0"/>
                </a:lnTo>
                <a:lnTo>
                  <a:pt x="9247827" y="8999145"/>
                </a:lnTo>
                <a:lnTo>
                  <a:pt x="0" y="899914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</a:t>
            </a:r>
          </a:p>
        </p:txBody>
      </p:sp>
      <p:sp>
        <p:nvSpPr>
          <p:cNvPr id="4" name="Freeform 4"/>
          <p:cNvSpPr/>
          <p:nvPr/>
        </p:nvSpPr>
        <p:spPr>
          <a:xfrm>
            <a:off x="5736703" y="1548749"/>
            <a:ext cx="7391245" cy="7404932"/>
          </a:xfrm>
          <a:custGeom>
            <a:avLst/>
            <a:gdLst/>
            <a:ahLst/>
            <a:cxnLst/>
            <a:rect l="l" t="t" r="r" b="b"/>
            <a:pathLst>
              <a:path w="7391245" h="7404932">
                <a:moveTo>
                  <a:pt x="0" y="0"/>
                </a:moveTo>
                <a:lnTo>
                  <a:pt x="7391244" y="0"/>
                </a:lnTo>
                <a:lnTo>
                  <a:pt x="7391244" y="7404932"/>
                </a:lnTo>
                <a:lnTo>
                  <a:pt x="0" y="740493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TextBox 5"/>
          <p:cNvSpPr txBox="1"/>
          <p:nvPr/>
        </p:nvSpPr>
        <p:spPr>
          <a:xfrm>
            <a:off x="288325" y="870738"/>
            <a:ext cx="17711350" cy="221361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0"/>
              </a:lnSpc>
            </a:pPr>
            <a:r>
              <a:rPr lang="en-US" sz="8000" b="1" spc="-408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EXPOSITION, ÉVITEMENT ET ZONE DE CONFORT</a:t>
            </a:r>
          </a:p>
        </p:txBody>
      </p:sp>
      <p:sp>
        <p:nvSpPr>
          <p:cNvPr id="6" name="Freeform 6"/>
          <p:cNvSpPr/>
          <p:nvPr/>
        </p:nvSpPr>
        <p:spPr>
          <a:xfrm>
            <a:off x="167234" y="188857"/>
            <a:ext cx="5539117" cy="681881"/>
          </a:xfrm>
          <a:custGeom>
            <a:avLst/>
            <a:gdLst/>
            <a:ahLst/>
            <a:cxnLst/>
            <a:rect l="l" t="t" r="r" b="b"/>
            <a:pathLst>
              <a:path w="5539117" h="681881">
                <a:moveTo>
                  <a:pt x="0" y="0"/>
                </a:moveTo>
                <a:lnTo>
                  <a:pt x="5539116" y="0"/>
                </a:lnTo>
                <a:lnTo>
                  <a:pt x="5539116" y="681881"/>
                </a:lnTo>
                <a:lnTo>
                  <a:pt x="0" y="6818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7" name="Group 7"/>
          <p:cNvGrpSpPr/>
          <p:nvPr/>
        </p:nvGrpSpPr>
        <p:grpSpPr>
          <a:xfrm>
            <a:off x="2673850" y="6735293"/>
            <a:ext cx="12344371" cy="3279021"/>
            <a:chOff x="0" y="0"/>
            <a:chExt cx="2647566" cy="70327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647566" cy="703270"/>
            </a:xfrm>
            <a:custGeom>
              <a:avLst/>
              <a:gdLst/>
              <a:ahLst/>
              <a:cxnLst/>
              <a:rect l="l" t="t" r="r" b="b"/>
              <a:pathLst>
                <a:path w="2647566" h="703270">
                  <a:moveTo>
                    <a:pt x="23832" y="0"/>
                  </a:moveTo>
                  <a:lnTo>
                    <a:pt x="2623734" y="0"/>
                  </a:lnTo>
                  <a:cubicBezTo>
                    <a:pt x="2630055" y="0"/>
                    <a:pt x="2636117" y="2511"/>
                    <a:pt x="2640586" y="6980"/>
                  </a:cubicBezTo>
                  <a:cubicBezTo>
                    <a:pt x="2645055" y="11450"/>
                    <a:pt x="2647566" y="17511"/>
                    <a:pt x="2647566" y="23832"/>
                  </a:cubicBezTo>
                  <a:lnTo>
                    <a:pt x="2647566" y="679438"/>
                  </a:lnTo>
                  <a:cubicBezTo>
                    <a:pt x="2647566" y="692600"/>
                    <a:pt x="2636896" y="703270"/>
                    <a:pt x="2623734" y="703270"/>
                  </a:cubicBezTo>
                  <a:lnTo>
                    <a:pt x="23832" y="703270"/>
                  </a:lnTo>
                  <a:cubicBezTo>
                    <a:pt x="10670" y="703270"/>
                    <a:pt x="0" y="692600"/>
                    <a:pt x="0" y="679438"/>
                  </a:cubicBezTo>
                  <a:lnTo>
                    <a:pt x="0" y="23832"/>
                  </a:lnTo>
                  <a:cubicBezTo>
                    <a:pt x="0" y="10670"/>
                    <a:pt x="10670" y="0"/>
                    <a:pt x="23832" y="0"/>
                  </a:cubicBezTo>
                  <a:close/>
                </a:path>
              </a:pathLst>
            </a:custGeom>
            <a:solidFill>
              <a:srgbClr val="E0F6F1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2647566" cy="7604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62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061621" y="6818297"/>
            <a:ext cx="11568828" cy="741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60"/>
              </a:lnSpc>
              <a:spcBef>
                <a:spcPct val="0"/>
              </a:spcBef>
            </a:pPr>
            <a:r>
              <a:rPr lang="en-US" sz="3900" b="1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OBJECTIFS SPÉCIFIQUES DE L’ATELIER 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850637" y="7482229"/>
            <a:ext cx="11990798" cy="2381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85586" lvl="1" indent="-242793" algn="l">
              <a:lnSpc>
                <a:spcPts val="3148"/>
              </a:lnSpc>
              <a:buFont typeface="Arial"/>
              <a:buChar char="•"/>
            </a:pPr>
            <a:r>
              <a:rPr lang="en-US" sz="2249" b="1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Comprendre les conc</a:t>
            </a:r>
            <a:r>
              <a:rPr lang="en-US" sz="2249" b="1" u="none" strike="noStrike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epts d’exposition, d’évitement et de zone de confort;</a:t>
            </a:r>
          </a:p>
          <a:p>
            <a:pPr marL="485586" lvl="1" indent="-242793" algn="l">
              <a:lnSpc>
                <a:spcPts val="3148"/>
              </a:lnSpc>
              <a:buFont typeface="Arial"/>
              <a:buChar char="•"/>
            </a:pPr>
            <a:r>
              <a:rPr lang="en-US" sz="2249" b="1" u="none" strike="noStrike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Identifier les stratégies d’évitement utilisées par son enfant;</a:t>
            </a:r>
          </a:p>
          <a:p>
            <a:pPr marL="485586" lvl="1" indent="-242793" algn="l">
              <a:lnSpc>
                <a:spcPts val="3148"/>
              </a:lnSpc>
              <a:spcBef>
                <a:spcPct val="0"/>
              </a:spcBef>
              <a:buFont typeface="Arial"/>
              <a:buChar char="•"/>
            </a:pPr>
            <a:r>
              <a:rPr lang="en-US" sz="2249" b="1" u="none" strike="noStrike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Accompagner son enfant à utiliser davantage de stratégies d’exposition pour sortir de sa zone de confort, dans le respect de son rythme ;</a:t>
            </a:r>
          </a:p>
          <a:p>
            <a:pPr marL="485586" lvl="1" indent="-242793" algn="l">
              <a:lnSpc>
                <a:spcPts val="3148"/>
              </a:lnSpc>
              <a:buFont typeface="Arial"/>
              <a:buChar char="•"/>
            </a:pPr>
            <a:r>
              <a:rPr lang="en-US" sz="2249" b="1" u="none" strike="noStrike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Adopter des attitudes et stratégies dans son rôle parental qui soutiennent un sentiment de sécurité et de confiance chez son enfant et le motive à s’exposer.</a:t>
            </a:r>
          </a:p>
        </p:txBody>
      </p:sp>
      <p:sp>
        <p:nvSpPr>
          <p:cNvPr id="12" name="Freeform 12"/>
          <p:cNvSpPr/>
          <p:nvPr/>
        </p:nvSpPr>
        <p:spPr>
          <a:xfrm>
            <a:off x="14168428" y="6317039"/>
            <a:ext cx="1346014" cy="1307316"/>
          </a:xfrm>
          <a:custGeom>
            <a:avLst/>
            <a:gdLst/>
            <a:ahLst/>
            <a:cxnLst/>
            <a:rect l="l" t="t" r="r" b="b"/>
            <a:pathLst>
              <a:path w="1346014" h="1307316">
                <a:moveTo>
                  <a:pt x="0" y="0"/>
                </a:moveTo>
                <a:lnTo>
                  <a:pt x="1346013" y="0"/>
                </a:lnTo>
                <a:lnTo>
                  <a:pt x="1346013" y="1307315"/>
                </a:lnTo>
                <a:lnTo>
                  <a:pt x="0" y="1307315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53026" y="2108374"/>
            <a:ext cx="7347487" cy="224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259"/>
              </a:lnSpc>
            </a:pPr>
            <a:r>
              <a:rPr lang="en-US" sz="6999" b="1" spc="-363">
                <a:solidFill>
                  <a:srgbClr val="3017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En ce moment, </a:t>
            </a:r>
          </a:p>
          <a:p>
            <a:pPr algn="ctr">
              <a:lnSpc>
                <a:spcPts val="8259"/>
              </a:lnSpc>
            </a:pPr>
            <a:r>
              <a:rPr lang="en-US" sz="6999" b="1" spc="-363">
                <a:solidFill>
                  <a:srgbClr val="30178A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je me sens...</a:t>
            </a:r>
          </a:p>
        </p:txBody>
      </p:sp>
      <p:sp>
        <p:nvSpPr>
          <p:cNvPr id="4" name="Freeform 4"/>
          <p:cNvSpPr/>
          <p:nvPr/>
        </p:nvSpPr>
        <p:spPr>
          <a:xfrm rot="-979249">
            <a:off x="5000711" y="3937139"/>
            <a:ext cx="1952111" cy="2412722"/>
          </a:xfrm>
          <a:custGeom>
            <a:avLst/>
            <a:gdLst/>
            <a:ahLst/>
            <a:cxnLst/>
            <a:rect l="l" t="t" r="r" b="b"/>
            <a:pathLst>
              <a:path w="1952111" h="2412722">
                <a:moveTo>
                  <a:pt x="0" y="0"/>
                </a:moveTo>
                <a:lnTo>
                  <a:pt x="1952111" y="0"/>
                </a:lnTo>
                <a:lnTo>
                  <a:pt x="1952111" y="2412722"/>
                </a:lnTo>
                <a:lnTo>
                  <a:pt x="0" y="24127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5"/>
          <p:cNvSpPr/>
          <p:nvPr/>
        </p:nvSpPr>
        <p:spPr>
          <a:xfrm>
            <a:off x="8491090" y="-5974"/>
            <a:ext cx="9371705" cy="10165127"/>
          </a:xfrm>
          <a:custGeom>
            <a:avLst/>
            <a:gdLst/>
            <a:ahLst/>
            <a:cxnLst/>
            <a:rect l="l" t="t" r="r" b="b"/>
            <a:pathLst>
              <a:path w="9371705" h="10165127">
                <a:moveTo>
                  <a:pt x="0" y="0"/>
                </a:moveTo>
                <a:lnTo>
                  <a:pt x="9371706" y="0"/>
                </a:lnTo>
                <a:lnTo>
                  <a:pt x="9371706" y="10165127"/>
                </a:lnTo>
                <a:lnTo>
                  <a:pt x="0" y="10165127"/>
                </a:lnTo>
                <a:lnTo>
                  <a:pt x="0" y="0"/>
                </a:lnTo>
                <a:close/>
              </a:path>
            </a:pathLst>
          </a:custGeom>
          <a:blipFill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TextBox 6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4</a:t>
            </a:r>
          </a:p>
        </p:txBody>
      </p:sp>
      <p:sp>
        <p:nvSpPr>
          <p:cNvPr id="7" name="Freeform 7"/>
          <p:cNvSpPr/>
          <p:nvPr/>
        </p:nvSpPr>
        <p:spPr>
          <a:xfrm>
            <a:off x="146639" y="219749"/>
            <a:ext cx="5539117" cy="681881"/>
          </a:xfrm>
          <a:custGeom>
            <a:avLst/>
            <a:gdLst/>
            <a:ahLst/>
            <a:cxnLst/>
            <a:rect l="l" t="t" r="r" b="b"/>
            <a:pathLst>
              <a:path w="5539117" h="681881">
                <a:moveTo>
                  <a:pt x="0" y="0"/>
                </a:moveTo>
                <a:lnTo>
                  <a:pt x="5539117" y="0"/>
                </a:lnTo>
                <a:lnTo>
                  <a:pt x="5539117" y="681881"/>
                </a:lnTo>
                <a:lnTo>
                  <a:pt x="0" y="68188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9400017" y="8208794"/>
            <a:ext cx="378522" cy="7694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77"/>
              </a:lnSpc>
              <a:spcBef>
                <a:spcPct val="0"/>
              </a:spcBef>
            </a:pPr>
            <a:r>
              <a:rPr lang="en-US" sz="4055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4</a:t>
            </a:r>
          </a:p>
        </p:txBody>
      </p:sp>
      <p:sp>
        <p:nvSpPr>
          <p:cNvPr id="4" name="Freeform 4"/>
          <p:cNvSpPr/>
          <p:nvPr/>
        </p:nvSpPr>
        <p:spPr>
          <a:xfrm>
            <a:off x="156936" y="147668"/>
            <a:ext cx="5539117" cy="681881"/>
          </a:xfrm>
          <a:custGeom>
            <a:avLst/>
            <a:gdLst/>
            <a:ahLst/>
            <a:cxnLst/>
            <a:rect l="l" t="t" r="r" b="b"/>
            <a:pathLst>
              <a:path w="5539117" h="681881">
                <a:moveTo>
                  <a:pt x="0" y="0"/>
                </a:moveTo>
                <a:lnTo>
                  <a:pt x="5539117" y="0"/>
                </a:lnTo>
                <a:lnTo>
                  <a:pt x="5539117" y="681881"/>
                </a:lnTo>
                <a:lnTo>
                  <a:pt x="0" y="6818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5"/>
          <p:cNvSpPr/>
          <p:nvPr/>
        </p:nvSpPr>
        <p:spPr>
          <a:xfrm>
            <a:off x="15160436" y="6857887"/>
            <a:ext cx="2419527" cy="2120385"/>
          </a:xfrm>
          <a:custGeom>
            <a:avLst/>
            <a:gdLst/>
            <a:ahLst/>
            <a:cxnLst/>
            <a:rect l="l" t="t" r="r" b="b"/>
            <a:pathLst>
              <a:path w="2419527" h="2120385">
                <a:moveTo>
                  <a:pt x="0" y="0"/>
                </a:moveTo>
                <a:lnTo>
                  <a:pt x="2419527" y="0"/>
                </a:lnTo>
                <a:lnTo>
                  <a:pt x="2419527" y="2120386"/>
                </a:lnTo>
                <a:lnTo>
                  <a:pt x="0" y="212038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TextBox 6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5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327740" y="3875750"/>
            <a:ext cx="17252222" cy="2701120"/>
            <a:chOff x="0" y="-68276"/>
            <a:chExt cx="23002963" cy="3601494"/>
          </a:xfrm>
        </p:grpSpPr>
        <p:grpSp>
          <p:nvGrpSpPr>
            <p:cNvPr id="8" name="Group 8"/>
            <p:cNvGrpSpPr/>
            <p:nvPr/>
          </p:nvGrpSpPr>
          <p:grpSpPr>
            <a:xfrm>
              <a:off x="2648098" y="1990037"/>
              <a:ext cx="20354865" cy="1543181"/>
              <a:chOff x="0" y="0"/>
              <a:chExt cx="3335512" cy="252878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335512" cy="252878"/>
              </a:xfrm>
              <a:custGeom>
                <a:avLst/>
                <a:gdLst/>
                <a:ahLst/>
                <a:cxnLst/>
                <a:rect l="l" t="t" r="r" b="b"/>
                <a:pathLst>
                  <a:path w="3335512" h="252878">
                    <a:moveTo>
                      <a:pt x="6086" y="0"/>
                    </a:moveTo>
                    <a:lnTo>
                      <a:pt x="3329426" y="0"/>
                    </a:lnTo>
                    <a:cubicBezTo>
                      <a:pt x="3332787" y="0"/>
                      <a:pt x="3335512" y="2725"/>
                      <a:pt x="3335512" y="6086"/>
                    </a:cubicBezTo>
                    <a:lnTo>
                      <a:pt x="3335512" y="246792"/>
                    </a:lnTo>
                    <a:cubicBezTo>
                      <a:pt x="3335512" y="248406"/>
                      <a:pt x="3334871" y="249954"/>
                      <a:pt x="3333729" y="251096"/>
                    </a:cubicBezTo>
                    <a:cubicBezTo>
                      <a:pt x="3332588" y="252237"/>
                      <a:pt x="3331040" y="252878"/>
                      <a:pt x="3329426" y="252878"/>
                    </a:cubicBezTo>
                    <a:lnTo>
                      <a:pt x="6086" y="252878"/>
                    </a:lnTo>
                    <a:cubicBezTo>
                      <a:pt x="2725" y="252878"/>
                      <a:pt x="0" y="250153"/>
                      <a:pt x="0" y="246792"/>
                    </a:cubicBezTo>
                    <a:lnTo>
                      <a:pt x="0" y="6086"/>
                    </a:lnTo>
                    <a:cubicBezTo>
                      <a:pt x="0" y="2725"/>
                      <a:pt x="2725" y="0"/>
                      <a:pt x="6086" y="0"/>
                    </a:cubicBezTo>
                    <a:close/>
                  </a:path>
                </a:pathLst>
              </a:custGeom>
              <a:solidFill>
                <a:srgbClr val="30178A"/>
              </a:solidFill>
              <a:ln w="57150" cap="sq">
                <a:solidFill>
                  <a:srgbClr val="30178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114300"/>
                <a:ext cx="3335512" cy="367178"/>
              </a:xfrm>
              <a:prstGeom prst="rect">
                <a:avLst/>
              </a:prstGeom>
            </p:spPr>
            <p:txBody>
              <a:bodyPr lIns="84279" tIns="84279" rIns="84279" bIns="84279" rtlCol="0" anchor="ctr"/>
              <a:lstStyle/>
              <a:p>
                <a:pPr algn="ctr">
                  <a:lnSpc>
                    <a:spcPts val="4085"/>
                  </a:lnSpc>
                </a:pPr>
                <a:endParaRPr/>
              </a:p>
            </p:txBody>
          </p:sp>
        </p:grpSp>
        <p:sp>
          <p:nvSpPr>
            <p:cNvPr id="11" name="TextBox 11"/>
            <p:cNvSpPr txBox="1"/>
            <p:nvPr/>
          </p:nvSpPr>
          <p:spPr>
            <a:xfrm>
              <a:off x="4053792" y="2214038"/>
              <a:ext cx="18725803" cy="1162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50"/>
                </a:lnSpc>
              </a:pP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Cette </a:t>
              </a:r>
              <a:r>
                <a:rPr lang="en-US" sz="3000" b="1" spc="-89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semaine</a:t>
              </a: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, </a:t>
              </a:r>
              <a:r>
                <a:rPr lang="en-US" sz="3000" b="1" spc="-89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si</a:t>
              </a: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000" b="1" spc="-89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tu</a:t>
              </a: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vis </a:t>
              </a:r>
              <a:r>
                <a:rPr lang="en-US" sz="3000" b="1" spc="-89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une</a:t>
              </a: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situation </a:t>
              </a:r>
              <a:r>
                <a:rPr lang="en-US" sz="3000" b="1" spc="-89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anxiogène</a:t>
              </a: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, </a:t>
              </a:r>
              <a:r>
                <a:rPr lang="en-US" sz="3000" b="1" spc="-89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essaie</a:t>
              </a: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000" b="1" spc="-89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d’identifier</a:t>
              </a: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la source de ton </a:t>
              </a:r>
              <a:r>
                <a:rPr lang="en-US" sz="3000" b="1" spc="-89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anxiété</a:t>
              </a: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et </a:t>
              </a:r>
              <a:r>
                <a:rPr lang="en-US" sz="3000" b="1" spc="-89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mets</a:t>
              </a: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000" b="1" spc="-89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en</a:t>
              </a: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pratique au </a:t>
              </a:r>
              <a:r>
                <a:rPr lang="en-US" sz="3000" b="1" spc="-89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moins</a:t>
              </a: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deux </a:t>
              </a:r>
              <a:r>
                <a:rPr lang="en-US" sz="3000" b="1" spc="-89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stratégies</a:t>
              </a: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pour </a:t>
              </a:r>
              <a:r>
                <a:rPr lang="en-US" sz="3000" b="1" spc="-89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t’apaiser</a:t>
              </a: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.</a:t>
              </a:r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898270" y="1990037"/>
              <a:ext cx="1333455" cy="1337185"/>
              <a:chOff x="0" y="0"/>
              <a:chExt cx="742644" cy="744721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742644" cy="744721"/>
              </a:xfrm>
              <a:custGeom>
                <a:avLst/>
                <a:gdLst/>
                <a:ahLst/>
                <a:cxnLst/>
                <a:rect l="l" t="t" r="r" b="b"/>
                <a:pathLst>
                  <a:path w="742644" h="744721">
                    <a:moveTo>
                      <a:pt x="371322" y="0"/>
                    </a:moveTo>
                    <a:cubicBezTo>
                      <a:pt x="166246" y="0"/>
                      <a:pt x="0" y="166711"/>
                      <a:pt x="0" y="372361"/>
                    </a:cubicBezTo>
                    <a:cubicBezTo>
                      <a:pt x="0" y="578010"/>
                      <a:pt x="166246" y="744721"/>
                      <a:pt x="371322" y="744721"/>
                    </a:cubicBezTo>
                    <a:cubicBezTo>
                      <a:pt x="576397" y="744721"/>
                      <a:pt x="742644" y="578010"/>
                      <a:pt x="742644" y="372361"/>
                    </a:cubicBezTo>
                    <a:cubicBezTo>
                      <a:pt x="742644" y="166711"/>
                      <a:pt x="576397" y="0"/>
                      <a:pt x="371322" y="0"/>
                    </a:cubicBezTo>
                    <a:close/>
                  </a:path>
                </a:pathLst>
              </a:custGeom>
              <a:solidFill>
                <a:srgbClr val="EAE8F8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69623" y="12668"/>
                <a:ext cx="603398" cy="662236"/>
              </a:xfrm>
              <a:prstGeom prst="rect">
                <a:avLst/>
              </a:prstGeom>
            </p:spPr>
            <p:txBody>
              <a:bodyPr lIns="84545" tIns="84545" rIns="84545" bIns="84545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15" name="TextBox 15"/>
            <p:cNvSpPr txBox="1"/>
            <p:nvPr/>
          </p:nvSpPr>
          <p:spPr>
            <a:xfrm>
              <a:off x="1203163" y="1912296"/>
              <a:ext cx="723668" cy="13868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91"/>
                </a:lnSpc>
                <a:spcBef>
                  <a:spcPct val="0"/>
                </a:spcBef>
              </a:pPr>
              <a:r>
                <a:rPr lang="en-US" sz="5708" b="1">
                  <a:solidFill>
                    <a:srgbClr val="30178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</a:t>
              </a:r>
            </a:p>
          </p:txBody>
        </p:sp>
        <p:grpSp>
          <p:nvGrpSpPr>
            <p:cNvPr id="16" name="Group 16"/>
            <p:cNvGrpSpPr/>
            <p:nvPr/>
          </p:nvGrpSpPr>
          <p:grpSpPr>
            <a:xfrm>
              <a:off x="289961" y="107189"/>
              <a:ext cx="16169218" cy="1666900"/>
              <a:chOff x="0" y="0"/>
              <a:chExt cx="5817861" cy="599769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5817861" cy="599769"/>
              </a:xfrm>
              <a:custGeom>
                <a:avLst/>
                <a:gdLst/>
                <a:ahLst/>
                <a:cxnLst/>
                <a:rect l="l" t="t" r="r" b="b"/>
                <a:pathLst>
                  <a:path w="5817861" h="599769">
                    <a:moveTo>
                      <a:pt x="5746" y="0"/>
                    </a:moveTo>
                    <a:lnTo>
                      <a:pt x="5812115" y="0"/>
                    </a:lnTo>
                    <a:cubicBezTo>
                      <a:pt x="5813639" y="0"/>
                      <a:pt x="5815100" y="605"/>
                      <a:pt x="5816178" y="1683"/>
                    </a:cubicBezTo>
                    <a:cubicBezTo>
                      <a:pt x="5817255" y="2760"/>
                      <a:pt x="5817861" y="4222"/>
                      <a:pt x="5817861" y="5746"/>
                    </a:cubicBezTo>
                    <a:lnTo>
                      <a:pt x="5817861" y="594023"/>
                    </a:lnTo>
                    <a:cubicBezTo>
                      <a:pt x="5817861" y="595547"/>
                      <a:pt x="5817255" y="597008"/>
                      <a:pt x="5816178" y="598086"/>
                    </a:cubicBezTo>
                    <a:cubicBezTo>
                      <a:pt x="5815100" y="599163"/>
                      <a:pt x="5813639" y="599769"/>
                      <a:pt x="5812115" y="599769"/>
                    </a:cubicBezTo>
                    <a:lnTo>
                      <a:pt x="5746" y="599769"/>
                    </a:lnTo>
                    <a:cubicBezTo>
                      <a:pt x="4222" y="599769"/>
                      <a:pt x="2760" y="599163"/>
                      <a:pt x="1683" y="598086"/>
                    </a:cubicBezTo>
                    <a:cubicBezTo>
                      <a:pt x="605" y="597008"/>
                      <a:pt x="0" y="595547"/>
                      <a:pt x="0" y="594023"/>
                    </a:cubicBezTo>
                    <a:lnTo>
                      <a:pt x="0" y="5746"/>
                    </a:lnTo>
                    <a:cubicBezTo>
                      <a:pt x="0" y="4222"/>
                      <a:pt x="605" y="2760"/>
                      <a:pt x="1683" y="1683"/>
                    </a:cubicBezTo>
                    <a:cubicBezTo>
                      <a:pt x="2760" y="605"/>
                      <a:pt x="4222" y="0"/>
                      <a:pt x="5746" y="0"/>
                    </a:cubicBezTo>
                    <a:close/>
                  </a:path>
                </a:pathLst>
              </a:custGeom>
              <a:solidFill>
                <a:srgbClr val="EAE8F8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57150"/>
                <a:ext cx="5817861" cy="656919"/>
              </a:xfrm>
              <a:prstGeom prst="rect">
                <a:avLst/>
              </a:prstGeom>
            </p:spPr>
            <p:txBody>
              <a:bodyPr lIns="100571" tIns="100571" rIns="100571" bIns="100571" rtlCol="0" anchor="ctr"/>
              <a:lstStyle/>
              <a:p>
                <a:pPr algn="ctr">
                  <a:lnSpc>
                    <a:spcPts val="1862"/>
                  </a:lnSpc>
                </a:pPr>
                <a:endParaRPr/>
              </a:p>
            </p:txBody>
          </p:sp>
        </p:grpSp>
        <p:grpSp>
          <p:nvGrpSpPr>
            <p:cNvPr id="19" name="Group 19"/>
            <p:cNvGrpSpPr/>
            <p:nvPr/>
          </p:nvGrpSpPr>
          <p:grpSpPr>
            <a:xfrm>
              <a:off x="0" y="0"/>
              <a:ext cx="1164541" cy="1167799"/>
              <a:chOff x="0" y="0"/>
              <a:chExt cx="742644" cy="744721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742644" cy="744721"/>
              </a:xfrm>
              <a:custGeom>
                <a:avLst/>
                <a:gdLst/>
                <a:ahLst/>
                <a:cxnLst/>
                <a:rect l="l" t="t" r="r" b="b"/>
                <a:pathLst>
                  <a:path w="742644" h="744721">
                    <a:moveTo>
                      <a:pt x="371322" y="0"/>
                    </a:moveTo>
                    <a:cubicBezTo>
                      <a:pt x="166246" y="0"/>
                      <a:pt x="0" y="166711"/>
                      <a:pt x="0" y="372361"/>
                    </a:cubicBezTo>
                    <a:cubicBezTo>
                      <a:pt x="0" y="578010"/>
                      <a:pt x="166246" y="744721"/>
                      <a:pt x="371322" y="744721"/>
                    </a:cubicBezTo>
                    <a:cubicBezTo>
                      <a:pt x="576397" y="744721"/>
                      <a:pt x="742644" y="578010"/>
                      <a:pt x="742644" y="372361"/>
                    </a:cubicBezTo>
                    <a:cubicBezTo>
                      <a:pt x="742644" y="166711"/>
                      <a:pt x="576397" y="0"/>
                      <a:pt x="371322" y="0"/>
                    </a:cubicBezTo>
                    <a:close/>
                  </a:path>
                </a:pathLst>
              </a:custGeom>
              <a:solidFill>
                <a:srgbClr val="30178C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21" name="TextBox 21"/>
              <p:cNvSpPr txBox="1"/>
              <p:nvPr/>
            </p:nvSpPr>
            <p:spPr>
              <a:xfrm>
                <a:off x="69623" y="12668"/>
                <a:ext cx="603398" cy="662236"/>
              </a:xfrm>
              <a:prstGeom prst="rect">
                <a:avLst/>
              </a:prstGeom>
            </p:spPr>
            <p:txBody>
              <a:bodyPr lIns="100571" tIns="100571" rIns="100571" bIns="100571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22" name="TextBox 22"/>
            <p:cNvSpPr txBox="1"/>
            <p:nvPr/>
          </p:nvSpPr>
          <p:spPr>
            <a:xfrm>
              <a:off x="266272" y="-68276"/>
              <a:ext cx="631998" cy="121229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79"/>
                </a:lnSpc>
                <a:spcBef>
                  <a:spcPct val="0"/>
                </a:spcBef>
              </a:pPr>
              <a:r>
                <a:rPr lang="en-US" sz="4985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2</a:t>
              </a:r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1438780" y="340500"/>
              <a:ext cx="14816786" cy="128155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67"/>
                </a:lnSpc>
              </a:pPr>
              <a:r>
                <a:rPr lang="en-US" sz="3399" b="1" spc="-139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Comment </a:t>
              </a:r>
              <a:r>
                <a:rPr lang="en-US" sz="3399" b="1" spc="-139" dirty="0" err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s’est</a:t>
              </a:r>
              <a:r>
                <a:rPr lang="en-US" sz="3399" b="1" spc="-139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passé </a:t>
              </a:r>
              <a:r>
                <a:rPr lang="en-US" sz="3399" b="1" spc="-139" dirty="0" err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l’accompagnement</a:t>
              </a:r>
              <a:r>
                <a:rPr lang="en-US" sz="3399" b="1" spc="-139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de </a:t>
              </a:r>
              <a:r>
                <a:rPr lang="en-US" sz="3399" b="1" spc="-139" dirty="0" err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votre</a:t>
              </a:r>
              <a:r>
                <a:rPr lang="en-US" sz="3399" b="1" spc="-139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enfant dans la </a:t>
              </a:r>
              <a:r>
                <a:rPr lang="en-US" sz="3399" b="1" spc="-139" dirty="0" err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réalisation</a:t>
              </a:r>
              <a:r>
                <a:rPr lang="en-US" sz="3399" b="1" spc="-139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de son petit </a:t>
              </a:r>
              <a:r>
                <a:rPr lang="en-US" sz="3399" b="1" spc="-139" dirty="0" err="1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défi</a:t>
              </a:r>
              <a:r>
                <a:rPr lang="en-US" sz="3399" b="1" spc="-139" dirty="0">
                  <a:solidFill>
                    <a:srgbClr val="30178B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?</a:t>
              </a:r>
            </a:p>
          </p:txBody>
        </p:sp>
        <p:sp>
          <p:nvSpPr>
            <p:cNvPr id="24" name="Freeform 24"/>
            <p:cNvSpPr/>
            <p:nvPr/>
          </p:nvSpPr>
          <p:spPr>
            <a:xfrm>
              <a:off x="3019020" y="2164404"/>
              <a:ext cx="693633" cy="1042345"/>
            </a:xfrm>
            <a:custGeom>
              <a:avLst/>
              <a:gdLst/>
              <a:ahLst/>
              <a:cxnLst/>
              <a:rect l="l" t="t" r="r" b="b"/>
              <a:pathLst>
                <a:path w="693633" h="1042345">
                  <a:moveTo>
                    <a:pt x="0" y="0"/>
                  </a:moveTo>
                  <a:lnTo>
                    <a:pt x="693634" y="0"/>
                  </a:lnTo>
                  <a:lnTo>
                    <a:pt x="693634" y="1042346"/>
                  </a:lnTo>
                  <a:lnTo>
                    <a:pt x="0" y="1042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327740" y="1868277"/>
            <a:ext cx="12344385" cy="1268105"/>
            <a:chOff x="0" y="-68276"/>
            <a:chExt cx="16459179" cy="1690806"/>
          </a:xfrm>
        </p:grpSpPr>
        <p:grpSp>
          <p:nvGrpSpPr>
            <p:cNvPr id="26" name="Group 26"/>
            <p:cNvGrpSpPr/>
            <p:nvPr/>
          </p:nvGrpSpPr>
          <p:grpSpPr>
            <a:xfrm>
              <a:off x="289961" y="107189"/>
              <a:ext cx="16169218" cy="1515341"/>
              <a:chOff x="0" y="0"/>
              <a:chExt cx="5817861" cy="545236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5817861" cy="545236"/>
              </a:xfrm>
              <a:custGeom>
                <a:avLst/>
                <a:gdLst/>
                <a:ahLst/>
                <a:cxnLst/>
                <a:rect l="l" t="t" r="r" b="b"/>
                <a:pathLst>
                  <a:path w="5817861" h="545236">
                    <a:moveTo>
                      <a:pt x="5746" y="0"/>
                    </a:moveTo>
                    <a:lnTo>
                      <a:pt x="5812115" y="0"/>
                    </a:lnTo>
                    <a:cubicBezTo>
                      <a:pt x="5813639" y="0"/>
                      <a:pt x="5815100" y="605"/>
                      <a:pt x="5816178" y="1683"/>
                    </a:cubicBezTo>
                    <a:cubicBezTo>
                      <a:pt x="5817255" y="2760"/>
                      <a:pt x="5817861" y="4222"/>
                      <a:pt x="5817861" y="5746"/>
                    </a:cubicBezTo>
                    <a:lnTo>
                      <a:pt x="5817861" y="539491"/>
                    </a:lnTo>
                    <a:cubicBezTo>
                      <a:pt x="5817861" y="541014"/>
                      <a:pt x="5817255" y="542476"/>
                      <a:pt x="5816178" y="543553"/>
                    </a:cubicBezTo>
                    <a:cubicBezTo>
                      <a:pt x="5815100" y="544631"/>
                      <a:pt x="5813639" y="545236"/>
                      <a:pt x="5812115" y="545236"/>
                    </a:cubicBezTo>
                    <a:lnTo>
                      <a:pt x="5746" y="545236"/>
                    </a:lnTo>
                    <a:cubicBezTo>
                      <a:pt x="4222" y="545236"/>
                      <a:pt x="2760" y="544631"/>
                      <a:pt x="1683" y="543553"/>
                    </a:cubicBezTo>
                    <a:cubicBezTo>
                      <a:pt x="605" y="542476"/>
                      <a:pt x="0" y="541014"/>
                      <a:pt x="0" y="539491"/>
                    </a:cubicBezTo>
                    <a:lnTo>
                      <a:pt x="0" y="5746"/>
                    </a:lnTo>
                    <a:cubicBezTo>
                      <a:pt x="0" y="4222"/>
                      <a:pt x="605" y="2760"/>
                      <a:pt x="1683" y="1683"/>
                    </a:cubicBezTo>
                    <a:cubicBezTo>
                      <a:pt x="2760" y="605"/>
                      <a:pt x="4222" y="0"/>
                      <a:pt x="5746" y="0"/>
                    </a:cubicBezTo>
                    <a:close/>
                  </a:path>
                </a:pathLst>
              </a:custGeom>
              <a:solidFill>
                <a:srgbClr val="EAE8F8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-57150"/>
                <a:ext cx="5817861" cy="602386"/>
              </a:xfrm>
              <a:prstGeom prst="rect">
                <a:avLst/>
              </a:prstGeom>
            </p:spPr>
            <p:txBody>
              <a:bodyPr lIns="100571" tIns="100571" rIns="100571" bIns="100571" rtlCol="0" anchor="ctr"/>
              <a:lstStyle/>
              <a:p>
                <a:pPr algn="ctr">
                  <a:lnSpc>
                    <a:spcPts val="1862"/>
                  </a:lnSpc>
                </a:pPr>
                <a:endParaRPr/>
              </a:p>
            </p:txBody>
          </p:sp>
        </p:grpSp>
        <p:grpSp>
          <p:nvGrpSpPr>
            <p:cNvPr id="29" name="Group 29"/>
            <p:cNvGrpSpPr/>
            <p:nvPr/>
          </p:nvGrpSpPr>
          <p:grpSpPr>
            <a:xfrm>
              <a:off x="0" y="0"/>
              <a:ext cx="1164541" cy="1167799"/>
              <a:chOff x="0" y="0"/>
              <a:chExt cx="742644" cy="744721"/>
            </a:xfrm>
          </p:grpSpPr>
          <p:sp>
            <p:nvSpPr>
              <p:cNvPr id="30" name="Freeform 30"/>
              <p:cNvSpPr/>
              <p:nvPr/>
            </p:nvSpPr>
            <p:spPr>
              <a:xfrm>
                <a:off x="0" y="0"/>
                <a:ext cx="742644" cy="744721"/>
              </a:xfrm>
              <a:custGeom>
                <a:avLst/>
                <a:gdLst/>
                <a:ahLst/>
                <a:cxnLst/>
                <a:rect l="l" t="t" r="r" b="b"/>
                <a:pathLst>
                  <a:path w="742644" h="744721">
                    <a:moveTo>
                      <a:pt x="371322" y="0"/>
                    </a:moveTo>
                    <a:cubicBezTo>
                      <a:pt x="166246" y="0"/>
                      <a:pt x="0" y="166711"/>
                      <a:pt x="0" y="372361"/>
                    </a:cubicBezTo>
                    <a:cubicBezTo>
                      <a:pt x="0" y="578010"/>
                      <a:pt x="166246" y="744721"/>
                      <a:pt x="371322" y="744721"/>
                    </a:cubicBezTo>
                    <a:cubicBezTo>
                      <a:pt x="576397" y="744721"/>
                      <a:pt x="742644" y="578010"/>
                      <a:pt x="742644" y="372361"/>
                    </a:cubicBezTo>
                    <a:cubicBezTo>
                      <a:pt x="742644" y="166711"/>
                      <a:pt x="576397" y="0"/>
                      <a:pt x="371322" y="0"/>
                    </a:cubicBezTo>
                    <a:close/>
                  </a:path>
                </a:pathLst>
              </a:custGeom>
              <a:solidFill>
                <a:srgbClr val="30178B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31" name="TextBox 31"/>
              <p:cNvSpPr txBox="1"/>
              <p:nvPr/>
            </p:nvSpPr>
            <p:spPr>
              <a:xfrm>
                <a:off x="69623" y="12668"/>
                <a:ext cx="603398" cy="662236"/>
              </a:xfrm>
              <a:prstGeom prst="rect">
                <a:avLst/>
              </a:prstGeom>
            </p:spPr>
            <p:txBody>
              <a:bodyPr lIns="100571" tIns="100571" rIns="100571" bIns="100571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32" name="TextBox 32"/>
            <p:cNvSpPr txBox="1"/>
            <p:nvPr/>
          </p:nvSpPr>
          <p:spPr>
            <a:xfrm>
              <a:off x="266272" y="-68276"/>
              <a:ext cx="631998" cy="121151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979"/>
                </a:lnSpc>
                <a:spcBef>
                  <a:spcPct val="0"/>
                </a:spcBef>
              </a:pPr>
              <a:r>
                <a:rPr lang="en-US" sz="4985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1</a:t>
              </a: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427427" y="670101"/>
              <a:ext cx="14816786" cy="69735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467"/>
                </a:lnSpc>
              </a:pPr>
              <a:r>
                <a:rPr lang="en-US" sz="3399" b="1" spc="-139" dirty="0">
                  <a:solidFill>
                    <a:srgbClr val="30178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Comment </a:t>
              </a:r>
              <a:r>
                <a:rPr lang="en-US" sz="3399" b="1" spc="-139" dirty="0" err="1">
                  <a:solidFill>
                    <a:srgbClr val="30178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s’est</a:t>
              </a:r>
              <a:r>
                <a:rPr lang="en-US" sz="3399" b="1" spc="-139" dirty="0">
                  <a:solidFill>
                    <a:srgbClr val="30178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passée la </a:t>
              </a:r>
              <a:r>
                <a:rPr lang="en-US" sz="3399" b="1" spc="-139" dirty="0" err="1">
                  <a:solidFill>
                    <a:srgbClr val="30178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semaine</a:t>
              </a:r>
              <a:r>
                <a:rPr lang="en-US" sz="3399" b="1" spc="-139" dirty="0">
                  <a:solidFill>
                    <a:srgbClr val="30178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avec </a:t>
              </a:r>
              <a:r>
                <a:rPr lang="en-US" sz="3399" b="1" spc="-139" dirty="0" err="1">
                  <a:solidFill>
                    <a:srgbClr val="30178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votre</a:t>
              </a:r>
              <a:r>
                <a:rPr lang="en-US" sz="3399" b="1" spc="-139" dirty="0">
                  <a:solidFill>
                    <a:srgbClr val="30178C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enfant? </a:t>
              </a:r>
            </a:p>
          </p:txBody>
        </p:sp>
      </p:grpSp>
      <p:grpSp>
        <p:nvGrpSpPr>
          <p:cNvPr id="34" name="Group 34"/>
          <p:cNvGrpSpPr/>
          <p:nvPr/>
        </p:nvGrpSpPr>
        <p:grpSpPr>
          <a:xfrm>
            <a:off x="15089912" y="569793"/>
            <a:ext cx="2106735" cy="2138917"/>
            <a:chOff x="0" y="0"/>
            <a:chExt cx="2808981" cy="2851889"/>
          </a:xfrm>
        </p:grpSpPr>
        <p:sp>
          <p:nvSpPr>
            <p:cNvPr id="35" name="Freeform 35"/>
            <p:cNvSpPr/>
            <p:nvPr/>
          </p:nvSpPr>
          <p:spPr>
            <a:xfrm flipH="1">
              <a:off x="242280" y="0"/>
              <a:ext cx="2566701" cy="2851889"/>
            </a:xfrm>
            <a:custGeom>
              <a:avLst/>
              <a:gdLst/>
              <a:ahLst/>
              <a:cxnLst/>
              <a:rect l="l" t="t" r="r" b="b"/>
              <a:pathLst>
                <a:path w="2566701" h="2851889">
                  <a:moveTo>
                    <a:pt x="2566701" y="0"/>
                  </a:moveTo>
                  <a:lnTo>
                    <a:pt x="0" y="0"/>
                  </a:lnTo>
                  <a:lnTo>
                    <a:pt x="0" y="2851889"/>
                  </a:lnTo>
                  <a:lnTo>
                    <a:pt x="2566701" y="2851889"/>
                  </a:lnTo>
                  <a:lnTo>
                    <a:pt x="2566701" y="0"/>
                  </a:lnTo>
                  <a:close/>
                </a:path>
              </a:pathLst>
            </a:custGeom>
            <a:blipFill>
              <a:blip r:embed="rId8">
                <a:extLst>
                  <a:ext uri="{96DAC541-7B7A-43D3-8B79-37D633B846F1}">
                    <asvg:svgBlip xmlns:asvg="http://schemas.microsoft.com/office/drawing/2016/SVG/main" r:embed="rId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36" name="Freeform 36"/>
            <p:cNvSpPr/>
            <p:nvPr/>
          </p:nvSpPr>
          <p:spPr>
            <a:xfrm>
              <a:off x="0" y="1903956"/>
              <a:ext cx="947933" cy="947933"/>
            </a:xfrm>
            <a:custGeom>
              <a:avLst/>
              <a:gdLst/>
              <a:ahLst/>
              <a:cxnLst/>
              <a:rect l="l" t="t" r="r" b="b"/>
              <a:pathLst>
                <a:path w="947933" h="947933">
                  <a:moveTo>
                    <a:pt x="0" y="0"/>
                  </a:moveTo>
                  <a:lnTo>
                    <a:pt x="947933" y="0"/>
                  </a:lnTo>
                  <a:lnTo>
                    <a:pt x="947933" y="947933"/>
                  </a:lnTo>
                  <a:lnTo>
                    <a:pt x="0" y="94793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37" name="TextBox 37"/>
          <p:cNvSpPr txBox="1"/>
          <p:nvPr/>
        </p:nvSpPr>
        <p:spPr>
          <a:xfrm>
            <a:off x="0" y="422156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RETOUR SUR LA SEMAINE</a:t>
            </a:r>
          </a:p>
        </p:txBody>
      </p:sp>
      <p:grpSp>
        <p:nvGrpSpPr>
          <p:cNvPr id="38" name="Group 38"/>
          <p:cNvGrpSpPr/>
          <p:nvPr/>
        </p:nvGrpSpPr>
        <p:grpSpPr>
          <a:xfrm>
            <a:off x="517953" y="7444828"/>
            <a:ext cx="12126913" cy="1250175"/>
            <a:chOff x="0" y="0"/>
            <a:chExt cx="5817861" cy="599769"/>
          </a:xfrm>
        </p:grpSpPr>
        <p:sp>
          <p:nvSpPr>
            <p:cNvPr id="39" name="Freeform 39"/>
            <p:cNvSpPr/>
            <p:nvPr/>
          </p:nvSpPr>
          <p:spPr>
            <a:xfrm>
              <a:off x="0" y="0"/>
              <a:ext cx="5817861" cy="599769"/>
            </a:xfrm>
            <a:custGeom>
              <a:avLst/>
              <a:gdLst/>
              <a:ahLst/>
              <a:cxnLst/>
              <a:rect l="l" t="t" r="r" b="b"/>
              <a:pathLst>
                <a:path w="5817861" h="599769">
                  <a:moveTo>
                    <a:pt x="5746" y="0"/>
                  </a:moveTo>
                  <a:lnTo>
                    <a:pt x="5812115" y="0"/>
                  </a:lnTo>
                  <a:cubicBezTo>
                    <a:pt x="5813639" y="0"/>
                    <a:pt x="5815100" y="605"/>
                    <a:pt x="5816178" y="1683"/>
                  </a:cubicBezTo>
                  <a:cubicBezTo>
                    <a:pt x="5817255" y="2760"/>
                    <a:pt x="5817861" y="4222"/>
                    <a:pt x="5817861" y="5746"/>
                  </a:cubicBezTo>
                  <a:lnTo>
                    <a:pt x="5817861" y="594023"/>
                  </a:lnTo>
                  <a:cubicBezTo>
                    <a:pt x="5817861" y="595547"/>
                    <a:pt x="5817255" y="597008"/>
                    <a:pt x="5816178" y="598086"/>
                  </a:cubicBezTo>
                  <a:cubicBezTo>
                    <a:pt x="5815100" y="599163"/>
                    <a:pt x="5813639" y="599769"/>
                    <a:pt x="5812115" y="599769"/>
                  </a:cubicBezTo>
                  <a:lnTo>
                    <a:pt x="5746" y="599769"/>
                  </a:lnTo>
                  <a:cubicBezTo>
                    <a:pt x="4222" y="599769"/>
                    <a:pt x="2760" y="599163"/>
                    <a:pt x="1683" y="598086"/>
                  </a:cubicBezTo>
                  <a:cubicBezTo>
                    <a:pt x="605" y="597008"/>
                    <a:pt x="0" y="595547"/>
                    <a:pt x="0" y="594023"/>
                  </a:cubicBezTo>
                  <a:lnTo>
                    <a:pt x="0" y="5746"/>
                  </a:lnTo>
                  <a:cubicBezTo>
                    <a:pt x="0" y="4222"/>
                    <a:pt x="605" y="2760"/>
                    <a:pt x="1683" y="1683"/>
                  </a:cubicBezTo>
                  <a:cubicBezTo>
                    <a:pt x="2760" y="605"/>
                    <a:pt x="4222" y="0"/>
                    <a:pt x="5746" y="0"/>
                  </a:cubicBezTo>
                  <a:close/>
                </a:path>
              </a:pathLst>
            </a:custGeom>
            <a:solidFill>
              <a:srgbClr val="EAE8F8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40" name="TextBox 40"/>
            <p:cNvSpPr txBox="1"/>
            <p:nvPr/>
          </p:nvSpPr>
          <p:spPr>
            <a:xfrm>
              <a:off x="0" y="-57150"/>
              <a:ext cx="5817861" cy="656919"/>
            </a:xfrm>
            <a:prstGeom prst="rect">
              <a:avLst/>
            </a:prstGeom>
          </p:spPr>
          <p:txBody>
            <a:bodyPr lIns="100571" tIns="100571" rIns="100571" bIns="100571" rtlCol="0" anchor="ctr"/>
            <a:lstStyle/>
            <a:p>
              <a:pPr algn="ctr">
                <a:lnSpc>
                  <a:spcPts val="1862"/>
                </a:lnSpc>
              </a:pPr>
              <a:endParaRPr/>
            </a:p>
          </p:txBody>
        </p:sp>
      </p:grpSp>
      <p:grpSp>
        <p:nvGrpSpPr>
          <p:cNvPr id="41" name="Group 41"/>
          <p:cNvGrpSpPr/>
          <p:nvPr/>
        </p:nvGrpSpPr>
        <p:grpSpPr>
          <a:xfrm>
            <a:off x="300483" y="7364437"/>
            <a:ext cx="873406" cy="875849"/>
            <a:chOff x="0" y="0"/>
            <a:chExt cx="742644" cy="744721"/>
          </a:xfrm>
        </p:grpSpPr>
        <p:sp>
          <p:nvSpPr>
            <p:cNvPr id="42" name="Freeform 42"/>
            <p:cNvSpPr/>
            <p:nvPr/>
          </p:nvSpPr>
          <p:spPr>
            <a:xfrm>
              <a:off x="0" y="0"/>
              <a:ext cx="742644" cy="744721"/>
            </a:xfrm>
            <a:custGeom>
              <a:avLst/>
              <a:gdLst/>
              <a:ahLst/>
              <a:cxnLst/>
              <a:rect l="l" t="t" r="r" b="b"/>
              <a:pathLst>
                <a:path w="742644" h="744721">
                  <a:moveTo>
                    <a:pt x="371322" y="0"/>
                  </a:moveTo>
                  <a:cubicBezTo>
                    <a:pt x="166246" y="0"/>
                    <a:pt x="0" y="166711"/>
                    <a:pt x="0" y="372361"/>
                  </a:cubicBezTo>
                  <a:cubicBezTo>
                    <a:pt x="0" y="578010"/>
                    <a:pt x="166246" y="744721"/>
                    <a:pt x="371322" y="744721"/>
                  </a:cubicBezTo>
                  <a:cubicBezTo>
                    <a:pt x="576397" y="744721"/>
                    <a:pt x="742644" y="578010"/>
                    <a:pt x="742644" y="372361"/>
                  </a:cubicBezTo>
                  <a:cubicBezTo>
                    <a:pt x="742644" y="166711"/>
                    <a:pt x="576397" y="0"/>
                    <a:pt x="371322" y="0"/>
                  </a:cubicBezTo>
                  <a:close/>
                </a:path>
              </a:pathLst>
            </a:custGeom>
            <a:solidFill>
              <a:srgbClr val="30178C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43" name="TextBox 43"/>
            <p:cNvSpPr txBox="1"/>
            <p:nvPr/>
          </p:nvSpPr>
          <p:spPr>
            <a:xfrm>
              <a:off x="69623" y="12668"/>
              <a:ext cx="603398" cy="662236"/>
            </a:xfrm>
            <a:prstGeom prst="rect">
              <a:avLst/>
            </a:prstGeom>
          </p:spPr>
          <p:txBody>
            <a:bodyPr lIns="100571" tIns="100571" rIns="100571" bIns="100571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sp>
        <p:nvSpPr>
          <p:cNvPr id="44" name="TextBox 44"/>
          <p:cNvSpPr txBox="1"/>
          <p:nvPr/>
        </p:nvSpPr>
        <p:spPr>
          <a:xfrm>
            <a:off x="500187" y="7263224"/>
            <a:ext cx="473998" cy="9592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79"/>
              </a:lnSpc>
              <a:spcBef>
                <a:spcPct val="0"/>
              </a:spcBef>
            </a:pPr>
            <a:r>
              <a:rPr lang="en-US" sz="4985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3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389084" y="7858604"/>
            <a:ext cx="11112590" cy="525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67"/>
              </a:lnSpc>
            </a:pPr>
            <a:r>
              <a:rPr lang="en-US" sz="3399" b="1" spc="-139" dirty="0">
                <a:solidFill>
                  <a:srgbClr val="30178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Comment </a:t>
            </a:r>
            <a:r>
              <a:rPr lang="en-US" sz="3399" b="1" spc="-139" dirty="0" err="1">
                <a:solidFill>
                  <a:srgbClr val="30178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s’est</a:t>
            </a:r>
            <a:r>
              <a:rPr lang="en-US" sz="3399" b="1" spc="-139" dirty="0">
                <a:solidFill>
                  <a:srgbClr val="30178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passée la </a:t>
            </a:r>
            <a:r>
              <a:rPr lang="en-US" sz="3399" b="1" spc="-139" dirty="0" err="1">
                <a:solidFill>
                  <a:srgbClr val="30178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réalisation</a:t>
            </a:r>
            <a:r>
              <a:rPr lang="en-US" sz="3399" b="1" spc="-139" dirty="0">
                <a:solidFill>
                  <a:srgbClr val="30178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de </a:t>
            </a:r>
            <a:r>
              <a:rPr lang="en-US" sz="3399" b="1" spc="-139" dirty="0" err="1">
                <a:solidFill>
                  <a:srgbClr val="30178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votre</a:t>
            </a:r>
            <a:r>
              <a:rPr lang="en-US" sz="3399" b="1" spc="-139" dirty="0">
                <a:solidFill>
                  <a:srgbClr val="30178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propre </a:t>
            </a:r>
            <a:r>
              <a:rPr lang="en-US" sz="3399" b="1" spc="-139" dirty="0" err="1">
                <a:solidFill>
                  <a:srgbClr val="30178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défi</a:t>
            </a:r>
            <a:r>
              <a:rPr lang="en-US" sz="3399" b="1" spc="-139" dirty="0">
                <a:solidFill>
                  <a:srgbClr val="30178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?</a:t>
            </a:r>
          </a:p>
        </p:txBody>
      </p:sp>
      <p:grpSp>
        <p:nvGrpSpPr>
          <p:cNvPr id="46" name="Group 46"/>
          <p:cNvGrpSpPr/>
          <p:nvPr/>
        </p:nvGrpSpPr>
        <p:grpSpPr>
          <a:xfrm>
            <a:off x="1027972" y="8818832"/>
            <a:ext cx="16551990" cy="1195482"/>
            <a:chOff x="0" y="-50794"/>
            <a:chExt cx="22069321" cy="1593975"/>
          </a:xfrm>
        </p:grpSpPr>
        <p:grpSp>
          <p:nvGrpSpPr>
            <p:cNvPr id="47" name="Group 47"/>
            <p:cNvGrpSpPr/>
            <p:nvPr/>
          </p:nvGrpSpPr>
          <p:grpSpPr>
            <a:xfrm>
              <a:off x="1714455" y="0"/>
              <a:ext cx="20354865" cy="1543181"/>
              <a:chOff x="0" y="0"/>
              <a:chExt cx="3335512" cy="252878"/>
            </a:xfrm>
          </p:grpSpPr>
          <p:sp>
            <p:nvSpPr>
              <p:cNvPr id="48" name="Freeform 48"/>
              <p:cNvSpPr/>
              <p:nvPr/>
            </p:nvSpPr>
            <p:spPr>
              <a:xfrm>
                <a:off x="0" y="0"/>
                <a:ext cx="3335512" cy="252878"/>
              </a:xfrm>
              <a:custGeom>
                <a:avLst/>
                <a:gdLst/>
                <a:ahLst/>
                <a:cxnLst/>
                <a:rect l="l" t="t" r="r" b="b"/>
                <a:pathLst>
                  <a:path w="3335512" h="252878">
                    <a:moveTo>
                      <a:pt x="6086" y="0"/>
                    </a:moveTo>
                    <a:lnTo>
                      <a:pt x="3329426" y="0"/>
                    </a:lnTo>
                    <a:cubicBezTo>
                      <a:pt x="3332787" y="0"/>
                      <a:pt x="3335512" y="2725"/>
                      <a:pt x="3335512" y="6086"/>
                    </a:cubicBezTo>
                    <a:lnTo>
                      <a:pt x="3335512" y="246792"/>
                    </a:lnTo>
                    <a:cubicBezTo>
                      <a:pt x="3335512" y="248406"/>
                      <a:pt x="3334871" y="249954"/>
                      <a:pt x="3333729" y="251096"/>
                    </a:cubicBezTo>
                    <a:cubicBezTo>
                      <a:pt x="3332588" y="252237"/>
                      <a:pt x="3331040" y="252878"/>
                      <a:pt x="3329426" y="252878"/>
                    </a:cubicBezTo>
                    <a:lnTo>
                      <a:pt x="6086" y="252878"/>
                    </a:lnTo>
                    <a:cubicBezTo>
                      <a:pt x="2725" y="252878"/>
                      <a:pt x="0" y="250153"/>
                      <a:pt x="0" y="246792"/>
                    </a:cubicBezTo>
                    <a:lnTo>
                      <a:pt x="0" y="6086"/>
                    </a:lnTo>
                    <a:cubicBezTo>
                      <a:pt x="0" y="2725"/>
                      <a:pt x="2725" y="0"/>
                      <a:pt x="6086" y="0"/>
                    </a:cubicBezTo>
                    <a:close/>
                  </a:path>
                </a:pathLst>
              </a:custGeom>
              <a:solidFill>
                <a:srgbClr val="30178A"/>
              </a:solidFill>
              <a:ln w="57150" cap="sq">
                <a:solidFill>
                  <a:srgbClr val="30178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49" name="TextBox 49"/>
              <p:cNvSpPr txBox="1"/>
              <p:nvPr/>
            </p:nvSpPr>
            <p:spPr>
              <a:xfrm>
                <a:off x="0" y="-114300"/>
                <a:ext cx="3335512" cy="367178"/>
              </a:xfrm>
              <a:prstGeom prst="rect">
                <a:avLst/>
              </a:prstGeom>
            </p:spPr>
            <p:txBody>
              <a:bodyPr lIns="84279" tIns="84279" rIns="84279" bIns="84279" rtlCol="0" anchor="ctr"/>
              <a:lstStyle/>
              <a:p>
                <a:pPr algn="ctr">
                  <a:lnSpc>
                    <a:spcPts val="4085"/>
                  </a:lnSpc>
                </a:pPr>
                <a:endParaRPr/>
              </a:p>
            </p:txBody>
          </p:sp>
        </p:grpSp>
        <p:sp>
          <p:nvSpPr>
            <p:cNvPr id="50" name="TextBox 50"/>
            <p:cNvSpPr txBox="1"/>
            <p:nvPr/>
          </p:nvSpPr>
          <p:spPr>
            <a:xfrm>
              <a:off x="3120149" y="264405"/>
              <a:ext cx="18949172" cy="11620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150"/>
                </a:lnSpc>
              </a:pP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Cette </a:t>
              </a:r>
              <a:r>
                <a:rPr lang="en-US" sz="3000" b="1" spc="-89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semaine</a:t>
              </a: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, </a:t>
              </a:r>
              <a:r>
                <a:rPr lang="en-US" sz="3000" b="1" spc="-89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si</a:t>
              </a: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vous </a:t>
              </a:r>
              <a:r>
                <a:rPr lang="en-US" sz="3000" b="1" spc="-89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vivez</a:t>
              </a: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000" b="1" spc="-89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une</a:t>
              </a: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situation </a:t>
              </a:r>
              <a:r>
                <a:rPr lang="en-US" sz="3000" b="1" spc="-89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anxiogène</a:t>
              </a: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, </a:t>
              </a:r>
              <a:r>
                <a:rPr lang="en-US" sz="3000" b="1" spc="-89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tentez</a:t>
              </a: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000" b="1" spc="-89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d’identifier</a:t>
              </a: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000" b="1" spc="-89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l’intolérance</a:t>
              </a: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000" b="1" spc="-89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devant</a:t>
              </a: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000" b="1" spc="-89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laquelle</a:t>
              </a: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vous </a:t>
              </a:r>
              <a:r>
                <a:rPr lang="en-US" sz="3000" b="1" spc="-89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vous</a:t>
              </a: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000" b="1" spc="-89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trouvez</a:t>
              </a: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et de </a:t>
              </a:r>
              <a:r>
                <a:rPr lang="en-US" sz="3000" b="1" spc="-89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mettre</a:t>
              </a: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</a:t>
              </a:r>
              <a:r>
                <a:rPr lang="en-US" sz="3000" b="1" spc="-89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en</a:t>
              </a: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pratique au </a:t>
              </a:r>
              <a:r>
                <a:rPr lang="en-US" sz="3000" b="1" spc="-89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moins</a:t>
              </a: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deux </a:t>
              </a:r>
              <a:r>
                <a:rPr lang="en-US" sz="3000" b="1" spc="-89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stratégies</a:t>
              </a: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pour vous </a:t>
              </a:r>
              <a:r>
                <a:rPr lang="en-US" sz="3000" b="1" spc="-89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apaiser</a:t>
              </a:r>
              <a:r>
                <a:rPr lang="en-US" sz="3000" b="1" spc="-89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.</a:t>
              </a:r>
            </a:p>
          </p:txBody>
        </p:sp>
        <p:grpSp>
          <p:nvGrpSpPr>
            <p:cNvPr id="51" name="Group 51"/>
            <p:cNvGrpSpPr/>
            <p:nvPr/>
          </p:nvGrpSpPr>
          <p:grpSpPr>
            <a:xfrm>
              <a:off x="0" y="26947"/>
              <a:ext cx="1333455" cy="1337185"/>
              <a:chOff x="0" y="0"/>
              <a:chExt cx="742644" cy="744721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742644" cy="744721"/>
              </a:xfrm>
              <a:custGeom>
                <a:avLst/>
                <a:gdLst/>
                <a:ahLst/>
                <a:cxnLst/>
                <a:rect l="l" t="t" r="r" b="b"/>
                <a:pathLst>
                  <a:path w="742644" h="744721">
                    <a:moveTo>
                      <a:pt x="371322" y="0"/>
                    </a:moveTo>
                    <a:cubicBezTo>
                      <a:pt x="166246" y="0"/>
                      <a:pt x="0" y="166711"/>
                      <a:pt x="0" y="372361"/>
                    </a:cubicBezTo>
                    <a:cubicBezTo>
                      <a:pt x="0" y="578010"/>
                      <a:pt x="166246" y="744721"/>
                      <a:pt x="371322" y="744721"/>
                    </a:cubicBezTo>
                    <a:cubicBezTo>
                      <a:pt x="576397" y="744721"/>
                      <a:pt x="742644" y="578010"/>
                      <a:pt x="742644" y="372361"/>
                    </a:cubicBezTo>
                    <a:cubicBezTo>
                      <a:pt x="742644" y="166711"/>
                      <a:pt x="576397" y="0"/>
                      <a:pt x="371322" y="0"/>
                    </a:cubicBezTo>
                    <a:close/>
                  </a:path>
                </a:pathLst>
              </a:custGeom>
              <a:solidFill>
                <a:srgbClr val="EAE8F8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53" name="TextBox 53"/>
              <p:cNvSpPr txBox="1"/>
              <p:nvPr/>
            </p:nvSpPr>
            <p:spPr>
              <a:xfrm>
                <a:off x="69623" y="12668"/>
                <a:ext cx="603398" cy="662236"/>
              </a:xfrm>
              <a:prstGeom prst="rect">
                <a:avLst/>
              </a:prstGeom>
            </p:spPr>
            <p:txBody>
              <a:bodyPr lIns="84545" tIns="84545" rIns="84545" bIns="84545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54" name="TextBox 54"/>
            <p:cNvSpPr txBox="1"/>
            <p:nvPr/>
          </p:nvSpPr>
          <p:spPr>
            <a:xfrm>
              <a:off x="304894" y="-50794"/>
              <a:ext cx="723668" cy="13868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7991"/>
                </a:lnSpc>
                <a:spcBef>
                  <a:spcPct val="0"/>
                </a:spcBef>
              </a:pPr>
              <a:r>
                <a:rPr lang="en-US" sz="5708" b="1">
                  <a:solidFill>
                    <a:srgbClr val="30178A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B</a:t>
              </a:r>
            </a:p>
          </p:txBody>
        </p:sp>
        <p:sp>
          <p:nvSpPr>
            <p:cNvPr id="55" name="Freeform 55"/>
            <p:cNvSpPr/>
            <p:nvPr/>
          </p:nvSpPr>
          <p:spPr>
            <a:xfrm>
              <a:off x="2085378" y="174367"/>
              <a:ext cx="693633" cy="1042345"/>
            </a:xfrm>
            <a:custGeom>
              <a:avLst/>
              <a:gdLst/>
              <a:ahLst/>
              <a:cxnLst/>
              <a:rect l="l" t="t" r="r" b="b"/>
              <a:pathLst>
                <a:path w="693633" h="1042345">
                  <a:moveTo>
                    <a:pt x="0" y="0"/>
                  </a:moveTo>
                  <a:lnTo>
                    <a:pt x="693633" y="0"/>
                  </a:lnTo>
                  <a:lnTo>
                    <a:pt x="693633" y="1042346"/>
                  </a:lnTo>
                  <a:lnTo>
                    <a:pt x="0" y="10423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146639" y="62999"/>
            <a:ext cx="5539117" cy="681881"/>
          </a:xfrm>
          <a:custGeom>
            <a:avLst/>
            <a:gdLst/>
            <a:ahLst/>
            <a:cxnLst/>
            <a:rect l="l" t="t" r="r" b="b"/>
            <a:pathLst>
              <a:path w="5539117" h="681881">
                <a:moveTo>
                  <a:pt x="0" y="0"/>
                </a:moveTo>
                <a:lnTo>
                  <a:pt x="5539117" y="0"/>
                </a:lnTo>
                <a:lnTo>
                  <a:pt x="5539117" y="681881"/>
                </a:lnTo>
                <a:lnTo>
                  <a:pt x="0" y="6818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TextBox 4"/>
          <p:cNvSpPr txBox="1"/>
          <p:nvPr/>
        </p:nvSpPr>
        <p:spPr>
          <a:xfrm>
            <a:off x="0" y="1496396"/>
            <a:ext cx="18288000" cy="103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6999" b="1">
                <a:solidFill>
                  <a:srgbClr val="282D9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Introduction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0" y="373082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EXPOSITION, ÉVITEMENT ET ZONE DE CONFORT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6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1840202" y="5405302"/>
            <a:ext cx="3100071" cy="3126133"/>
            <a:chOff x="0" y="0"/>
            <a:chExt cx="622883" cy="628119"/>
          </a:xfrm>
        </p:grpSpPr>
        <p:sp>
          <p:nvSpPr>
            <p:cNvPr id="8" name="Freeform 8">
              <a:hlinkClick r:id="rId4" tooltip="https://vimeo.com/1099672370"/>
            </p:cNvPr>
            <p:cNvSpPr/>
            <p:nvPr/>
          </p:nvSpPr>
          <p:spPr>
            <a:xfrm>
              <a:off x="0" y="0"/>
              <a:ext cx="622883" cy="628119"/>
            </a:xfrm>
            <a:custGeom>
              <a:avLst/>
              <a:gdLst/>
              <a:ahLst/>
              <a:cxnLst/>
              <a:rect l="l" t="t" r="r" b="b"/>
              <a:pathLst>
                <a:path w="622883" h="628119">
                  <a:moveTo>
                    <a:pt x="0" y="0"/>
                  </a:moveTo>
                  <a:lnTo>
                    <a:pt x="622883" y="0"/>
                  </a:lnTo>
                  <a:lnTo>
                    <a:pt x="622883" y="628119"/>
                  </a:lnTo>
                  <a:lnTo>
                    <a:pt x="0" y="628119"/>
                  </a:lnTo>
                  <a:close/>
                </a:path>
              </a:pathLst>
            </a:custGeom>
            <a:solidFill>
              <a:srgbClr val="EAE8F8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622883" cy="6852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-1818966" flipH="1">
            <a:off x="9513297" y="7288263"/>
            <a:ext cx="2229618" cy="1610899"/>
          </a:xfrm>
          <a:custGeom>
            <a:avLst/>
            <a:gdLst/>
            <a:ahLst/>
            <a:cxnLst/>
            <a:rect l="l" t="t" r="r" b="b"/>
            <a:pathLst>
              <a:path w="2229618" h="1610899">
                <a:moveTo>
                  <a:pt x="2229618" y="0"/>
                </a:moveTo>
                <a:lnTo>
                  <a:pt x="0" y="0"/>
                </a:lnTo>
                <a:lnTo>
                  <a:pt x="0" y="1610899"/>
                </a:lnTo>
                <a:lnTo>
                  <a:pt x="2229618" y="1610899"/>
                </a:lnTo>
                <a:lnTo>
                  <a:pt x="2229618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11" name="Group 11"/>
          <p:cNvGrpSpPr>
            <a:grpSpLocks noChangeAspect="1"/>
          </p:cNvGrpSpPr>
          <p:nvPr/>
        </p:nvGrpSpPr>
        <p:grpSpPr>
          <a:xfrm>
            <a:off x="3442216" y="5290352"/>
            <a:ext cx="6223320" cy="4996648"/>
            <a:chOff x="0" y="0"/>
            <a:chExt cx="7467600" cy="5995670"/>
          </a:xfrm>
        </p:grpSpPr>
        <p:sp>
          <p:nvSpPr>
            <p:cNvPr id="12" name="Freeform 12">
              <a:hlinkClick r:id="rId4" tooltip="https://vimeo.com/1099672370"/>
            </p:cNvPr>
            <p:cNvSpPr/>
            <p:nvPr/>
          </p:nvSpPr>
          <p:spPr>
            <a:xfrm>
              <a:off x="0" y="0"/>
              <a:ext cx="7467600" cy="4513580"/>
            </a:xfrm>
            <a:custGeom>
              <a:avLst/>
              <a:gdLst/>
              <a:ahLst/>
              <a:cxnLst/>
              <a:rect l="l" t="t" r="r" b="b"/>
              <a:pathLst>
                <a:path w="7467600" h="4513580">
                  <a:moveTo>
                    <a:pt x="7127240" y="0"/>
                  </a:moveTo>
                  <a:lnTo>
                    <a:pt x="340360" y="0"/>
                  </a:lnTo>
                  <a:cubicBezTo>
                    <a:pt x="152400" y="0"/>
                    <a:pt x="0" y="152400"/>
                    <a:pt x="0" y="340360"/>
                  </a:cubicBezTo>
                  <a:lnTo>
                    <a:pt x="0" y="4513580"/>
                  </a:lnTo>
                  <a:lnTo>
                    <a:pt x="7467600" y="4513580"/>
                  </a:lnTo>
                  <a:lnTo>
                    <a:pt x="7467600" y="340360"/>
                  </a:lnTo>
                  <a:cubicBezTo>
                    <a:pt x="7467600" y="152400"/>
                    <a:pt x="7315200" y="0"/>
                    <a:pt x="7127240" y="0"/>
                  </a:cubicBezTo>
                  <a:close/>
                  <a:moveTo>
                    <a:pt x="7142480" y="4188460"/>
                  </a:moveTo>
                  <a:lnTo>
                    <a:pt x="314961" y="4188460"/>
                  </a:lnTo>
                  <a:lnTo>
                    <a:pt x="314961" y="353060"/>
                  </a:lnTo>
                  <a:lnTo>
                    <a:pt x="7142480" y="353060"/>
                  </a:lnTo>
                  <a:lnTo>
                    <a:pt x="7142480" y="418846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3" name="Freeform 13">
              <a:hlinkClick r:id="rId4" tooltip="https://vimeo.com/1099672370"/>
            </p:cNvPr>
            <p:cNvSpPr/>
            <p:nvPr/>
          </p:nvSpPr>
          <p:spPr>
            <a:xfrm>
              <a:off x="0" y="4514850"/>
              <a:ext cx="7467600" cy="695960"/>
            </a:xfrm>
            <a:custGeom>
              <a:avLst/>
              <a:gdLst/>
              <a:ahLst/>
              <a:cxnLst/>
              <a:rect l="l" t="t" r="r" b="b"/>
              <a:pathLst>
                <a:path w="7467600" h="695960">
                  <a:moveTo>
                    <a:pt x="0" y="355600"/>
                  </a:moveTo>
                  <a:cubicBezTo>
                    <a:pt x="0" y="543560"/>
                    <a:pt x="152400" y="695960"/>
                    <a:pt x="340360" y="695960"/>
                  </a:cubicBezTo>
                  <a:lnTo>
                    <a:pt x="7127240" y="695960"/>
                  </a:lnTo>
                  <a:cubicBezTo>
                    <a:pt x="7315200" y="695960"/>
                    <a:pt x="7467600" y="543560"/>
                    <a:pt x="7467600" y="355600"/>
                  </a:cubicBezTo>
                  <a:lnTo>
                    <a:pt x="7467600" y="0"/>
                  </a:lnTo>
                  <a:lnTo>
                    <a:pt x="0" y="0"/>
                  </a:lnTo>
                  <a:lnTo>
                    <a:pt x="0" y="355600"/>
                  </a:lnTo>
                  <a:close/>
                </a:path>
              </a:pathLst>
            </a:custGeom>
            <a:solidFill>
              <a:srgbClr val="E9E9E9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4" name="Freeform 14">
              <a:hlinkClick r:id="rId4" tooltip="https://vimeo.com/1099672370"/>
            </p:cNvPr>
            <p:cNvSpPr/>
            <p:nvPr/>
          </p:nvSpPr>
          <p:spPr>
            <a:xfrm>
              <a:off x="2434265" y="5210810"/>
              <a:ext cx="2596530" cy="786130"/>
            </a:xfrm>
            <a:custGeom>
              <a:avLst/>
              <a:gdLst/>
              <a:ahLst/>
              <a:cxnLst/>
              <a:rect l="l" t="t" r="r" b="b"/>
              <a:pathLst>
                <a:path w="2596530" h="786130">
                  <a:moveTo>
                    <a:pt x="1253815" y="0"/>
                  </a:moveTo>
                  <a:lnTo>
                    <a:pt x="448635" y="0"/>
                  </a:lnTo>
                  <a:cubicBezTo>
                    <a:pt x="448635" y="0"/>
                    <a:pt x="424505" y="370840"/>
                    <a:pt x="399105" y="525780"/>
                  </a:cubicBezTo>
                  <a:cubicBezTo>
                    <a:pt x="354655" y="791210"/>
                    <a:pt x="82875" y="706120"/>
                    <a:pt x="5405" y="762000"/>
                  </a:cubicBezTo>
                  <a:cubicBezTo>
                    <a:pt x="-4755" y="769620"/>
                    <a:pt x="325" y="786130"/>
                    <a:pt x="13025" y="786130"/>
                  </a:cubicBezTo>
                  <a:lnTo>
                    <a:pt x="2583505" y="786130"/>
                  </a:lnTo>
                  <a:cubicBezTo>
                    <a:pt x="2596205" y="786130"/>
                    <a:pt x="2601285" y="769620"/>
                    <a:pt x="2591125" y="762000"/>
                  </a:cubicBezTo>
                  <a:cubicBezTo>
                    <a:pt x="2513655" y="706120"/>
                    <a:pt x="2241875" y="791210"/>
                    <a:pt x="2197425" y="525780"/>
                  </a:cubicBezTo>
                  <a:cubicBezTo>
                    <a:pt x="2172025" y="370840"/>
                    <a:pt x="2147895" y="0"/>
                    <a:pt x="2147895" y="0"/>
                  </a:cubicBezTo>
                  <a:lnTo>
                    <a:pt x="1253815" y="0"/>
                  </a:lnTo>
                  <a:close/>
                </a:path>
              </a:pathLst>
            </a:custGeom>
            <a:solidFill>
              <a:srgbClr val="BBBBBB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5" name="Freeform 15">
              <a:hlinkClick r:id="rId4" tooltip="https://vimeo.com/1099672370"/>
            </p:cNvPr>
            <p:cNvSpPr/>
            <p:nvPr/>
          </p:nvSpPr>
          <p:spPr>
            <a:xfrm>
              <a:off x="314960" y="353060"/>
              <a:ext cx="6827520" cy="3835400"/>
            </a:xfrm>
            <a:custGeom>
              <a:avLst/>
              <a:gdLst/>
              <a:ahLst/>
              <a:cxnLst/>
              <a:rect l="l" t="t" r="r" b="b"/>
              <a:pathLst>
                <a:path w="6827520" h="3835400">
                  <a:moveTo>
                    <a:pt x="0" y="0"/>
                  </a:moveTo>
                  <a:lnTo>
                    <a:pt x="6827520" y="0"/>
                  </a:lnTo>
                  <a:lnTo>
                    <a:pt x="6827520" y="3835400"/>
                  </a:lnTo>
                  <a:lnTo>
                    <a:pt x="0" y="3835400"/>
                  </a:lnTo>
                  <a:close/>
                </a:path>
              </a:pathLst>
            </a:custGeom>
            <a:blipFill>
              <a:blip r:embed="rId7"/>
              <a:stretch>
                <a:fillRect l="-156" r="-156"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sp>
        <p:nvSpPr>
          <p:cNvPr id="16" name="Freeform 16">
            <a:hlinkClick r:id="rId4" tooltip="https://vimeo.com/1099672370"/>
          </p:cNvPr>
          <p:cNvSpPr/>
          <p:nvPr/>
        </p:nvSpPr>
        <p:spPr>
          <a:xfrm>
            <a:off x="14763586" y="8093713"/>
            <a:ext cx="581475" cy="581475"/>
          </a:xfrm>
          <a:custGeom>
            <a:avLst/>
            <a:gdLst/>
            <a:ahLst/>
            <a:cxnLst/>
            <a:rect l="l" t="t" r="r" b="b"/>
            <a:pathLst>
              <a:path w="581475" h="581475">
                <a:moveTo>
                  <a:pt x="0" y="0"/>
                </a:moveTo>
                <a:lnTo>
                  <a:pt x="581475" y="0"/>
                </a:lnTo>
                <a:lnTo>
                  <a:pt x="581475" y="581475"/>
                </a:lnTo>
                <a:lnTo>
                  <a:pt x="0" y="5814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742220" y="5320351"/>
            <a:ext cx="3296035" cy="3296035"/>
          </a:xfrm>
          <a:prstGeom prst="rect">
            <a:avLst/>
          </a:prstGeom>
        </p:spPr>
      </p:pic>
      <p:grpSp>
        <p:nvGrpSpPr>
          <p:cNvPr id="18" name="Group 18"/>
          <p:cNvGrpSpPr/>
          <p:nvPr/>
        </p:nvGrpSpPr>
        <p:grpSpPr>
          <a:xfrm>
            <a:off x="796989" y="2527636"/>
            <a:ext cx="17130175" cy="2105987"/>
            <a:chOff x="0" y="0"/>
            <a:chExt cx="8218165" cy="101034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218165" cy="1010343"/>
            </a:xfrm>
            <a:custGeom>
              <a:avLst/>
              <a:gdLst/>
              <a:ahLst/>
              <a:cxnLst/>
              <a:rect l="l" t="t" r="r" b="b"/>
              <a:pathLst>
                <a:path w="8218165" h="1010343">
                  <a:moveTo>
                    <a:pt x="4068" y="0"/>
                  </a:moveTo>
                  <a:lnTo>
                    <a:pt x="8214098" y="0"/>
                  </a:lnTo>
                  <a:cubicBezTo>
                    <a:pt x="8215176" y="0"/>
                    <a:pt x="8216211" y="429"/>
                    <a:pt x="8216974" y="1191"/>
                  </a:cubicBezTo>
                  <a:cubicBezTo>
                    <a:pt x="8217736" y="1954"/>
                    <a:pt x="8218165" y="2989"/>
                    <a:pt x="8218165" y="4068"/>
                  </a:cubicBezTo>
                  <a:lnTo>
                    <a:pt x="8218165" y="1006275"/>
                  </a:lnTo>
                  <a:cubicBezTo>
                    <a:pt x="8218165" y="1008522"/>
                    <a:pt x="8216344" y="1010343"/>
                    <a:pt x="8214098" y="1010343"/>
                  </a:cubicBezTo>
                  <a:lnTo>
                    <a:pt x="4068" y="1010343"/>
                  </a:lnTo>
                  <a:cubicBezTo>
                    <a:pt x="1821" y="1010343"/>
                    <a:pt x="0" y="1008522"/>
                    <a:pt x="0" y="1006275"/>
                  </a:cubicBezTo>
                  <a:lnTo>
                    <a:pt x="0" y="4068"/>
                  </a:lnTo>
                  <a:cubicBezTo>
                    <a:pt x="0" y="1821"/>
                    <a:pt x="1821" y="0"/>
                    <a:pt x="4068" y="0"/>
                  </a:cubicBezTo>
                  <a:close/>
                </a:path>
              </a:pathLst>
            </a:custGeom>
            <a:solidFill>
              <a:srgbClr val="EAE8F8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57150"/>
              <a:ext cx="8218165" cy="1067493"/>
            </a:xfrm>
            <a:prstGeom prst="rect">
              <a:avLst/>
            </a:prstGeom>
          </p:spPr>
          <p:txBody>
            <a:bodyPr lIns="100571" tIns="100571" rIns="100571" bIns="100571" rtlCol="0" anchor="ctr"/>
            <a:lstStyle/>
            <a:p>
              <a:pPr algn="ctr">
                <a:lnSpc>
                  <a:spcPts val="1862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7778105" y="3765785"/>
            <a:ext cx="2731789" cy="725809"/>
            <a:chOff x="0" y="0"/>
            <a:chExt cx="3642386" cy="967745"/>
          </a:xfrm>
        </p:grpSpPr>
        <p:grpSp>
          <p:nvGrpSpPr>
            <p:cNvPr id="22" name="Group 22"/>
            <p:cNvGrpSpPr/>
            <p:nvPr/>
          </p:nvGrpSpPr>
          <p:grpSpPr>
            <a:xfrm>
              <a:off x="0" y="0"/>
              <a:ext cx="3642386" cy="967745"/>
              <a:chOff x="0" y="0"/>
              <a:chExt cx="1393852" cy="370332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1393852" cy="370332"/>
              </a:xfrm>
              <a:custGeom>
                <a:avLst/>
                <a:gdLst/>
                <a:ahLst/>
                <a:cxnLst/>
                <a:rect l="l" t="t" r="r" b="b"/>
                <a:pathLst>
                  <a:path w="1393852" h="370332">
                    <a:moveTo>
                      <a:pt x="48178" y="0"/>
                    </a:moveTo>
                    <a:lnTo>
                      <a:pt x="1345673" y="0"/>
                    </a:lnTo>
                    <a:cubicBezTo>
                      <a:pt x="1372282" y="0"/>
                      <a:pt x="1393852" y="21570"/>
                      <a:pt x="1393852" y="48178"/>
                    </a:cubicBezTo>
                    <a:lnTo>
                      <a:pt x="1393852" y="322154"/>
                    </a:lnTo>
                    <a:cubicBezTo>
                      <a:pt x="1393852" y="348762"/>
                      <a:pt x="1372282" y="370332"/>
                      <a:pt x="1345673" y="370332"/>
                    </a:cubicBezTo>
                    <a:lnTo>
                      <a:pt x="48178" y="370332"/>
                    </a:lnTo>
                    <a:cubicBezTo>
                      <a:pt x="21570" y="370332"/>
                      <a:pt x="0" y="348762"/>
                      <a:pt x="0" y="322154"/>
                    </a:cubicBezTo>
                    <a:lnTo>
                      <a:pt x="0" y="48178"/>
                    </a:lnTo>
                    <a:cubicBezTo>
                      <a:pt x="0" y="21570"/>
                      <a:pt x="21570" y="0"/>
                      <a:pt x="48178" y="0"/>
                    </a:cubicBezTo>
                    <a:close/>
                  </a:path>
                </a:pathLst>
              </a:custGeom>
              <a:solidFill>
                <a:srgbClr val="30178C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24" name="TextBox 24"/>
              <p:cNvSpPr txBox="1"/>
              <p:nvPr/>
            </p:nvSpPr>
            <p:spPr>
              <a:xfrm>
                <a:off x="0" y="-57150"/>
                <a:ext cx="1393852" cy="427482"/>
              </a:xfrm>
              <a:prstGeom prst="rect">
                <a:avLst/>
              </a:prstGeom>
            </p:spPr>
            <p:txBody>
              <a:bodyPr lIns="94562" tIns="94562" rIns="94562" bIns="94562" rtlCol="0" anchor="ctr"/>
              <a:lstStyle/>
              <a:p>
                <a:pPr algn="ctr">
                  <a:lnSpc>
                    <a:spcPts val="1862"/>
                  </a:lnSpc>
                </a:pPr>
                <a:endParaRPr/>
              </a:p>
            </p:txBody>
          </p:sp>
        </p:grpSp>
        <p:sp>
          <p:nvSpPr>
            <p:cNvPr id="25" name="TextBox 25"/>
            <p:cNvSpPr txBox="1"/>
            <p:nvPr/>
          </p:nvSpPr>
          <p:spPr>
            <a:xfrm>
              <a:off x="46259" y="42632"/>
              <a:ext cx="3549868" cy="81580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65"/>
                </a:lnSpc>
              </a:pPr>
              <a:r>
                <a:rPr lang="en-US" sz="3699" b="1" spc="-129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à petits pas!</a:t>
              </a:r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754230" y="2642470"/>
            <a:ext cx="17130175" cy="1123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0"/>
              </a:lnSpc>
            </a:pPr>
            <a:r>
              <a:rPr lang="en-US" sz="3500" b="1" spc="-122" dirty="0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Quand </a:t>
            </a:r>
            <a:r>
              <a:rPr lang="en-US" sz="3500" b="1" spc="-122" dirty="0" err="1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l’anxiété</a:t>
            </a:r>
            <a:r>
              <a:rPr lang="en-US" sz="3500" b="1" spc="-122" dirty="0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00" b="1" spc="-122" dirty="0" err="1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prend</a:t>
            </a:r>
            <a:r>
              <a:rPr lang="en-US" sz="3500" b="1" spc="-122" dirty="0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le dessus, un retour au </a:t>
            </a:r>
            <a:r>
              <a:rPr lang="en-US" sz="3500" b="1" spc="-122" dirty="0" err="1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calme</a:t>
            </a:r>
            <a:r>
              <a:rPr lang="en-US" sz="3500" b="1" spc="-122" dirty="0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est </a:t>
            </a:r>
            <a:r>
              <a:rPr lang="en-US" sz="3500" b="1" spc="-122" dirty="0" err="1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nécessaire</a:t>
            </a:r>
            <a:r>
              <a:rPr lang="en-US" sz="3500" b="1" spc="-122" dirty="0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pour </a:t>
            </a:r>
            <a:r>
              <a:rPr lang="en-US" sz="3500" b="1" spc="-122" dirty="0" err="1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retrouver</a:t>
            </a:r>
            <a:r>
              <a:rPr lang="en-US" sz="3500" b="1" spc="-122" dirty="0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00" b="1" spc="-122" dirty="0" err="1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ses</a:t>
            </a:r>
            <a:r>
              <a:rPr lang="en-US" sz="3500" b="1" spc="-122" dirty="0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moyens. </a:t>
            </a:r>
          </a:p>
          <a:p>
            <a:pPr algn="ctr">
              <a:lnSpc>
                <a:spcPts val="4130"/>
              </a:lnSpc>
            </a:pPr>
            <a:r>
              <a:rPr lang="en-US" sz="3500" b="1" spc="-122" dirty="0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Une </a:t>
            </a:r>
            <a:r>
              <a:rPr lang="en-US" sz="3500" b="1" spc="-122" dirty="0" err="1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fois</a:t>
            </a:r>
            <a:r>
              <a:rPr lang="en-US" sz="3500" b="1" spc="-122" dirty="0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la </a:t>
            </a:r>
            <a:r>
              <a:rPr lang="en-US" sz="3500" b="1" spc="-122" dirty="0" err="1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poussière</a:t>
            </a:r>
            <a:r>
              <a:rPr lang="en-US" sz="3500" b="1" spc="-122" dirty="0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00" b="1" spc="-122" dirty="0" err="1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retombée</a:t>
            </a:r>
            <a:r>
              <a:rPr lang="en-US" sz="3500" b="1" spc="-122" dirty="0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le </a:t>
            </a:r>
            <a:r>
              <a:rPr lang="en-US" sz="3500" b="1" spc="-122" dirty="0" err="1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rôle</a:t>
            </a:r>
            <a:r>
              <a:rPr lang="en-US" sz="3500" b="1" spc="-122" dirty="0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du parent est </a:t>
            </a:r>
            <a:r>
              <a:rPr lang="en-US" sz="3500" b="1" spc="-122" dirty="0" err="1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d'encourager</a:t>
            </a:r>
            <a:r>
              <a:rPr lang="en-US" sz="3500" b="1" spc="-122" dirty="0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son enfant à </a:t>
            </a:r>
            <a:r>
              <a:rPr lang="en-US" sz="3500" b="1" spc="-122" dirty="0" err="1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s’exposer</a:t>
            </a:r>
            <a:r>
              <a:rPr lang="en-US" sz="3500" b="1" spc="-122" dirty="0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…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146639" y="137193"/>
            <a:ext cx="5539117" cy="681881"/>
          </a:xfrm>
          <a:custGeom>
            <a:avLst/>
            <a:gdLst/>
            <a:ahLst/>
            <a:cxnLst/>
            <a:rect l="l" t="t" r="r" b="b"/>
            <a:pathLst>
              <a:path w="5539117" h="681881">
                <a:moveTo>
                  <a:pt x="0" y="0"/>
                </a:moveTo>
                <a:lnTo>
                  <a:pt x="5539117" y="0"/>
                </a:lnTo>
                <a:lnTo>
                  <a:pt x="5539117" y="681881"/>
                </a:lnTo>
                <a:lnTo>
                  <a:pt x="0" y="6818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TextBox 4"/>
          <p:cNvSpPr txBox="1"/>
          <p:nvPr/>
        </p:nvSpPr>
        <p:spPr>
          <a:xfrm>
            <a:off x="0" y="1633589"/>
            <a:ext cx="18288000" cy="103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6999" b="1">
                <a:solidFill>
                  <a:srgbClr val="282D9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Introduction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0" y="447276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EXPOSITION, ÉVITEMENT ET ZONE DE CONFORT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7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15661593" y="6432603"/>
            <a:ext cx="1651156" cy="2435903"/>
            <a:chOff x="0" y="0"/>
            <a:chExt cx="2201541" cy="3247870"/>
          </a:xfrm>
        </p:grpSpPr>
        <p:sp>
          <p:nvSpPr>
            <p:cNvPr id="8" name="Freeform 8"/>
            <p:cNvSpPr/>
            <p:nvPr/>
          </p:nvSpPr>
          <p:spPr>
            <a:xfrm>
              <a:off x="55030" y="645864"/>
              <a:ext cx="2137735" cy="2602006"/>
            </a:xfrm>
            <a:custGeom>
              <a:avLst/>
              <a:gdLst/>
              <a:ahLst/>
              <a:cxnLst/>
              <a:rect l="l" t="t" r="r" b="b"/>
              <a:pathLst>
                <a:path w="2137735" h="2602006">
                  <a:moveTo>
                    <a:pt x="0" y="0"/>
                  </a:moveTo>
                  <a:lnTo>
                    <a:pt x="2137735" y="0"/>
                  </a:lnTo>
                  <a:lnTo>
                    <a:pt x="2137735" y="2602006"/>
                  </a:lnTo>
                  <a:lnTo>
                    <a:pt x="0" y="26020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grpSp>
          <p:nvGrpSpPr>
            <p:cNvPr id="9" name="Group 9"/>
            <p:cNvGrpSpPr/>
            <p:nvPr/>
          </p:nvGrpSpPr>
          <p:grpSpPr>
            <a:xfrm rot="-1450859">
              <a:off x="156110" y="578011"/>
              <a:ext cx="160295" cy="527867"/>
              <a:chOff x="0" y="0"/>
              <a:chExt cx="226146" cy="744721"/>
            </a:xfrm>
          </p:grpSpPr>
          <p:sp>
            <p:nvSpPr>
              <p:cNvPr id="10" name="Freeform 10"/>
              <p:cNvSpPr/>
              <p:nvPr/>
            </p:nvSpPr>
            <p:spPr>
              <a:xfrm>
                <a:off x="0" y="0"/>
                <a:ext cx="226146" cy="744721"/>
              </a:xfrm>
              <a:custGeom>
                <a:avLst/>
                <a:gdLst/>
                <a:ahLst/>
                <a:cxnLst/>
                <a:rect l="l" t="t" r="r" b="b"/>
                <a:pathLst>
                  <a:path w="226146" h="744721">
                    <a:moveTo>
                      <a:pt x="113073" y="0"/>
                    </a:moveTo>
                    <a:cubicBezTo>
                      <a:pt x="50624" y="0"/>
                      <a:pt x="0" y="166711"/>
                      <a:pt x="0" y="372361"/>
                    </a:cubicBezTo>
                    <a:cubicBezTo>
                      <a:pt x="0" y="578010"/>
                      <a:pt x="50624" y="744721"/>
                      <a:pt x="113073" y="744721"/>
                    </a:cubicBezTo>
                    <a:cubicBezTo>
                      <a:pt x="175521" y="744721"/>
                      <a:pt x="226146" y="578010"/>
                      <a:pt x="226146" y="372361"/>
                    </a:cubicBezTo>
                    <a:cubicBezTo>
                      <a:pt x="226146" y="166711"/>
                      <a:pt x="175521" y="0"/>
                      <a:pt x="113073" y="0"/>
                    </a:cubicBezTo>
                    <a:close/>
                  </a:path>
                </a:pathLst>
              </a:custGeom>
              <a:solidFill>
                <a:srgbClr val="FFFFFD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11" name="TextBox 11"/>
              <p:cNvSpPr txBox="1"/>
              <p:nvPr/>
            </p:nvSpPr>
            <p:spPr>
              <a:xfrm>
                <a:off x="21201" y="31718"/>
                <a:ext cx="183744" cy="643186"/>
              </a:xfrm>
              <a:prstGeom prst="rect">
                <a:avLst/>
              </a:prstGeom>
            </p:spPr>
            <p:txBody>
              <a:bodyPr lIns="51193" tIns="51193" rIns="51193" bIns="51193" rtlCol="0" anchor="ctr"/>
              <a:lstStyle/>
              <a:p>
                <a:pPr algn="ctr">
                  <a:lnSpc>
                    <a:spcPts val="1296"/>
                  </a:lnSpc>
                </a:pPr>
                <a:endParaRPr/>
              </a:p>
            </p:txBody>
          </p:sp>
        </p:grpSp>
        <p:sp>
          <p:nvSpPr>
            <p:cNvPr id="12" name="Freeform 12"/>
            <p:cNvSpPr/>
            <p:nvPr/>
          </p:nvSpPr>
          <p:spPr>
            <a:xfrm rot="-1839790">
              <a:off x="108216" y="582242"/>
              <a:ext cx="346585" cy="519405"/>
            </a:xfrm>
            <a:custGeom>
              <a:avLst/>
              <a:gdLst/>
              <a:ahLst/>
              <a:cxnLst/>
              <a:rect l="l" t="t" r="r" b="b"/>
              <a:pathLst>
                <a:path w="346585" h="519405">
                  <a:moveTo>
                    <a:pt x="0" y="0"/>
                  </a:moveTo>
                  <a:lnTo>
                    <a:pt x="346585" y="0"/>
                  </a:lnTo>
                  <a:lnTo>
                    <a:pt x="346585" y="519405"/>
                  </a:lnTo>
                  <a:lnTo>
                    <a:pt x="0" y="519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504011" y="48935"/>
              <a:ext cx="346585" cy="519405"/>
            </a:xfrm>
            <a:custGeom>
              <a:avLst/>
              <a:gdLst/>
              <a:ahLst/>
              <a:cxnLst/>
              <a:rect l="l" t="t" r="r" b="b"/>
              <a:pathLst>
                <a:path w="346585" h="519405">
                  <a:moveTo>
                    <a:pt x="0" y="0"/>
                  </a:moveTo>
                  <a:lnTo>
                    <a:pt x="346585" y="0"/>
                  </a:lnTo>
                  <a:lnTo>
                    <a:pt x="346585" y="519405"/>
                  </a:lnTo>
                  <a:lnTo>
                    <a:pt x="0" y="519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14" name="Freeform 14"/>
            <p:cNvSpPr/>
            <p:nvPr/>
          </p:nvSpPr>
          <p:spPr>
            <a:xfrm rot="-109466">
              <a:off x="1297489" y="5385"/>
              <a:ext cx="346585" cy="519405"/>
            </a:xfrm>
            <a:custGeom>
              <a:avLst/>
              <a:gdLst/>
              <a:ahLst/>
              <a:cxnLst/>
              <a:rect l="l" t="t" r="r" b="b"/>
              <a:pathLst>
                <a:path w="346585" h="519405">
                  <a:moveTo>
                    <a:pt x="0" y="0"/>
                  </a:moveTo>
                  <a:lnTo>
                    <a:pt x="346585" y="0"/>
                  </a:lnTo>
                  <a:lnTo>
                    <a:pt x="346585" y="519406"/>
                  </a:lnTo>
                  <a:lnTo>
                    <a:pt x="0" y="51940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15" name="Freeform 15"/>
            <p:cNvSpPr/>
            <p:nvPr/>
          </p:nvSpPr>
          <p:spPr>
            <a:xfrm rot="1673322">
              <a:off x="1753605" y="308637"/>
              <a:ext cx="346585" cy="519405"/>
            </a:xfrm>
            <a:custGeom>
              <a:avLst/>
              <a:gdLst/>
              <a:ahLst/>
              <a:cxnLst/>
              <a:rect l="l" t="t" r="r" b="b"/>
              <a:pathLst>
                <a:path w="346585" h="519405">
                  <a:moveTo>
                    <a:pt x="0" y="0"/>
                  </a:moveTo>
                  <a:lnTo>
                    <a:pt x="346585" y="0"/>
                  </a:lnTo>
                  <a:lnTo>
                    <a:pt x="346585" y="519405"/>
                  </a:lnTo>
                  <a:lnTo>
                    <a:pt x="0" y="51940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5111545" y="3083928"/>
            <a:ext cx="2751250" cy="2472600"/>
            <a:chOff x="0" y="0"/>
            <a:chExt cx="3668333" cy="3296800"/>
          </a:xfrm>
        </p:grpSpPr>
        <p:sp>
          <p:nvSpPr>
            <p:cNvPr id="17" name="Freeform 17"/>
            <p:cNvSpPr/>
            <p:nvPr/>
          </p:nvSpPr>
          <p:spPr>
            <a:xfrm flipH="1">
              <a:off x="0" y="696379"/>
              <a:ext cx="3668333" cy="2600421"/>
            </a:xfrm>
            <a:custGeom>
              <a:avLst/>
              <a:gdLst/>
              <a:ahLst/>
              <a:cxnLst/>
              <a:rect l="l" t="t" r="r" b="b"/>
              <a:pathLst>
                <a:path w="3668333" h="2600421">
                  <a:moveTo>
                    <a:pt x="3668333" y="0"/>
                  </a:moveTo>
                  <a:lnTo>
                    <a:pt x="0" y="0"/>
                  </a:lnTo>
                  <a:lnTo>
                    <a:pt x="0" y="2600421"/>
                  </a:lnTo>
                  <a:lnTo>
                    <a:pt x="3668333" y="2600421"/>
                  </a:lnTo>
                  <a:lnTo>
                    <a:pt x="3668333" y="0"/>
                  </a:lnTo>
                  <a:close/>
                </a:path>
              </a:pathLst>
            </a:custGeom>
            <a:blipFill>
              <a:blip r:embed="rId11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18" name="Freeform 18"/>
            <p:cNvSpPr/>
            <p:nvPr/>
          </p:nvSpPr>
          <p:spPr>
            <a:xfrm rot="-1052561">
              <a:off x="1268090" y="41675"/>
              <a:ext cx="359700" cy="539060"/>
            </a:xfrm>
            <a:custGeom>
              <a:avLst/>
              <a:gdLst/>
              <a:ahLst/>
              <a:cxnLst/>
              <a:rect l="l" t="t" r="r" b="b"/>
              <a:pathLst>
                <a:path w="359700" h="539060">
                  <a:moveTo>
                    <a:pt x="0" y="0"/>
                  </a:moveTo>
                  <a:lnTo>
                    <a:pt x="359700" y="0"/>
                  </a:lnTo>
                  <a:lnTo>
                    <a:pt x="359700" y="539059"/>
                  </a:lnTo>
                  <a:lnTo>
                    <a:pt x="0" y="5390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19" name="Freeform 19"/>
            <p:cNvSpPr/>
            <p:nvPr/>
          </p:nvSpPr>
          <p:spPr>
            <a:xfrm rot="1044261">
              <a:off x="1906553" y="65269"/>
              <a:ext cx="359700" cy="539060"/>
            </a:xfrm>
            <a:custGeom>
              <a:avLst/>
              <a:gdLst/>
              <a:ahLst/>
              <a:cxnLst/>
              <a:rect l="l" t="t" r="r" b="b"/>
              <a:pathLst>
                <a:path w="359700" h="539060">
                  <a:moveTo>
                    <a:pt x="0" y="0"/>
                  </a:moveTo>
                  <a:lnTo>
                    <a:pt x="359700" y="0"/>
                  </a:lnTo>
                  <a:lnTo>
                    <a:pt x="359700" y="539059"/>
                  </a:lnTo>
                  <a:lnTo>
                    <a:pt x="0" y="5390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20" name="Freeform 20"/>
            <p:cNvSpPr/>
            <p:nvPr/>
          </p:nvSpPr>
          <p:spPr>
            <a:xfrm rot="1943572">
              <a:off x="2478010" y="302497"/>
              <a:ext cx="359700" cy="539060"/>
            </a:xfrm>
            <a:custGeom>
              <a:avLst/>
              <a:gdLst/>
              <a:ahLst/>
              <a:cxnLst/>
              <a:rect l="l" t="t" r="r" b="b"/>
              <a:pathLst>
                <a:path w="359700" h="539060">
                  <a:moveTo>
                    <a:pt x="0" y="0"/>
                  </a:moveTo>
                  <a:lnTo>
                    <a:pt x="359700" y="0"/>
                  </a:lnTo>
                  <a:lnTo>
                    <a:pt x="359700" y="539059"/>
                  </a:lnTo>
                  <a:lnTo>
                    <a:pt x="0" y="5390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  <p:sp>
          <p:nvSpPr>
            <p:cNvPr id="21" name="Freeform 21"/>
            <p:cNvSpPr/>
            <p:nvPr/>
          </p:nvSpPr>
          <p:spPr>
            <a:xfrm rot="-2077551">
              <a:off x="580717" y="275653"/>
              <a:ext cx="359700" cy="539060"/>
            </a:xfrm>
            <a:custGeom>
              <a:avLst/>
              <a:gdLst/>
              <a:ahLst/>
              <a:cxnLst/>
              <a:rect l="l" t="t" r="r" b="b"/>
              <a:pathLst>
                <a:path w="359700" h="539060">
                  <a:moveTo>
                    <a:pt x="0" y="0"/>
                  </a:moveTo>
                  <a:lnTo>
                    <a:pt x="359700" y="0"/>
                  </a:lnTo>
                  <a:lnTo>
                    <a:pt x="359700" y="539059"/>
                  </a:lnTo>
                  <a:lnTo>
                    <a:pt x="0" y="5390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>
                <a:extLst>
                  <a:ext uri="{96DAC541-7B7A-43D3-8B79-37D633B846F1}">
                    <asvg:svgBlip xmlns:asvg="http://schemas.microsoft.com/office/drawing/2016/SVG/main" r:embed="rId1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CA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2023546" y="3083928"/>
            <a:ext cx="12824240" cy="1540527"/>
            <a:chOff x="0" y="0"/>
            <a:chExt cx="4399953" cy="52855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4399954" cy="528550"/>
            </a:xfrm>
            <a:custGeom>
              <a:avLst/>
              <a:gdLst/>
              <a:ahLst/>
              <a:cxnLst/>
              <a:rect l="l" t="t" r="r" b="b"/>
              <a:pathLst>
                <a:path w="4399954" h="528550">
                  <a:moveTo>
                    <a:pt x="3622" y="0"/>
                  </a:moveTo>
                  <a:lnTo>
                    <a:pt x="4396331" y="0"/>
                  </a:lnTo>
                  <a:cubicBezTo>
                    <a:pt x="4397292" y="0"/>
                    <a:pt x="4398213" y="382"/>
                    <a:pt x="4398893" y="1061"/>
                  </a:cubicBezTo>
                  <a:cubicBezTo>
                    <a:pt x="4399572" y="1740"/>
                    <a:pt x="4399954" y="2662"/>
                    <a:pt x="4399954" y="3622"/>
                  </a:cubicBezTo>
                  <a:lnTo>
                    <a:pt x="4399954" y="524927"/>
                  </a:lnTo>
                  <a:cubicBezTo>
                    <a:pt x="4399954" y="525888"/>
                    <a:pt x="4399572" y="526809"/>
                    <a:pt x="4398893" y="527489"/>
                  </a:cubicBezTo>
                  <a:cubicBezTo>
                    <a:pt x="4398213" y="528168"/>
                    <a:pt x="4397292" y="528550"/>
                    <a:pt x="4396331" y="528550"/>
                  </a:cubicBezTo>
                  <a:lnTo>
                    <a:pt x="3622" y="528550"/>
                  </a:lnTo>
                  <a:cubicBezTo>
                    <a:pt x="2662" y="528550"/>
                    <a:pt x="1740" y="528168"/>
                    <a:pt x="1061" y="527489"/>
                  </a:cubicBezTo>
                  <a:cubicBezTo>
                    <a:pt x="382" y="526809"/>
                    <a:pt x="0" y="525888"/>
                    <a:pt x="0" y="524927"/>
                  </a:cubicBezTo>
                  <a:lnTo>
                    <a:pt x="0" y="3622"/>
                  </a:lnTo>
                  <a:cubicBezTo>
                    <a:pt x="0" y="2662"/>
                    <a:pt x="382" y="1740"/>
                    <a:pt x="1061" y="1061"/>
                  </a:cubicBezTo>
                  <a:cubicBezTo>
                    <a:pt x="1740" y="382"/>
                    <a:pt x="2662" y="0"/>
                    <a:pt x="3622" y="0"/>
                  </a:cubicBezTo>
                  <a:close/>
                </a:path>
              </a:pathLst>
            </a:custGeom>
            <a:solidFill>
              <a:srgbClr val="EAE8F8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28575"/>
              <a:ext cx="4399953" cy="557125"/>
            </a:xfrm>
            <a:prstGeom prst="rect">
              <a:avLst/>
            </a:prstGeom>
          </p:spPr>
          <p:txBody>
            <a:bodyPr lIns="51193" tIns="51193" rIns="51193" bIns="51193" rtlCol="0" anchor="ctr"/>
            <a:lstStyle/>
            <a:p>
              <a:pPr algn="ctr">
                <a:lnSpc>
                  <a:spcPts val="1172"/>
                </a:lnSpc>
              </a:pPr>
              <a:endParaRPr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2275514" y="3463976"/>
            <a:ext cx="11979353" cy="999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03"/>
              </a:lnSpc>
            </a:pPr>
            <a:r>
              <a:rPr lang="en-US" sz="3849" spc="-115" dirty="0" err="1">
                <a:solidFill>
                  <a:srgbClr val="282D95"/>
                </a:solidFill>
                <a:latin typeface="Calibri (MS)"/>
                <a:ea typeface="Calibri (MS)"/>
                <a:cs typeface="Calibri (MS)"/>
                <a:sym typeface="Calibri (MS)"/>
              </a:rPr>
              <a:t>Qu’est-ce</a:t>
            </a:r>
            <a:r>
              <a:rPr lang="en-US" sz="3849" spc="-115" dirty="0">
                <a:solidFill>
                  <a:srgbClr val="282D95"/>
                </a:solidFill>
                <a:latin typeface="Calibri (MS)"/>
                <a:ea typeface="Calibri (MS)"/>
                <a:cs typeface="Calibri (MS)"/>
                <a:sym typeface="Calibri (MS)"/>
              </a:rPr>
              <a:t> qui a le plus </a:t>
            </a:r>
            <a:r>
              <a:rPr lang="en-US" sz="3849" spc="-115" dirty="0" err="1">
                <a:solidFill>
                  <a:srgbClr val="282D95"/>
                </a:solidFill>
                <a:latin typeface="Calibri (MS)"/>
                <a:ea typeface="Calibri (MS)"/>
                <a:cs typeface="Calibri (MS)"/>
                <a:sym typeface="Calibri (MS)"/>
              </a:rPr>
              <a:t>retenu</a:t>
            </a:r>
            <a:r>
              <a:rPr lang="en-US" sz="3849" spc="-115" dirty="0">
                <a:solidFill>
                  <a:srgbClr val="282D9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849" spc="-115" dirty="0" err="1">
                <a:solidFill>
                  <a:srgbClr val="282D95"/>
                </a:solidFill>
                <a:latin typeface="Calibri (MS)"/>
                <a:ea typeface="Calibri (MS)"/>
                <a:cs typeface="Calibri (MS)"/>
                <a:sym typeface="Calibri (MS)"/>
              </a:rPr>
              <a:t>votre</a:t>
            </a:r>
            <a:r>
              <a:rPr lang="en-US" sz="3849" b="1" spc="-115" dirty="0">
                <a:solidFill>
                  <a:srgbClr val="282D9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attention</a:t>
            </a:r>
            <a:r>
              <a:rPr lang="en-US" sz="3849" spc="-115" dirty="0">
                <a:solidFill>
                  <a:srgbClr val="282D95"/>
                </a:solidFill>
                <a:latin typeface="Calibri (MS)"/>
                <a:ea typeface="Calibri (MS)"/>
                <a:cs typeface="Calibri (MS)"/>
                <a:sym typeface="Calibri (MS)"/>
              </a:rPr>
              <a:t> dans la capsule </a:t>
            </a:r>
            <a:r>
              <a:rPr lang="en-US" sz="3849" spc="-115" dirty="0" err="1">
                <a:solidFill>
                  <a:srgbClr val="282D95"/>
                </a:solidFill>
                <a:latin typeface="Calibri (MS)"/>
                <a:ea typeface="Calibri (MS)"/>
                <a:cs typeface="Calibri (MS)"/>
                <a:sym typeface="Calibri (MS)"/>
              </a:rPr>
              <a:t>vidéo</a:t>
            </a:r>
            <a:r>
              <a:rPr lang="en-US" sz="3849" spc="-115" dirty="0">
                <a:solidFill>
                  <a:srgbClr val="282D95"/>
                </a:solidFill>
                <a:latin typeface="Calibri (MS)"/>
                <a:ea typeface="Calibri (MS)"/>
                <a:cs typeface="Calibri (MS)"/>
                <a:sym typeface="Calibri (MS)"/>
              </a:rPr>
              <a:t>?</a:t>
            </a:r>
          </a:p>
        </p:txBody>
      </p:sp>
      <p:grpSp>
        <p:nvGrpSpPr>
          <p:cNvPr id="26" name="Group 26"/>
          <p:cNvGrpSpPr/>
          <p:nvPr/>
        </p:nvGrpSpPr>
        <p:grpSpPr>
          <a:xfrm>
            <a:off x="2023546" y="4923940"/>
            <a:ext cx="12824240" cy="1540527"/>
            <a:chOff x="0" y="0"/>
            <a:chExt cx="4399953" cy="52855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4399954" cy="528550"/>
            </a:xfrm>
            <a:custGeom>
              <a:avLst/>
              <a:gdLst/>
              <a:ahLst/>
              <a:cxnLst/>
              <a:rect l="l" t="t" r="r" b="b"/>
              <a:pathLst>
                <a:path w="4399954" h="528550">
                  <a:moveTo>
                    <a:pt x="3622" y="0"/>
                  </a:moveTo>
                  <a:lnTo>
                    <a:pt x="4396331" y="0"/>
                  </a:lnTo>
                  <a:cubicBezTo>
                    <a:pt x="4397292" y="0"/>
                    <a:pt x="4398213" y="382"/>
                    <a:pt x="4398893" y="1061"/>
                  </a:cubicBezTo>
                  <a:cubicBezTo>
                    <a:pt x="4399572" y="1740"/>
                    <a:pt x="4399954" y="2662"/>
                    <a:pt x="4399954" y="3622"/>
                  </a:cubicBezTo>
                  <a:lnTo>
                    <a:pt x="4399954" y="524927"/>
                  </a:lnTo>
                  <a:cubicBezTo>
                    <a:pt x="4399954" y="525888"/>
                    <a:pt x="4399572" y="526809"/>
                    <a:pt x="4398893" y="527489"/>
                  </a:cubicBezTo>
                  <a:cubicBezTo>
                    <a:pt x="4398213" y="528168"/>
                    <a:pt x="4397292" y="528550"/>
                    <a:pt x="4396331" y="528550"/>
                  </a:cubicBezTo>
                  <a:lnTo>
                    <a:pt x="3622" y="528550"/>
                  </a:lnTo>
                  <a:cubicBezTo>
                    <a:pt x="2662" y="528550"/>
                    <a:pt x="1740" y="528168"/>
                    <a:pt x="1061" y="527489"/>
                  </a:cubicBezTo>
                  <a:cubicBezTo>
                    <a:pt x="382" y="526809"/>
                    <a:pt x="0" y="525888"/>
                    <a:pt x="0" y="524927"/>
                  </a:cubicBezTo>
                  <a:lnTo>
                    <a:pt x="0" y="3622"/>
                  </a:lnTo>
                  <a:cubicBezTo>
                    <a:pt x="0" y="2662"/>
                    <a:pt x="382" y="1740"/>
                    <a:pt x="1061" y="1061"/>
                  </a:cubicBezTo>
                  <a:cubicBezTo>
                    <a:pt x="1740" y="382"/>
                    <a:pt x="2662" y="0"/>
                    <a:pt x="3622" y="0"/>
                  </a:cubicBezTo>
                  <a:close/>
                </a:path>
              </a:pathLst>
            </a:custGeom>
            <a:solidFill>
              <a:srgbClr val="EAE8F8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-28575"/>
              <a:ext cx="4399953" cy="557125"/>
            </a:xfrm>
            <a:prstGeom prst="rect">
              <a:avLst/>
            </a:prstGeom>
          </p:spPr>
          <p:txBody>
            <a:bodyPr lIns="51193" tIns="51193" rIns="51193" bIns="51193" rtlCol="0" anchor="ctr"/>
            <a:lstStyle/>
            <a:p>
              <a:pPr algn="ctr">
                <a:lnSpc>
                  <a:spcPts val="1172"/>
                </a:lnSpc>
              </a:pPr>
              <a:endParaRPr/>
            </a:p>
          </p:txBody>
        </p:sp>
      </p:grpSp>
      <p:sp>
        <p:nvSpPr>
          <p:cNvPr id="29" name="TextBox 29"/>
          <p:cNvSpPr txBox="1"/>
          <p:nvPr/>
        </p:nvSpPr>
        <p:spPr>
          <a:xfrm>
            <a:off x="2275514" y="5321371"/>
            <a:ext cx="12572271" cy="999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03"/>
              </a:lnSpc>
              <a:spcBef>
                <a:spcPct val="0"/>
              </a:spcBef>
            </a:pPr>
            <a:r>
              <a:rPr lang="en-US" sz="3849" spc="-115" dirty="0">
                <a:solidFill>
                  <a:srgbClr val="282D95"/>
                </a:solidFill>
                <a:latin typeface="Calibri (MS)"/>
                <a:ea typeface="Calibri (MS)"/>
                <a:cs typeface="Calibri (MS)"/>
                <a:sym typeface="Calibri (MS)"/>
              </a:rPr>
              <a:t>E</a:t>
            </a:r>
            <a:r>
              <a:rPr lang="en-US" sz="3849" u="none" strike="noStrike" spc="-115" dirty="0">
                <a:solidFill>
                  <a:srgbClr val="282D95"/>
                </a:solidFill>
                <a:latin typeface="Calibri (MS)"/>
                <a:ea typeface="Calibri (MS)"/>
                <a:cs typeface="Calibri (MS)"/>
                <a:sym typeface="Calibri (MS)"/>
              </a:rPr>
              <a:t>n quoi </a:t>
            </a:r>
            <a:r>
              <a:rPr lang="en-US" sz="3849" b="1" u="none" strike="noStrike" spc="-115" dirty="0" err="1">
                <a:solidFill>
                  <a:srgbClr val="282D9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reconnaissez</a:t>
            </a:r>
            <a:r>
              <a:rPr lang="en-US" sz="3849" b="1" u="none" strike="noStrike" spc="-115" dirty="0">
                <a:solidFill>
                  <a:srgbClr val="282D9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-vous</a:t>
            </a:r>
            <a:r>
              <a:rPr lang="en-US" sz="3849" u="none" strike="noStrike" spc="-115" dirty="0">
                <a:solidFill>
                  <a:srgbClr val="282D95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3849" u="none" strike="noStrike" spc="-115" dirty="0" err="1">
                <a:solidFill>
                  <a:srgbClr val="282D95"/>
                </a:solidFill>
                <a:latin typeface="Calibri (MS)"/>
                <a:ea typeface="Calibri (MS)"/>
                <a:cs typeface="Calibri (MS)"/>
                <a:sym typeface="Calibri (MS)"/>
              </a:rPr>
              <a:t>votre</a:t>
            </a:r>
            <a:r>
              <a:rPr lang="en-US" sz="3849" u="none" strike="noStrike" spc="-115" dirty="0">
                <a:solidFill>
                  <a:srgbClr val="282D95"/>
                </a:solidFill>
                <a:latin typeface="Calibri (MS)"/>
                <a:ea typeface="Calibri (MS)"/>
                <a:cs typeface="Calibri (MS)"/>
                <a:sym typeface="Calibri (MS)"/>
              </a:rPr>
              <a:t> enfant dans </a:t>
            </a:r>
            <a:r>
              <a:rPr lang="en-US" sz="3849" u="none" strike="noStrike" spc="-115" dirty="0" err="1">
                <a:solidFill>
                  <a:srgbClr val="282D95"/>
                </a:solidFill>
                <a:latin typeface="Calibri (MS)"/>
                <a:ea typeface="Calibri (MS)"/>
                <a:cs typeface="Calibri (MS)"/>
                <a:sym typeface="Calibri (MS)"/>
              </a:rPr>
              <a:t>ces</a:t>
            </a:r>
            <a:r>
              <a:rPr lang="en-US" sz="3849" u="none" strike="noStrike" spc="-115" dirty="0">
                <a:solidFill>
                  <a:srgbClr val="282D95"/>
                </a:solidFill>
                <a:latin typeface="Calibri (MS)"/>
                <a:ea typeface="Calibri (MS)"/>
                <a:cs typeface="Calibri (MS)"/>
                <a:sym typeface="Calibri (MS)"/>
              </a:rPr>
              <a:t> explications? </a:t>
            </a:r>
          </a:p>
          <a:p>
            <a:pPr marL="0" lvl="0" indent="0" algn="l">
              <a:lnSpc>
                <a:spcPts val="3503"/>
              </a:lnSpc>
              <a:spcBef>
                <a:spcPct val="0"/>
              </a:spcBef>
            </a:pPr>
            <a:r>
              <a:rPr lang="en-US" sz="3849" u="none" strike="noStrike" spc="-115" dirty="0">
                <a:solidFill>
                  <a:srgbClr val="282D95"/>
                </a:solidFill>
                <a:latin typeface="Calibri (MS)"/>
                <a:ea typeface="Calibri (MS)"/>
                <a:cs typeface="Calibri (MS)"/>
                <a:sym typeface="Calibri (MS)"/>
              </a:rPr>
              <a:t>Et vous-</a:t>
            </a:r>
            <a:r>
              <a:rPr lang="en-US" sz="3849" u="none" strike="noStrike" spc="-115" dirty="0" err="1">
                <a:solidFill>
                  <a:srgbClr val="282D95"/>
                </a:solidFill>
                <a:latin typeface="Calibri (MS)"/>
                <a:ea typeface="Calibri (MS)"/>
                <a:cs typeface="Calibri (MS)"/>
                <a:sym typeface="Calibri (MS)"/>
              </a:rPr>
              <a:t>mêmes</a:t>
            </a:r>
            <a:r>
              <a:rPr lang="en-US" sz="3849" u="none" strike="noStrike" spc="-115" dirty="0">
                <a:solidFill>
                  <a:srgbClr val="282D95"/>
                </a:solidFill>
                <a:latin typeface="Calibri (MS)"/>
                <a:ea typeface="Calibri (MS)"/>
                <a:cs typeface="Calibri (MS)"/>
                <a:sym typeface="Calibri (MS)"/>
              </a:rPr>
              <a:t>?</a:t>
            </a:r>
          </a:p>
        </p:txBody>
      </p:sp>
      <p:grpSp>
        <p:nvGrpSpPr>
          <p:cNvPr id="30" name="Group 30"/>
          <p:cNvGrpSpPr/>
          <p:nvPr/>
        </p:nvGrpSpPr>
        <p:grpSpPr>
          <a:xfrm>
            <a:off x="750135" y="5048067"/>
            <a:ext cx="1159968" cy="1220755"/>
            <a:chOff x="0" y="0"/>
            <a:chExt cx="1546624" cy="1627673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0"/>
              <a:ext cx="1546624" cy="1627673"/>
              <a:chOff x="0" y="0"/>
              <a:chExt cx="729082" cy="767288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729082" cy="767288"/>
              </a:xfrm>
              <a:custGeom>
                <a:avLst/>
                <a:gdLst/>
                <a:ahLst/>
                <a:cxnLst/>
                <a:rect l="l" t="t" r="r" b="b"/>
                <a:pathLst>
                  <a:path w="729082" h="767288">
                    <a:moveTo>
                      <a:pt x="364541" y="0"/>
                    </a:moveTo>
                    <a:cubicBezTo>
                      <a:pt x="163211" y="0"/>
                      <a:pt x="0" y="171763"/>
                      <a:pt x="0" y="383644"/>
                    </a:cubicBezTo>
                    <a:cubicBezTo>
                      <a:pt x="0" y="595525"/>
                      <a:pt x="163211" y="767288"/>
                      <a:pt x="364541" y="767288"/>
                    </a:cubicBezTo>
                    <a:cubicBezTo>
                      <a:pt x="565871" y="767288"/>
                      <a:pt x="729082" y="595525"/>
                      <a:pt x="729082" y="383644"/>
                    </a:cubicBezTo>
                    <a:cubicBezTo>
                      <a:pt x="729082" y="171763"/>
                      <a:pt x="565871" y="0"/>
                      <a:pt x="364541" y="0"/>
                    </a:cubicBezTo>
                    <a:close/>
                  </a:path>
                </a:pathLst>
              </a:custGeom>
              <a:solidFill>
                <a:srgbClr val="30178C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68351" y="33833"/>
                <a:ext cx="592379" cy="661522"/>
              </a:xfrm>
              <a:prstGeom prst="rect">
                <a:avLst/>
              </a:prstGeom>
            </p:spPr>
            <p:txBody>
              <a:bodyPr lIns="42197" tIns="42197" rIns="42197" bIns="42197" rtlCol="0" anchor="ctr"/>
              <a:lstStyle/>
              <a:p>
                <a:pPr algn="ctr">
                  <a:lnSpc>
                    <a:spcPts val="1340"/>
                  </a:lnSpc>
                </a:pPr>
                <a:endParaRPr/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353635" y="-64769"/>
              <a:ext cx="839355" cy="16445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441"/>
                </a:lnSpc>
                <a:spcBef>
                  <a:spcPct val="0"/>
                </a:spcBef>
              </a:pPr>
              <a:r>
                <a:rPr lang="en-US" sz="6743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2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2023546" y="6790174"/>
            <a:ext cx="12824240" cy="2252885"/>
            <a:chOff x="0" y="0"/>
            <a:chExt cx="4399953" cy="772957"/>
          </a:xfrm>
        </p:grpSpPr>
        <p:sp>
          <p:nvSpPr>
            <p:cNvPr id="36" name="Freeform 36"/>
            <p:cNvSpPr/>
            <p:nvPr/>
          </p:nvSpPr>
          <p:spPr>
            <a:xfrm>
              <a:off x="0" y="0"/>
              <a:ext cx="4399954" cy="772957"/>
            </a:xfrm>
            <a:custGeom>
              <a:avLst/>
              <a:gdLst/>
              <a:ahLst/>
              <a:cxnLst/>
              <a:rect l="l" t="t" r="r" b="b"/>
              <a:pathLst>
                <a:path w="4399954" h="772957">
                  <a:moveTo>
                    <a:pt x="3622" y="0"/>
                  </a:moveTo>
                  <a:lnTo>
                    <a:pt x="4396331" y="0"/>
                  </a:lnTo>
                  <a:cubicBezTo>
                    <a:pt x="4397292" y="0"/>
                    <a:pt x="4398213" y="382"/>
                    <a:pt x="4398893" y="1061"/>
                  </a:cubicBezTo>
                  <a:cubicBezTo>
                    <a:pt x="4399572" y="1740"/>
                    <a:pt x="4399954" y="2662"/>
                    <a:pt x="4399954" y="3622"/>
                  </a:cubicBezTo>
                  <a:lnTo>
                    <a:pt x="4399954" y="769335"/>
                  </a:lnTo>
                  <a:cubicBezTo>
                    <a:pt x="4399954" y="770296"/>
                    <a:pt x="4399572" y="771217"/>
                    <a:pt x="4398893" y="771896"/>
                  </a:cubicBezTo>
                  <a:cubicBezTo>
                    <a:pt x="4398213" y="772576"/>
                    <a:pt x="4397292" y="772957"/>
                    <a:pt x="4396331" y="772957"/>
                  </a:cubicBezTo>
                  <a:lnTo>
                    <a:pt x="3622" y="772957"/>
                  </a:lnTo>
                  <a:cubicBezTo>
                    <a:pt x="2662" y="772957"/>
                    <a:pt x="1740" y="772576"/>
                    <a:pt x="1061" y="771896"/>
                  </a:cubicBezTo>
                  <a:cubicBezTo>
                    <a:pt x="382" y="771217"/>
                    <a:pt x="0" y="770296"/>
                    <a:pt x="0" y="769335"/>
                  </a:cubicBezTo>
                  <a:lnTo>
                    <a:pt x="0" y="3622"/>
                  </a:lnTo>
                  <a:cubicBezTo>
                    <a:pt x="0" y="2662"/>
                    <a:pt x="382" y="1740"/>
                    <a:pt x="1061" y="1061"/>
                  </a:cubicBezTo>
                  <a:cubicBezTo>
                    <a:pt x="1740" y="382"/>
                    <a:pt x="2662" y="0"/>
                    <a:pt x="3622" y="0"/>
                  </a:cubicBezTo>
                  <a:close/>
                </a:path>
              </a:pathLst>
            </a:custGeom>
            <a:solidFill>
              <a:srgbClr val="EAE8F8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37" name="TextBox 37"/>
            <p:cNvSpPr txBox="1"/>
            <p:nvPr/>
          </p:nvSpPr>
          <p:spPr>
            <a:xfrm>
              <a:off x="0" y="-28575"/>
              <a:ext cx="4399953" cy="801532"/>
            </a:xfrm>
            <a:prstGeom prst="rect">
              <a:avLst/>
            </a:prstGeom>
          </p:spPr>
          <p:txBody>
            <a:bodyPr lIns="51193" tIns="51193" rIns="51193" bIns="51193" rtlCol="0" anchor="ctr"/>
            <a:lstStyle/>
            <a:p>
              <a:pPr algn="ctr">
                <a:lnSpc>
                  <a:spcPts val="1172"/>
                </a:lnSpc>
              </a:pPr>
              <a:endParaRPr/>
            </a:p>
          </p:txBody>
        </p:sp>
      </p:grpSp>
      <p:sp>
        <p:nvSpPr>
          <p:cNvPr id="38" name="TextBox 38"/>
          <p:cNvSpPr txBox="1"/>
          <p:nvPr/>
        </p:nvSpPr>
        <p:spPr>
          <a:xfrm>
            <a:off x="2275514" y="7089659"/>
            <a:ext cx="12287671" cy="5608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503"/>
              </a:lnSpc>
              <a:spcBef>
                <a:spcPct val="0"/>
              </a:spcBef>
            </a:pPr>
            <a:r>
              <a:rPr lang="en-US" sz="3849" u="none" strike="noStrike" spc="-115">
                <a:solidFill>
                  <a:srgbClr val="282D95"/>
                </a:solidFill>
                <a:latin typeface="Calibri (MS)"/>
                <a:ea typeface="Calibri (MS)"/>
                <a:cs typeface="Calibri (MS)"/>
                <a:sym typeface="Calibri (MS)"/>
              </a:rPr>
              <a:t>Comme parent, êtes-vous plutôt du </a:t>
            </a:r>
            <a:r>
              <a:rPr lang="en-US" sz="3849" b="1" u="none" strike="noStrike" spc="-115">
                <a:solidFill>
                  <a:srgbClr val="282D95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style </a:t>
            </a:r>
            <a:r>
              <a:rPr lang="en-US" sz="3849" u="none" strike="noStrike" spc="-115">
                <a:solidFill>
                  <a:srgbClr val="282D95"/>
                </a:solidFill>
                <a:latin typeface="Calibri (MS)"/>
                <a:ea typeface="Calibri (MS)"/>
                <a:cs typeface="Calibri (MS)"/>
                <a:sym typeface="Calibri (MS)"/>
              </a:rPr>
              <a:t>:</a:t>
            </a:r>
          </a:p>
        </p:txBody>
      </p:sp>
      <p:grpSp>
        <p:nvGrpSpPr>
          <p:cNvPr id="39" name="Group 39"/>
          <p:cNvGrpSpPr/>
          <p:nvPr/>
        </p:nvGrpSpPr>
        <p:grpSpPr>
          <a:xfrm>
            <a:off x="750135" y="6936803"/>
            <a:ext cx="1159968" cy="1220755"/>
            <a:chOff x="0" y="0"/>
            <a:chExt cx="1546624" cy="1627673"/>
          </a:xfrm>
        </p:grpSpPr>
        <p:grpSp>
          <p:nvGrpSpPr>
            <p:cNvPr id="40" name="Group 40"/>
            <p:cNvGrpSpPr/>
            <p:nvPr/>
          </p:nvGrpSpPr>
          <p:grpSpPr>
            <a:xfrm>
              <a:off x="0" y="0"/>
              <a:ext cx="1546624" cy="1627673"/>
              <a:chOff x="0" y="0"/>
              <a:chExt cx="729082" cy="767288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729082" cy="767288"/>
              </a:xfrm>
              <a:custGeom>
                <a:avLst/>
                <a:gdLst/>
                <a:ahLst/>
                <a:cxnLst/>
                <a:rect l="l" t="t" r="r" b="b"/>
                <a:pathLst>
                  <a:path w="729082" h="767288">
                    <a:moveTo>
                      <a:pt x="364541" y="0"/>
                    </a:moveTo>
                    <a:cubicBezTo>
                      <a:pt x="163211" y="0"/>
                      <a:pt x="0" y="171763"/>
                      <a:pt x="0" y="383644"/>
                    </a:cubicBezTo>
                    <a:cubicBezTo>
                      <a:pt x="0" y="595525"/>
                      <a:pt x="163211" y="767288"/>
                      <a:pt x="364541" y="767288"/>
                    </a:cubicBezTo>
                    <a:cubicBezTo>
                      <a:pt x="565871" y="767288"/>
                      <a:pt x="729082" y="595525"/>
                      <a:pt x="729082" y="383644"/>
                    </a:cubicBezTo>
                    <a:cubicBezTo>
                      <a:pt x="729082" y="171763"/>
                      <a:pt x="565871" y="0"/>
                      <a:pt x="364541" y="0"/>
                    </a:cubicBezTo>
                    <a:close/>
                  </a:path>
                </a:pathLst>
              </a:custGeom>
              <a:solidFill>
                <a:srgbClr val="30178C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68351" y="33833"/>
                <a:ext cx="592379" cy="661522"/>
              </a:xfrm>
              <a:prstGeom prst="rect">
                <a:avLst/>
              </a:prstGeom>
            </p:spPr>
            <p:txBody>
              <a:bodyPr lIns="42197" tIns="42197" rIns="42197" bIns="42197" rtlCol="0" anchor="ctr"/>
              <a:lstStyle/>
              <a:p>
                <a:pPr algn="ctr">
                  <a:lnSpc>
                    <a:spcPts val="1340"/>
                  </a:lnSpc>
                </a:pPr>
                <a:endParaRPr/>
              </a:p>
            </p:txBody>
          </p:sp>
        </p:grpSp>
        <p:sp>
          <p:nvSpPr>
            <p:cNvPr id="43" name="TextBox 43"/>
            <p:cNvSpPr txBox="1"/>
            <p:nvPr/>
          </p:nvSpPr>
          <p:spPr>
            <a:xfrm>
              <a:off x="353635" y="-64769"/>
              <a:ext cx="839355" cy="16445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441"/>
                </a:lnSpc>
                <a:spcBef>
                  <a:spcPct val="0"/>
                </a:spcBef>
              </a:pPr>
              <a:r>
                <a:rPr lang="en-US" sz="6743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3</a:t>
              </a:r>
            </a:p>
          </p:txBody>
        </p:sp>
      </p:grpSp>
      <p:grpSp>
        <p:nvGrpSpPr>
          <p:cNvPr id="44" name="Group 44"/>
          <p:cNvGrpSpPr/>
          <p:nvPr/>
        </p:nvGrpSpPr>
        <p:grpSpPr>
          <a:xfrm>
            <a:off x="750135" y="3159331"/>
            <a:ext cx="1159968" cy="1220755"/>
            <a:chOff x="0" y="0"/>
            <a:chExt cx="1546624" cy="1627673"/>
          </a:xfrm>
        </p:grpSpPr>
        <p:grpSp>
          <p:nvGrpSpPr>
            <p:cNvPr id="45" name="Group 45"/>
            <p:cNvGrpSpPr/>
            <p:nvPr/>
          </p:nvGrpSpPr>
          <p:grpSpPr>
            <a:xfrm>
              <a:off x="0" y="0"/>
              <a:ext cx="1546624" cy="1627673"/>
              <a:chOff x="0" y="0"/>
              <a:chExt cx="729082" cy="767288"/>
            </a:xfrm>
          </p:grpSpPr>
          <p:sp>
            <p:nvSpPr>
              <p:cNvPr id="46" name="Freeform 46"/>
              <p:cNvSpPr/>
              <p:nvPr/>
            </p:nvSpPr>
            <p:spPr>
              <a:xfrm>
                <a:off x="0" y="0"/>
                <a:ext cx="729082" cy="767288"/>
              </a:xfrm>
              <a:custGeom>
                <a:avLst/>
                <a:gdLst/>
                <a:ahLst/>
                <a:cxnLst/>
                <a:rect l="l" t="t" r="r" b="b"/>
                <a:pathLst>
                  <a:path w="729082" h="767288">
                    <a:moveTo>
                      <a:pt x="364541" y="0"/>
                    </a:moveTo>
                    <a:cubicBezTo>
                      <a:pt x="163211" y="0"/>
                      <a:pt x="0" y="171763"/>
                      <a:pt x="0" y="383644"/>
                    </a:cubicBezTo>
                    <a:cubicBezTo>
                      <a:pt x="0" y="595525"/>
                      <a:pt x="163211" y="767288"/>
                      <a:pt x="364541" y="767288"/>
                    </a:cubicBezTo>
                    <a:cubicBezTo>
                      <a:pt x="565871" y="767288"/>
                      <a:pt x="729082" y="595525"/>
                      <a:pt x="729082" y="383644"/>
                    </a:cubicBezTo>
                    <a:cubicBezTo>
                      <a:pt x="729082" y="171763"/>
                      <a:pt x="565871" y="0"/>
                      <a:pt x="364541" y="0"/>
                    </a:cubicBezTo>
                    <a:close/>
                  </a:path>
                </a:pathLst>
              </a:custGeom>
              <a:solidFill>
                <a:srgbClr val="30178C"/>
              </a:solidFill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47" name="TextBox 47"/>
              <p:cNvSpPr txBox="1"/>
              <p:nvPr/>
            </p:nvSpPr>
            <p:spPr>
              <a:xfrm>
                <a:off x="68351" y="33833"/>
                <a:ext cx="592379" cy="661522"/>
              </a:xfrm>
              <a:prstGeom prst="rect">
                <a:avLst/>
              </a:prstGeom>
            </p:spPr>
            <p:txBody>
              <a:bodyPr lIns="42197" tIns="42197" rIns="42197" bIns="42197" rtlCol="0" anchor="ctr"/>
              <a:lstStyle/>
              <a:p>
                <a:pPr algn="ctr">
                  <a:lnSpc>
                    <a:spcPts val="1340"/>
                  </a:lnSpc>
                </a:pPr>
                <a:endParaRPr/>
              </a:p>
            </p:txBody>
          </p:sp>
        </p:grpSp>
        <p:sp>
          <p:nvSpPr>
            <p:cNvPr id="48" name="TextBox 48"/>
            <p:cNvSpPr txBox="1"/>
            <p:nvPr/>
          </p:nvSpPr>
          <p:spPr>
            <a:xfrm>
              <a:off x="353635" y="-64769"/>
              <a:ext cx="839355" cy="16445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9441"/>
                </a:lnSpc>
                <a:spcBef>
                  <a:spcPct val="0"/>
                </a:spcBef>
              </a:pPr>
              <a:r>
                <a:rPr lang="en-US" sz="6743" b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1</a:t>
              </a:r>
            </a:p>
          </p:txBody>
        </p:sp>
      </p:grpSp>
      <p:sp>
        <p:nvSpPr>
          <p:cNvPr id="49" name="TextBox 49"/>
          <p:cNvSpPr txBox="1"/>
          <p:nvPr/>
        </p:nvSpPr>
        <p:spPr>
          <a:xfrm>
            <a:off x="3086058" y="7695755"/>
            <a:ext cx="6113906" cy="4985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39"/>
              </a:lnSpc>
              <a:spcBef>
                <a:spcPct val="0"/>
              </a:spcBef>
            </a:pPr>
            <a:r>
              <a:rPr lang="en-US" sz="3450" u="none" strike="noStrike" spc="-103">
                <a:solidFill>
                  <a:srgbClr val="282D95"/>
                </a:solidFill>
                <a:latin typeface="Calibri (MS)"/>
                <a:ea typeface="Calibri (MS)"/>
                <a:cs typeface="Calibri (MS)"/>
                <a:sym typeface="Calibri (MS)"/>
              </a:rPr>
              <a:t>« Lancer son enfant à l’eau »</a:t>
            </a:r>
          </a:p>
        </p:txBody>
      </p:sp>
      <p:grpSp>
        <p:nvGrpSpPr>
          <p:cNvPr id="50" name="Group 50"/>
          <p:cNvGrpSpPr/>
          <p:nvPr/>
        </p:nvGrpSpPr>
        <p:grpSpPr>
          <a:xfrm>
            <a:off x="2415585" y="7676705"/>
            <a:ext cx="487311" cy="480853"/>
            <a:chOff x="0" y="0"/>
            <a:chExt cx="65307" cy="64441"/>
          </a:xfrm>
        </p:grpSpPr>
        <p:sp>
          <p:nvSpPr>
            <p:cNvPr id="51" name="Freeform 51"/>
            <p:cNvSpPr/>
            <p:nvPr/>
          </p:nvSpPr>
          <p:spPr>
            <a:xfrm>
              <a:off x="0" y="0"/>
              <a:ext cx="65307" cy="64441"/>
            </a:xfrm>
            <a:custGeom>
              <a:avLst/>
              <a:gdLst/>
              <a:ahLst/>
              <a:cxnLst/>
              <a:rect l="l" t="t" r="r" b="b"/>
              <a:pathLst>
                <a:path w="65307" h="64441">
                  <a:moveTo>
                    <a:pt x="32221" y="0"/>
                  </a:moveTo>
                  <a:lnTo>
                    <a:pt x="33086" y="0"/>
                  </a:lnTo>
                  <a:cubicBezTo>
                    <a:pt x="50881" y="0"/>
                    <a:pt x="65307" y="14426"/>
                    <a:pt x="65307" y="32221"/>
                  </a:cubicBezTo>
                  <a:lnTo>
                    <a:pt x="65307" y="32221"/>
                  </a:lnTo>
                  <a:cubicBezTo>
                    <a:pt x="65307" y="40766"/>
                    <a:pt x="61912" y="48962"/>
                    <a:pt x="55870" y="55004"/>
                  </a:cubicBezTo>
                  <a:cubicBezTo>
                    <a:pt x="49827" y="61047"/>
                    <a:pt x="41632" y="64441"/>
                    <a:pt x="33086" y="64441"/>
                  </a:cubicBezTo>
                  <a:lnTo>
                    <a:pt x="32221" y="64441"/>
                  </a:lnTo>
                  <a:cubicBezTo>
                    <a:pt x="23675" y="64441"/>
                    <a:pt x="15480" y="61047"/>
                    <a:pt x="9437" y="55004"/>
                  </a:cubicBezTo>
                  <a:cubicBezTo>
                    <a:pt x="3395" y="48962"/>
                    <a:pt x="0" y="40766"/>
                    <a:pt x="0" y="32221"/>
                  </a:cubicBezTo>
                  <a:lnTo>
                    <a:pt x="0" y="32221"/>
                  </a:lnTo>
                  <a:cubicBezTo>
                    <a:pt x="0" y="23675"/>
                    <a:pt x="3395" y="15480"/>
                    <a:pt x="9437" y="9437"/>
                  </a:cubicBezTo>
                  <a:cubicBezTo>
                    <a:pt x="15480" y="3395"/>
                    <a:pt x="23675" y="0"/>
                    <a:pt x="3222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32198D"/>
              </a:solidFill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52" name="TextBox 52"/>
            <p:cNvSpPr txBox="1"/>
            <p:nvPr/>
          </p:nvSpPr>
          <p:spPr>
            <a:xfrm>
              <a:off x="0" y="-57150"/>
              <a:ext cx="65307" cy="1215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grpSp>
        <p:nvGrpSpPr>
          <p:cNvPr id="53" name="Group 53"/>
          <p:cNvGrpSpPr/>
          <p:nvPr/>
        </p:nvGrpSpPr>
        <p:grpSpPr>
          <a:xfrm>
            <a:off x="2415585" y="8328420"/>
            <a:ext cx="487311" cy="480853"/>
            <a:chOff x="0" y="0"/>
            <a:chExt cx="65307" cy="64441"/>
          </a:xfrm>
        </p:grpSpPr>
        <p:sp>
          <p:nvSpPr>
            <p:cNvPr id="54" name="Freeform 54"/>
            <p:cNvSpPr/>
            <p:nvPr/>
          </p:nvSpPr>
          <p:spPr>
            <a:xfrm>
              <a:off x="0" y="0"/>
              <a:ext cx="65307" cy="64441"/>
            </a:xfrm>
            <a:custGeom>
              <a:avLst/>
              <a:gdLst/>
              <a:ahLst/>
              <a:cxnLst/>
              <a:rect l="l" t="t" r="r" b="b"/>
              <a:pathLst>
                <a:path w="65307" h="64441">
                  <a:moveTo>
                    <a:pt x="32221" y="0"/>
                  </a:moveTo>
                  <a:lnTo>
                    <a:pt x="33086" y="0"/>
                  </a:lnTo>
                  <a:cubicBezTo>
                    <a:pt x="50881" y="0"/>
                    <a:pt x="65307" y="14426"/>
                    <a:pt x="65307" y="32221"/>
                  </a:cubicBezTo>
                  <a:lnTo>
                    <a:pt x="65307" y="32221"/>
                  </a:lnTo>
                  <a:cubicBezTo>
                    <a:pt x="65307" y="40766"/>
                    <a:pt x="61912" y="48962"/>
                    <a:pt x="55870" y="55004"/>
                  </a:cubicBezTo>
                  <a:cubicBezTo>
                    <a:pt x="49827" y="61047"/>
                    <a:pt x="41632" y="64441"/>
                    <a:pt x="33086" y="64441"/>
                  </a:cubicBezTo>
                  <a:lnTo>
                    <a:pt x="32221" y="64441"/>
                  </a:lnTo>
                  <a:cubicBezTo>
                    <a:pt x="23675" y="64441"/>
                    <a:pt x="15480" y="61047"/>
                    <a:pt x="9437" y="55004"/>
                  </a:cubicBezTo>
                  <a:cubicBezTo>
                    <a:pt x="3395" y="48962"/>
                    <a:pt x="0" y="40766"/>
                    <a:pt x="0" y="32221"/>
                  </a:cubicBezTo>
                  <a:lnTo>
                    <a:pt x="0" y="32221"/>
                  </a:lnTo>
                  <a:cubicBezTo>
                    <a:pt x="0" y="23675"/>
                    <a:pt x="3395" y="15480"/>
                    <a:pt x="9437" y="9437"/>
                  </a:cubicBezTo>
                  <a:cubicBezTo>
                    <a:pt x="15480" y="3395"/>
                    <a:pt x="23675" y="0"/>
                    <a:pt x="32221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57150" cap="sq">
              <a:solidFill>
                <a:srgbClr val="32198D"/>
              </a:solidFill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0" y="-57150"/>
              <a:ext cx="65307" cy="12159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sp>
        <p:nvSpPr>
          <p:cNvPr id="56" name="TextBox 56"/>
          <p:cNvSpPr txBox="1"/>
          <p:nvPr/>
        </p:nvSpPr>
        <p:spPr>
          <a:xfrm>
            <a:off x="3086058" y="8347470"/>
            <a:ext cx="11168810" cy="5044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139"/>
              </a:lnSpc>
              <a:spcBef>
                <a:spcPct val="0"/>
              </a:spcBef>
            </a:pPr>
            <a:r>
              <a:rPr lang="en-US" sz="3449" u="none" strike="noStrike" spc="-103">
                <a:solidFill>
                  <a:srgbClr val="282D95"/>
                </a:solidFill>
                <a:latin typeface="Calibri (MS)"/>
                <a:ea typeface="Calibri (MS)"/>
                <a:cs typeface="Calibri (MS)"/>
                <a:sym typeface="Calibri (MS)"/>
              </a:rPr>
              <a:t>« Protéger son enfant en évitant tous les plans d’eau »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146639" y="176746"/>
            <a:ext cx="5539117" cy="681881"/>
          </a:xfrm>
          <a:custGeom>
            <a:avLst/>
            <a:gdLst/>
            <a:ahLst/>
            <a:cxnLst/>
            <a:rect l="l" t="t" r="r" b="b"/>
            <a:pathLst>
              <a:path w="5539117" h="681881">
                <a:moveTo>
                  <a:pt x="0" y="0"/>
                </a:moveTo>
                <a:lnTo>
                  <a:pt x="5539117" y="0"/>
                </a:lnTo>
                <a:lnTo>
                  <a:pt x="5539117" y="681881"/>
                </a:lnTo>
                <a:lnTo>
                  <a:pt x="0" y="6818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TextBox 4"/>
          <p:cNvSpPr txBox="1"/>
          <p:nvPr/>
        </p:nvSpPr>
        <p:spPr>
          <a:xfrm>
            <a:off x="0" y="1673142"/>
            <a:ext cx="18288000" cy="103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6999" b="1">
                <a:solidFill>
                  <a:srgbClr val="282D9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Introduction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0" y="486829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EXPOSITION, ÉVITEMENT ET ZONE DE CONFORT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8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2096634" y="3150279"/>
            <a:ext cx="15806460" cy="1734198"/>
            <a:chOff x="0" y="0"/>
            <a:chExt cx="7781578" cy="85375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781578" cy="853752"/>
            </a:xfrm>
            <a:custGeom>
              <a:avLst/>
              <a:gdLst/>
              <a:ahLst/>
              <a:cxnLst/>
              <a:rect l="l" t="t" r="r" b="b"/>
              <a:pathLst>
                <a:path w="7781578" h="853752">
                  <a:moveTo>
                    <a:pt x="2939" y="0"/>
                  </a:moveTo>
                  <a:lnTo>
                    <a:pt x="7778639" y="0"/>
                  </a:lnTo>
                  <a:cubicBezTo>
                    <a:pt x="7780262" y="0"/>
                    <a:pt x="7781578" y="1316"/>
                    <a:pt x="7781578" y="2939"/>
                  </a:cubicBezTo>
                  <a:lnTo>
                    <a:pt x="7781578" y="850813"/>
                  </a:lnTo>
                  <a:cubicBezTo>
                    <a:pt x="7781578" y="852436"/>
                    <a:pt x="7780262" y="853752"/>
                    <a:pt x="7778639" y="853752"/>
                  </a:cubicBezTo>
                  <a:lnTo>
                    <a:pt x="2939" y="853752"/>
                  </a:lnTo>
                  <a:cubicBezTo>
                    <a:pt x="1316" y="853752"/>
                    <a:pt x="0" y="852436"/>
                    <a:pt x="0" y="850813"/>
                  </a:cubicBezTo>
                  <a:lnTo>
                    <a:pt x="0" y="2939"/>
                  </a:lnTo>
                  <a:cubicBezTo>
                    <a:pt x="0" y="1316"/>
                    <a:pt x="1316" y="0"/>
                    <a:pt x="2939" y="0"/>
                  </a:cubicBezTo>
                  <a:close/>
                </a:path>
              </a:pathLst>
            </a:custGeom>
            <a:solidFill>
              <a:srgbClr val="EAE8F8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28575"/>
              <a:ext cx="7781578" cy="882327"/>
            </a:xfrm>
            <a:prstGeom prst="rect">
              <a:avLst/>
            </a:prstGeom>
          </p:spPr>
          <p:txBody>
            <a:bodyPr lIns="41022" tIns="41022" rIns="41022" bIns="41022" rtlCol="0" anchor="ctr"/>
            <a:lstStyle/>
            <a:p>
              <a:pPr algn="ctr">
                <a:lnSpc>
                  <a:spcPts val="808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27704" y="5225824"/>
            <a:ext cx="14655335" cy="1505089"/>
            <a:chOff x="0" y="0"/>
            <a:chExt cx="7214875" cy="740961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7214875" cy="740961"/>
            </a:xfrm>
            <a:custGeom>
              <a:avLst/>
              <a:gdLst/>
              <a:ahLst/>
              <a:cxnLst/>
              <a:rect l="l" t="t" r="r" b="b"/>
              <a:pathLst>
                <a:path w="7214875" h="740961">
                  <a:moveTo>
                    <a:pt x="3170" y="0"/>
                  </a:moveTo>
                  <a:lnTo>
                    <a:pt x="7211706" y="0"/>
                  </a:lnTo>
                  <a:cubicBezTo>
                    <a:pt x="7213456" y="0"/>
                    <a:pt x="7214875" y="1419"/>
                    <a:pt x="7214875" y="3170"/>
                  </a:cubicBezTo>
                  <a:lnTo>
                    <a:pt x="7214875" y="737791"/>
                  </a:lnTo>
                  <a:cubicBezTo>
                    <a:pt x="7214875" y="739542"/>
                    <a:pt x="7213456" y="740961"/>
                    <a:pt x="7211706" y="740961"/>
                  </a:cubicBezTo>
                  <a:lnTo>
                    <a:pt x="3170" y="740961"/>
                  </a:lnTo>
                  <a:cubicBezTo>
                    <a:pt x="1419" y="740961"/>
                    <a:pt x="0" y="739542"/>
                    <a:pt x="0" y="737791"/>
                  </a:cubicBezTo>
                  <a:lnTo>
                    <a:pt x="0" y="3170"/>
                  </a:lnTo>
                  <a:cubicBezTo>
                    <a:pt x="0" y="1419"/>
                    <a:pt x="1419" y="0"/>
                    <a:pt x="3170" y="0"/>
                  </a:cubicBezTo>
                  <a:close/>
                </a:path>
              </a:pathLst>
            </a:custGeom>
            <a:solidFill>
              <a:srgbClr val="30178D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28575"/>
              <a:ext cx="7214875" cy="769536"/>
            </a:xfrm>
            <a:prstGeom prst="rect">
              <a:avLst/>
            </a:prstGeom>
          </p:spPr>
          <p:txBody>
            <a:bodyPr lIns="41022" tIns="41022" rIns="41022" bIns="41022" rtlCol="0" anchor="ctr"/>
            <a:lstStyle/>
            <a:p>
              <a:pPr algn="ctr">
                <a:lnSpc>
                  <a:spcPts val="808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527704" y="3094907"/>
            <a:ext cx="1377969" cy="1789570"/>
          </a:xfrm>
          <a:custGeom>
            <a:avLst/>
            <a:gdLst/>
            <a:ahLst/>
            <a:cxnLst/>
            <a:rect l="l" t="t" r="r" b="b"/>
            <a:pathLst>
              <a:path w="1377969" h="1789570">
                <a:moveTo>
                  <a:pt x="0" y="0"/>
                </a:moveTo>
                <a:lnTo>
                  <a:pt x="1377969" y="0"/>
                </a:lnTo>
                <a:lnTo>
                  <a:pt x="1377969" y="1789569"/>
                </a:lnTo>
                <a:lnTo>
                  <a:pt x="0" y="178956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4" name="TextBox 14"/>
          <p:cNvSpPr txBox="1"/>
          <p:nvPr/>
        </p:nvSpPr>
        <p:spPr>
          <a:xfrm>
            <a:off x="2259163" y="3407822"/>
            <a:ext cx="15481403" cy="11233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30"/>
              </a:lnSpc>
            </a:pPr>
            <a:r>
              <a:rPr lang="en-US" sz="3500" b="1" spc="-122">
                <a:solidFill>
                  <a:srgbClr val="30178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En tant que parent, l’important est de prendre conscience de son « style » afin de pouvoir ajuster ses méthodes aux besoins de son enfant vis-à-vis de l’anxiété.  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838200" y="5666568"/>
            <a:ext cx="15614643" cy="599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30"/>
              </a:lnSpc>
            </a:pPr>
            <a:r>
              <a:rPr lang="en-US" sz="3500" b="1" spc="-122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D’ailleurs</a:t>
            </a:r>
            <a:r>
              <a:rPr lang="en-US" sz="3500" b="1" spc="-122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</a:t>
            </a:r>
            <a:r>
              <a:rPr lang="en-US" sz="3500" b="1" spc="-122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que</a:t>
            </a:r>
            <a:r>
              <a:rPr lang="en-US" sz="3500" b="1" spc="-122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00" b="1" spc="-122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l’on</a:t>
            </a:r>
            <a:r>
              <a:rPr lang="en-US" sz="3500" b="1" spc="-122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3500" b="1" spc="-122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soit</a:t>
            </a:r>
            <a:r>
              <a:rPr lang="en-US" sz="3500" b="1" spc="-122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enfant </a:t>
            </a:r>
            <a:r>
              <a:rPr lang="en-US" sz="3500" b="1" spc="-122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ou</a:t>
            </a:r>
            <a:r>
              <a:rPr lang="en-US" sz="3500" b="1" spc="-122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parent, tout le monde </a:t>
            </a:r>
            <a:r>
              <a:rPr lang="en-US" sz="3500" b="1" spc="-122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évite</a:t>
            </a:r>
            <a:r>
              <a:rPr lang="en-US" sz="3500" b="1" spc="-122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à </a:t>
            </a:r>
            <a:r>
              <a:rPr lang="en-US" sz="3500" b="1" spc="-122" dirty="0" err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certains</a:t>
            </a:r>
            <a:r>
              <a:rPr lang="en-US" sz="3500" b="1" spc="-122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moments! </a:t>
            </a:r>
          </a:p>
        </p:txBody>
      </p:sp>
      <p:sp>
        <p:nvSpPr>
          <p:cNvPr id="16" name="Freeform 16"/>
          <p:cNvSpPr/>
          <p:nvPr/>
        </p:nvSpPr>
        <p:spPr>
          <a:xfrm>
            <a:off x="15482740" y="4994997"/>
            <a:ext cx="1314305" cy="1822260"/>
          </a:xfrm>
          <a:custGeom>
            <a:avLst/>
            <a:gdLst/>
            <a:ahLst/>
            <a:cxnLst/>
            <a:rect l="l" t="t" r="r" b="b"/>
            <a:pathLst>
              <a:path w="1314305" h="1822260">
                <a:moveTo>
                  <a:pt x="0" y="0"/>
                </a:moveTo>
                <a:lnTo>
                  <a:pt x="1314305" y="0"/>
                </a:lnTo>
                <a:lnTo>
                  <a:pt x="1314305" y="1822260"/>
                </a:lnTo>
                <a:lnTo>
                  <a:pt x="0" y="182226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1" r="-121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>
            <a:off x="146639" y="20092"/>
            <a:ext cx="5539117" cy="681881"/>
          </a:xfrm>
          <a:custGeom>
            <a:avLst/>
            <a:gdLst/>
            <a:ahLst/>
            <a:cxnLst/>
            <a:rect l="l" t="t" r="r" b="b"/>
            <a:pathLst>
              <a:path w="5539117" h="681881">
                <a:moveTo>
                  <a:pt x="0" y="0"/>
                </a:moveTo>
                <a:lnTo>
                  <a:pt x="5539117" y="0"/>
                </a:lnTo>
                <a:lnTo>
                  <a:pt x="5539117" y="681881"/>
                </a:lnTo>
                <a:lnTo>
                  <a:pt x="0" y="6818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TextBox 4"/>
          <p:cNvSpPr txBox="1"/>
          <p:nvPr/>
        </p:nvSpPr>
        <p:spPr>
          <a:xfrm>
            <a:off x="0" y="1528704"/>
            <a:ext cx="18288000" cy="1031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579"/>
              </a:lnSpc>
            </a:pPr>
            <a:r>
              <a:rPr lang="en-US" sz="6999" b="1" dirty="0">
                <a:solidFill>
                  <a:srgbClr val="282D94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Introduction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0" y="330175"/>
            <a:ext cx="18288000" cy="14973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20"/>
              </a:lnSpc>
              <a:spcBef>
                <a:spcPct val="0"/>
              </a:spcBef>
            </a:pPr>
            <a:r>
              <a:rPr lang="en-US" sz="7800" b="1" spc="-397">
                <a:solidFill>
                  <a:srgbClr val="0BAB9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EXPOSITION, ÉVITEMENT ET ZONE DE CONFORT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862796" y="9787302"/>
            <a:ext cx="152400" cy="228600"/>
          </a:xfrm>
          <a:prstGeom prst="rect">
            <a:avLst/>
          </a:prstGeom>
        </p:spPr>
        <p:txBody>
          <a:bodyPr wrap="non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  <a:spcBef>
                <a:spcPct val="0"/>
              </a:spcBef>
            </a:pPr>
            <a:r>
              <a:rPr lang="en-US" sz="2000" b="1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9</a:t>
            </a:r>
          </a:p>
        </p:txBody>
      </p:sp>
      <p:grpSp>
        <p:nvGrpSpPr>
          <p:cNvPr id="7" name="Group 7"/>
          <p:cNvGrpSpPr/>
          <p:nvPr/>
        </p:nvGrpSpPr>
        <p:grpSpPr>
          <a:xfrm>
            <a:off x="225329" y="2427734"/>
            <a:ext cx="13344663" cy="6238609"/>
            <a:chOff x="0" y="0"/>
            <a:chExt cx="3009558" cy="140696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009558" cy="1406964"/>
            </a:xfrm>
            <a:custGeom>
              <a:avLst/>
              <a:gdLst/>
              <a:ahLst/>
              <a:cxnLst/>
              <a:rect l="l" t="t" r="r" b="b"/>
              <a:pathLst>
                <a:path w="3009558" h="1406964">
                  <a:moveTo>
                    <a:pt x="3481" y="0"/>
                  </a:moveTo>
                  <a:lnTo>
                    <a:pt x="3006077" y="0"/>
                  </a:lnTo>
                  <a:cubicBezTo>
                    <a:pt x="3007999" y="0"/>
                    <a:pt x="3009558" y="1558"/>
                    <a:pt x="3009558" y="3481"/>
                  </a:cubicBezTo>
                  <a:lnTo>
                    <a:pt x="3009558" y="1403483"/>
                  </a:lnTo>
                  <a:cubicBezTo>
                    <a:pt x="3009558" y="1405405"/>
                    <a:pt x="3007999" y="1406964"/>
                    <a:pt x="3006077" y="1406964"/>
                  </a:cubicBezTo>
                  <a:lnTo>
                    <a:pt x="3481" y="1406964"/>
                  </a:lnTo>
                  <a:cubicBezTo>
                    <a:pt x="1558" y="1406964"/>
                    <a:pt x="0" y="1405405"/>
                    <a:pt x="0" y="1403483"/>
                  </a:cubicBezTo>
                  <a:lnTo>
                    <a:pt x="0" y="3481"/>
                  </a:lnTo>
                  <a:cubicBezTo>
                    <a:pt x="0" y="1558"/>
                    <a:pt x="1558" y="0"/>
                    <a:pt x="3481" y="0"/>
                  </a:cubicBezTo>
                  <a:close/>
                </a:path>
              </a:pathLst>
            </a:custGeom>
            <a:solidFill>
              <a:srgbClr val="FFFFFF"/>
            </a:solidFill>
            <a:ln w="38100" cap="sq">
              <a:solidFill>
                <a:srgbClr val="30178C"/>
              </a:solidFill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95250"/>
              <a:ext cx="3009558" cy="15022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349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38489" y="2547727"/>
            <a:ext cx="11287872" cy="409957"/>
            <a:chOff x="0" y="0"/>
            <a:chExt cx="15050496" cy="546610"/>
          </a:xfrm>
        </p:grpSpPr>
        <p:sp>
          <p:nvSpPr>
            <p:cNvPr id="11" name="TextBox 11"/>
            <p:cNvSpPr txBox="1"/>
            <p:nvPr/>
          </p:nvSpPr>
          <p:spPr>
            <a:xfrm>
              <a:off x="614589" y="-209550"/>
              <a:ext cx="14435908" cy="7561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4886"/>
                </a:lnSpc>
                <a:spcBef>
                  <a:spcPct val="0"/>
                </a:spcBef>
              </a:pPr>
              <a:r>
                <a:rPr lang="en-US" sz="2699" u="none" strike="noStrike" spc="-186" dirty="0">
                  <a:solidFill>
                    <a:srgbClr val="30178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Ignorer </a:t>
              </a:r>
              <a:r>
                <a:rPr lang="en-US" sz="2699" u="none" strike="noStrike" spc="-186" dirty="0" err="1">
                  <a:solidFill>
                    <a:srgbClr val="30178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une</a:t>
              </a:r>
              <a:r>
                <a:rPr lang="en-US" sz="2699" u="none" strike="noStrike" spc="-186" dirty="0">
                  <a:solidFill>
                    <a:srgbClr val="30178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699" u="none" strike="noStrike" spc="-186" dirty="0" err="1">
                  <a:solidFill>
                    <a:srgbClr val="30178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personne</a:t>
              </a:r>
              <a:r>
                <a:rPr lang="en-US" sz="2699" u="none" strike="noStrike" spc="-186" dirty="0">
                  <a:solidFill>
                    <a:srgbClr val="30178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699" u="none" strike="noStrike" spc="-186" dirty="0" err="1">
                  <a:solidFill>
                    <a:srgbClr val="30178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ou</a:t>
              </a:r>
              <a:r>
                <a:rPr lang="en-US" sz="2699" u="none" strike="noStrike" spc="-186" dirty="0">
                  <a:solidFill>
                    <a:srgbClr val="30178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</a:t>
              </a:r>
              <a:r>
                <a:rPr lang="en-US" sz="2699" u="none" strike="noStrike" spc="-186" dirty="0" err="1">
                  <a:solidFill>
                    <a:srgbClr val="30178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une</a:t>
              </a:r>
              <a:r>
                <a:rPr lang="en-US" sz="2699" u="none" strike="noStrike" spc="-186" dirty="0">
                  <a:solidFill>
                    <a:srgbClr val="30178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 situation.</a:t>
              </a:r>
            </a:p>
          </p:txBody>
        </p:sp>
        <p:grpSp>
          <p:nvGrpSpPr>
            <p:cNvPr id="12" name="Group 12"/>
            <p:cNvGrpSpPr/>
            <p:nvPr/>
          </p:nvGrpSpPr>
          <p:grpSpPr>
            <a:xfrm>
              <a:off x="0" y="1408"/>
              <a:ext cx="471933" cy="483983"/>
              <a:chOff x="0" y="0"/>
              <a:chExt cx="79825" cy="81863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79825" cy="81863"/>
              </a:xfrm>
              <a:custGeom>
                <a:avLst/>
                <a:gdLst/>
                <a:ahLst/>
                <a:cxnLst/>
                <a:rect l="l" t="t" r="r" b="b"/>
                <a:pathLst>
                  <a:path w="79825" h="81863">
                    <a:moveTo>
                      <a:pt x="39912" y="0"/>
                    </a:moveTo>
                    <a:lnTo>
                      <a:pt x="39912" y="0"/>
                    </a:lnTo>
                    <a:cubicBezTo>
                      <a:pt x="61955" y="0"/>
                      <a:pt x="79825" y="17869"/>
                      <a:pt x="79825" y="39912"/>
                    </a:cubicBezTo>
                    <a:lnTo>
                      <a:pt x="79825" y="41950"/>
                    </a:lnTo>
                    <a:cubicBezTo>
                      <a:pt x="79825" y="63993"/>
                      <a:pt x="61955" y="81863"/>
                      <a:pt x="39912" y="81863"/>
                    </a:cubicBezTo>
                    <a:lnTo>
                      <a:pt x="39912" y="81863"/>
                    </a:lnTo>
                    <a:cubicBezTo>
                      <a:pt x="17869" y="81863"/>
                      <a:pt x="0" y="63993"/>
                      <a:pt x="0" y="41950"/>
                    </a:cubicBezTo>
                    <a:lnTo>
                      <a:pt x="0" y="39912"/>
                    </a:lnTo>
                    <a:cubicBezTo>
                      <a:pt x="0" y="17869"/>
                      <a:pt x="17869" y="0"/>
                      <a:pt x="399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sq">
                <a:solidFill>
                  <a:srgbClr val="32198D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14" name="TextBox 14"/>
              <p:cNvSpPr txBox="1"/>
              <p:nvPr/>
            </p:nvSpPr>
            <p:spPr>
              <a:xfrm>
                <a:off x="0" y="-57150"/>
                <a:ext cx="79825" cy="1390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0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15" name="Group 15"/>
          <p:cNvGrpSpPr/>
          <p:nvPr/>
        </p:nvGrpSpPr>
        <p:grpSpPr>
          <a:xfrm>
            <a:off x="438489" y="2985382"/>
            <a:ext cx="11287872" cy="439688"/>
            <a:chOff x="0" y="0"/>
            <a:chExt cx="15050496" cy="586250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471933" cy="483983"/>
              <a:chOff x="0" y="0"/>
              <a:chExt cx="79825" cy="81863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79825" cy="81863"/>
              </a:xfrm>
              <a:custGeom>
                <a:avLst/>
                <a:gdLst/>
                <a:ahLst/>
                <a:cxnLst/>
                <a:rect l="l" t="t" r="r" b="b"/>
                <a:pathLst>
                  <a:path w="79825" h="81863">
                    <a:moveTo>
                      <a:pt x="39912" y="0"/>
                    </a:moveTo>
                    <a:lnTo>
                      <a:pt x="39912" y="0"/>
                    </a:lnTo>
                    <a:cubicBezTo>
                      <a:pt x="61955" y="0"/>
                      <a:pt x="79825" y="17869"/>
                      <a:pt x="79825" y="39912"/>
                    </a:cubicBezTo>
                    <a:lnTo>
                      <a:pt x="79825" y="41950"/>
                    </a:lnTo>
                    <a:cubicBezTo>
                      <a:pt x="79825" y="63993"/>
                      <a:pt x="61955" y="81863"/>
                      <a:pt x="39912" y="81863"/>
                    </a:cubicBezTo>
                    <a:lnTo>
                      <a:pt x="39912" y="81863"/>
                    </a:lnTo>
                    <a:cubicBezTo>
                      <a:pt x="17869" y="81863"/>
                      <a:pt x="0" y="63993"/>
                      <a:pt x="0" y="41950"/>
                    </a:cubicBezTo>
                    <a:lnTo>
                      <a:pt x="0" y="39912"/>
                    </a:lnTo>
                    <a:cubicBezTo>
                      <a:pt x="0" y="17869"/>
                      <a:pt x="17869" y="0"/>
                      <a:pt x="399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sq">
                <a:solidFill>
                  <a:srgbClr val="32198D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57150"/>
                <a:ext cx="79825" cy="1390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614589" y="-168861"/>
              <a:ext cx="14435908" cy="7551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4886"/>
                </a:lnSpc>
                <a:spcBef>
                  <a:spcPct val="0"/>
                </a:spcBef>
              </a:pPr>
              <a:r>
                <a:rPr lang="en-US" sz="2699" u="none" strike="noStrike" spc="-186">
                  <a:solidFill>
                    <a:srgbClr val="30178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Partir, quitter les lieux, fuir.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438489" y="3433453"/>
            <a:ext cx="11322698" cy="409957"/>
            <a:chOff x="0" y="0"/>
            <a:chExt cx="15096931" cy="546610"/>
          </a:xfrm>
        </p:grpSpPr>
        <p:grpSp>
          <p:nvGrpSpPr>
            <p:cNvPr id="21" name="Group 21"/>
            <p:cNvGrpSpPr/>
            <p:nvPr/>
          </p:nvGrpSpPr>
          <p:grpSpPr>
            <a:xfrm>
              <a:off x="0" y="8601"/>
              <a:ext cx="471933" cy="483983"/>
              <a:chOff x="0" y="0"/>
              <a:chExt cx="79825" cy="81863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79825" cy="81863"/>
              </a:xfrm>
              <a:custGeom>
                <a:avLst/>
                <a:gdLst/>
                <a:ahLst/>
                <a:cxnLst/>
                <a:rect l="l" t="t" r="r" b="b"/>
                <a:pathLst>
                  <a:path w="79825" h="81863">
                    <a:moveTo>
                      <a:pt x="39912" y="0"/>
                    </a:moveTo>
                    <a:lnTo>
                      <a:pt x="39912" y="0"/>
                    </a:lnTo>
                    <a:cubicBezTo>
                      <a:pt x="61955" y="0"/>
                      <a:pt x="79825" y="17869"/>
                      <a:pt x="79825" y="39912"/>
                    </a:cubicBezTo>
                    <a:lnTo>
                      <a:pt x="79825" y="41950"/>
                    </a:lnTo>
                    <a:cubicBezTo>
                      <a:pt x="79825" y="63993"/>
                      <a:pt x="61955" y="81863"/>
                      <a:pt x="39912" y="81863"/>
                    </a:cubicBezTo>
                    <a:lnTo>
                      <a:pt x="39912" y="81863"/>
                    </a:lnTo>
                    <a:cubicBezTo>
                      <a:pt x="17869" y="81863"/>
                      <a:pt x="0" y="63993"/>
                      <a:pt x="0" y="41950"/>
                    </a:cubicBezTo>
                    <a:lnTo>
                      <a:pt x="0" y="39912"/>
                    </a:lnTo>
                    <a:cubicBezTo>
                      <a:pt x="0" y="17869"/>
                      <a:pt x="17869" y="0"/>
                      <a:pt x="399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sq">
                <a:solidFill>
                  <a:srgbClr val="32198D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23" name="TextBox 23"/>
              <p:cNvSpPr txBox="1"/>
              <p:nvPr/>
            </p:nvSpPr>
            <p:spPr>
              <a:xfrm>
                <a:off x="0" y="-57150"/>
                <a:ext cx="79825" cy="1390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0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4" name="TextBox 24"/>
            <p:cNvSpPr txBox="1"/>
            <p:nvPr/>
          </p:nvSpPr>
          <p:spPr>
            <a:xfrm>
              <a:off x="661024" y="-209550"/>
              <a:ext cx="14435908" cy="7561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4886"/>
                </a:lnSpc>
                <a:spcBef>
                  <a:spcPct val="0"/>
                </a:spcBef>
              </a:pPr>
              <a:r>
                <a:rPr lang="en-US" sz="2699" u="none" strike="noStrike" spc="-186">
                  <a:solidFill>
                    <a:srgbClr val="30178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S’isoler, ne voir personne, ne pas sortir.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438489" y="3903471"/>
            <a:ext cx="11287872" cy="409171"/>
            <a:chOff x="0" y="0"/>
            <a:chExt cx="15050496" cy="545561"/>
          </a:xfrm>
        </p:grpSpPr>
        <p:grpSp>
          <p:nvGrpSpPr>
            <p:cNvPr id="26" name="Group 26"/>
            <p:cNvGrpSpPr/>
            <p:nvPr/>
          </p:nvGrpSpPr>
          <p:grpSpPr>
            <a:xfrm>
              <a:off x="0" y="28730"/>
              <a:ext cx="471933" cy="483983"/>
              <a:chOff x="0" y="0"/>
              <a:chExt cx="79825" cy="81863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79825" cy="81863"/>
              </a:xfrm>
              <a:custGeom>
                <a:avLst/>
                <a:gdLst/>
                <a:ahLst/>
                <a:cxnLst/>
                <a:rect l="l" t="t" r="r" b="b"/>
                <a:pathLst>
                  <a:path w="79825" h="81863">
                    <a:moveTo>
                      <a:pt x="39912" y="0"/>
                    </a:moveTo>
                    <a:lnTo>
                      <a:pt x="39912" y="0"/>
                    </a:lnTo>
                    <a:cubicBezTo>
                      <a:pt x="61955" y="0"/>
                      <a:pt x="79825" y="17869"/>
                      <a:pt x="79825" y="39912"/>
                    </a:cubicBezTo>
                    <a:lnTo>
                      <a:pt x="79825" y="41950"/>
                    </a:lnTo>
                    <a:cubicBezTo>
                      <a:pt x="79825" y="63993"/>
                      <a:pt x="61955" y="81863"/>
                      <a:pt x="39912" y="81863"/>
                    </a:cubicBezTo>
                    <a:lnTo>
                      <a:pt x="39912" y="81863"/>
                    </a:lnTo>
                    <a:cubicBezTo>
                      <a:pt x="17869" y="81863"/>
                      <a:pt x="0" y="63993"/>
                      <a:pt x="0" y="41950"/>
                    </a:cubicBezTo>
                    <a:lnTo>
                      <a:pt x="0" y="39912"/>
                    </a:lnTo>
                    <a:cubicBezTo>
                      <a:pt x="0" y="17869"/>
                      <a:pt x="17869" y="0"/>
                      <a:pt x="399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sq">
                <a:solidFill>
                  <a:srgbClr val="32198D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-57150"/>
                <a:ext cx="79825" cy="1390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0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614589" y="-209550"/>
              <a:ext cx="14435908" cy="7551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4886"/>
                </a:lnSpc>
                <a:spcBef>
                  <a:spcPct val="0"/>
                </a:spcBef>
              </a:pPr>
              <a:r>
                <a:rPr lang="en-US" sz="2699" u="none" strike="noStrike" spc="-186">
                  <a:solidFill>
                    <a:srgbClr val="30178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Faire autre chose, se distraire, s’absorber dans une activité (p. ex. jeux vidéo).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438489" y="4391062"/>
            <a:ext cx="11287872" cy="421765"/>
            <a:chOff x="0" y="0"/>
            <a:chExt cx="15050496" cy="562354"/>
          </a:xfrm>
        </p:grpSpPr>
        <p:grpSp>
          <p:nvGrpSpPr>
            <p:cNvPr id="31" name="Group 31"/>
            <p:cNvGrpSpPr/>
            <p:nvPr/>
          </p:nvGrpSpPr>
          <p:grpSpPr>
            <a:xfrm>
              <a:off x="0" y="0"/>
              <a:ext cx="471933" cy="483983"/>
              <a:chOff x="0" y="0"/>
              <a:chExt cx="79825" cy="81863"/>
            </a:xfrm>
          </p:grpSpPr>
          <p:sp>
            <p:nvSpPr>
              <p:cNvPr id="32" name="Freeform 32"/>
              <p:cNvSpPr/>
              <p:nvPr/>
            </p:nvSpPr>
            <p:spPr>
              <a:xfrm>
                <a:off x="0" y="0"/>
                <a:ext cx="79825" cy="81863"/>
              </a:xfrm>
              <a:custGeom>
                <a:avLst/>
                <a:gdLst/>
                <a:ahLst/>
                <a:cxnLst/>
                <a:rect l="l" t="t" r="r" b="b"/>
                <a:pathLst>
                  <a:path w="79825" h="81863">
                    <a:moveTo>
                      <a:pt x="39912" y="0"/>
                    </a:moveTo>
                    <a:lnTo>
                      <a:pt x="39912" y="0"/>
                    </a:lnTo>
                    <a:cubicBezTo>
                      <a:pt x="61955" y="0"/>
                      <a:pt x="79825" y="17869"/>
                      <a:pt x="79825" y="39912"/>
                    </a:cubicBezTo>
                    <a:lnTo>
                      <a:pt x="79825" y="41950"/>
                    </a:lnTo>
                    <a:cubicBezTo>
                      <a:pt x="79825" y="63993"/>
                      <a:pt x="61955" y="81863"/>
                      <a:pt x="39912" y="81863"/>
                    </a:cubicBezTo>
                    <a:lnTo>
                      <a:pt x="39912" y="81863"/>
                    </a:lnTo>
                    <a:cubicBezTo>
                      <a:pt x="17869" y="81863"/>
                      <a:pt x="0" y="63993"/>
                      <a:pt x="0" y="41950"/>
                    </a:cubicBezTo>
                    <a:lnTo>
                      <a:pt x="0" y="39912"/>
                    </a:lnTo>
                    <a:cubicBezTo>
                      <a:pt x="0" y="17869"/>
                      <a:pt x="17869" y="0"/>
                      <a:pt x="399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sq">
                <a:solidFill>
                  <a:srgbClr val="32198D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33" name="TextBox 33"/>
              <p:cNvSpPr txBox="1"/>
              <p:nvPr/>
            </p:nvSpPr>
            <p:spPr>
              <a:xfrm>
                <a:off x="0" y="-57150"/>
                <a:ext cx="79825" cy="1390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0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4" name="TextBox 34"/>
            <p:cNvSpPr txBox="1"/>
            <p:nvPr/>
          </p:nvSpPr>
          <p:spPr>
            <a:xfrm>
              <a:off x="614589" y="-192757"/>
              <a:ext cx="14435908" cy="7551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4886"/>
                </a:lnSpc>
                <a:spcBef>
                  <a:spcPct val="0"/>
                </a:spcBef>
              </a:pPr>
              <a:r>
                <a:rPr lang="en-US" sz="2699" u="none" strike="noStrike" spc="-186">
                  <a:solidFill>
                    <a:srgbClr val="30178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Faire semblant que tout va bien, démontrer de l’indifférence.</a:t>
              </a:r>
            </a:p>
          </p:txBody>
        </p:sp>
      </p:grpSp>
      <p:grpSp>
        <p:nvGrpSpPr>
          <p:cNvPr id="35" name="Group 35"/>
          <p:cNvGrpSpPr/>
          <p:nvPr/>
        </p:nvGrpSpPr>
        <p:grpSpPr>
          <a:xfrm>
            <a:off x="438489" y="4857106"/>
            <a:ext cx="11287872" cy="409171"/>
            <a:chOff x="0" y="0"/>
            <a:chExt cx="15050496" cy="545561"/>
          </a:xfrm>
        </p:grpSpPr>
        <p:sp>
          <p:nvSpPr>
            <p:cNvPr id="36" name="TextBox 36"/>
            <p:cNvSpPr txBox="1"/>
            <p:nvPr/>
          </p:nvSpPr>
          <p:spPr>
            <a:xfrm>
              <a:off x="614589" y="-209550"/>
              <a:ext cx="14435908" cy="7551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4886"/>
                </a:lnSpc>
                <a:spcBef>
                  <a:spcPct val="0"/>
                </a:spcBef>
              </a:pPr>
              <a:r>
                <a:rPr lang="en-US" sz="2699" u="none" strike="noStrike" spc="-186">
                  <a:solidFill>
                    <a:srgbClr val="30178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Procrastiner, trouver des prétextes pour ne pas faire les choses.</a:t>
              </a:r>
            </a:p>
          </p:txBody>
        </p:sp>
        <p:grpSp>
          <p:nvGrpSpPr>
            <p:cNvPr id="37" name="Group 37"/>
            <p:cNvGrpSpPr/>
            <p:nvPr/>
          </p:nvGrpSpPr>
          <p:grpSpPr>
            <a:xfrm>
              <a:off x="0" y="1408"/>
              <a:ext cx="471933" cy="483983"/>
              <a:chOff x="0" y="0"/>
              <a:chExt cx="79825" cy="81863"/>
            </a:xfrm>
          </p:grpSpPr>
          <p:sp>
            <p:nvSpPr>
              <p:cNvPr id="38" name="Freeform 38"/>
              <p:cNvSpPr/>
              <p:nvPr/>
            </p:nvSpPr>
            <p:spPr>
              <a:xfrm>
                <a:off x="0" y="0"/>
                <a:ext cx="79825" cy="81863"/>
              </a:xfrm>
              <a:custGeom>
                <a:avLst/>
                <a:gdLst/>
                <a:ahLst/>
                <a:cxnLst/>
                <a:rect l="l" t="t" r="r" b="b"/>
                <a:pathLst>
                  <a:path w="79825" h="81863">
                    <a:moveTo>
                      <a:pt x="39912" y="0"/>
                    </a:moveTo>
                    <a:lnTo>
                      <a:pt x="39912" y="0"/>
                    </a:lnTo>
                    <a:cubicBezTo>
                      <a:pt x="61955" y="0"/>
                      <a:pt x="79825" y="17869"/>
                      <a:pt x="79825" y="39912"/>
                    </a:cubicBezTo>
                    <a:lnTo>
                      <a:pt x="79825" y="41950"/>
                    </a:lnTo>
                    <a:cubicBezTo>
                      <a:pt x="79825" y="63993"/>
                      <a:pt x="61955" y="81863"/>
                      <a:pt x="39912" y="81863"/>
                    </a:cubicBezTo>
                    <a:lnTo>
                      <a:pt x="39912" y="81863"/>
                    </a:lnTo>
                    <a:cubicBezTo>
                      <a:pt x="17869" y="81863"/>
                      <a:pt x="0" y="63993"/>
                      <a:pt x="0" y="41950"/>
                    </a:cubicBezTo>
                    <a:lnTo>
                      <a:pt x="0" y="39912"/>
                    </a:lnTo>
                    <a:cubicBezTo>
                      <a:pt x="0" y="17869"/>
                      <a:pt x="17869" y="0"/>
                      <a:pt x="399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sq">
                <a:solidFill>
                  <a:srgbClr val="32198D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39" name="TextBox 39"/>
              <p:cNvSpPr txBox="1"/>
              <p:nvPr/>
            </p:nvSpPr>
            <p:spPr>
              <a:xfrm>
                <a:off x="0" y="-57150"/>
                <a:ext cx="79825" cy="1390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059"/>
                  </a:lnSpc>
                  <a:spcBef>
                    <a:spcPct val="0"/>
                  </a:spcBef>
                </a:pPr>
                <a:endParaRPr/>
              </a:p>
            </p:txBody>
          </p:sp>
        </p:grpSp>
      </p:grpSp>
      <p:grpSp>
        <p:nvGrpSpPr>
          <p:cNvPr id="40" name="Group 40"/>
          <p:cNvGrpSpPr/>
          <p:nvPr/>
        </p:nvGrpSpPr>
        <p:grpSpPr>
          <a:xfrm>
            <a:off x="438489" y="5324205"/>
            <a:ext cx="11287872" cy="439688"/>
            <a:chOff x="0" y="0"/>
            <a:chExt cx="15050496" cy="586250"/>
          </a:xfrm>
        </p:grpSpPr>
        <p:grpSp>
          <p:nvGrpSpPr>
            <p:cNvPr id="41" name="Group 41"/>
            <p:cNvGrpSpPr/>
            <p:nvPr/>
          </p:nvGrpSpPr>
          <p:grpSpPr>
            <a:xfrm>
              <a:off x="0" y="0"/>
              <a:ext cx="471933" cy="483983"/>
              <a:chOff x="0" y="0"/>
              <a:chExt cx="79825" cy="81863"/>
            </a:xfrm>
          </p:grpSpPr>
          <p:sp>
            <p:nvSpPr>
              <p:cNvPr id="42" name="Freeform 42"/>
              <p:cNvSpPr/>
              <p:nvPr/>
            </p:nvSpPr>
            <p:spPr>
              <a:xfrm>
                <a:off x="0" y="0"/>
                <a:ext cx="79825" cy="81863"/>
              </a:xfrm>
              <a:custGeom>
                <a:avLst/>
                <a:gdLst/>
                <a:ahLst/>
                <a:cxnLst/>
                <a:rect l="l" t="t" r="r" b="b"/>
                <a:pathLst>
                  <a:path w="79825" h="81863">
                    <a:moveTo>
                      <a:pt x="39912" y="0"/>
                    </a:moveTo>
                    <a:lnTo>
                      <a:pt x="39912" y="0"/>
                    </a:lnTo>
                    <a:cubicBezTo>
                      <a:pt x="61955" y="0"/>
                      <a:pt x="79825" y="17869"/>
                      <a:pt x="79825" y="39912"/>
                    </a:cubicBezTo>
                    <a:lnTo>
                      <a:pt x="79825" y="41950"/>
                    </a:lnTo>
                    <a:cubicBezTo>
                      <a:pt x="79825" y="63993"/>
                      <a:pt x="61955" y="81863"/>
                      <a:pt x="39912" y="81863"/>
                    </a:cubicBezTo>
                    <a:lnTo>
                      <a:pt x="39912" y="81863"/>
                    </a:lnTo>
                    <a:cubicBezTo>
                      <a:pt x="17869" y="81863"/>
                      <a:pt x="0" y="63993"/>
                      <a:pt x="0" y="41950"/>
                    </a:cubicBezTo>
                    <a:lnTo>
                      <a:pt x="0" y="39912"/>
                    </a:lnTo>
                    <a:cubicBezTo>
                      <a:pt x="0" y="17869"/>
                      <a:pt x="17869" y="0"/>
                      <a:pt x="399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sq">
                <a:solidFill>
                  <a:srgbClr val="32198D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43" name="TextBox 43"/>
              <p:cNvSpPr txBox="1"/>
              <p:nvPr/>
            </p:nvSpPr>
            <p:spPr>
              <a:xfrm>
                <a:off x="0" y="-66675"/>
                <a:ext cx="79825" cy="1485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33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4" name="TextBox 44"/>
            <p:cNvSpPr txBox="1"/>
            <p:nvPr/>
          </p:nvSpPr>
          <p:spPr>
            <a:xfrm>
              <a:off x="614589" y="-168861"/>
              <a:ext cx="14435908" cy="7551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4886"/>
                </a:lnSpc>
                <a:spcBef>
                  <a:spcPct val="0"/>
                </a:spcBef>
              </a:pPr>
              <a:r>
                <a:rPr lang="en-US" sz="2699" u="none" strike="noStrike" spc="-186">
                  <a:solidFill>
                    <a:srgbClr val="30178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Tenter de convaincre l’adulte d’accepter de ne pas faire une chose.</a:t>
              </a: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438489" y="5808171"/>
            <a:ext cx="11287872" cy="414940"/>
            <a:chOff x="0" y="0"/>
            <a:chExt cx="15050496" cy="553253"/>
          </a:xfrm>
        </p:grpSpPr>
        <p:grpSp>
          <p:nvGrpSpPr>
            <p:cNvPr id="46" name="Group 46"/>
            <p:cNvGrpSpPr/>
            <p:nvPr/>
          </p:nvGrpSpPr>
          <p:grpSpPr>
            <a:xfrm>
              <a:off x="0" y="0"/>
              <a:ext cx="471933" cy="483983"/>
              <a:chOff x="0" y="0"/>
              <a:chExt cx="79825" cy="81863"/>
            </a:xfrm>
          </p:grpSpPr>
          <p:sp>
            <p:nvSpPr>
              <p:cNvPr id="47" name="Freeform 47"/>
              <p:cNvSpPr/>
              <p:nvPr/>
            </p:nvSpPr>
            <p:spPr>
              <a:xfrm>
                <a:off x="0" y="0"/>
                <a:ext cx="79825" cy="81863"/>
              </a:xfrm>
              <a:custGeom>
                <a:avLst/>
                <a:gdLst/>
                <a:ahLst/>
                <a:cxnLst/>
                <a:rect l="l" t="t" r="r" b="b"/>
                <a:pathLst>
                  <a:path w="79825" h="81863">
                    <a:moveTo>
                      <a:pt x="39912" y="0"/>
                    </a:moveTo>
                    <a:lnTo>
                      <a:pt x="39912" y="0"/>
                    </a:lnTo>
                    <a:cubicBezTo>
                      <a:pt x="61955" y="0"/>
                      <a:pt x="79825" y="17869"/>
                      <a:pt x="79825" y="39912"/>
                    </a:cubicBezTo>
                    <a:lnTo>
                      <a:pt x="79825" y="41950"/>
                    </a:lnTo>
                    <a:cubicBezTo>
                      <a:pt x="79825" y="63993"/>
                      <a:pt x="61955" y="81863"/>
                      <a:pt x="39912" y="81863"/>
                    </a:cubicBezTo>
                    <a:lnTo>
                      <a:pt x="39912" y="81863"/>
                    </a:lnTo>
                    <a:cubicBezTo>
                      <a:pt x="17869" y="81863"/>
                      <a:pt x="0" y="63993"/>
                      <a:pt x="0" y="41950"/>
                    </a:cubicBezTo>
                    <a:lnTo>
                      <a:pt x="0" y="39912"/>
                    </a:lnTo>
                    <a:cubicBezTo>
                      <a:pt x="0" y="17869"/>
                      <a:pt x="17869" y="0"/>
                      <a:pt x="399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sq">
                <a:solidFill>
                  <a:srgbClr val="32198D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48" name="TextBox 48"/>
              <p:cNvSpPr txBox="1"/>
              <p:nvPr/>
            </p:nvSpPr>
            <p:spPr>
              <a:xfrm>
                <a:off x="0" y="-66675"/>
                <a:ext cx="79825" cy="1485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33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49" name="TextBox 49"/>
            <p:cNvSpPr txBox="1"/>
            <p:nvPr/>
          </p:nvSpPr>
          <p:spPr>
            <a:xfrm>
              <a:off x="614589" y="-201858"/>
              <a:ext cx="14435908" cy="7551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4886"/>
                </a:lnSpc>
                <a:spcBef>
                  <a:spcPct val="0"/>
                </a:spcBef>
              </a:pPr>
              <a:r>
                <a:rPr lang="en-US" sz="2699" u="none" strike="noStrike" spc="-186">
                  <a:solidFill>
                    <a:srgbClr val="30178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Supplier l’adulte pour être accompagné, rechercher sa proximité à tout prix.</a:t>
              </a:r>
            </a:p>
          </p:txBody>
        </p:sp>
      </p:grpSp>
      <p:grpSp>
        <p:nvGrpSpPr>
          <p:cNvPr id="50" name="Group 50"/>
          <p:cNvGrpSpPr/>
          <p:nvPr/>
        </p:nvGrpSpPr>
        <p:grpSpPr>
          <a:xfrm>
            <a:off x="438489" y="6274215"/>
            <a:ext cx="11287872" cy="451996"/>
            <a:chOff x="0" y="0"/>
            <a:chExt cx="15050496" cy="602662"/>
          </a:xfrm>
        </p:grpSpPr>
        <p:grpSp>
          <p:nvGrpSpPr>
            <p:cNvPr id="51" name="Group 51"/>
            <p:cNvGrpSpPr/>
            <p:nvPr/>
          </p:nvGrpSpPr>
          <p:grpSpPr>
            <a:xfrm>
              <a:off x="0" y="0"/>
              <a:ext cx="471933" cy="483983"/>
              <a:chOff x="0" y="0"/>
              <a:chExt cx="79825" cy="81863"/>
            </a:xfrm>
          </p:grpSpPr>
          <p:sp>
            <p:nvSpPr>
              <p:cNvPr id="52" name="Freeform 52"/>
              <p:cNvSpPr/>
              <p:nvPr/>
            </p:nvSpPr>
            <p:spPr>
              <a:xfrm>
                <a:off x="0" y="0"/>
                <a:ext cx="79825" cy="81863"/>
              </a:xfrm>
              <a:custGeom>
                <a:avLst/>
                <a:gdLst/>
                <a:ahLst/>
                <a:cxnLst/>
                <a:rect l="l" t="t" r="r" b="b"/>
                <a:pathLst>
                  <a:path w="79825" h="81863">
                    <a:moveTo>
                      <a:pt x="39912" y="0"/>
                    </a:moveTo>
                    <a:lnTo>
                      <a:pt x="39912" y="0"/>
                    </a:lnTo>
                    <a:cubicBezTo>
                      <a:pt x="61955" y="0"/>
                      <a:pt x="79825" y="17869"/>
                      <a:pt x="79825" y="39912"/>
                    </a:cubicBezTo>
                    <a:lnTo>
                      <a:pt x="79825" y="41950"/>
                    </a:lnTo>
                    <a:cubicBezTo>
                      <a:pt x="79825" y="63993"/>
                      <a:pt x="61955" y="81863"/>
                      <a:pt x="39912" y="81863"/>
                    </a:cubicBezTo>
                    <a:lnTo>
                      <a:pt x="39912" y="81863"/>
                    </a:lnTo>
                    <a:cubicBezTo>
                      <a:pt x="17869" y="81863"/>
                      <a:pt x="0" y="63993"/>
                      <a:pt x="0" y="41950"/>
                    </a:cubicBezTo>
                    <a:lnTo>
                      <a:pt x="0" y="39912"/>
                    </a:lnTo>
                    <a:cubicBezTo>
                      <a:pt x="0" y="17869"/>
                      <a:pt x="17869" y="0"/>
                      <a:pt x="399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sq">
                <a:solidFill>
                  <a:srgbClr val="32198D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53" name="TextBox 53"/>
              <p:cNvSpPr txBox="1"/>
              <p:nvPr/>
            </p:nvSpPr>
            <p:spPr>
              <a:xfrm>
                <a:off x="0" y="-66675"/>
                <a:ext cx="79825" cy="14853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33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54" name="TextBox 54"/>
            <p:cNvSpPr txBox="1"/>
            <p:nvPr/>
          </p:nvSpPr>
          <p:spPr>
            <a:xfrm>
              <a:off x="614589" y="-153498"/>
              <a:ext cx="14435908" cy="75616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4886"/>
                </a:lnSpc>
                <a:spcBef>
                  <a:spcPct val="0"/>
                </a:spcBef>
              </a:pPr>
              <a:r>
                <a:rPr lang="en-US" sz="2699" u="none" strike="noStrike" spc="-186">
                  <a:solidFill>
                    <a:srgbClr val="30178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Faire des crises de colère ou s’opposer à une demande.</a:t>
              </a:r>
            </a:p>
          </p:txBody>
        </p:sp>
      </p:grpSp>
      <p:grpSp>
        <p:nvGrpSpPr>
          <p:cNvPr id="55" name="Group 55"/>
          <p:cNvGrpSpPr/>
          <p:nvPr/>
        </p:nvGrpSpPr>
        <p:grpSpPr>
          <a:xfrm>
            <a:off x="438489" y="6769704"/>
            <a:ext cx="11287872" cy="421765"/>
            <a:chOff x="0" y="0"/>
            <a:chExt cx="15050496" cy="562354"/>
          </a:xfrm>
        </p:grpSpPr>
        <p:grpSp>
          <p:nvGrpSpPr>
            <p:cNvPr id="56" name="Group 56"/>
            <p:cNvGrpSpPr/>
            <p:nvPr/>
          </p:nvGrpSpPr>
          <p:grpSpPr>
            <a:xfrm>
              <a:off x="0" y="0"/>
              <a:ext cx="471933" cy="483983"/>
              <a:chOff x="0" y="0"/>
              <a:chExt cx="79825" cy="81863"/>
            </a:xfrm>
          </p:grpSpPr>
          <p:sp>
            <p:nvSpPr>
              <p:cNvPr id="57" name="Freeform 57"/>
              <p:cNvSpPr/>
              <p:nvPr/>
            </p:nvSpPr>
            <p:spPr>
              <a:xfrm>
                <a:off x="0" y="0"/>
                <a:ext cx="79825" cy="81863"/>
              </a:xfrm>
              <a:custGeom>
                <a:avLst/>
                <a:gdLst/>
                <a:ahLst/>
                <a:cxnLst/>
                <a:rect l="l" t="t" r="r" b="b"/>
                <a:pathLst>
                  <a:path w="79825" h="81863">
                    <a:moveTo>
                      <a:pt x="39912" y="0"/>
                    </a:moveTo>
                    <a:lnTo>
                      <a:pt x="39912" y="0"/>
                    </a:lnTo>
                    <a:cubicBezTo>
                      <a:pt x="61955" y="0"/>
                      <a:pt x="79825" y="17869"/>
                      <a:pt x="79825" y="39912"/>
                    </a:cubicBezTo>
                    <a:lnTo>
                      <a:pt x="79825" y="41950"/>
                    </a:lnTo>
                    <a:cubicBezTo>
                      <a:pt x="79825" y="63993"/>
                      <a:pt x="61955" y="81863"/>
                      <a:pt x="39912" y="81863"/>
                    </a:cubicBezTo>
                    <a:lnTo>
                      <a:pt x="39912" y="81863"/>
                    </a:lnTo>
                    <a:cubicBezTo>
                      <a:pt x="17869" y="81863"/>
                      <a:pt x="0" y="63993"/>
                      <a:pt x="0" y="41950"/>
                    </a:cubicBezTo>
                    <a:lnTo>
                      <a:pt x="0" y="39912"/>
                    </a:lnTo>
                    <a:cubicBezTo>
                      <a:pt x="0" y="17869"/>
                      <a:pt x="17869" y="0"/>
                      <a:pt x="399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sq">
                <a:solidFill>
                  <a:srgbClr val="32198D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58" name="TextBox 58"/>
              <p:cNvSpPr txBox="1"/>
              <p:nvPr/>
            </p:nvSpPr>
            <p:spPr>
              <a:xfrm>
                <a:off x="0" y="-57150"/>
                <a:ext cx="79825" cy="1390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059"/>
                  </a:lnSpc>
                </a:pPr>
                <a:endParaRPr/>
              </a:p>
            </p:txBody>
          </p:sp>
        </p:grpSp>
        <p:sp>
          <p:nvSpPr>
            <p:cNvPr id="59" name="TextBox 59"/>
            <p:cNvSpPr txBox="1"/>
            <p:nvPr/>
          </p:nvSpPr>
          <p:spPr>
            <a:xfrm>
              <a:off x="614589" y="-192757"/>
              <a:ext cx="14435908" cy="7551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4886"/>
                </a:lnSpc>
                <a:spcBef>
                  <a:spcPct val="0"/>
                </a:spcBef>
              </a:pPr>
              <a:r>
                <a:rPr lang="en-US" sz="2699" u="none" strike="noStrike" spc="-186">
                  <a:solidFill>
                    <a:srgbClr val="30178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Poser les mêmes questions à répétition.</a:t>
              </a:r>
            </a:p>
          </p:txBody>
        </p:sp>
      </p:grpSp>
      <p:sp>
        <p:nvSpPr>
          <p:cNvPr id="60" name="TextBox 60"/>
          <p:cNvSpPr txBox="1"/>
          <p:nvPr/>
        </p:nvSpPr>
        <p:spPr>
          <a:xfrm>
            <a:off x="899431" y="7026197"/>
            <a:ext cx="11971773" cy="618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4886"/>
              </a:lnSpc>
              <a:spcBef>
                <a:spcPct val="0"/>
              </a:spcBef>
            </a:pPr>
            <a:r>
              <a:rPr lang="en-US" sz="2699" u="none" strike="noStrike" spc="-186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S’obstiner, s’acharner dans l’accomplissement d’une tâche, pour limiter tout risque d’erreur ou d’échec.</a:t>
            </a:r>
          </a:p>
        </p:txBody>
      </p:sp>
      <p:grpSp>
        <p:nvGrpSpPr>
          <p:cNvPr id="61" name="Group 61"/>
          <p:cNvGrpSpPr/>
          <p:nvPr/>
        </p:nvGrpSpPr>
        <p:grpSpPr>
          <a:xfrm>
            <a:off x="438489" y="7236803"/>
            <a:ext cx="353950" cy="362987"/>
            <a:chOff x="0" y="0"/>
            <a:chExt cx="79825" cy="81863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79825" cy="81863"/>
            </a:xfrm>
            <a:custGeom>
              <a:avLst/>
              <a:gdLst/>
              <a:ahLst/>
              <a:cxnLst/>
              <a:rect l="l" t="t" r="r" b="b"/>
              <a:pathLst>
                <a:path w="79825" h="81863">
                  <a:moveTo>
                    <a:pt x="39912" y="0"/>
                  </a:moveTo>
                  <a:lnTo>
                    <a:pt x="39912" y="0"/>
                  </a:lnTo>
                  <a:cubicBezTo>
                    <a:pt x="61955" y="0"/>
                    <a:pt x="79825" y="17869"/>
                    <a:pt x="79825" y="39912"/>
                  </a:cubicBezTo>
                  <a:lnTo>
                    <a:pt x="79825" y="41950"/>
                  </a:lnTo>
                  <a:cubicBezTo>
                    <a:pt x="79825" y="63993"/>
                    <a:pt x="61955" y="81863"/>
                    <a:pt x="39912" y="81863"/>
                  </a:cubicBezTo>
                  <a:lnTo>
                    <a:pt x="39912" y="81863"/>
                  </a:lnTo>
                  <a:cubicBezTo>
                    <a:pt x="17869" y="81863"/>
                    <a:pt x="0" y="63993"/>
                    <a:pt x="0" y="41950"/>
                  </a:cubicBezTo>
                  <a:lnTo>
                    <a:pt x="0" y="39912"/>
                  </a:lnTo>
                  <a:cubicBezTo>
                    <a:pt x="0" y="17869"/>
                    <a:pt x="17869" y="0"/>
                    <a:pt x="39912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32198D"/>
              </a:solidFill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0" y="-57150"/>
              <a:ext cx="79825" cy="139013"/>
            </a:xfrm>
            <a:prstGeom prst="rect">
              <a:avLst/>
            </a:prstGeom>
          </p:spPr>
          <p:txBody>
            <a:bodyPr lIns="78519" tIns="78519" rIns="78519" bIns="78519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grpSp>
        <p:nvGrpSpPr>
          <p:cNvPr id="64" name="Group 64"/>
          <p:cNvGrpSpPr/>
          <p:nvPr/>
        </p:nvGrpSpPr>
        <p:grpSpPr>
          <a:xfrm>
            <a:off x="438489" y="7702847"/>
            <a:ext cx="353950" cy="362987"/>
            <a:chOff x="0" y="0"/>
            <a:chExt cx="79825" cy="81863"/>
          </a:xfrm>
        </p:grpSpPr>
        <p:sp>
          <p:nvSpPr>
            <p:cNvPr id="65" name="Freeform 65"/>
            <p:cNvSpPr/>
            <p:nvPr/>
          </p:nvSpPr>
          <p:spPr>
            <a:xfrm>
              <a:off x="0" y="0"/>
              <a:ext cx="79825" cy="81863"/>
            </a:xfrm>
            <a:custGeom>
              <a:avLst/>
              <a:gdLst/>
              <a:ahLst/>
              <a:cxnLst/>
              <a:rect l="l" t="t" r="r" b="b"/>
              <a:pathLst>
                <a:path w="79825" h="81863">
                  <a:moveTo>
                    <a:pt x="39912" y="0"/>
                  </a:moveTo>
                  <a:lnTo>
                    <a:pt x="39912" y="0"/>
                  </a:lnTo>
                  <a:cubicBezTo>
                    <a:pt x="61955" y="0"/>
                    <a:pt x="79825" y="17869"/>
                    <a:pt x="79825" y="39912"/>
                  </a:cubicBezTo>
                  <a:lnTo>
                    <a:pt x="79825" y="41950"/>
                  </a:lnTo>
                  <a:cubicBezTo>
                    <a:pt x="79825" y="63993"/>
                    <a:pt x="61955" y="81863"/>
                    <a:pt x="39912" y="81863"/>
                  </a:cubicBezTo>
                  <a:lnTo>
                    <a:pt x="39912" y="81863"/>
                  </a:lnTo>
                  <a:cubicBezTo>
                    <a:pt x="17869" y="81863"/>
                    <a:pt x="0" y="63993"/>
                    <a:pt x="0" y="41950"/>
                  </a:cubicBezTo>
                  <a:lnTo>
                    <a:pt x="0" y="39912"/>
                  </a:lnTo>
                  <a:cubicBezTo>
                    <a:pt x="0" y="17869"/>
                    <a:pt x="17869" y="0"/>
                    <a:pt x="39912" y="0"/>
                  </a:cubicBezTo>
                  <a:close/>
                </a:path>
              </a:pathLst>
            </a:custGeom>
            <a:solidFill>
              <a:srgbClr val="FFFFFF"/>
            </a:solidFill>
            <a:ln w="28575" cap="sq">
              <a:solidFill>
                <a:srgbClr val="32198D"/>
              </a:solidFill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0" y="-57150"/>
              <a:ext cx="79825" cy="139013"/>
            </a:xfrm>
            <a:prstGeom prst="rect">
              <a:avLst/>
            </a:prstGeom>
          </p:spPr>
          <p:txBody>
            <a:bodyPr lIns="78519" tIns="78519" rIns="78519" bIns="78519" rtlCol="0" anchor="ctr"/>
            <a:lstStyle/>
            <a:p>
              <a:pPr algn="ctr">
                <a:lnSpc>
                  <a:spcPts val="2059"/>
                </a:lnSpc>
              </a:pPr>
              <a:endParaRPr/>
            </a:p>
          </p:txBody>
        </p:sp>
      </p:grpSp>
      <p:sp>
        <p:nvSpPr>
          <p:cNvPr id="67" name="TextBox 67"/>
          <p:cNvSpPr txBox="1"/>
          <p:nvPr/>
        </p:nvSpPr>
        <p:spPr>
          <a:xfrm>
            <a:off x="899431" y="7523814"/>
            <a:ext cx="12670561" cy="618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1" indent="0" algn="l">
              <a:lnSpc>
                <a:spcPts val="4886"/>
              </a:lnSpc>
              <a:spcBef>
                <a:spcPct val="0"/>
              </a:spcBef>
            </a:pPr>
            <a:r>
              <a:rPr lang="en-US" sz="2699" u="none" strike="noStrike" spc="-186">
                <a:solidFill>
                  <a:srgbClr val="30178D"/>
                </a:solidFill>
                <a:latin typeface="Calibri (MS)"/>
                <a:ea typeface="Calibri (MS)"/>
                <a:cs typeface="Calibri (MS)"/>
                <a:sym typeface="Calibri (MS)"/>
              </a:rPr>
              <a:t>Adopter des comportements rigides (p. ex. vérifications multiples, gestes dans un ordre précis et inflexible).</a:t>
            </a:r>
          </a:p>
        </p:txBody>
      </p:sp>
      <p:grpSp>
        <p:nvGrpSpPr>
          <p:cNvPr id="68" name="Group 68"/>
          <p:cNvGrpSpPr/>
          <p:nvPr/>
        </p:nvGrpSpPr>
        <p:grpSpPr>
          <a:xfrm>
            <a:off x="438489" y="8186813"/>
            <a:ext cx="11287872" cy="414940"/>
            <a:chOff x="0" y="0"/>
            <a:chExt cx="15050496" cy="553253"/>
          </a:xfrm>
        </p:grpSpPr>
        <p:grpSp>
          <p:nvGrpSpPr>
            <p:cNvPr id="69" name="Group 69"/>
            <p:cNvGrpSpPr/>
            <p:nvPr/>
          </p:nvGrpSpPr>
          <p:grpSpPr>
            <a:xfrm>
              <a:off x="0" y="0"/>
              <a:ext cx="471933" cy="483983"/>
              <a:chOff x="0" y="0"/>
              <a:chExt cx="79825" cy="81863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79825" cy="81863"/>
              </a:xfrm>
              <a:custGeom>
                <a:avLst/>
                <a:gdLst/>
                <a:ahLst/>
                <a:cxnLst/>
                <a:rect l="l" t="t" r="r" b="b"/>
                <a:pathLst>
                  <a:path w="79825" h="81863">
                    <a:moveTo>
                      <a:pt x="39912" y="0"/>
                    </a:moveTo>
                    <a:lnTo>
                      <a:pt x="39912" y="0"/>
                    </a:lnTo>
                    <a:cubicBezTo>
                      <a:pt x="61955" y="0"/>
                      <a:pt x="79825" y="17869"/>
                      <a:pt x="79825" y="39912"/>
                    </a:cubicBezTo>
                    <a:lnTo>
                      <a:pt x="79825" y="41950"/>
                    </a:lnTo>
                    <a:cubicBezTo>
                      <a:pt x="79825" y="63993"/>
                      <a:pt x="61955" y="81863"/>
                      <a:pt x="39912" y="81863"/>
                    </a:cubicBezTo>
                    <a:lnTo>
                      <a:pt x="39912" y="81863"/>
                    </a:lnTo>
                    <a:cubicBezTo>
                      <a:pt x="17869" y="81863"/>
                      <a:pt x="0" y="63993"/>
                      <a:pt x="0" y="41950"/>
                    </a:cubicBezTo>
                    <a:lnTo>
                      <a:pt x="0" y="39912"/>
                    </a:lnTo>
                    <a:cubicBezTo>
                      <a:pt x="0" y="17869"/>
                      <a:pt x="17869" y="0"/>
                      <a:pt x="399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8575" cap="sq">
                <a:solidFill>
                  <a:srgbClr val="32198D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CA"/>
              </a:p>
            </p:txBody>
          </p:sp>
          <p:sp>
            <p:nvSpPr>
              <p:cNvPr id="71" name="TextBox 71"/>
              <p:cNvSpPr txBox="1"/>
              <p:nvPr/>
            </p:nvSpPr>
            <p:spPr>
              <a:xfrm>
                <a:off x="0" y="-57150"/>
                <a:ext cx="79825" cy="13901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marL="0" lvl="0" indent="0" algn="ctr">
                  <a:lnSpc>
                    <a:spcPts val="20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72" name="TextBox 72"/>
            <p:cNvSpPr txBox="1"/>
            <p:nvPr/>
          </p:nvSpPr>
          <p:spPr>
            <a:xfrm>
              <a:off x="614589" y="-201858"/>
              <a:ext cx="14435908" cy="7551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1" indent="0" algn="l">
                <a:lnSpc>
                  <a:spcPts val="4886"/>
                </a:lnSpc>
                <a:spcBef>
                  <a:spcPct val="0"/>
                </a:spcBef>
              </a:pPr>
              <a:r>
                <a:rPr lang="en-US" sz="2699" u="none" strike="noStrike" spc="-186">
                  <a:solidFill>
                    <a:srgbClr val="30178D"/>
                  </a:solidFill>
                  <a:latin typeface="Calibri (MS)"/>
                  <a:ea typeface="Calibri (MS)"/>
                  <a:cs typeface="Calibri (MS)"/>
                  <a:sym typeface="Calibri (MS)"/>
                </a:rPr>
                <a:t>Ne prendre aucun risque, même calculé (p. ex. ne pas essayer de nouvelle activité).</a:t>
              </a:r>
            </a:p>
          </p:txBody>
        </p:sp>
      </p:grpSp>
      <p:sp>
        <p:nvSpPr>
          <p:cNvPr id="73" name="Freeform 73"/>
          <p:cNvSpPr/>
          <p:nvPr/>
        </p:nvSpPr>
        <p:spPr>
          <a:xfrm rot="9945931" flipH="1">
            <a:off x="13626930" y="3224709"/>
            <a:ext cx="1161425" cy="839130"/>
          </a:xfrm>
          <a:custGeom>
            <a:avLst/>
            <a:gdLst/>
            <a:ahLst/>
            <a:cxnLst/>
            <a:rect l="l" t="t" r="r" b="b"/>
            <a:pathLst>
              <a:path w="1161425" h="839130">
                <a:moveTo>
                  <a:pt x="1161426" y="0"/>
                </a:moveTo>
                <a:lnTo>
                  <a:pt x="0" y="0"/>
                </a:lnTo>
                <a:lnTo>
                  <a:pt x="0" y="839130"/>
                </a:lnTo>
                <a:lnTo>
                  <a:pt x="1161426" y="839130"/>
                </a:lnTo>
                <a:lnTo>
                  <a:pt x="1161426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grpSp>
        <p:nvGrpSpPr>
          <p:cNvPr id="74" name="Group 74"/>
          <p:cNvGrpSpPr/>
          <p:nvPr/>
        </p:nvGrpSpPr>
        <p:grpSpPr>
          <a:xfrm>
            <a:off x="14004101" y="3892452"/>
            <a:ext cx="3858694" cy="1251048"/>
            <a:chOff x="0" y="0"/>
            <a:chExt cx="1645505" cy="533498"/>
          </a:xfrm>
        </p:grpSpPr>
        <p:sp>
          <p:nvSpPr>
            <p:cNvPr id="75" name="Freeform 75"/>
            <p:cNvSpPr/>
            <p:nvPr/>
          </p:nvSpPr>
          <p:spPr>
            <a:xfrm>
              <a:off x="0" y="0"/>
              <a:ext cx="1645505" cy="533498"/>
            </a:xfrm>
            <a:custGeom>
              <a:avLst/>
              <a:gdLst/>
              <a:ahLst/>
              <a:cxnLst/>
              <a:rect l="l" t="t" r="r" b="b"/>
              <a:pathLst>
                <a:path w="1645505" h="533498">
                  <a:moveTo>
                    <a:pt x="34108" y="0"/>
                  </a:moveTo>
                  <a:lnTo>
                    <a:pt x="1611397" y="0"/>
                  </a:lnTo>
                  <a:cubicBezTo>
                    <a:pt x="1630235" y="0"/>
                    <a:pt x="1645505" y="15271"/>
                    <a:pt x="1645505" y="34108"/>
                  </a:cubicBezTo>
                  <a:lnTo>
                    <a:pt x="1645505" y="499390"/>
                  </a:lnTo>
                  <a:cubicBezTo>
                    <a:pt x="1645505" y="518227"/>
                    <a:pt x="1630235" y="533498"/>
                    <a:pt x="1611397" y="533498"/>
                  </a:cubicBezTo>
                  <a:lnTo>
                    <a:pt x="34108" y="533498"/>
                  </a:lnTo>
                  <a:cubicBezTo>
                    <a:pt x="25062" y="533498"/>
                    <a:pt x="16387" y="529905"/>
                    <a:pt x="9990" y="523508"/>
                  </a:cubicBezTo>
                  <a:cubicBezTo>
                    <a:pt x="3594" y="517112"/>
                    <a:pt x="0" y="508436"/>
                    <a:pt x="0" y="499390"/>
                  </a:cubicBezTo>
                  <a:lnTo>
                    <a:pt x="0" y="34108"/>
                  </a:lnTo>
                  <a:cubicBezTo>
                    <a:pt x="0" y="15271"/>
                    <a:pt x="15271" y="0"/>
                    <a:pt x="34108" y="0"/>
                  </a:cubicBezTo>
                  <a:close/>
                </a:path>
              </a:pathLst>
            </a:custGeom>
            <a:solidFill>
              <a:srgbClr val="EAE8F8"/>
            </a:solidFill>
          </p:spPr>
          <p:txBody>
            <a:bodyPr/>
            <a:lstStyle/>
            <a:p>
              <a:endParaRPr lang="fr-CA"/>
            </a:p>
          </p:txBody>
        </p:sp>
        <p:sp>
          <p:nvSpPr>
            <p:cNvPr id="76" name="TextBox 76"/>
            <p:cNvSpPr txBox="1"/>
            <p:nvPr/>
          </p:nvSpPr>
          <p:spPr>
            <a:xfrm>
              <a:off x="0" y="-57150"/>
              <a:ext cx="1645505" cy="590648"/>
            </a:xfrm>
            <a:prstGeom prst="rect">
              <a:avLst/>
            </a:prstGeom>
          </p:spPr>
          <p:txBody>
            <a:bodyPr lIns="94562" tIns="94562" rIns="94562" bIns="94562" rtlCol="0" anchor="ctr"/>
            <a:lstStyle/>
            <a:p>
              <a:pPr algn="ctr">
                <a:lnSpc>
                  <a:spcPts val="1862"/>
                </a:lnSpc>
              </a:pPr>
              <a:endParaRPr/>
            </a:p>
          </p:txBody>
        </p:sp>
      </p:grpSp>
      <p:sp>
        <p:nvSpPr>
          <p:cNvPr id="77" name="TextBox 77"/>
          <p:cNvSpPr txBox="1"/>
          <p:nvPr/>
        </p:nvSpPr>
        <p:spPr>
          <a:xfrm>
            <a:off x="14099719" y="4082328"/>
            <a:ext cx="3763076" cy="9046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83"/>
              </a:lnSpc>
            </a:pPr>
            <a:r>
              <a:rPr lang="en-US" sz="3350" b="1" spc="-67">
                <a:solidFill>
                  <a:srgbClr val="30178B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STRATÉGIES D’ÉVITEMENT</a:t>
            </a:r>
          </a:p>
        </p:txBody>
      </p:sp>
      <p:grpSp>
        <p:nvGrpSpPr>
          <p:cNvPr id="78" name="Group 78"/>
          <p:cNvGrpSpPr/>
          <p:nvPr/>
        </p:nvGrpSpPr>
        <p:grpSpPr>
          <a:xfrm>
            <a:off x="2312747" y="8857420"/>
            <a:ext cx="15025242" cy="1139269"/>
            <a:chOff x="0" y="0"/>
            <a:chExt cx="3395018" cy="257423"/>
          </a:xfrm>
        </p:grpSpPr>
        <p:sp>
          <p:nvSpPr>
            <p:cNvPr id="79" name="Freeform 79"/>
            <p:cNvSpPr/>
            <p:nvPr/>
          </p:nvSpPr>
          <p:spPr>
            <a:xfrm>
              <a:off x="0" y="0"/>
              <a:ext cx="3395018" cy="257423"/>
            </a:xfrm>
            <a:custGeom>
              <a:avLst/>
              <a:gdLst/>
              <a:ahLst/>
              <a:cxnLst/>
              <a:rect l="l" t="t" r="r" b="b"/>
              <a:pathLst>
                <a:path w="3395018" h="257423">
                  <a:moveTo>
                    <a:pt x="7214" y="0"/>
                  </a:moveTo>
                  <a:lnTo>
                    <a:pt x="3387804" y="0"/>
                  </a:lnTo>
                  <a:cubicBezTo>
                    <a:pt x="3389718" y="0"/>
                    <a:pt x="3391552" y="760"/>
                    <a:pt x="3392905" y="2113"/>
                  </a:cubicBezTo>
                  <a:cubicBezTo>
                    <a:pt x="3394258" y="3466"/>
                    <a:pt x="3395018" y="5300"/>
                    <a:pt x="3395018" y="7214"/>
                  </a:cubicBezTo>
                  <a:lnTo>
                    <a:pt x="3395018" y="250209"/>
                  </a:lnTo>
                  <a:cubicBezTo>
                    <a:pt x="3395018" y="252122"/>
                    <a:pt x="3394258" y="253957"/>
                    <a:pt x="3392905" y="255310"/>
                  </a:cubicBezTo>
                  <a:cubicBezTo>
                    <a:pt x="3391552" y="256663"/>
                    <a:pt x="3389718" y="257423"/>
                    <a:pt x="3387804" y="257423"/>
                  </a:cubicBezTo>
                  <a:lnTo>
                    <a:pt x="7214" y="257423"/>
                  </a:lnTo>
                  <a:cubicBezTo>
                    <a:pt x="5300" y="257423"/>
                    <a:pt x="3466" y="256663"/>
                    <a:pt x="2113" y="255310"/>
                  </a:cubicBezTo>
                  <a:cubicBezTo>
                    <a:pt x="760" y="253957"/>
                    <a:pt x="0" y="252122"/>
                    <a:pt x="0" y="250209"/>
                  </a:cubicBezTo>
                  <a:lnTo>
                    <a:pt x="0" y="7214"/>
                  </a:lnTo>
                  <a:cubicBezTo>
                    <a:pt x="0" y="5300"/>
                    <a:pt x="760" y="3466"/>
                    <a:pt x="2113" y="2113"/>
                  </a:cubicBezTo>
                  <a:cubicBezTo>
                    <a:pt x="3466" y="760"/>
                    <a:pt x="5300" y="0"/>
                    <a:pt x="7214" y="0"/>
                  </a:cubicBezTo>
                  <a:close/>
                </a:path>
              </a:pathLst>
            </a:custGeom>
            <a:solidFill>
              <a:srgbClr val="FFFFFF"/>
            </a:solidFill>
            <a:ln w="47625" cap="sq">
              <a:solidFill>
                <a:srgbClr val="E1F7F1"/>
              </a:solidFill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80" name="TextBox 80"/>
            <p:cNvSpPr txBox="1"/>
            <p:nvPr/>
          </p:nvSpPr>
          <p:spPr>
            <a:xfrm>
              <a:off x="0" y="-57150"/>
              <a:ext cx="3395018" cy="314573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algn="l">
                <a:lnSpc>
                  <a:spcPts val="1960"/>
                </a:lnSpc>
              </a:pPr>
              <a:endParaRPr/>
            </a:p>
          </p:txBody>
        </p:sp>
      </p:grpSp>
      <p:grpSp>
        <p:nvGrpSpPr>
          <p:cNvPr id="81" name="Group 81"/>
          <p:cNvGrpSpPr/>
          <p:nvPr/>
        </p:nvGrpSpPr>
        <p:grpSpPr>
          <a:xfrm>
            <a:off x="291931" y="8857420"/>
            <a:ext cx="2493701" cy="1139269"/>
            <a:chOff x="0" y="0"/>
            <a:chExt cx="818840" cy="374094"/>
          </a:xfrm>
        </p:grpSpPr>
        <p:sp>
          <p:nvSpPr>
            <p:cNvPr id="82" name="Freeform 82"/>
            <p:cNvSpPr/>
            <p:nvPr/>
          </p:nvSpPr>
          <p:spPr>
            <a:xfrm>
              <a:off x="0" y="0"/>
              <a:ext cx="818840" cy="374094"/>
            </a:xfrm>
            <a:custGeom>
              <a:avLst/>
              <a:gdLst/>
              <a:ahLst/>
              <a:cxnLst/>
              <a:rect l="l" t="t" r="r" b="b"/>
              <a:pathLst>
                <a:path w="818840" h="374094">
                  <a:moveTo>
                    <a:pt x="27941" y="0"/>
                  </a:moveTo>
                  <a:lnTo>
                    <a:pt x="790899" y="0"/>
                  </a:lnTo>
                  <a:cubicBezTo>
                    <a:pt x="798310" y="0"/>
                    <a:pt x="805416" y="2944"/>
                    <a:pt x="810657" y="8184"/>
                  </a:cubicBezTo>
                  <a:cubicBezTo>
                    <a:pt x="815897" y="13424"/>
                    <a:pt x="818840" y="20531"/>
                    <a:pt x="818840" y="27941"/>
                  </a:cubicBezTo>
                  <a:lnTo>
                    <a:pt x="818840" y="346153"/>
                  </a:lnTo>
                  <a:cubicBezTo>
                    <a:pt x="818840" y="361585"/>
                    <a:pt x="806331" y="374094"/>
                    <a:pt x="790899" y="374094"/>
                  </a:cubicBezTo>
                  <a:lnTo>
                    <a:pt x="27941" y="374094"/>
                  </a:lnTo>
                  <a:cubicBezTo>
                    <a:pt x="12510" y="374094"/>
                    <a:pt x="0" y="361585"/>
                    <a:pt x="0" y="346153"/>
                  </a:cubicBezTo>
                  <a:lnTo>
                    <a:pt x="0" y="27941"/>
                  </a:lnTo>
                  <a:cubicBezTo>
                    <a:pt x="0" y="12510"/>
                    <a:pt x="12510" y="0"/>
                    <a:pt x="27941" y="0"/>
                  </a:cubicBezTo>
                  <a:close/>
                </a:path>
              </a:pathLst>
            </a:custGeom>
            <a:solidFill>
              <a:srgbClr val="E0F6F1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fr-CA"/>
            </a:p>
          </p:txBody>
        </p:sp>
        <p:sp>
          <p:nvSpPr>
            <p:cNvPr id="83" name="TextBox 83"/>
            <p:cNvSpPr txBox="1"/>
            <p:nvPr/>
          </p:nvSpPr>
          <p:spPr>
            <a:xfrm>
              <a:off x="0" y="-57150"/>
              <a:ext cx="818840" cy="431244"/>
            </a:xfrm>
            <a:prstGeom prst="rect">
              <a:avLst/>
            </a:prstGeom>
          </p:spPr>
          <p:txBody>
            <a:bodyPr lIns="104248" tIns="104248" rIns="104248" bIns="104248" rtlCol="0" anchor="ctr"/>
            <a:lstStyle/>
            <a:p>
              <a:pPr algn="ctr">
                <a:lnSpc>
                  <a:spcPts val="1862"/>
                </a:lnSpc>
              </a:pPr>
              <a:endParaRPr/>
            </a:p>
          </p:txBody>
        </p:sp>
      </p:grpSp>
      <p:sp>
        <p:nvSpPr>
          <p:cNvPr id="84" name="Freeform 84"/>
          <p:cNvSpPr/>
          <p:nvPr/>
        </p:nvSpPr>
        <p:spPr>
          <a:xfrm rot="661253">
            <a:off x="347262" y="8689806"/>
            <a:ext cx="2383039" cy="1505569"/>
          </a:xfrm>
          <a:custGeom>
            <a:avLst/>
            <a:gdLst/>
            <a:ahLst/>
            <a:cxnLst/>
            <a:rect l="l" t="t" r="r" b="b"/>
            <a:pathLst>
              <a:path w="2383039" h="1505569">
                <a:moveTo>
                  <a:pt x="0" y="0"/>
                </a:moveTo>
                <a:lnTo>
                  <a:pt x="2383039" y="0"/>
                </a:lnTo>
                <a:lnTo>
                  <a:pt x="2383039" y="1505569"/>
                </a:lnTo>
                <a:lnTo>
                  <a:pt x="0" y="150556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1783" r="-1783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5" name="TextBox 85"/>
          <p:cNvSpPr txBox="1"/>
          <p:nvPr/>
        </p:nvSpPr>
        <p:spPr>
          <a:xfrm>
            <a:off x="2852234" y="9136131"/>
            <a:ext cx="14316067" cy="7287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51"/>
              </a:lnSpc>
            </a:pPr>
            <a:r>
              <a:rPr lang="en-US" sz="2657" b="1" spc="39" dirty="0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Face à </a:t>
            </a:r>
            <a:r>
              <a:rPr lang="en-US" sz="2657" b="1" spc="39" dirty="0" err="1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l’anxiété</a:t>
            </a:r>
            <a:r>
              <a:rPr lang="en-US" sz="2657" b="1" spc="39" dirty="0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, on a deux choix : </a:t>
            </a:r>
            <a:r>
              <a:rPr lang="en-US" sz="2657" b="1" spc="39" dirty="0" err="1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éviter</a:t>
            </a:r>
            <a:r>
              <a:rPr lang="en-US" sz="2657" b="1" spc="39" dirty="0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657" b="1" spc="39" dirty="0" err="1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ou</a:t>
            </a:r>
            <a:r>
              <a:rPr lang="en-US" sz="2657" b="1" spc="39" dirty="0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</a:t>
            </a:r>
            <a:r>
              <a:rPr lang="en-US" sz="2657" b="1" spc="39" dirty="0" err="1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s’exposer</a:t>
            </a:r>
            <a:r>
              <a:rPr lang="en-US" sz="2657" b="1" spc="39" dirty="0">
                <a:solidFill>
                  <a:srgbClr val="30178C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. </a:t>
            </a:r>
            <a:r>
              <a:rPr lang="en-US" sz="2657" spc="39" dirty="0" err="1">
                <a:solidFill>
                  <a:srgbClr val="30178C"/>
                </a:solidFill>
                <a:latin typeface="Calibri (MS)"/>
                <a:ea typeface="Calibri (MS)"/>
                <a:cs typeface="Calibri (MS)"/>
                <a:sym typeface="Calibri (MS)"/>
              </a:rPr>
              <a:t>Éviter</a:t>
            </a:r>
            <a:r>
              <a:rPr lang="en-US" sz="2657" spc="39" dirty="0">
                <a:solidFill>
                  <a:srgbClr val="30178C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2657" spc="39" dirty="0" err="1">
                <a:solidFill>
                  <a:srgbClr val="30178C"/>
                </a:solidFill>
                <a:latin typeface="Calibri (MS)"/>
                <a:ea typeface="Calibri (MS)"/>
                <a:cs typeface="Calibri (MS)"/>
                <a:sym typeface="Calibri (MS)"/>
              </a:rPr>
              <a:t>même</a:t>
            </a:r>
            <a:r>
              <a:rPr lang="en-US" sz="2657" spc="39" dirty="0">
                <a:solidFill>
                  <a:srgbClr val="30178C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657" spc="39" dirty="0" err="1">
                <a:solidFill>
                  <a:srgbClr val="30178C"/>
                </a:solidFill>
                <a:latin typeface="Calibri (MS)"/>
                <a:ea typeface="Calibri (MS)"/>
                <a:cs typeface="Calibri (MS)"/>
                <a:sym typeface="Calibri (MS)"/>
              </a:rPr>
              <a:t>si</a:t>
            </a:r>
            <a:r>
              <a:rPr lang="en-US" sz="2657" spc="39" dirty="0">
                <a:solidFill>
                  <a:srgbClr val="30178C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657" spc="39" dirty="0" err="1">
                <a:solidFill>
                  <a:srgbClr val="30178C"/>
                </a:solidFill>
                <a:latin typeface="Calibri (MS)"/>
                <a:ea typeface="Calibri (MS)"/>
                <a:cs typeface="Calibri (MS)"/>
                <a:sym typeface="Calibri (MS)"/>
              </a:rPr>
              <a:t>ça</a:t>
            </a:r>
            <a:r>
              <a:rPr lang="en-US" sz="2657" spc="39" dirty="0">
                <a:solidFill>
                  <a:srgbClr val="30178C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657" spc="39" dirty="0" err="1">
                <a:solidFill>
                  <a:srgbClr val="30178C"/>
                </a:solidFill>
                <a:latin typeface="Calibri (MS)"/>
                <a:ea typeface="Calibri (MS)"/>
                <a:cs typeface="Calibri (MS)"/>
                <a:sym typeface="Calibri (MS)"/>
              </a:rPr>
              <a:t>soulage</a:t>
            </a:r>
            <a:r>
              <a:rPr lang="en-US" sz="2657" spc="39" dirty="0">
                <a:solidFill>
                  <a:srgbClr val="30178C"/>
                </a:solidFill>
                <a:latin typeface="Calibri (MS)"/>
                <a:ea typeface="Calibri (MS)"/>
                <a:cs typeface="Calibri (MS)"/>
                <a:sym typeface="Calibri (MS)"/>
              </a:rPr>
              <a:t> sur le coup, </a:t>
            </a:r>
            <a:r>
              <a:rPr lang="en-US" sz="2657" spc="39" dirty="0" err="1">
                <a:solidFill>
                  <a:srgbClr val="30178C"/>
                </a:solidFill>
                <a:latin typeface="Calibri (MS)"/>
                <a:ea typeface="Calibri (MS)"/>
                <a:cs typeface="Calibri (MS)"/>
                <a:sym typeface="Calibri (MS)"/>
              </a:rPr>
              <a:t>ça</a:t>
            </a:r>
            <a:r>
              <a:rPr lang="en-US" sz="2657" spc="39" dirty="0">
                <a:solidFill>
                  <a:srgbClr val="30178C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657" spc="39" dirty="0" err="1">
                <a:solidFill>
                  <a:srgbClr val="30178C"/>
                </a:solidFill>
                <a:latin typeface="Calibri (MS)"/>
                <a:ea typeface="Calibri (MS)"/>
                <a:cs typeface="Calibri (MS)"/>
                <a:sym typeface="Calibri (MS)"/>
              </a:rPr>
              <a:t>peut</a:t>
            </a:r>
            <a:r>
              <a:rPr lang="en-US" sz="2657" spc="39" dirty="0">
                <a:solidFill>
                  <a:srgbClr val="30178C"/>
                </a:solidFill>
                <a:latin typeface="Calibri (MS)"/>
                <a:ea typeface="Calibri (MS)"/>
                <a:cs typeface="Calibri (MS)"/>
                <a:sym typeface="Calibri (MS)"/>
              </a:rPr>
              <a:t> augmenter </a:t>
            </a:r>
            <a:r>
              <a:rPr lang="en-US" sz="2657" spc="39" dirty="0" err="1">
                <a:solidFill>
                  <a:srgbClr val="30178C"/>
                </a:solidFill>
                <a:latin typeface="Calibri (MS)"/>
                <a:ea typeface="Calibri (MS)"/>
                <a:cs typeface="Calibri (MS)"/>
                <a:sym typeface="Calibri (MS)"/>
              </a:rPr>
              <a:t>l’anxiété</a:t>
            </a:r>
            <a:r>
              <a:rPr lang="en-US" sz="2657" spc="39" dirty="0">
                <a:solidFill>
                  <a:srgbClr val="30178C"/>
                </a:solidFill>
                <a:latin typeface="Calibri (MS)"/>
                <a:ea typeface="Calibri (MS)"/>
                <a:cs typeface="Calibri (MS)"/>
                <a:sym typeface="Calibri (MS)"/>
              </a:rPr>
              <a:t>. </a:t>
            </a:r>
            <a:r>
              <a:rPr lang="en-US" sz="2657" spc="39" dirty="0" err="1">
                <a:solidFill>
                  <a:srgbClr val="30178C"/>
                </a:solidFill>
                <a:latin typeface="Calibri (MS)"/>
                <a:ea typeface="Calibri (MS)"/>
                <a:cs typeface="Calibri (MS)"/>
                <a:sym typeface="Calibri (MS)"/>
              </a:rPr>
              <a:t>S’exposer</a:t>
            </a:r>
            <a:r>
              <a:rPr lang="en-US" sz="2657" spc="39" dirty="0">
                <a:solidFill>
                  <a:srgbClr val="30178C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2657" spc="39" dirty="0" err="1">
                <a:solidFill>
                  <a:srgbClr val="30178C"/>
                </a:solidFill>
                <a:latin typeface="Calibri (MS)"/>
                <a:ea typeface="Calibri (MS)"/>
                <a:cs typeface="Calibri (MS)"/>
                <a:sym typeface="Calibri (MS)"/>
              </a:rPr>
              <a:t>ça</a:t>
            </a:r>
            <a:r>
              <a:rPr lang="en-US" sz="2657" spc="39" dirty="0">
                <a:solidFill>
                  <a:srgbClr val="30178C"/>
                </a:solidFill>
                <a:latin typeface="Calibri (MS)"/>
                <a:ea typeface="Calibri (MS)"/>
                <a:cs typeface="Calibri (MS)"/>
                <a:sym typeface="Calibri (MS)"/>
              </a:rPr>
              <a:t> aide à </a:t>
            </a:r>
            <a:r>
              <a:rPr lang="en-US" sz="2657" spc="39" dirty="0" err="1">
                <a:solidFill>
                  <a:srgbClr val="30178C"/>
                </a:solidFill>
                <a:latin typeface="Calibri (MS)"/>
                <a:ea typeface="Calibri (MS)"/>
                <a:cs typeface="Calibri (MS)"/>
                <a:sym typeface="Calibri (MS)"/>
              </a:rPr>
              <a:t>diminuer</a:t>
            </a:r>
            <a:r>
              <a:rPr lang="en-US" sz="2657" spc="39" dirty="0">
                <a:solidFill>
                  <a:srgbClr val="30178C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657" spc="39" dirty="0" err="1">
                <a:solidFill>
                  <a:srgbClr val="30178C"/>
                </a:solidFill>
                <a:latin typeface="Calibri (MS)"/>
                <a:ea typeface="Calibri (MS)"/>
                <a:cs typeface="Calibri (MS)"/>
                <a:sym typeface="Calibri (MS)"/>
              </a:rPr>
              <a:t>graduellement</a:t>
            </a:r>
            <a:r>
              <a:rPr lang="en-US" sz="2657" spc="39" dirty="0">
                <a:solidFill>
                  <a:srgbClr val="30178C"/>
                </a:solidFill>
                <a:latin typeface="Calibri (MS)"/>
                <a:ea typeface="Calibri (MS)"/>
                <a:cs typeface="Calibri (MS)"/>
                <a:sym typeface="Calibri (MS)"/>
              </a:rPr>
              <a:t> </a:t>
            </a:r>
            <a:r>
              <a:rPr lang="en-US" sz="2657" spc="39" dirty="0" err="1">
                <a:solidFill>
                  <a:srgbClr val="30178C"/>
                </a:solidFill>
                <a:latin typeface="Calibri (MS)"/>
                <a:ea typeface="Calibri (MS)"/>
                <a:cs typeface="Calibri (MS)"/>
                <a:sym typeface="Calibri (MS)"/>
              </a:rPr>
              <a:t>l’anxiété</a:t>
            </a:r>
            <a:r>
              <a:rPr lang="en-US" sz="2657" spc="39" dirty="0">
                <a:solidFill>
                  <a:srgbClr val="30178C"/>
                </a:solidFill>
                <a:latin typeface="Calibri (MS)"/>
                <a:ea typeface="Calibri (MS)"/>
                <a:cs typeface="Calibri (MS)"/>
                <a:sym typeface="Calibri (MS)"/>
              </a:rPr>
              <a:t>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787C06F5E01764594DD21339AA8897B" ma:contentTypeVersion="17" ma:contentTypeDescription="Crée un document." ma:contentTypeScope="" ma:versionID="3e7e7b9a8d8efdfd702fa2e1acc3e7cb">
  <xsd:schema xmlns:xsd="http://www.w3.org/2001/XMLSchema" xmlns:xs="http://www.w3.org/2001/XMLSchema" xmlns:p="http://schemas.microsoft.com/office/2006/metadata/properties" xmlns:ns2="cd95c8f1-3cc3-4b75-8c41-c750205dc126" xmlns:ns3="bc2d96f8-f76f-46b3-b2c2-a8ec45c8f182" targetNamespace="http://schemas.microsoft.com/office/2006/metadata/properties" ma:root="true" ma:fieldsID="0a0ce3ff2de5c931b084d62393097189" ns2:_="" ns3:_="">
    <xsd:import namespace="cd95c8f1-3cc3-4b75-8c41-c750205dc126"/>
    <xsd:import namespace="bc2d96f8-f76f-46b3-b2c2-a8ec45c8f18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LengthInSecond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d95c8f1-3cc3-4b75-8c41-c750205dc1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9" nillable="true" ma:taxonomy="true" ma:internalName="lcf76f155ced4ddcb4097134ff3c332f" ma:taxonomyFieldName="MediaServiceImageTags" ma:displayName="Balises d’images" ma:readOnly="false" ma:fieldId="{5cf76f15-5ced-4ddc-b409-7134ff3c332f}" ma:taxonomyMulti="true" ma:sspId="d264a842-8adc-43f3-ad4e-91e5e271ce1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2d96f8-f76f-46b3-b2c2-a8ec45c8f18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Partagé avec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Partagé avec dé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0" nillable="true" ma:displayName="Taxonomy Catch All Column" ma:hidden="true" ma:list="{4cdef15d-bc0c-4c46-9001-376561642adc}" ma:internalName="TaxCatchAll" ma:showField="CatchAllData" ma:web="bc2d96f8-f76f-46b3-b2c2-a8ec45c8f18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d95c8f1-3cc3-4b75-8c41-c750205dc126">
      <Terms xmlns="http://schemas.microsoft.com/office/infopath/2007/PartnerControls"/>
    </lcf76f155ced4ddcb4097134ff3c332f>
    <TaxCatchAll xmlns="bc2d96f8-f76f-46b3-b2c2-a8ec45c8f182" xsi:nil="true"/>
  </documentManagement>
</p:properties>
</file>

<file path=customXml/itemProps1.xml><?xml version="1.0" encoding="utf-8"?>
<ds:datastoreItem xmlns:ds="http://schemas.openxmlformats.org/officeDocument/2006/customXml" ds:itemID="{4952BDAB-30BA-44B1-BD8A-C10A2720758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d95c8f1-3cc3-4b75-8c41-c750205dc126"/>
    <ds:schemaRef ds:uri="bc2d96f8-f76f-46b3-b2c2-a8ec45c8f18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0FF3C1F6-8358-430E-BA2D-38B38FDE617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B470C29-47E8-4150-9EC1-A0AE1BAF537B}">
  <ds:schemaRefs>
    <ds:schemaRef ds:uri="http://schemas.openxmlformats.org/package/2006/metadata/core-properties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cd95c8f1-3cc3-4b75-8c41-c750205dc126"/>
    <ds:schemaRef ds:uri="bc2d96f8-f76f-46b3-b2c2-a8ec45c8f182"/>
    <ds:schemaRef ds:uri="http://www.w3.org/XML/1998/namespace"/>
    <ds:schemaRef ds:uri="http://purl.org/dc/dcmitype/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1328</TotalTime>
  <Words>1368</Words>
  <Application>Microsoft Office PowerPoint</Application>
  <PresentationFormat>Personnalisé</PresentationFormat>
  <Paragraphs>162</Paragraphs>
  <Slides>19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5" baseType="lpstr">
      <vt:lpstr>Calibri (MS)</vt:lpstr>
      <vt:lpstr>Calibri (MS) Bold</vt:lpstr>
      <vt:lpstr>Calibri</vt:lpstr>
      <vt:lpstr>Arial</vt:lpstr>
      <vt:lpstr>Calibri (MS) Bold Italics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HPp33_PPT_P3_exposition_evitement_zone_confort</dc:title>
  <cp:lastModifiedBy>Audrey-Anne Marcotte</cp:lastModifiedBy>
  <cp:revision>2</cp:revision>
  <dcterms:created xsi:type="dcterms:W3CDTF">2006-08-16T00:00:00Z</dcterms:created>
  <dcterms:modified xsi:type="dcterms:W3CDTF">2026-01-06T18:56:55Z</dcterms:modified>
  <dc:identifier>DAG7CsW5UNI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0x010100B787C06F5E01764594DD21339AA8897B</vt:lpwstr>
  </property>
  <property fmtid="{D5CDD505-2E9C-101B-9397-08002B2CF9AE}" pid="3" name="MediaServiceImageTags">
    <vt:lpwstr/>
  </property>
</Properties>
</file>