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307" r:id="rId5"/>
    <p:sldId id="261" r:id="rId6"/>
    <p:sldId id="267" r:id="rId7"/>
    <p:sldId id="325" r:id="rId8"/>
    <p:sldId id="317" r:id="rId9"/>
    <p:sldId id="339" r:id="rId10"/>
    <p:sldId id="321" r:id="rId11"/>
    <p:sldId id="329" r:id="rId12"/>
    <p:sldId id="328" r:id="rId13"/>
    <p:sldId id="320" r:id="rId14"/>
    <p:sldId id="326" r:id="rId15"/>
    <p:sldId id="341" r:id="rId16"/>
    <p:sldId id="331" r:id="rId17"/>
    <p:sldId id="333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le Lepage" initials="JL" lastIdx="3" clrIdx="0">
    <p:extLst>
      <p:ext uri="{19B8F6BF-5375-455C-9EA6-DF929625EA0E}">
        <p15:presenceInfo xmlns:p15="http://schemas.microsoft.com/office/powerpoint/2012/main" userId="S-1-5-21-573346475-2301630103-2348164595-151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7FE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FFDD1-9AF8-E048-9BF9-1C49050C4A84}" v="23" dt="2025-09-13T20:13:39.469"/>
    <p1510:client id="{C148025B-F7A4-4948-B1AE-F1F7356E8D5C}" v="24" dt="2025-09-13T20:09:54.999"/>
    <p1510:client id="{C921991A-73B7-4F03-B476-D790A96D2B63}" v="32" dt="2025-09-13T20:17:23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te Abdalla" userId="S::abda1502@usherbrooke.ca::96e31339-efaf-4d52-8e69-5296bc89fe74" providerId="AD" clId="Web-{C921991A-73B7-4F03-B476-D790A96D2B63}"/>
    <pc:docChg chg="modSld">
      <pc:chgData name="Agate Abdalla" userId="S::abda1502@usherbrooke.ca::96e31339-efaf-4d52-8e69-5296bc89fe74" providerId="AD" clId="Web-{C921991A-73B7-4F03-B476-D790A96D2B63}" dt="2025-09-13T20:17:23.321" v="25" actId="1076"/>
      <pc:docMkLst>
        <pc:docMk/>
      </pc:docMkLst>
      <pc:sldChg chg="addSp delSp modSp addAnim delAnim">
        <pc:chgData name="Agate Abdalla" userId="S::abda1502@usherbrooke.ca::96e31339-efaf-4d52-8e69-5296bc89fe74" providerId="AD" clId="Web-{C921991A-73B7-4F03-B476-D790A96D2B63}" dt="2025-09-13T20:17:23.321" v="25" actId="1076"/>
        <pc:sldMkLst>
          <pc:docMk/>
          <pc:sldMk cId="2723454471" sldId="341"/>
        </pc:sldMkLst>
        <pc:spChg chg="mod">
          <ac:chgData name="Agate Abdalla" userId="S::abda1502@usherbrooke.ca::96e31339-efaf-4d52-8e69-5296bc89fe74" providerId="AD" clId="Web-{C921991A-73B7-4F03-B476-D790A96D2B63}" dt="2025-09-13T20:13:01.077" v="7" actId="20577"/>
          <ac:spMkLst>
            <pc:docMk/>
            <pc:sldMk cId="2723454471" sldId="341"/>
            <ac:spMk id="4" creationId="{AFFA1086-EF6C-4866-AF71-7B02BD42F017}"/>
          </ac:spMkLst>
        </pc:spChg>
        <pc:picChg chg="add del">
          <ac:chgData name="Agate Abdalla" userId="S::abda1502@usherbrooke.ca::96e31339-efaf-4d52-8e69-5296bc89fe74" providerId="AD" clId="Web-{C921991A-73B7-4F03-B476-D790A96D2B63}" dt="2025-09-13T20:17:21.165" v="24"/>
          <ac:picMkLst>
            <pc:docMk/>
            <pc:sldMk cId="2723454471" sldId="341"/>
            <ac:picMk id="5" creationId="{4D8FFADC-1544-E14F-BAD3-A0D4CE58D103}"/>
          </ac:picMkLst>
        </pc:picChg>
        <pc:picChg chg="add mod">
          <ac:chgData name="Agate Abdalla" userId="S::abda1502@usherbrooke.ca::96e31339-efaf-4d52-8e69-5296bc89fe74" providerId="AD" clId="Web-{C921991A-73B7-4F03-B476-D790A96D2B63}" dt="2025-09-13T20:17:23.321" v="25" actId="1076"/>
          <ac:picMkLst>
            <pc:docMk/>
            <pc:sldMk cId="2723454471" sldId="341"/>
            <ac:picMk id="6" creationId="{33E8E453-A861-D170-1B8E-D286A242DD95}"/>
          </ac:picMkLst>
        </pc:picChg>
      </pc:sldChg>
    </pc:docChg>
  </pc:docChgLst>
  <pc:docChgLst>
    <pc:chgData name="Agate Abdalla" userId="S::abda1502@usherbrooke.ca::96e31339-efaf-4d52-8e69-5296bc89fe74" providerId="AD" clId="Web-{C148025B-F7A4-4948-B1AE-F1F7356E8D5C}"/>
    <pc:docChg chg="modSld">
      <pc:chgData name="Agate Abdalla" userId="S::abda1502@usherbrooke.ca::96e31339-efaf-4d52-8e69-5296bc89fe74" providerId="AD" clId="Web-{C148025B-F7A4-4948-B1AE-F1F7356E8D5C}" dt="2025-09-13T20:09:54.999" v="12" actId="20577"/>
      <pc:docMkLst>
        <pc:docMk/>
      </pc:docMkLst>
      <pc:sldChg chg="modSp">
        <pc:chgData name="Agate Abdalla" userId="S::abda1502@usherbrooke.ca::96e31339-efaf-4d52-8e69-5296bc89fe74" providerId="AD" clId="Web-{C148025B-F7A4-4948-B1AE-F1F7356E8D5C}" dt="2025-09-13T20:08:05.934" v="7" actId="20577"/>
        <pc:sldMkLst>
          <pc:docMk/>
          <pc:sldMk cId="602584122" sldId="337"/>
        </pc:sldMkLst>
        <pc:spChg chg="mod">
          <ac:chgData name="Agate Abdalla" userId="S::abda1502@usherbrooke.ca::96e31339-efaf-4d52-8e69-5296bc89fe74" providerId="AD" clId="Web-{C148025B-F7A4-4948-B1AE-F1F7356E8D5C}" dt="2025-09-13T20:08:05.934" v="7" actId="20577"/>
          <ac:spMkLst>
            <pc:docMk/>
            <pc:sldMk cId="602584122" sldId="337"/>
            <ac:spMk id="2" creationId="{94F32331-0AE5-A14B-A990-FD5FD73B4FAF}"/>
          </ac:spMkLst>
        </pc:spChg>
      </pc:sldChg>
      <pc:sldChg chg="modSp">
        <pc:chgData name="Agate Abdalla" userId="S::abda1502@usherbrooke.ca::96e31339-efaf-4d52-8e69-5296bc89fe74" providerId="AD" clId="Web-{C148025B-F7A4-4948-B1AE-F1F7356E8D5C}" dt="2025-09-13T20:09:54.999" v="12" actId="20577"/>
        <pc:sldMkLst>
          <pc:docMk/>
          <pc:sldMk cId="2723454471" sldId="341"/>
        </pc:sldMkLst>
        <pc:spChg chg="mod">
          <ac:chgData name="Agate Abdalla" userId="S::abda1502@usherbrooke.ca::96e31339-efaf-4d52-8e69-5296bc89fe74" providerId="AD" clId="Web-{C148025B-F7A4-4948-B1AE-F1F7356E8D5C}" dt="2025-09-13T20:09:54.999" v="12" actId="20577"/>
          <ac:spMkLst>
            <pc:docMk/>
            <pc:sldMk cId="2723454471" sldId="341"/>
            <ac:spMk id="4" creationId="{AFFA1086-EF6C-4866-AF71-7B02BD42F017}"/>
          </ac:spMkLst>
        </pc:spChg>
      </pc:sldChg>
    </pc:docChg>
  </pc:docChgLst>
  <pc:docChgLst>
    <pc:chgData name="Agate Abdalla" userId="96e31339-efaf-4d52-8e69-5296bc89fe74" providerId="ADAL" clId="{21FFFDD1-9AF8-E048-9BF9-1C49050C4A84}"/>
    <pc:docChg chg="undo custSel modSld">
      <pc:chgData name="Agate Abdalla" userId="96e31339-efaf-4d52-8e69-5296bc89fe74" providerId="ADAL" clId="{21FFFDD1-9AF8-E048-9BF9-1C49050C4A84}" dt="2025-09-13T20:13:39.469" v="28" actId="20577"/>
      <pc:docMkLst>
        <pc:docMk/>
      </pc:docMkLst>
      <pc:sldChg chg="modSp mod">
        <pc:chgData name="Agate Abdalla" userId="96e31339-efaf-4d52-8e69-5296bc89fe74" providerId="ADAL" clId="{21FFFDD1-9AF8-E048-9BF9-1C49050C4A84}" dt="2025-09-13T20:13:39.469" v="28" actId="20577"/>
        <pc:sldMkLst>
          <pc:docMk/>
          <pc:sldMk cId="2663319291" sldId="326"/>
        </pc:sldMkLst>
        <pc:spChg chg="mod">
          <ac:chgData name="Agate Abdalla" userId="96e31339-efaf-4d52-8e69-5296bc89fe74" providerId="ADAL" clId="{21FFFDD1-9AF8-E048-9BF9-1C49050C4A84}" dt="2025-09-13T20:13:39.469" v="28" actId="20577"/>
          <ac:spMkLst>
            <pc:docMk/>
            <pc:sldMk cId="2663319291" sldId="326"/>
            <ac:spMk id="2" creationId="{29A272FD-23C9-4962-82F8-F8E5B418A17E}"/>
          </ac:spMkLst>
        </pc:spChg>
      </pc:sldChg>
      <pc:sldChg chg="modSp mod">
        <pc:chgData name="Agate Abdalla" userId="96e31339-efaf-4d52-8e69-5296bc89fe74" providerId="ADAL" clId="{21FFFDD1-9AF8-E048-9BF9-1C49050C4A84}" dt="2025-09-13T20:13:29.811" v="15" actId="1076"/>
        <pc:sldMkLst>
          <pc:docMk/>
          <pc:sldMk cId="2723454471" sldId="341"/>
        </pc:sldMkLst>
        <pc:spChg chg="mod">
          <ac:chgData name="Agate Abdalla" userId="96e31339-efaf-4d52-8e69-5296bc89fe74" providerId="ADAL" clId="{21FFFDD1-9AF8-E048-9BF9-1C49050C4A84}" dt="2025-09-13T20:13:29.811" v="15" actId="1076"/>
          <ac:spMkLst>
            <pc:docMk/>
            <pc:sldMk cId="2723454471" sldId="341"/>
            <ac:spMk id="4" creationId="{AFFA1086-EF6C-4866-AF71-7B02BD42F0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0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0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err="1"/>
              <a:t>Titre</a:t>
            </a:r>
            <a:endParaRPr lang="en-US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/>
              <a:t>Sous-</a:t>
            </a:r>
            <a:r>
              <a:rPr lang="en-US" err="1"/>
              <a:t>titre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_NC86pJWA7k?feature=oembed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s://www.youtube.com/watch?v=_NC86pJWA7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hyperlink" Target="https://sante-mentale-jeunesse.usherbrooke.ca/wp-content/uploads/2022/08/Medit_Mindful-Breathing.mp3" TargetMode="Externa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player.vimeo.com/video/1113621854?app_id=122963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s://vimeo.com/111362185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jeunes.com/en/pare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8360"/>
            <a:ext cx="12192000" cy="929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CA15F3-8940-4A4F-A15E-D84E193AFD17}"/>
              </a:ext>
            </a:extLst>
          </p:cNvPr>
          <p:cNvSpPr txBox="1"/>
          <p:nvPr/>
        </p:nvSpPr>
        <p:spPr>
          <a:xfrm>
            <a:off x="2698955" y="6070014"/>
            <a:ext cx="767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>
                <a:solidFill>
                  <a:srgbClr val="2F5CEE"/>
                </a:solidFill>
              </a:rPr>
              <a:t>Expedition - </a:t>
            </a:r>
            <a:r>
              <a:rPr lang="en-CA" sz="3600" b="1" i="1">
                <a:solidFill>
                  <a:srgbClr val="2F5CEE"/>
                </a:solidFill>
              </a:rPr>
              <a:t>Parent</a:t>
            </a:r>
            <a:r>
              <a:rPr lang="en-CA" sz="3600" b="1">
                <a:solidFill>
                  <a:srgbClr val="2F5CEE"/>
                </a:solidFill>
              </a:rPr>
              <a:t> component</a:t>
            </a:r>
          </a:p>
        </p:txBody>
      </p:sp>
    </p:spTree>
    <p:extLst>
      <p:ext uri="{BB962C8B-B14F-4D97-AF65-F5344CB8AC3E}">
        <p14:creationId xmlns:p14="http://schemas.microsoft.com/office/powerpoint/2010/main" val="187366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9968"/>
            <a:ext cx="10820402" cy="1325563"/>
          </a:xfrm>
        </p:spPr>
        <p:txBody>
          <a:bodyPr>
            <a:noAutofit/>
          </a:bodyPr>
          <a:lstStyle/>
          <a:p>
            <a:pPr algn="ctr"/>
            <a:r>
              <a:rPr lang="en-CA" sz="4000"/>
              <a:t>Introduction to mindfulness</a:t>
            </a:r>
            <a:br>
              <a:rPr lang="en-CA" sz="4000"/>
            </a:br>
            <a:endParaRPr lang="en-CA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33232" y="5359308"/>
            <a:ext cx="6525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u="sng">
                <a:solidFill>
                  <a:srgbClr val="2F5CEE"/>
                </a:solidFill>
                <a:hlinkClick r:id="rId4"/>
              </a:rPr>
              <a:t>https://www.youtube.com/watch?v=_NC86pJWA7k</a:t>
            </a:r>
          </a:p>
        </p:txBody>
      </p:sp>
      <p:pic>
        <p:nvPicPr>
          <p:cNvPr id="2" name="Média en ligne 1" descr="En un mot avec Christophe André : la pleine conscience">
            <a:hlinkClick r:id="" action="ppaction://media"/>
            <a:extLst>
              <a:ext uri="{FF2B5EF4-FFF2-40B4-BE49-F238E27FC236}">
                <a16:creationId xmlns:a16="http://schemas.microsoft.com/office/drawing/2014/main" id="{54EB6AF4-2041-EC4A-9B20-744E38EB5A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10408" y="1415735"/>
            <a:ext cx="6171184" cy="34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3" y="566622"/>
            <a:ext cx="10345617" cy="1325563"/>
          </a:xfrm>
        </p:spPr>
        <p:txBody>
          <a:bodyPr>
            <a:noAutofit/>
          </a:bodyPr>
          <a:lstStyle/>
          <a:p>
            <a:pPr algn="ctr"/>
            <a:r>
              <a:rPr lang="en-CA" sz="4000"/>
              <a:t>Mindful breathing</a:t>
            </a:r>
            <a:br>
              <a:rPr lang="en-CA" sz="4000"/>
            </a:br>
            <a:endParaRPr lang="en-CA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91DA5A-11B2-8D42-B816-FD58A146E7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873403" y="1188372"/>
            <a:ext cx="4445194" cy="44451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A272FD-23C9-4962-82F8-F8E5B418A17E}"/>
              </a:ext>
            </a:extLst>
          </p:cNvPr>
          <p:cNvSpPr/>
          <p:nvPr/>
        </p:nvSpPr>
        <p:spPr>
          <a:xfrm>
            <a:off x="3254478" y="56029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u="sng">
                <a:solidFill>
                  <a:srgbClr val="0000FF"/>
                </a:solidFill>
                <a:latin typeface="Raleway" panose="020B0503030101060003"/>
                <a:ea typeface="Trebuchet MS" panose="020B0603020202020204" pitchFamily="34" charset="0"/>
                <a:cs typeface="Trebuchet MS" panose="020B0603020202020204" pitchFamily="34" charset="0"/>
                <a:hlinkClick r:id="rId5"/>
              </a:rPr>
              <a:t>https://sante-mentale-jeunesse.usherbrooke.ca/wp-content/uploads/2022/08/Medit_Mindful-Breathing.mp3</a:t>
            </a:r>
            <a:r>
              <a:rPr lang="en-CA">
                <a:latin typeface="Raleway" panose="020B0503030101060003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31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Intolerances… glasses that distort reality!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A1086-EF6C-4866-AF71-7B02BD42F017}"/>
              </a:ext>
            </a:extLst>
          </p:cNvPr>
          <p:cNvSpPr/>
          <p:nvPr/>
        </p:nvSpPr>
        <p:spPr>
          <a:xfrm>
            <a:off x="2784371" y="5411031"/>
            <a:ext cx="764985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771525" lvl="1">
              <a:spcAft>
                <a:spcPts val="700"/>
              </a:spcAft>
              <a:buSzPts val="1100"/>
              <a:tabLst>
                <a:tab pos="6391275" algn="l"/>
              </a:tabLst>
            </a:pPr>
            <a:r>
              <a:rPr lang="en-CA" sz="2000">
                <a:solidFill>
                  <a:srgbClr val="0070C0"/>
                </a:solidFill>
                <a:latin typeface="Raleway"/>
                <a:ea typeface="+mn-lt"/>
                <a:cs typeface="+mn-lt"/>
                <a:hlinkClick r:id="rId4"/>
              </a:rPr>
              <a:t>https://vimeo.com/1113621854</a:t>
            </a:r>
            <a:r>
              <a:rPr lang="en-CA" sz="2000">
                <a:solidFill>
                  <a:srgbClr val="0070C0"/>
                </a:solidFill>
                <a:latin typeface="Raleway"/>
                <a:ea typeface="+mn-lt"/>
                <a:cs typeface="+mn-lt"/>
              </a:rPr>
              <a:t> </a:t>
            </a:r>
            <a:endParaRPr lang="en-CA">
              <a:latin typeface="Raleway"/>
            </a:endParaRPr>
          </a:p>
        </p:txBody>
      </p:sp>
      <p:pic>
        <p:nvPicPr>
          <p:cNvPr id="6" name="Média en ligne 5" title="HPps_EN_capsule_06_intolerances_2025-08-08">
            <a:hlinkClick r:id="" action="ppaction://noaction"/>
            <a:extLst>
              <a:ext uri="{FF2B5EF4-FFF2-40B4-BE49-F238E27FC236}">
                <a16:creationId xmlns:a16="http://schemas.microsoft.com/office/drawing/2014/main" id="{33E8E453-A861-D170-1B8E-D286A242DD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42534" y="1994138"/>
            <a:ext cx="4906933" cy="28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5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en-CA" b="1"/>
              <a:t>Workshop 3</a:t>
            </a:r>
            <a:br>
              <a:rPr lang="en-CA" b="1"/>
            </a:br>
            <a:r>
              <a:rPr lang="en-CA" b="1"/>
              <a:t>Preventing anxiety on a daily basis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3233326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5EA3D6-C8F8-4ED5-8F17-96C8C1123A33}"/>
              </a:ext>
            </a:extLst>
          </p:cNvPr>
          <p:cNvSpPr txBox="1"/>
          <p:nvPr/>
        </p:nvSpPr>
        <p:spPr>
          <a:xfrm>
            <a:off x="618390" y="1977614"/>
            <a:ext cx="112307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>
                <a:latin typeface="Raleway" panose="020B0503030101060003" pitchFamily="34" charset="0"/>
              </a:rPr>
              <a:t>At the end of the workshop, you will be able to:</a:t>
            </a:r>
          </a:p>
          <a:p>
            <a:endParaRPr lang="fr-CA" sz="240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Identify positive and negative lifestyle habits;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Identify stress management strategies;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Take steps to help your child apply their helpful lifestyle habits and stress management strategies;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Review your progress and accomplishments;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Implement strategies to prevent your child from relapsing. </a:t>
            </a:r>
          </a:p>
        </p:txBody>
      </p:sp>
    </p:spTree>
    <p:extLst>
      <p:ext uri="{BB962C8B-B14F-4D97-AF65-F5344CB8AC3E}">
        <p14:creationId xmlns:p14="http://schemas.microsoft.com/office/powerpoint/2010/main" val="75491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 txBox="1">
            <a:spLocks/>
          </p:cNvSpPr>
          <p:nvPr/>
        </p:nvSpPr>
        <p:spPr>
          <a:xfrm>
            <a:off x="533399" y="598525"/>
            <a:ext cx="4311318" cy="13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/>
              <a:t>And after…?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F32331-0AE5-A14B-A990-FD5FD73B4FAF}"/>
              </a:ext>
            </a:extLst>
          </p:cNvPr>
          <p:cNvSpPr txBox="1"/>
          <p:nvPr/>
        </p:nvSpPr>
        <p:spPr>
          <a:xfrm>
            <a:off x="557945" y="2274838"/>
            <a:ext cx="1079585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800">
                <a:latin typeface="Raleway"/>
              </a:rPr>
              <a:t>Resources are available in your region:</a:t>
            </a:r>
          </a:p>
          <a:p>
            <a:endParaRPr lang="fr-FR" sz="2800"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/>
              </a:rPr>
              <a:t>CLSC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/>
              </a:rPr>
              <a:t>Community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/>
              </a:rPr>
              <a:t>Your child’s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>
                <a:latin typeface="Raleway"/>
              </a:rPr>
              <a:t>Parent help line: </a:t>
            </a:r>
            <a:r>
              <a:rPr lang="en-CA" sz="2800">
                <a:latin typeface="Raleway"/>
                <a:ea typeface="+mn-lt"/>
                <a:cs typeface="+mn-lt"/>
                <a:hlinkClick r:id="rId3"/>
              </a:rPr>
              <a:t>https://www.teljeunes.com/en/parents</a:t>
            </a:r>
            <a:r>
              <a:rPr lang="en-CA" sz="2800">
                <a:latin typeface="Raleway"/>
                <a:ea typeface="+mn-lt"/>
                <a:cs typeface="+mn-lt"/>
              </a:rPr>
              <a:t> </a:t>
            </a:r>
            <a:endParaRPr lang="en-CA" sz="2800">
              <a:solidFill>
                <a:srgbClr val="2F5CEE"/>
              </a:solidFill>
              <a:latin typeface="Raleway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60258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en-CA" b="1"/>
              <a:t>Workshop 1</a:t>
            </a:r>
            <a:br>
              <a:rPr lang="en-CA" b="1"/>
            </a:br>
            <a:r>
              <a:rPr lang="en-CA" b="1"/>
              <a:t>My child’s anxiety... how can I help them step outside of their comfort zone? 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23535"/>
            <a:ext cx="3410306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665284" y="1716699"/>
            <a:ext cx="10861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latin typeface="Raleway" panose="020B0503030101060003" pitchFamily="34" charset="0"/>
              </a:rPr>
              <a:t>At the end of the workshop, you will:</a:t>
            </a:r>
          </a:p>
          <a:p>
            <a:endParaRPr lang="fr-CA" sz="240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Get to know the facilitator and the other group members;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Understand the program objectives and the concept of comfort zone;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Be able to identify your child’s avoidance behaviours;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Understand the link between thoughts, emotions, sensations, and behaviours;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400">
                <a:latin typeface="Raleway" panose="020B0503030101060003" pitchFamily="34" charset="0"/>
              </a:rPr>
              <a:t>Be able to ask your child questions to help them reflect on certain thought patterns.</a:t>
            </a:r>
          </a:p>
          <a:p>
            <a:endParaRPr lang="fr-CA" sz="240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103" y="328774"/>
            <a:ext cx="4436165" cy="1325563"/>
          </a:xfrm>
        </p:spPr>
        <p:txBody>
          <a:bodyPr>
            <a:noAutofit/>
          </a:bodyPr>
          <a:lstStyle/>
          <a:p>
            <a:pPr algn="ctr"/>
            <a:r>
              <a:rPr lang="en-CA" sz="4000"/>
              <a:t>Comfort zone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326F811-B30B-4892-9954-343A59275D34}"/>
              </a:ext>
            </a:extLst>
          </p:cNvPr>
          <p:cNvGrpSpPr/>
          <p:nvPr/>
        </p:nvGrpSpPr>
        <p:grpSpPr>
          <a:xfrm>
            <a:off x="2764735" y="2051879"/>
            <a:ext cx="6742990" cy="3926838"/>
            <a:chOff x="2724505" y="1185497"/>
            <a:chExt cx="6742990" cy="392683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78CAB2E-19F3-4F08-BE4D-A76AD0B93A9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505" y="1185497"/>
              <a:ext cx="6742990" cy="392683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E995B34-5A6F-41A6-826E-CE37AA9EC2BD}"/>
                </a:ext>
              </a:extLst>
            </p:cNvPr>
            <p:cNvSpPr txBox="1"/>
            <p:nvPr/>
          </p:nvSpPr>
          <p:spPr>
            <a:xfrm>
              <a:off x="3511826" y="2213112"/>
              <a:ext cx="14179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err="1">
                  <a:solidFill>
                    <a:srgbClr val="0070C0"/>
                  </a:solidFill>
                </a:rPr>
                <a:t>Comfort</a:t>
              </a:r>
              <a:r>
                <a:rPr lang="fr-CA" sz="1600">
                  <a:solidFill>
                    <a:srgbClr val="0070C0"/>
                  </a:solidFill>
                </a:rPr>
                <a:t> zone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596567F-A30B-4609-BE8B-479AC9366A2C}"/>
                </a:ext>
              </a:extLst>
            </p:cNvPr>
            <p:cNvSpPr txBox="1"/>
            <p:nvPr/>
          </p:nvSpPr>
          <p:spPr>
            <a:xfrm>
              <a:off x="5221357" y="1942162"/>
              <a:ext cx="12191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>
                  <a:solidFill>
                    <a:srgbClr val="0070C0"/>
                  </a:solidFill>
                </a:rPr>
                <a:t>Fear zone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9DDB49D-8644-41EA-94D7-02C35C6790F5}"/>
                </a:ext>
              </a:extLst>
            </p:cNvPr>
            <p:cNvSpPr txBox="1"/>
            <p:nvPr/>
          </p:nvSpPr>
          <p:spPr>
            <a:xfrm>
              <a:off x="7023652" y="1669363"/>
              <a:ext cx="101379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600" err="1">
                  <a:solidFill>
                    <a:srgbClr val="0070C0"/>
                  </a:solidFill>
                </a:rPr>
                <a:t>Growth</a:t>
              </a:r>
              <a:r>
                <a:rPr lang="fr-CA" sz="1600">
                  <a:solidFill>
                    <a:srgbClr val="0070C0"/>
                  </a:solidFill>
                </a:rPr>
                <a:t>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61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556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Avoidance and exposure strategies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DD590A7-33B9-4634-B20A-24837389DD59}"/>
              </a:ext>
            </a:extLst>
          </p:cNvPr>
          <p:cNvGrpSpPr/>
          <p:nvPr/>
        </p:nvGrpSpPr>
        <p:grpSpPr>
          <a:xfrm>
            <a:off x="288653" y="1690688"/>
            <a:ext cx="6203392" cy="3993595"/>
            <a:chOff x="838200" y="1353536"/>
            <a:chExt cx="6203392" cy="399359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895854-6B4E-4DE9-8202-F7B1C5232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360" r="7578" b="5527"/>
            <a:stretch/>
          </p:blipFill>
          <p:spPr>
            <a:xfrm>
              <a:off x="838200" y="1353536"/>
              <a:ext cx="5507654" cy="3993595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5AF2715-4292-4854-984B-5B5ED0E459F0}"/>
                </a:ext>
              </a:extLst>
            </p:cNvPr>
            <p:cNvSpPr txBox="1"/>
            <p:nvPr/>
          </p:nvSpPr>
          <p:spPr>
            <a:xfrm rot="16200000">
              <a:off x="-167591" y="2892796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err="1"/>
                <a:t>Anxiety</a:t>
              </a:r>
              <a:endParaRPr lang="fr-CA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661D9F-7695-43D3-BA33-48F9D31E7D97}"/>
                </a:ext>
              </a:extLst>
            </p:cNvPr>
            <p:cNvSpPr txBox="1"/>
            <p:nvPr/>
          </p:nvSpPr>
          <p:spPr>
            <a:xfrm>
              <a:off x="3509888" y="4823911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/>
                <a:t>Time</a:t>
              </a:r>
              <a:endParaRPr lang="fr-CA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17B06D0-7314-465C-AC28-36306E030BEE}"/>
                </a:ext>
              </a:extLst>
            </p:cNvPr>
            <p:cNvSpPr txBox="1"/>
            <p:nvPr/>
          </p:nvSpPr>
          <p:spPr>
            <a:xfrm>
              <a:off x="4205627" y="2138743"/>
              <a:ext cx="283596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000">
                  <a:solidFill>
                    <a:schemeClr val="accent6"/>
                  </a:solidFill>
                </a:rPr>
                <a:t>3</a:t>
              </a:r>
              <a:r>
                <a:rPr lang="fr-CA" sz="2000" baseline="30000">
                  <a:solidFill>
                    <a:schemeClr val="accent6"/>
                  </a:solidFill>
                </a:rPr>
                <a:t>rd</a:t>
              </a:r>
              <a:r>
                <a:rPr lang="fr-CA" sz="2000">
                  <a:solidFill>
                    <a:schemeClr val="accent6"/>
                  </a:solidFill>
                </a:rPr>
                <a:t> </a:t>
              </a:r>
              <a:r>
                <a:rPr lang="fr-CA" sz="2000" err="1">
                  <a:solidFill>
                    <a:schemeClr val="accent6"/>
                  </a:solidFill>
                </a:rPr>
                <a:t>avoidance</a:t>
              </a:r>
              <a:endParaRPr lang="fr-CA" sz="2000">
                <a:solidFill>
                  <a:schemeClr val="accent6"/>
                </a:solidFill>
              </a:endParaRPr>
            </a:p>
            <a:p>
              <a:r>
                <a:rPr lang="fr-CA" sz="2000">
                  <a:solidFill>
                    <a:schemeClr val="accent1"/>
                  </a:solidFill>
                </a:rPr>
                <a:t>2</a:t>
              </a:r>
              <a:r>
                <a:rPr lang="fr-CA" sz="2000" baseline="30000">
                  <a:solidFill>
                    <a:schemeClr val="accent1"/>
                  </a:solidFill>
                </a:rPr>
                <a:t>nd</a:t>
              </a:r>
              <a:r>
                <a:rPr lang="fr-CA" sz="2000">
                  <a:solidFill>
                    <a:schemeClr val="accent1"/>
                  </a:solidFill>
                </a:rPr>
                <a:t> </a:t>
              </a:r>
              <a:r>
                <a:rPr lang="fr-CA" sz="2000" err="1">
                  <a:solidFill>
                    <a:schemeClr val="accent1"/>
                  </a:solidFill>
                </a:rPr>
                <a:t>avoidance</a:t>
              </a:r>
              <a:endParaRPr lang="fr-CA" sz="2000">
                <a:solidFill>
                  <a:schemeClr val="accent1"/>
                </a:solidFill>
              </a:endParaRPr>
            </a:p>
            <a:p>
              <a:r>
                <a:rPr lang="fr-CA" sz="2000">
                  <a:solidFill>
                    <a:srgbClr val="FF0000"/>
                  </a:solidFill>
                </a:rPr>
                <a:t>1</a:t>
              </a:r>
              <a:r>
                <a:rPr lang="fr-CA" sz="2000" baseline="30000">
                  <a:solidFill>
                    <a:srgbClr val="FF0000"/>
                  </a:solidFill>
                </a:rPr>
                <a:t>st</a:t>
              </a:r>
              <a:r>
                <a:rPr lang="fr-CA" sz="2000">
                  <a:solidFill>
                    <a:srgbClr val="FF0000"/>
                  </a:solidFill>
                </a:rPr>
                <a:t>  </a:t>
              </a:r>
              <a:r>
                <a:rPr lang="fr-CA" sz="2000" err="1">
                  <a:solidFill>
                    <a:srgbClr val="FF0000"/>
                  </a:solidFill>
                </a:rPr>
                <a:t>avoidance</a:t>
              </a:r>
              <a:endParaRPr lang="fr-CA" sz="140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094513A-8BB8-463C-A591-4019CC94BEFE}"/>
              </a:ext>
            </a:extLst>
          </p:cNvPr>
          <p:cNvGrpSpPr/>
          <p:nvPr/>
        </p:nvGrpSpPr>
        <p:grpSpPr>
          <a:xfrm>
            <a:off x="6345854" y="1690689"/>
            <a:ext cx="5514383" cy="4280620"/>
            <a:chOff x="6779983" y="263777"/>
            <a:chExt cx="4506549" cy="316522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19448D2-F78B-4007-B09C-8B9A94FED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139"/>
            <a:stretch/>
          </p:blipFill>
          <p:spPr>
            <a:xfrm>
              <a:off x="6797444" y="632615"/>
              <a:ext cx="4321729" cy="2796385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F13E98A-46A7-4CEC-9D5A-8389F620FFCC}"/>
                </a:ext>
              </a:extLst>
            </p:cNvPr>
            <p:cNvSpPr txBox="1"/>
            <p:nvPr/>
          </p:nvSpPr>
          <p:spPr>
            <a:xfrm rot="16200000">
              <a:off x="5623610" y="1420150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 err="1"/>
                <a:t>Anxiety</a:t>
              </a:r>
              <a:endParaRPr lang="fr-CA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4B1D788-22BE-47D3-9F22-26C1B08AA8DF}"/>
                </a:ext>
              </a:extLst>
            </p:cNvPr>
            <p:cNvSpPr txBox="1"/>
            <p:nvPr/>
          </p:nvSpPr>
          <p:spPr>
            <a:xfrm>
              <a:off x="7287446" y="2821443"/>
              <a:ext cx="283596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800"/>
                <a:t>Time</a:t>
              </a:r>
              <a:endParaRPr lang="fr-CA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6811F21-7B86-40AD-958E-B24A96E98D91}"/>
                </a:ext>
              </a:extLst>
            </p:cNvPr>
            <p:cNvSpPr txBox="1"/>
            <p:nvPr/>
          </p:nvSpPr>
          <p:spPr>
            <a:xfrm>
              <a:off x="9621446" y="797699"/>
              <a:ext cx="1665086" cy="14337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400" err="1">
                  <a:solidFill>
                    <a:schemeClr val="accent1"/>
                  </a:solidFill>
                </a:rPr>
                <a:t>Exposure</a:t>
              </a:r>
              <a:r>
                <a:rPr lang="fr-CA" sz="2400">
                  <a:solidFill>
                    <a:schemeClr val="accent1"/>
                  </a:solidFill>
                </a:rPr>
                <a:t> 1</a:t>
              </a:r>
            </a:p>
            <a:p>
              <a:r>
                <a:rPr lang="fr-CA" sz="2400" err="1">
                  <a:solidFill>
                    <a:schemeClr val="accent6"/>
                  </a:solidFill>
                </a:rPr>
                <a:t>Exposure</a:t>
              </a:r>
              <a:r>
                <a:rPr lang="fr-CA" sz="2400">
                  <a:solidFill>
                    <a:schemeClr val="accent6"/>
                  </a:solidFill>
                </a:rPr>
                <a:t> 2</a:t>
              </a:r>
            </a:p>
            <a:p>
              <a:r>
                <a:rPr lang="fr-CA" sz="2400" err="1">
                  <a:solidFill>
                    <a:srgbClr val="FF0000"/>
                  </a:solidFill>
                </a:rPr>
                <a:t>Exposure</a:t>
              </a:r>
              <a:r>
                <a:rPr lang="fr-CA" sz="2400">
                  <a:solidFill>
                    <a:srgbClr val="FF0000"/>
                  </a:solidFill>
                </a:rPr>
                <a:t> 3</a:t>
              </a:r>
            </a:p>
            <a:p>
              <a:r>
                <a:rPr lang="fr-CA" sz="2400" err="1">
                  <a:solidFill>
                    <a:srgbClr val="7030A0"/>
                  </a:solidFill>
                </a:rPr>
                <a:t>Exposure</a:t>
              </a:r>
              <a:r>
                <a:rPr lang="fr-CA" sz="2400">
                  <a:solidFill>
                    <a:srgbClr val="7030A0"/>
                  </a:solidFill>
                </a:rPr>
                <a:t> 4</a:t>
              </a:r>
            </a:p>
            <a:p>
              <a:r>
                <a:rPr lang="fr-CA" sz="2400" err="1">
                  <a:solidFill>
                    <a:schemeClr val="accent4"/>
                  </a:solidFill>
                </a:rPr>
                <a:t>Exposure</a:t>
              </a:r>
              <a:r>
                <a:rPr lang="fr-CA" sz="2400">
                  <a:solidFill>
                    <a:schemeClr val="accent4"/>
                  </a:solidFill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9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28805"/>
            <a:ext cx="44772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/>
              <a:t>To expand their comfort zone, your child will learn to:</a:t>
            </a:r>
            <a:br>
              <a:rPr lang="en-CA" sz="3200"/>
            </a:br>
            <a:endParaRPr lang="en-CA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538230" y="3090110"/>
            <a:ext cx="5048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>
              <a:latin typeface="Raleway" panose="020B05030301010600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Reformulate their thoughts;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Manage their emotions;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Take action;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Adopt positive lifestyle habits;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Use stress management strategies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>
                <a:latin typeface="Raleway" panose="020B0503030101060003" pitchFamily="34" charset="0"/>
              </a:rPr>
              <a:t>Nurture and properly use their social network.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0AAC17A-5A89-4B9F-964D-C96A87719DDA}"/>
              </a:ext>
            </a:extLst>
          </p:cNvPr>
          <p:cNvGrpSpPr/>
          <p:nvPr/>
        </p:nvGrpSpPr>
        <p:grpSpPr>
          <a:xfrm>
            <a:off x="5881802" y="369252"/>
            <a:ext cx="6119495" cy="6119495"/>
            <a:chOff x="0" y="0"/>
            <a:chExt cx="6120000" cy="612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9F5F956-2846-4242-A91C-1C2911CB905C}"/>
                </a:ext>
              </a:extLst>
            </p:cNvPr>
            <p:cNvSpPr/>
            <p:nvPr/>
          </p:nvSpPr>
          <p:spPr>
            <a:xfrm>
              <a:off x="0" y="0"/>
              <a:ext cx="6120000" cy="61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DFF9616-8F94-4F73-BE87-E621FD8C204E}"/>
                </a:ext>
              </a:extLst>
            </p:cNvPr>
            <p:cNvSpPr/>
            <p:nvPr/>
          </p:nvSpPr>
          <p:spPr>
            <a:xfrm>
              <a:off x="711161" y="716367"/>
              <a:ext cx="4680000" cy="46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Double flèche horizontale 31">
              <a:extLst>
                <a:ext uri="{FF2B5EF4-FFF2-40B4-BE49-F238E27FC236}">
                  <a16:creationId xmlns:a16="http://schemas.microsoft.com/office/drawing/2014/main" id="{32954F6C-879A-4F61-8D73-93EE674FAC01}"/>
                </a:ext>
              </a:extLst>
            </p:cNvPr>
            <p:cNvSpPr/>
            <p:nvPr/>
          </p:nvSpPr>
          <p:spPr>
            <a:xfrm rot="15015461">
              <a:off x="1876696" y="4094067"/>
              <a:ext cx="339594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Double flèche horizontale 30">
              <a:extLst>
                <a:ext uri="{FF2B5EF4-FFF2-40B4-BE49-F238E27FC236}">
                  <a16:creationId xmlns:a16="http://schemas.microsoft.com/office/drawing/2014/main" id="{47723BB2-5443-46CF-9456-FA8760AC049F}"/>
                </a:ext>
              </a:extLst>
            </p:cNvPr>
            <p:cNvSpPr/>
            <p:nvPr/>
          </p:nvSpPr>
          <p:spPr>
            <a:xfrm rot="17640567">
              <a:off x="814305" y="4052449"/>
              <a:ext cx="3460719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2" name="Double flèche horizontale 29">
              <a:extLst>
                <a:ext uri="{FF2B5EF4-FFF2-40B4-BE49-F238E27FC236}">
                  <a16:creationId xmlns:a16="http://schemas.microsoft.com/office/drawing/2014/main" id="{5FE3AF03-1383-404A-BCE4-5C6F8AB701C4}"/>
                </a:ext>
              </a:extLst>
            </p:cNvPr>
            <p:cNvSpPr/>
            <p:nvPr/>
          </p:nvSpPr>
          <p:spPr>
            <a:xfrm rot="20257214">
              <a:off x="20448" y="2862544"/>
              <a:ext cx="6084202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Double flèche horizontale 28">
              <a:extLst>
                <a:ext uri="{FF2B5EF4-FFF2-40B4-BE49-F238E27FC236}">
                  <a16:creationId xmlns:a16="http://schemas.microsoft.com/office/drawing/2014/main" id="{6F286E87-C8F3-41B2-9680-A0BB284A290D}"/>
                </a:ext>
              </a:extLst>
            </p:cNvPr>
            <p:cNvSpPr/>
            <p:nvPr/>
          </p:nvSpPr>
          <p:spPr>
            <a:xfrm rot="1508947">
              <a:off x="2697" y="2901325"/>
              <a:ext cx="607480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4" name="ZoneTexte 22">
              <a:extLst>
                <a:ext uri="{FF2B5EF4-FFF2-40B4-BE49-F238E27FC236}">
                  <a16:creationId xmlns:a16="http://schemas.microsoft.com/office/drawing/2014/main" id="{1FDBD614-DAA0-46CF-9B83-D124958F8DDA}"/>
                </a:ext>
              </a:extLst>
            </p:cNvPr>
            <p:cNvSpPr txBox="1"/>
            <p:nvPr/>
          </p:nvSpPr>
          <p:spPr>
            <a:xfrm>
              <a:off x="2186611" y="146179"/>
              <a:ext cx="169418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1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 possibility zone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43A1120-0372-46C4-A4F5-74EC43193830}"/>
                </a:ext>
              </a:extLst>
            </p:cNvPr>
            <p:cNvSpPr/>
            <p:nvPr/>
          </p:nvSpPr>
          <p:spPr>
            <a:xfrm>
              <a:off x="1459639" y="1436367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8C99C19-825A-4EA8-BC40-97A8247DF4A4}"/>
                </a:ext>
              </a:extLst>
            </p:cNvPr>
            <p:cNvCxnSpPr/>
            <p:nvPr/>
          </p:nvCxnSpPr>
          <p:spPr>
            <a:xfrm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191CB3C-07A5-42D8-8F85-8FF3DAD401F9}"/>
                </a:ext>
              </a:extLst>
            </p:cNvPr>
            <p:cNvCxnSpPr/>
            <p:nvPr/>
          </p:nvCxnSpPr>
          <p:spPr>
            <a:xfrm flipV="1"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78F455A1-9292-447D-A0C8-F02898AFFE31}"/>
                </a:ext>
              </a:extLst>
            </p:cNvPr>
            <p:cNvCxnSpPr/>
            <p:nvPr/>
          </p:nvCxnSpPr>
          <p:spPr>
            <a:xfrm flipV="1">
              <a:off x="3060000" y="3371906"/>
              <a:ext cx="5249" cy="27480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E63D74-722C-4EBC-BD2E-C996FF3951E5}"/>
                </a:ext>
              </a:extLst>
            </p:cNvPr>
            <p:cNvCxnSpPr/>
            <p:nvPr/>
          </p:nvCxnSpPr>
          <p:spPr>
            <a:xfrm>
              <a:off x="0" y="3060000"/>
              <a:ext cx="612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4">
              <a:extLst>
                <a:ext uri="{FF2B5EF4-FFF2-40B4-BE49-F238E27FC236}">
                  <a16:creationId xmlns:a16="http://schemas.microsoft.com/office/drawing/2014/main" id="{EB3F7EF2-363C-4EC9-BA0D-BB4D2600D7DE}"/>
                </a:ext>
              </a:extLst>
            </p:cNvPr>
            <p:cNvSpPr txBox="1"/>
            <p:nvPr/>
          </p:nvSpPr>
          <p:spPr>
            <a:xfrm>
              <a:off x="2344179" y="1800474"/>
              <a:ext cx="144145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1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My comfort zone</a:t>
              </a:r>
            </a:p>
          </p:txBody>
        </p:sp>
        <p:sp>
          <p:nvSpPr>
            <p:cNvPr id="21" name="ZoneTexte 39">
              <a:extLst>
                <a:ext uri="{FF2B5EF4-FFF2-40B4-BE49-F238E27FC236}">
                  <a16:creationId xmlns:a16="http://schemas.microsoft.com/office/drawing/2014/main" id="{60EEEF84-B001-4446-9A97-16BA2C8A5942}"/>
                </a:ext>
              </a:extLst>
            </p:cNvPr>
            <p:cNvSpPr txBox="1"/>
            <p:nvPr/>
          </p:nvSpPr>
          <p:spPr>
            <a:xfrm>
              <a:off x="2534632" y="885191"/>
              <a:ext cx="1059815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1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Fear zone</a:t>
              </a:r>
            </a:p>
          </p:txBody>
        </p:sp>
        <p:sp>
          <p:nvSpPr>
            <p:cNvPr id="22" name="Double flèche horizontale 24">
              <a:extLst>
                <a:ext uri="{FF2B5EF4-FFF2-40B4-BE49-F238E27FC236}">
                  <a16:creationId xmlns:a16="http://schemas.microsoft.com/office/drawing/2014/main" id="{80AC62AD-9DC6-4CE5-82CB-C509B24AC8C5}"/>
                </a:ext>
              </a:extLst>
            </p:cNvPr>
            <p:cNvSpPr/>
            <p:nvPr/>
          </p:nvSpPr>
          <p:spPr>
            <a:xfrm rot="1508947">
              <a:off x="696801" y="2897830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3" name="Double flèche horizontale 34">
              <a:extLst>
                <a:ext uri="{FF2B5EF4-FFF2-40B4-BE49-F238E27FC236}">
                  <a16:creationId xmlns:a16="http://schemas.microsoft.com/office/drawing/2014/main" id="{079D4C96-C603-4CA6-8D82-4EE0485BF549}"/>
                </a:ext>
              </a:extLst>
            </p:cNvPr>
            <p:cNvSpPr/>
            <p:nvPr/>
          </p:nvSpPr>
          <p:spPr>
            <a:xfrm rot="1508947">
              <a:off x="1420670" y="2900632"/>
              <a:ext cx="3235906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4" name="ZoneTexte 15">
              <a:extLst>
                <a:ext uri="{FF2B5EF4-FFF2-40B4-BE49-F238E27FC236}">
                  <a16:creationId xmlns:a16="http://schemas.microsoft.com/office/drawing/2014/main" id="{4F4019D3-E7B2-48A5-83B8-44E6C871FF54}"/>
                </a:ext>
              </a:extLst>
            </p:cNvPr>
            <p:cNvSpPr txBox="1"/>
            <p:nvPr/>
          </p:nvSpPr>
          <p:spPr>
            <a:xfrm rot="1473910">
              <a:off x="162300" y="2166752"/>
              <a:ext cx="230632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Reformulate my thoughts</a:t>
              </a:r>
            </a:p>
          </p:txBody>
        </p:sp>
        <p:sp>
          <p:nvSpPr>
            <p:cNvPr id="25" name="ZoneTexte 18">
              <a:extLst>
                <a:ext uri="{FF2B5EF4-FFF2-40B4-BE49-F238E27FC236}">
                  <a16:creationId xmlns:a16="http://schemas.microsoft.com/office/drawing/2014/main" id="{2C18B55B-A88C-4681-9910-7C4C07D0658D}"/>
                </a:ext>
              </a:extLst>
            </p:cNvPr>
            <p:cNvSpPr txBox="1"/>
            <p:nvPr/>
          </p:nvSpPr>
          <p:spPr>
            <a:xfrm rot="1479314">
              <a:off x="4336203" y="3879052"/>
              <a:ext cx="124206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Take action</a:t>
              </a:r>
            </a:p>
          </p:txBody>
        </p:sp>
        <p:sp>
          <p:nvSpPr>
            <p:cNvPr id="26" name="Double flèche horizontale 25">
              <a:extLst>
                <a:ext uri="{FF2B5EF4-FFF2-40B4-BE49-F238E27FC236}">
                  <a16:creationId xmlns:a16="http://schemas.microsoft.com/office/drawing/2014/main" id="{2BC528EB-C49C-4E21-9324-5CBB2AC165EB}"/>
                </a:ext>
              </a:extLst>
            </p:cNvPr>
            <p:cNvSpPr/>
            <p:nvPr/>
          </p:nvSpPr>
          <p:spPr>
            <a:xfrm rot="20254012">
              <a:off x="728253" y="2859463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7" name="Double flèche horizontale 35">
              <a:extLst>
                <a:ext uri="{FF2B5EF4-FFF2-40B4-BE49-F238E27FC236}">
                  <a16:creationId xmlns:a16="http://schemas.microsoft.com/office/drawing/2014/main" id="{EE173B83-0C8D-412D-890B-BB42A6C7F4EF}"/>
                </a:ext>
              </a:extLst>
            </p:cNvPr>
            <p:cNvSpPr/>
            <p:nvPr/>
          </p:nvSpPr>
          <p:spPr>
            <a:xfrm rot="20257214">
              <a:off x="1452438" y="2850727"/>
              <a:ext cx="3255278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8" name="ZoneTexte 17">
              <a:extLst>
                <a:ext uri="{FF2B5EF4-FFF2-40B4-BE49-F238E27FC236}">
                  <a16:creationId xmlns:a16="http://schemas.microsoft.com/office/drawing/2014/main" id="{407BC492-D667-407E-876F-33917CF6511D}"/>
                </a:ext>
              </a:extLst>
            </p:cNvPr>
            <p:cNvSpPr txBox="1"/>
            <p:nvPr/>
          </p:nvSpPr>
          <p:spPr>
            <a:xfrm rot="20231838">
              <a:off x="122684" y="3577886"/>
              <a:ext cx="275526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Use stress management strategies</a:t>
              </a:r>
            </a:p>
          </p:txBody>
        </p:sp>
        <p:sp>
          <p:nvSpPr>
            <p:cNvPr id="29" name="ZoneTexte 16">
              <a:extLst>
                <a:ext uri="{FF2B5EF4-FFF2-40B4-BE49-F238E27FC236}">
                  <a16:creationId xmlns:a16="http://schemas.microsoft.com/office/drawing/2014/main" id="{9B1D3CA9-CB4B-49E1-92EE-F2D6A1EC0294}"/>
                </a:ext>
              </a:extLst>
            </p:cNvPr>
            <p:cNvSpPr txBox="1"/>
            <p:nvPr/>
          </p:nvSpPr>
          <p:spPr>
            <a:xfrm rot="20312995">
              <a:off x="4062471" y="2132026"/>
              <a:ext cx="185039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Manage my emotions</a:t>
              </a:r>
            </a:p>
          </p:txBody>
        </p:sp>
        <p:sp>
          <p:nvSpPr>
            <p:cNvPr id="30" name="Double flèche horizontale 26">
              <a:extLst>
                <a:ext uri="{FF2B5EF4-FFF2-40B4-BE49-F238E27FC236}">
                  <a16:creationId xmlns:a16="http://schemas.microsoft.com/office/drawing/2014/main" id="{8ACB8E95-CD03-4B7A-AFC9-55FC79AF1761}"/>
                </a:ext>
              </a:extLst>
            </p:cNvPr>
            <p:cNvSpPr/>
            <p:nvPr/>
          </p:nvSpPr>
          <p:spPr>
            <a:xfrm rot="17640567">
              <a:off x="1388704" y="3826319"/>
              <a:ext cx="2513349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1" name="Double flèche horizontale 37">
              <a:extLst>
                <a:ext uri="{FF2B5EF4-FFF2-40B4-BE49-F238E27FC236}">
                  <a16:creationId xmlns:a16="http://schemas.microsoft.com/office/drawing/2014/main" id="{286C55FC-88D0-4B35-BCA4-F666FF7A9AF3}"/>
                </a:ext>
              </a:extLst>
            </p:cNvPr>
            <p:cNvSpPr/>
            <p:nvPr/>
          </p:nvSpPr>
          <p:spPr>
            <a:xfrm rot="17640567">
              <a:off x="1887550" y="3568580"/>
              <a:ext cx="1749044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2" name="ZoneTexte 19">
              <a:extLst>
                <a:ext uri="{FF2B5EF4-FFF2-40B4-BE49-F238E27FC236}">
                  <a16:creationId xmlns:a16="http://schemas.microsoft.com/office/drawing/2014/main" id="{E8A9E6A6-386B-4F64-A28A-A38BFECCE1FF}"/>
                </a:ext>
              </a:extLst>
            </p:cNvPr>
            <p:cNvSpPr txBox="1"/>
            <p:nvPr/>
          </p:nvSpPr>
          <p:spPr>
            <a:xfrm rot="17627652">
              <a:off x="1043471" y="4460373"/>
              <a:ext cx="266890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Nurture and use my social network</a:t>
              </a:r>
            </a:p>
          </p:txBody>
        </p:sp>
        <p:sp>
          <p:nvSpPr>
            <p:cNvPr id="33" name="Double flèche horizontale 27">
              <a:extLst>
                <a:ext uri="{FF2B5EF4-FFF2-40B4-BE49-F238E27FC236}">
                  <a16:creationId xmlns:a16="http://schemas.microsoft.com/office/drawing/2014/main" id="{8E14C6F8-2963-41AF-917B-BB24FD68F441}"/>
                </a:ext>
              </a:extLst>
            </p:cNvPr>
            <p:cNvSpPr/>
            <p:nvPr/>
          </p:nvSpPr>
          <p:spPr>
            <a:xfrm rot="15015461">
              <a:off x="2229750" y="3826498"/>
              <a:ext cx="2502690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4" name="Double flèche horizontale 38">
              <a:extLst>
                <a:ext uri="{FF2B5EF4-FFF2-40B4-BE49-F238E27FC236}">
                  <a16:creationId xmlns:a16="http://schemas.microsoft.com/office/drawing/2014/main" id="{867C8B95-C9B4-447C-8B77-63EF3788C481}"/>
                </a:ext>
              </a:extLst>
            </p:cNvPr>
            <p:cNvSpPr/>
            <p:nvPr/>
          </p:nvSpPr>
          <p:spPr>
            <a:xfrm rot="15015461">
              <a:off x="2497926" y="3543213"/>
              <a:ext cx="1760817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5" name="ZoneTexte 20">
              <a:extLst>
                <a:ext uri="{FF2B5EF4-FFF2-40B4-BE49-F238E27FC236}">
                  <a16:creationId xmlns:a16="http://schemas.microsoft.com/office/drawing/2014/main" id="{2F528570-843C-4B15-806D-7332415B505A}"/>
                </a:ext>
              </a:extLst>
            </p:cNvPr>
            <p:cNvSpPr txBox="1"/>
            <p:nvPr/>
          </p:nvSpPr>
          <p:spPr>
            <a:xfrm rot="4187722">
              <a:off x="2321659" y="4496460"/>
              <a:ext cx="272605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CA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Adopt positive lifestyle habits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188265D8-2EB8-4927-B507-FD8B56B65A1A}"/>
                </a:ext>
              </a:extLst>
            </p:cNvPr>
            <p:cNvSpPr/>
            <p:nvPr/>
          </p:nvSpPr>
          <p:spPr>
            <a:xfrm>
              <a:off x="2759249" y="275990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CA" sz="1000" b="1">
                  <a:solidFill>
                    <a:srgbClr val="000000"/>
                  </a:solidFill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86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94" y="2253507"/>
            <a:ext cx="4471739" cy="2004460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What's going on inside me?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73FA21-AFEA-42F7-8107-91C292BDF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7"/>
          <a:stretch/>
        </p:blipFill>
        <p:spPr>
          <a:xfrm>
            <a:off x="5763490" y="623455"/>
            <a:ext cx="6111765" cy="52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1" y="4342868"/>
            <a:ext cx="9144000" cy="1370539"/>
          </a:xfrm>
        </p:spPr>
        <p:txBody>
          <a:bodyPr>
            <a:normAutofit/>
          </a:bodyPr>
          <a:lstStyle/>
          <a:p>
            <a:r>
              <a:rPr lang="en-CA" b="1"/>
              <a:t>Workshop 2</a:t>
            </a:r>
            <a:br>
              <a:rPr lang="en-CA" b="1"/>
            </a:br>
            <a:r>
              <a:rPr lang="en-CA" b="1"/>
              <a:t>The accommodation trap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3307067" cy="1325563"/>
          </a:xfrm>
        </p:spPr>
        <p:txBody>
          <a:bodyPr>
            <a:normAutofit/>
          </a:bodyPr>
          <a:lstStyle/>
          <a:p>
            <a:pPr algn="ctr"/>
            <a:r>
              <a:rPr lang="en-CA" sz="4000"/>
              <a:t>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838199" y="2090172"/>
            <a:ext cx="107910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>
                <a:latin typeface="Raleway" panose="020B0503030101060003" pitchFamily="34" charset="0"/>
              </a:rPr>
              <a:t>At the end of the workshop, you will be able to:</a:t>
            </a:r>
          </a:p>
          <a:p>
            <a:endParaRPr lang="fr-CA" sz="280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Understand mindfulness and its benefits;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Identify your child’s type of intolerance;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Understand the concept of accommodation;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Target accommodating behaviours that you use;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Replace your accommodating behaviours with new solutions;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CA" sz="2800">
                <a:latin typeface="Raleway" panose="020B0503030101060003" pitchFamily="34" charset="0"/>
              </a:rPr>
              <a:t>Discuss the necessary changes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1205979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7E24930A1B6449E81C2F3F05707E8" ma:contentTypeVersion="3" ma:contentTypeDescription="Crée un document." ma:contentTypeScope="" ma:versionID="731fe0849a9f444fb25acd9f0d14bca1">
  <xsd:schema xmlns:xsd="http://www.w3.org/2001/XMLSchema" xmlns:xs="http://www.w3.org/2001/XMLSchema" xmlns:p="http://schemas.microsoft.com/office/2006/metadata/properties" xmlns:ns2="4924d227-a417-461a-8479-b4cb57189652" targetNamespace="http://schemas.microsoft.com/office/2006/metadata/properties" ma:root="true" ma:fieldsID="b48e4c733bc2a4e0bc2d3edb0e82ad9f" ns2:_="">
    <xsd:import namespace="4924d227-a417-461a-8479-b4cb57189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4d227-a417-461a-8479-b4cb57189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FA293-6B5A-4D85-9D53-7C709737CD5E}">
  <ds:schemaRefs>
    <ds:schemaRef ds:uri="4924d227-a417-461a-8479-b4cb57189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4924d227-a417-461a-8479-b4cb571896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Workshop 1 My child’s anxiety... how can I help them step outside of their comfort zone? </vt:lpstr>
      <vt:lpstr>Objectives</vt:lpstr>
      <vt:lpstr>Comfort zone</vt:lpstr>
      <vt:lpstr>Avoidance and exposure strategies</vt:lpstr>
      <vt:lpstr>To expand their comfort zone, your child will learn to: </vt:lpstr>
      <vt:lpstr>What's going on inside me?</vt:lpstr>
      <vt:lpstr>Workshop 2 The accommodation trap</vt:lpstr>
      <vt:lpstr>Objectives</vt:lpstr>
      <vt:lpstr>Introduction to mindfulness </vt:lpstr>
      <vt:lpstr>Mindful breathing </vt:lpstr>
      <vt:lpstr>Intolerances… glasses that distort reality! </vt:lpstr>
      <vt:lpstr>Workshop 3 Preventing anxiety on a daily basis</vt:lpstr>
      <vt:lpstr>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revision>1</cp:revision>
  <dcterms:created xsi:type="dcterms:W3CDTF">2019-08-01T17:41:17Z</dcterms:created>
  <dcterms:modified xsi:type="dcterms:W3CDTF">2025-09-13T20:17:32Z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0x0101006117E24930A1B6449E81C2F3F05707E8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