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7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9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7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2" r:id="rId19"/>
    <p:sldId id="283" r:id="rId20"/>
    <p:sldId id="284" r:id="rId21"/>
    <p:sldId id="285" r:id="rId22"/>
    <p:sldId id="313" r:id="rId23"/>
    <p:sldId id="32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B73C9-C934-6D23-7689-C8670C0D5824}" name="Audrey Guy" initials="AG" userId="S::guya3801@usherbrooke.ca::eb08d5a7-8716-419d-a85f-d8b3373389b8" providerId="AD"/>
  <p188:author id="{79361FCF-C50C-4607-4A68-A6FAAAEE5232}" name="Audrey-Anne Marcotte" initials="AM" userId="S::mara3605@usherbrooke.ca::a8b27795-60fb-45e7-85ae-030ae331a8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FF"/>
    <a:srgbClr val="336699"/>
    <a:srgbClr val="9B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AADF1-4BEE-468D-BA47-36603B44DF52}" v="354" dt="2025-08-25T15:47:0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E8F6BE7-C3CE-473F-AE8C-DD247987DEC0}" type="datetimeFigureOut">
              <a:rPr lang="fr-CA" smtClean="0"/>
              <a:pPr/>
              <a:t>2025-09-03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78EF00-4E48-4ECB-806C-2E96D76AC06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650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7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97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FA0D-96D0-35C4-D32A-CAE99042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3048A5-636B-CD88-9C62-CDFE8DE1D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14F408-D62C-A3A2-B674-8B94E7A6F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20750D-7A79-039B-91E8-8DD2BD447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93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ATTENTION!</a:t>
            </a:r>
          </a:p>
          <a:p>
            <a:r>
              <a:rPr lang="fr-CA"/>
              <a:t>Vous faites écouter la capsule éducative </a:t>
            </a:r>
            <a:r>
              <a:rPr lang="fr-CA" i="1"/>
              <a:t>Prendre SA place – Partie 1 </a:t>
            </a:r>
            <a:r>
              <a:rPr lang="fr-CA"/>
              <a:t>à vos élèves. </a:t>
            </a:r>
          </a:p>
          <a:p>
            <a:r>
              <a:rPr lang="fr-CA" b="1"/>
              <a:t>Pour ce faire, vous choisissez parmi les deux formats suivants celui que vous jugez le plus approprié en fonction des besoins et caractéristiques de vos élèves</a:t>
            </a:r>
            <a:r>
              <a:rPr lang="fr-CA"/>
              <a:t>. </a:t>
            </a:r>
          </a:p>
          <a:p>
            <a:r>
              <a:rPr lang="fr-CA"/>
              <a:t>Notez que les deux formats contiennent essentiellement les mêmes informations.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862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796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831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10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ATTENTION! </a:t>
            </a:r>
          </a:p>
          <a:p>
            <a:r>
              <a:rPr lang="fr-CA" b="0"/>
              <a:t>Vous faites écouter la capsule éducative </a:t>
            </a:r>
            <a:r>
              <a:rPr lang="fr-CA" b="0" i="1"/>
              <a:t>Prendre SA place – Partie 2 </a:t>
            </a:r>
            <a:r>
              <a:rPr lang="fr-CA" b="0"/>
              <a:t>aux élèves. </a:t>
            </a:r>
          </a:p>
          <a:p>
            <a:r>
              <a:rPr lang="fr-CA" b="1"/>
              <a:t>Assurez-vous de prendre le même format que celui utilisé précédemment.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1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3A099-2506-F5D2-5935-63583F568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9B7B9E-0455-BAB4-C342-D72764EF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0B954-4211-0621-80D7-A11B5564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2AD7B-4206-F698-A1B5-B1EB7C72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53F33-F8A0-F44C-A2B5-B1C61E19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00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E8C93-B5A7-255F-822C-805068A6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8F0A39-4618-FF4F-7D35-DA971DFFF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2BA4EB-CBEC-3775-F78B-B0DF7352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9A745-E2F2-8C1B-156E-AA5A9E1E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E7ED7-6307-03CE-629C-6D623A21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31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A58D7D-B82D-4AE7-0C50-2B05059CF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55AE59-DB23-3565-EAEA-5FDAAA171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DE01D3-9BBB-17F2-C0B5-67184599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BA70E9-7CA3-66AE-8009-BC8476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BFD119-B4C4-491E-1DA8-28136CA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10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428D8-6227-EFFC-7328-A51D383D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19C08-5DC5-9C18-0E4C-9368643D6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C5321F-424D-058B-DC27-D8F417F9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505D7-73E6-787B-16AC-F3AAD38C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38536A-312F-9ACF-511F-CFA4E07B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85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E4AB5-CB56-86A2-C69D-D96FB4A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96FCA2-D6AF-6A21-B7FD-94E3E646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EB93E9-767A-41A8-DFF7-9FAC4FCB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349B28-CC26-222B-765F-B4BBCE11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FC52D-E92B-0312-16A8-DD5694A8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74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DA49D-983E-4FBF-28BF-71CD8BBF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7E1D9D-804F-5E2F-4DD9-F1FE15EE0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6BBA1F-F66C-B877-3B65-2C6BC18FD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A457D7-382B-5444-6E16-3294EA3E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34E4EE-E8D3-C466-1883-F140137A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92E4A2-8A5D-2E6B-F5C8-2875D6C4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9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77A9-A6F9-9E34-E028-3124F6A0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DE56A6-DBE9-E95C-F7E9-C31500BB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41C1CB-4EEC-637F-7D2B-33A8407B6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01EE4C-F0A7-6B45-7C0C-25B7427FA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C83B79-0666-A5F2-2CBC-6C4E3850E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F15181-8B97-ABBD-D761-381A435E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F6312C-680C-95E0-BB82-10D599D9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2B7FED-CD3B-A79E-D3C3-B2AF4EFF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753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340FE-E029-FFDE-50CD-1ADB7D13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7914D9-9F00-ED58-5F4F-6B925191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691B1C-B58C-46CC-B035-761EC475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5A51F8-08EB-4C08-FA6E-A4CF0A3E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08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8ED47A-68EF-E1B4-5881-EA86F342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BD38B-CA7D-0949-C4CD-0CFD66E3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B2DE68-BCAE-51A8-6C0F-33089989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6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72CB9-81B9-0C1F-77C8-A6E631A3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963D68-39D9-9092-439E-3C7C9BDF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4C99FE-B829-0214-07D3-C957808A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8C8FB8-95B5-FECF-EB2C-53A51D84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FE7552-276E-DADE-36A0-A53EF6E9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271D2C-E2F8-B691-53B4-E4661607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3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A761B-3C77-4906-2934-A4554485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75091F-CD95-F7F3-6A31-8B00D84E4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3F98D7-C7C8-992E-704F-8414E6A61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E5CFE9-42E8-B755-2248-782ABC7B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2E7-7F0D-4156-93D8-1DEAA51182CD}" type="datetimeFigureOut">
              <a:rPr lang="fr-CA" smtClean="0"/>
              <a:t>2025-09-03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398997-ED15-FD97-473B-6C11B1E2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AF45B6-3962-07BD-E85E-0C0BCB2F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7799-F99A-4C7A-AE48-C930BECD64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19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CAADF-8665-F3E1-3264-D9001490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264E1-4539-9750-C39F-ED4BE6F96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3B1AB-703B-C252-9A47-ACD064561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96EB2E7-7F0D-4156-93D8-1DEAA51182CD}" type="datetimeFigureOut">
              <a:rPr lang="fr-CA" smtClean="0"/>
              <a:pPr/>
              <a:t>2025-09-03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0C525-D5AB-8285-1336-A7EBFEE10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AB9B67-4221-92C1-DE9B-6A956743F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0427799-F99A-4C7A-AE48-C930BECD64A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05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7.svg"/><Relationship Id="rId39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22278%7CUnknown%7CTWFpbGZsb3d8eyJFbXB0eU1hcGkiOnRydWUsIlYiOiIwLjAuMDAwMCIsIlAiOiJXaW4zMiIsIkFOIjoiTWFpbCIsIldUIjoyfQ%3D%3D%7C0%7C%7C%7C&amp;sdata=%2BvuywfErq5bHne5o1j8woJh71RKq6aXi541KcXQkUrQ%3D&amp;reserved=0" TargetMode="External"/><Relationship Id="rId21" Type="http://schemas.openxmlformats.org/officeDocument/2006/relationships/image" Target="../media/image2.png"/><Relationship Id="rId34" Type="http://schemas.openxmlformats.org/officeDocument/2006/relationships/image" Target="../media/image15.svg"/><Relationship Id="rId42" Type="http://schemas.openxmlformats.org/officeDocument/2006/relationships/image" Target="../media/image19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.jpeg"/><Relationship Id="rId29" Type="http://schemas.openxmlformats.org/officeDocument/2006/relationships/image" Target="../media/image10.png"/><Relationship Id="rId41" Type="http://schemas.openxmlformats.org/officeDocument/2006/relationships/hyperlink" Target="https://sante-mentale-jeunesse.usherbrooke.ca/hors-piste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svg"/><Relationship Id="rId32" Type="http://schemas.openxmlformats.org/officeDocument/2006/relationships/image" Target="../media/image13.svg"/><Relationship Id="rId37" Type="http://schemas.openxmlformats.org/officeDocument/2006/relationships/image" Target="../media/image18.png"/><Relationship Id="rId40" Type="http://schemas.openxmlformats.org/officeDocument/2006/relationships/hyperlink" Target="https://www.microsoft.com/en-us/legal/intellectualproperty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36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12.png"/><Relationship Id="rId44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Relationship Id="rId30" Type="http://schemas.openxmlformats.org/officeDocument/2006/relationships/image" Target="../media/image11.svg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9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48.png"/><Relationship Id="rId5" Type="http://schemas.openxmlformats.org/officeDocument/2006/relationships/tags" Target="../tags/tag112.xml"/><Relationship Id="rId10" Type="http://schemas.openxmlformats.org/officeDocument/2006/relationships/image" Target="../media/image13.svg"/><Relationship Id="rId4" Type="http://schemas.openxmlformats.org/officeDocument/2006/relationships/tags" Target="../tags/tag111.xml"/><Relationship Id="rId9" Type="http://schemas.openxmlformats.org/officeDocument/2006/relationships/image" Target="../media/image12.png"/><Relationship Id="rId1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2.svg"/><Relationship Id="rId3" Type="http://schemas.openxmlformats.org/officeDocument/2006/relationships/tags" Target="../tags/tag116.xml"/><Relationship Id="rId7" Type="http://schemas.openxmlformats.org/officeDocument/2006/relationships/image" Target="../media/image1.jpeg"/><Relationship Id="rId12" Type="http://schemas.openxmlformats.org/officeDocument/2006/relationships/image" Target="../media/image51.png"/><Relationship Id="rId17" Type="http://schemas.openxmlformats.org/officeDocument/2006/relationships/image" Target="../media/image55.svg"/><Relationship Id="rId2" Type="http://schemas.openxmlformats.org/officeDocument/2006/relationships/tags" Target="../tags/tag115.xml"/><Relationship Id="rId16" Type="http://schemas.openxmlformats.org/officeDocument/2006/relationships/image" Target="../media/image33.png"/><Relationship Id="rId1" Type="http://schemas.openxmlformats.org/officeDocument/2006/relationships/tags" Target="../tags/tag114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50.sv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4.svg"/><Relationship Id="rId10" Type="http://schemas.openxmlformats.org/officeDocument/2006/relationships/image" Target="../media/image36.png"/><Relationship Id="rId4" Type="http://schemas.openxmlformats.org/officeDocument/2006/relationships/tags" Target="../tags/tag117.xml"/><Relationship Id="rId9" Type="http://schemas.openxmlformats.org/officeDocument/2006/relationships/image" Target="../media/image13.sv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6.svg"/><Relationship Id="rId18" Type="http://schemas.openxmlformats.org/officeDocument/2006/relationships/image" Target="../media/image25.sv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6.png"/><Relationship Id="rId17" Type="http://schemas.openxmlformats.org/officeDocument/2006/relationships/image" Target="../media/image24.png"/><Relationship Id="rId2" Type="http://schemas.openxmlformats.org/officeDocument/2006/relationships/tags" Target="../tags/tag119.xml"/><Relationship Id="rId16" Type="http://schemas.openxmlformats.org/officeDocument/2006/relationships/image" Target="../media/image55.sv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13.svg"/><Relationship Id="rId5" Type="http://schemas.openxmlformats.org/officeDocument/2006/relationships/tags" Target="../tags/tag122.xml"/><Relationship Id="rId15" Type="http://schemas.openxmlformats.org/officeDocument/2006/relationships/image" Target="../media/image33.png"/><Relationship Id="rId10" Type="http://schemas.openxmlformats.org/officeDocument/2006/relationships/image" Target="../media/image12.png"/><Relationship Id="rId4" Type="http://schemas.openxmlformats.org/officeDocument/2006/relationships/tags" Target="../tags/tag121.xml"/><Relationship Id="rId9" Type="http://schemas.openxmlformats.org/officeDocument/2006/relationships/image" Target="../media/image1.jpe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image" Target="../media/image1.jpeg"/><Relationship Id="rId3" Type="http://schemas.openxmlformats.org/officeDocument/2006/relationships/tags" Target="../tags/tag127.xml"/><Relationship Id="rId21" Type="http://schemas.openxmlformats.org/officeDocument/2006/relationships/image" Target="../media/image57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image" Target="../media/image13.sv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58.svg"/><Relationship Id="rId10" Type="http://schemas.openxmlformats.org/officeDocument/2006/relationships/tags" Target="../tags/tag134.xml"/><Relationship Id="rId19" Type="http://schemas.openxmlformats.org/officeDocument/2006/relationships/image" Target="../media/image12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5.svg"/><Relationship Id="rId3" Type="http://schemas.openxmlformats.org/officeDocument/2006/relationships/tags" Target="../tags/tag14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57.png"/><Relationship Id="rId5" Type="http://schemas.openxmlformats.org/officeDocument/2006/relationships/tags" Target="../tags/tag145.xml"/><Relationship Id="rId10" Type="http://schemas.openxmlformats.org/officeDocument/2006/relationships/image" Target="../media/image13.svg"/><Relationship Id="rId4" Type="http://schemas.openxmlformats.org/officeDocument/2006/relationships/tags" Target="../tags/tag144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4.svg"/><Relationship Id="rId3" Type="http://schemas.openxmlformats.org/officeDocument/2006/relationships/tags" Target="../tags/tag149.xml"/><Relationship Id="rId7" Type="http://schemas.openxmlformats.org/officeDocument/2006/relationships/image" Target="../media/image59.svg"/><Relationship Id="rId12" Type="http://schemas.openxmlformats.org/officeDocument/2006/relationships/image" Target="../media/image53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2.png"/><Relationship Id="rId11" Type="http://schemas.openxmlformats.org/officeDocument/2006/relationships/image" Target="../media/image50.svg"/><Relationship Id="rId5" Type="http://schemas.openxmlformats.org/officeDocument/2006/relationships/image" Target="../media/image1.jpeg"/><Relationship Id="rId15" Type="http://schemas.openxmlformats.org/officeDocument/2006/relationships/image" Target="../media/image52.sv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1.sv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2.svg"/><Relationship Id="rId3" Type="http://schemas.openxmlformats.org/officeDocument/2006/relationships/tags" Target="../tags/tag152.xml"/><Relationship Id="rId7" Type="http://schemas.openxmlformats.org/officeDocument/2006/relationships/image" Target="../media/image59.svg"/><Relationship Id="rId12" Type="http://schemas.openxmlformats.org/officeDocument/2006/relationships/image" Target="../media/image5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2.png"/><Relationship Id="rId11" Type="http://schemas.openxmlformats.org/officeDocument/2006/relationships/image" Target="../media/image54.svg"/><Relationship Id="rId5" Type="http://schemas.openxmlformats.org/officeDocument/2006/relationships/image" Target="../media/image1.jpeg"/><Relationship Id="rId15" Type="http://schemas.openxmlformats.org/officeDocument/2006/relationships/image" Target="../media/image63.svg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0.sv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2.svg"/><Relationship Id="rId3" Type="http://schemas.openxmlformats.org/officeDocument/2006/relationships/tags" Target="../tags/tag155.xml"/><Relationship Id="rId7" Type="http://schemas.openxmlformats.org/officeDocument/2006/relationships/image" Target="../media/image59.svg"/><Relationship Id="rId12" Type="http://schemas.openxmlformats.org/officeDocument/2006/relationships/image" Target="../media/image51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2.png"/><Relationship Id="rId11" Type="http://schemas.openxmlformats.org/officeDocument/2006/relationships/image" Target="../media/image63.svg"/><Relationship Id="rId5" Type="http://schemas.openxmlformats.org/officeDocument/2006/relationships/image" Target="../media/image1.jpeg"/><Relationship Id="rId15" Type="http://schemas.openxmlformats.org/officeDocument/2006/relationships/image" Target="../media/image50.svg"/><Relationship Id="rId10" Type="http://schemas.openxmlformats.org/officeDocument/2006/relationships/image" Target="../media/image6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4.sv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ante-mentale-jeunesse.usherbrooke.ca/wp-content/uploads/2025/08/Hps11_capsule_9.2-NarrM_Musique.mp3" TargetMode="External"/><Relationship Id="rId13" Type="http://schemas.openxmlformats.org/officeDocument/2006/relationships/image" Target="../media/image6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12" Type="http://schemas.openxmlformats.org/officeDocument/2006/relationships/image" Target="../media/image65.svg"/><Relationship Id="rId2" Type="http://schemas.openxmlformats.org/officeDocument/2006/relationships/video" Target="https://player.vimeo.com/video/1097863201?app_id=122963" TargetMode="External"/><Relationship Id="rId1" Type="http://schemas.openxmlformats.org/officeDocument/2006/relationships/tags" Target="../tags/tag156.xml"/><Relationship Id="rId6" Type="http://schemas.openxmlformats.org/officeDocument/2006/relationships/image" Target="../media/image12.png"/><Relationship Id="rId11" Type="http://schemas.openxmlformats.org/officeDocument/2006/relationships/image" Target="../media/image64.png"/><Relationship Id="rId5" Type="http://schemas.openxmlformats.org/officeDocument/2006/relationships/image" Target="../media/image1.jpeg"/><Relationship Id="rId10" Type="http://schemas.openxmlformats.org/officeDocument/2006/relationships/image" Target="../media/image39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8.png"/><Relationship Id="rId14" Type="http://schemas.openxmlformats.org/officeDocument/2006/relationships/hyperlink" Target="https://vimeo.com/109786320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sv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.jpeg"/><Relationship Id="rId2" Type="http://schemas.openxmlformats.org/officeDocument/2006/relationships/tags" Target="../tags/tag19.xml"/><Relationship Id="rId16" Type="http://schemas.openxmlformats.org/officeDocument/2006/relationships/image" Target="../media/image13.sv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5" Type="http://schemas.openxmlformats.org/officeDocument/2006/relationships/image" Target="../media/image12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17" Type="http://schemas.openxmlformats.org/officeDocument/2006/relationships/image" Target="../media/image78.svg"/><Relationship Id="rId2" Type="http://schemas.openxmlformats.org/officeDocument/2006/relationships/tags" Target="../tags/tag160.xml"/><Relationship Id="rId16" Type="http://schemas.openxmlformats.org/officeDocument/2006/relationships/image" Target="../media/image30.png"/><Relationship Id="rId1" Type="http://schemas.openxmlformats.org/officeDocument/2006/relationships/tags" Target="../tags/tag159.xml"/><Relationship Id="rId6" Type="http://schemas.openxmlformats.org/officeDocument/2006/relationships/image" Target="../media/image70.svg"/><Relationship Id="rId11" Type="http://schemas.openxmlformats.org/officeDocument/2006/relationships/image" Target="../media/image13.svg"/><Relationship Id="rId5" Type="http://schemas.openxmlformats.org/officeDocument/2006/relationships/image" Target="../media/image69.png"/><Relationship Id="rId15" Type="http://schemas.openxmlformats.org/officeDocument/2006/relationships/image" Target="../media/image77.svg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4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svg"/><Relationship Id="rId2" Type="http://schemas.openxmlformats.org/officeDocument/2006/relationships/tags" Target="../tags/tag29.xml"/><Relationship Id="rId16" Type="http://schemas.openxmlformats.org/officeDocument/2006/relationships/image" Target="../media/image27.sv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2.png"/><Relationship Id="rId5" Type="http://schemas.openxmlformats.org/officeDocument/2006/relationships/tags" Target="../tags/tag32.xml"/><Relationship Id="rId15" Type="http://schemas.openxmlformats.org/officeDocument/2006/relationships/image" Target="../media/image26.png"/><Relationship Id="rId10" Type="http://schemas.openxmlformats.org/officeDocument/2006/relationships/image" Target="../media/image3.svg"/><Relationship Id="rId4" Type="http://schemas.openxmlformats.org/officeDocument/2006/relationships/tags" Target="../tags/tag31.xml"/><Relationship Id="rId9" Type="http://schemas.openxmlformats.org/officeDocument/2006/relationships/image" Target="../media/image2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image" Target="../media/image24.png"/><Relationship Id="rId3" Type="http://schemas.openxmlformats.org/officeDocument/2006/relationships/tags" Target="../tags/tag36.xml"/><Relationship Id="rId21" Type="http://schemas.openxmlformats.org/officeDocument/2006/relationships/image" Target="../media/image1.jpe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13.sv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notesSlide" Target="../notesSlides/notesSlide2.xml"/><Relationship Id="rId29" Type="http://schemas.openxmlformats.org/officeDocument/2006/relationships/image" Target="../media/image29.sv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12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3.svg"/><Relationship Id="rId28" Type="http://schemas.openxmlformats.org/officeDocument/2006/relationships/image" Target="../media/image28.png"/><Relationship Id="rId10" Type="http://schemas.openxmlformats.org/officeDocument/2006/relationships/tags" Target="../tags/tag43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31.sv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.png"/><Relationship Id="rId27" Type="http://schemas.openxmlformats.org/officeDocument/2006/relationships/image" Target="../media/image25.svg"/><Relationship Id="rId30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9.svg"/><Relationship Id="rId3" Type="http://schemas.openxmlformats.org/officeDocument/2006/relationships/tags" Target="../tags/tag54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8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13.sv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2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1.jpe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2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34.sv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33.png"/><Relationship Id="rId5" Type="http://schemas.openxmlformats.org/officeDocument/2006/relationships/tags" Target="../tags/tag75.xml"/><Relationship Id="rId10" Type="http://schemas.openxmlformats.org/officeDocument/2006/relationships/image" Target="../media/image1.jpe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37.svg"/><Relationship Id="rId3" Type="http://schemas.openxmlformats.org/officeDocument/2006/relationships/tags" Target="../tags/tag81.xml"/><Relationship Id="rId21" Type="http://schemas.openxmlformats.org/officeDocument/2006/relationships/image" Target="../media/image39.svg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6.png"/><Relationship Id="rId25" Type="http://schemas.openxmlformats.org/officeDocument/2006/relationships/hyperlink" Target="https://vimeo.com/1097860231" TargetMode="External"/><Relationship Id="rId2" Type="http://schemas.openxmlformats.org/officeDocument/2006/relationships/tags" Target="../tags/tag80.xml"/><Relationship Id="rId16" Type="http://schemas.openxmlformats.org/officeDocument/2006/relationships/image" Target="../media/image35.svg"/><Relationship Id="rId20" Type="http://schemas.openxmlformats.org/officeDocument/2006/relationships/image" Target="../media/image38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8.xml"/><Relationship Id="rId24" Type="http://schemas.openxmlformats.org/officeDocument/2006/relationships/image" Target="../media/image42.svg"/><Relationship Id="rId5" Type="http://schemas.openxmlformats.org/officeDocument/2006/relationships/tags" Target="../tags/tag83.xml"/><Relationship Id="rId15" Type="http://schemas.openxmlformats.org/officeDocument/2006/relationships/image" Target="../media/image12.png"/><Relationship Id="rId23" Type="http://schemas.openxmlformats.org/officeDocument/2006/relationships/image" Target="../media/image41.png"/><Relationship Id="rId10" Type="http://schemas.openxmlformats.org/officeDocument/2006/relationships/video" Target="https://player.vimeo.com/video/1097860231?app_id=122963" TargetMode="External"/><Relationship Id="rId19" Type="http://schemas.openxmlformats.org/officeDocument/2006/relationships/hyperlink" Target="https://sante-mentale-jeunesse.usherbrooke.ca/wp-content/uploads/2025/08/Hps11_capsule_9.1-NarrM_Musique.mp3" TargetMode="Externa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1.jpeg"/><Relationship Id="rId22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33.png"/><Relationship Id="rId18" Type="http://schemas.openxmlformats.org/officeDocument/2006/relationships/image" Target="../media/image44.svg"/><Relationship Id="rId3" Type="http://schemas.openxmlformats.org/officeDocument/2006/relationships/tags" Target="../tags/tag91.xml"/><Relationship Id="rId21" Type="http://schemas.openxmlformats.org/officeDocument/2006/relationships/image" Target="../media/image47.png"/><Relationship Id="rId7" Type="http://schemas.openxmlformats.org/officeDocument/2006/relationships/tags" Target="../tags/tag95.xml"/><Relationship Id="rId12" Type="http://schemas.openxmlformats.org/officeDocument/2006/relationships/image" Target="../media/image1.jpeg"/><Relationship Id="rId17" Type="http://schemas.openxmlformats.org/officeDocument/2006/relationships/image" Target="../media/image43.png"/><Relationship Id="rId2" Type="http://schemas.openxmlformats.org/officeDocument/2006/relationships/tags" Target="../tags/tag90.xml"/><Relationship Id="rId16" Type="http://schemas.openxmlformats.org/officeDocument/2006/relationships/image" Target="../media/image13.svg"/><Relationship Id="rId20" Type="http://schemas.openxmlformats.org/officeDocument/2006/relationships/image" Target="../media/image46.sv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9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5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1.jpeg"/><Relationship Id="rId18" Type="http://schemas.openxmlformats.org/officeDocument/2006/relationships/image" Target="../media/image45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13.svg"/><Relationship Id="rId2" Type="http://schemas.openxmlformats.org/officeDocument/2006/relationships/tags" Target="../tags/tag99.xml"/><Relationship Id="rId16" Type="http://schemas.openxmlformats.org/officeDocument/2006/relationships/image" Target="../media/image12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2.xml"/><Relationship Id="rId15" Type="http://schemas.openxmlformats.org/officeDocument/2006/relationships/image" Target="../media/image34.svg"/><Relationship Id="rId10" Type="http://schemas.openxmlformats.org/officeDocument/2006/relationships/tags" Target="../tags/tag107.xml"/><Relationship Id="rId19" Type="http://schemas.openxmlformats.org/officeDocument/2006/relationships/image" Target="../media/image46.sv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8369464" y="2927691"/>
            <a:ext cx="3354154" cy="3345769"/>
          </a:xfrm>
          <a:custGeom>
            <a:avLst/>
            <a:gdLst/>
            <a:ahLst/>
            <a:cxnLst/>
            <a:rect l="l" t="t" r="r" b="b"/>
            <a:pathLst>
              <a:path w="5031231" h="5018653">
                <a:moveTo>
                  <a:pt x="0" y="0"/>
                </a:moveTo>
                <a:lnTo>
                  <a:pt x="5031231" y="0"/>
                </a:lnTo>
                <a:lnTo>
                  <a:pt x="5031231" y="5018653"/>
                </a:lnTo>
                <a:lnTo>
                  <a:pt x="0" y="50186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 rot="21447362">
            <a:off x="1238314" y="1941968"/>
            <a:ext cx="9588844" cy="3190470"/>
          </a:xfrm>
          <a:custGeom>
            <a:avLst/>
            <a:gdLst/>
            <a:ahLst/>
            <a:cxnLst/>
            <a:rect l="l" t="t" r="r" b="b"/>
            <a:pathLst>
              <a:path w="14383266" h="4785705">
                <a:moveTo>
                  <a:pt x="0" y="0"/>
                </a:moveTo>
                <a:lnTo>
                  <a:pt x="14383266" y="0"/>
                </a:lnTo>
                <a:lnTo>
                  <a:pt x="14383266" y="4785705"/>
                </a:lnTo>
                <a:lnTo>
                  <a:pt x="0" y="47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5" name="Freeform 5"/>
          <p:cNvSpPr/>
          <p:nvPr>
            <p:custDataLst>
              <p:tags r:id="rId4"/>
            </p:custDataLst>
          </p:nvPr>
        </p:nvSpPr>
        <p:spPr>
          <a:xfrm>
            <a:off x="1" y="0"/>
            <a:ext cx="2038875" cy="2228696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37374" t="-23086" b="1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6" name="Freeform 6"/>
          <p:cNvSpPr/>
          <p:nvPr>
            <p:custDataLst>
              <p:tags r:id="rId5"/>
            </p:custDataLst>
          </p:nvPr>
        </p:nvSpPr>
        <p:spPr>
          <a:xfrm>
            <a:off x="9983925" y="1225373"/>
            <a:ext cx="925995" cy="1089405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7" name="Freeform 7"/>
          <p:cNvSpPr/>
          <p:nvPr>
            <p:custDataLst>
              <p:tags r:id="rId6"/>
            </p:custDataLst>
          </p:nvPr>
        </p:nvSpPr>
        <p:spPr>
          <a:xfrm>
            <a:off x="1027062" y="4953152"/>
            <a:ext cx="609677" cy="641441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A426442-423C-C998-69CF-906C3BEB920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1447409">
            <a:off x="8899523" y="4125585"/>
            <a:ext cx="2093510" cy="949981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7E9A1D8-EE4E-8CEC-9217-1F0063C5608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9017" y="1798902"/>
            <a:ext cx="590656" cy="574873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E482F32E-4C99-37A8-96AA-43DF1B3EFB5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49" y="-119652"/>
            <a:ext cx="2130779" cy="1198563"/>
          </a:xfrm>
          <a:prstGeom prst="rect">
            <a:avLst/>
          </a:prstGeom>
        </p:spPr>
      </p:pic>
      <p:pic>
        <p:nvPicPr>
          <p:cNvPr id="16" name="Image 15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625E962-DAB1-3765-A250-B2E91E28A2F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88" y="121626"/>
            <a:ext cx="2045459" cy="716008"/>
          </a:xfrm>
          <a:prstGeom prst="rect">
            <a:avLst/>
          </a:prstGeom>
        </p:spPr>
      </p:pic>
      <p:pic>
        <p:nvPicPr>
          <p:cNvPr id="20" name="Image 19" descr="Une image contenant carte de visite,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3BB1B70-272A-E084-460A-6C8D354D37B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8" y="-849127"/>
            <a:ext cx="2638552" cy="263855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1B2233-33B6-0656-DCDD-4D881C8FBC5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61200" y="6387751"/>
            <a:ext cx="51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>
                <a:latin typeface="Calibri" panose="020F0502020204030204" pitchFamily="34" charset="0"/>
              </a:rPr>
              <a:t>Contenu écrit sous licence </a:t>
            </a:r>
            <a:r>
              <a:rPr lang="fr-CA" sz="800" u="sng" dirty="0">
                <a:latin typeface="Calibri" panose="020F0502020204030204" pitchFamily="34" charset="0"/>
                <a:hlinkClick r:id="rId38"/>
              </a:rPr>
              <a:t>CC BY-NC 4.0</a:t>
            </a:r>
            <a:r>
              <a:rPr lang="fr-CA" sz="800" dirty="0">
                <a:latin typeface="Calibri" panose="020F0502020204030204" pitchFamily="34" charset="0"/>
              </a:rPr>
              <a:t>. Contenu graphique via </a:t>
            </a:r>
            <a:r>
              <a:rPr lang="fr-CA" sz="800" u="sng" dirty="0" err="1">
                <a:latin typeface="Calibri" panose="020F0502020204030204" pitchFamily="34" charset="0"/>
                <a:hlinkClick r:id="rId39"/>
              </a:rPr>
              <a:t>Canva</a:t>
            </a:r>
            <a:r>
              <a:rPr lang="fr-CA" sz="800" dirty="0">
                <a:latin typeface="Calibri" panose="020F0502020204030204" pitchFamily="34" charset="0"/>
              </a:rPr>
              <a:t> et </a:t>
            </a:r>
            <a:r>
              <a:rPr lang="fr-CA" sz="800" u="sng" dirty="0">
                <a:latin typeface="Calibri" panose="020F0502020204030204" pitchFamily="34" charset="0"/>
                <a:hlinkClick r:id="rId40"/>
              </a:rPr>
              <a:t>PowerPoint</a:t>
            </a:r>
            <a:r>
              <a:rPr lang="fr-CA" sz="800" dirty="0">
                <a:latin typeface="Calibri" panose="020F0502020204030204" pitchFamily="34" charset="0"/>
              </a:rPr>
              <a:t> selon la licence en vigueur </a:t>
            </a:r>
          </a:p>
          <a:p>
            <a:r>
              <a:rPr lang="fr-CA" sz="800" dirty="0">
                <a:latin typeface="Calibri" panose="020F0502020204030204" pitchFamily="34" charset="0"/>
              </a:rPr>
              <a:t>© </a:t>
            </a:r>
            <a:r>
              <a:rPr lang="fr-CA" sz="800" i="1" u="sng" dirty="0">
                <a:latin typeface="Calibri" panose="020F0502020204030204" pitchFamily="34" charset="0"/>
                <a:hlinkClick r:id="rId41"/>
              </a:rPr>
              <a:t>Programme HORS-PISTE</a:t>
            </a:r>
            <a:r>
              <a:rPr lang="fr-CA" sz="800" i="1" dirty="0">
                <a:latin typeface="Calibri" panose="020F0502020204030204" pitchFamily="34" charset="0"/>
              </a:rPr>
              <a:t> </a:t>
            </a:r>
            <a:r>
              <a:rPr lang="fr-CA" sz="800" dirty="0">
                <a:latin typeface="Calibri" panose="020F0502020204030204" pitchFamily="34" charset="0"/>
              </a:rPr>
              <a:t>par le Centre RBC d'expertise universitaire en santé mentale (2025), Université de Sherbrooke. </a:t>
            </a:r>
          </a:p>
        </p:txBody>
      </p:sp>
      <p:pic>
        <p:nvPicPr>
          <p:cNvPr id="1026" name="Picture 2" descr="Une image contenant symbole, Police, Graphique, capture d’écran&#10;&#10;Description générée automatiquement, Image">
            <a:extLst>
              <a:ext uri="{FF2B5EF4-FFF2-40B4-BE49-F238E27FC236}">
                <a16:creationId xmlns:a16="http://schemas.microsoft.com/office/drawing/2014/main" id="{868BDC72-8E0C-ABBD-B39E-88BB84E6E368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506942"/>
            <a:ext cx="730250" cy="2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C21819E6-8F6E-448F-BB49-653716BB16E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A197D94-81E3-A63E-88E6-A1962EB412E2}"/>
              </a:ext>
            </a:extLst>
          </p:cNvPr>
          <p:cNvPicPr/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1" y="255558"/>
            <a:ext cx="3083636" cy="5088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4AA55C1-32BC-7FB4-553E-CF2BD6C45DF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21424921">
            <a:off x="6257164" y="2911263"/>
            <a:ext cx="3033908" cy="667359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1515F9-A44A-1ABF-669E-63C0530B966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rot="21442907">
            <a:off x="2261177" y="2847572"/>
            <a:ext cx="813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SA PLACE!</a:t>
            </a:r>
            <a:endParaRPr lang="en-US" sz="5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1799846-F26F-A0CC-C8EA-7F98D631480D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 b="38336"/>
          <a:stretch>
            <a:fillRect/>
          </a:stretch>
        </p:blipFill>
        <p:spPr>
          <a:xfrm>
            <a:off x="1642930" y="3054249"/>
            <a:ext cx="2214131" cy="37951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6B35B-FD70-6E22-EB4C-8384B593A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978E07-EC15-79D9-CC9F-51853CC94F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2C7C003-FE27-7FB6-760A-82D36BE542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589538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735AC5-0C64-2DBC-19D2-8C4FD602F51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2434" y="508267"/>
            <a:ext cx="1128032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Connexions réelles VS virtuelles 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AAD6E32-9C9B-1777-F151-DDD944846A1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10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pic>
        <p:nvPicPr>
          <p:cNvPr id="3" name="Image 2" descr="Une image contenant habits, personne, Visage humain, fille&#10;&#10;Description générée automatiquement">
            <a:extLst>
              <a:ext uri="{FF2B5EF4-FFF2-40B4-BE49-F238E27FC236}">
                <a16:creationId xmlns:a16="http://schemas.microsoft.com/office/drawing/2014/main" id="{292A6F6C-4078-C361-DF95-15AEB274EE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24" t="7665" r="10178" b="55258"/>
          <a:stretch/>
        </p:blipFill>
        <p:spPr>
          <a:xfrm>
            <a:off x="6278880" y="2054889"/>
            <a:ext cx="4689244" cy="3163032"/>
          </a:xfrm>
          <a:prstGeom prst="rect">
            <a:avLst/>
          </a:prstGeom>
        </p:spPr>
      </p:pic>
      <p:pic>
        <p:nvPicPr>
          <p:cNvPr id="15" name="Image 14" descr="Une image contenant habits, personne, homme, sourire&#10;&#10;Description générée automatiquement">
            <a:extLst>
              <a:ext uri="{FF2B5EF4-FFF2-40B4-BE49-F238E27FC236}">
                <a16:creationId xmlns:a16="http://schemas.microsoft.com/office/drawing/2014/main" id="{92F9F64D-F0AE-4F10-B51A-709463DA00F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341" t="3982" r="13579" b="58840"/>
          <a:stretch/>
        </p:blipFill>
        <p:spPr>
          <a:xfrm>
            <a:off x="820551" y="2054889"/>
            <a:ext cx="4854554" cy="3184101"/>
          </a:xfrm>
          <a:prstGeom prst="rect">
            <a:avLst/>
          </a:prstGeom>
        </p:spPr>
      </p:pic>
      <p:grpSp>
        <p:nvGrpSpPr>
          <p:cNvPr id="18" name="Group 6">
            <a:extLst>
              <a:ext uri="{FF2B5EF4-FFF2-40B4-BE49-F238E27FC236}">
                <a16:creationId xmlns:a16="http://schemas.microsoft.com/office/drawing/2014/main" id="{6B50EAF9-C7B7-9877-3447-4517FB085EE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-96328">
            <a:off x="1042841" y="1824932"/>
            <a:ext cx="2522657" cy="459915"/>
            <a:chOff x="0" y="0"/>
            <a:chExt cx="1656431" cy="408605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B3365D-7300-C7AB-1AEE-7EBA3B1FD454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0A35A411-9A19-4E79-1FE6-029A5DA34CE0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Freeform 3">
            <a:extLst>
              <a:ext uri="{FF2B5EF4-FFF2-40B4-BE49-F238E27FC236}">
                <a16:creationId xmlns:a16="http://schemas.microsoft.com/office/drawing/2014/main" id="{5BE8DDB0-0484-38C1-44E1-D7FFC95C5E3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507167" y="4690873"/>
            <a:ext cx="787522" cy="768096"/>
          </a:xfrm>
          <a:custGeom>
            <a:avLst/>
            <a:gdLst/>
            <a:ahLst/>
            <a:cxnLst/>
            <a:rect l="l" t="t" r="r" b="b"/>
            <a:pathLst>
              <a:path w="3926135" h="3916320">
                <a:moveTo>
                  <a:pt x="0" y="0"/>
                </a:moveTo>
                <a:lnTo>
                  <a:pt x="3926135" y="0"/>
                </a:lnTo>
                <a:lnTo>
                  <a:pt x="3926135" y="3916320"/>
                </a:lnTo>
                <a:lnTo>
                  <a:pt x="0" y="39163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4610" t="2835" r="2932" b="2606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5330-E017-13EF-6D9D-7CD254E43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5D41201-F5ED-D130-89A4-74CFFCA6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DB5765B-1020-8A93-E0F6-A386D2FF25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1" y="5949303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D7340AD-1811-0DCA-6555-26D8E386F8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2434" y="508267"/>
            <a:ext cx="1128032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Connexions réelles VS virtuelles 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E4C8855-F2E1-105D-7841-BA36B996DA7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11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F4D17-94A2-BBE2-8855-86443B1DBFCC}"/>
              </a:ext>
            </a:extLst>
          </p:cNvPr>
          <p:cNvSpPr/>
          <p:nvPr/>
        </p:nvSpPr>
        <p:spPr>
          <a:xfrm>
            <a:off x="668399" y="1613894"/>
            <a:ext cx="5939484" cy="1476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EF77CCF-16E9-A630-C6C5-54A389D61D35}"/>
              </a:ext>
            </a:extLst>
          </p:cNvPr>
          <p:cNvSpPr/>
          <p:nvPr/>
        </p:nvSpPr>
        <p:spPr>
          <a:xfrm>
            <a:off x="6323910" y="2693042"/>
            <a:ext cx="567946" cy="508047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E4E1F-D588-CD63-A54D-1F4A0F150DEC}"/>
              </a:ext>
            </a:extLst>
          </p:cNvPr>
          <p:cNvSpPr/>
          <p:nvPr/>
        </p:nvSpPr>
        <p:spPr>
          <a:xfrm>
            <a:off x="2404871" y="2387302"/>
            <a:ext cx="2505457" cy="330728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F1A72-C885-C31C-E387-19516184C588}"/>
              </a:ext>
            </a:extLst>
          </p:cNvPr>
          <p:cNvSpPr/>
          <p:nvPr/>
        </p:nvSpPr>
        <p:spPr>
          <a:xfrm>
            <a:off x="3623734" y="2730479"/>
            <a:ext cx="1048850" cy="313016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F8B774-FD18-CDD0-906C-B5D05DE4CA26}"/>
              </a:ext>
            </a:extLst>
          </p:cNvPr>
          <p:cNvSpPr txBox="1"/>
          <p:nvPr/>
        </p:nvSpPr>
        <p:spPr>
          <a:xfrm>
            <a:off x="668398" y="1774675"/>
            <a:ext cx="5767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nos </a:t>
            </a:r>
            <a:r>
              <a:rPr lang="fr-CA" sz="2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connexions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les autres se vivent sur les </a:t>
            </a:r>
            <a:r>
              <a:rPr lang="fr-CA" sz="2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médias sociaux ou en personne…</a:t>
            </a:r>
          </a:p>
          <a:p>
            <a:pPr algn="ctr"/>
            <a:r>
              <a:rPr lang="fr-C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surtout la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qualité de ses relations</a:t>
            </a:r>
            <a:r>
              <a:rPr lang="fr-CA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importe, plus que la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quantité</a:t>
            </a:r>
            <a:r>
              <a:rPr lang="fr-C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5279A9-FF14-2D91-B7F6-DB11F24A8E6D}"/>
              </a:ext>
            </a:extLst>
          </p:cNvPr>
          <p:cNvSpPr/>
          <p:nvPr/>
        </p:nvSpPr>
        <p:spPr>
          <a:xfrm>
            <a:off x="668399" y="3272436"/>
            <a:ext cx="5939484" cy="1276803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B09C10-0D91-BC77-D3A7-6A0843958C2F}"/>
              </a:ext>
            </a:extLst>
          </p:cNvPr>
          <p:cNvSpPr/>
          <p:nvPr/>
        </p:nvSpPr>
        <p:spPr>
          <a:xfrm>
            <a:off x="2554073" y="4038740"/>
            <a:ext cx="2231683" cy="359222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3A1158-4007-57D6-9C46-B695110E3859}"/>
              </a:ext>
            </a:extLst>
          </p:cNvPr>
          <p:cNvSpPr txBox="1"/>
          <p:nvPr/>
        </p:nvSpPr>
        <p:spPr>
          <a:xfrm>
            <a:off x="754198" y="3418844"/>
            <a:ext cx="576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vaut avoir </a:t>
            </a:r>
            <a:r>
              <a:rPr lang="fr-CA" sz="2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quelques liens d’amitié sincères, épanouissants et réciproques sur lesquels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peut on peut compter…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3CD28-A69E-1896-73F7-20F82EF2C7E5}"/>
              </a:ext>
            </a:extLst>
          </p:cNvPr>
          <p:cNvSpPr/>
          <p:nvPr/>
        </p:nvSpPr>
        <p:spPr>
          <a:xfrm>
            <a:off x="668399" y="4728999"/>
            <a:ext cx="5939484" cy="1276803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909039-D943-C021-3487-92FE9C68CCFD}"/>
              </a:ext>
            </a:extLst>
          </p:cNvPr>
          <p:cNvSpPr/>
          <p:nvPr/>
        </p:nvSpPr>
        <p:spPr>
          <a:xfrm>
            <a:off x="3218688" y="4881351"/>
            <a:ext cx="1792224" cy="362755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D7EF0A6-1FAB-C886-97BC-23D01010FBA6}"/>
              </a:ext>
            </a:extLst>
          </p:cNvPr>
          <p:cNvSpPr txBox="1"/>
          <p:nvPr/>
        </p:nvSpPr>
        <p:spPr>
          <a:xfrm>
            <a:off x="595913" y="4865128"/>
            <a:ext cx="576788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000">
                <a:latin typeface="Calibri"/>
                <a:ea typeface="Calibri"/>
                <a:cs typeface="Calibri"/>
              </a:rPr>
              <a:t>Qu’une multitude de </a:t>
            </a:r>
            <a:r>
              <a:rPr lang="fr-CA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liens superficiels </a:t>
            </a:r>
            <a:r>
              <a:rPr lang="fr-CA" sz="2000">
                <a:latin typeface="Calibri"/>
                <a:ea typeface="Calibri"/>
                <a:cs typeface="Calibri"/>
              </a:rPr>
              <a:t>avec des personnes qui </a:t>
            </a:r>
            <a:r>
              <a:rPr lang="fr-CA" sz="200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se soucient peu de nous, </a:t>
            </a:r>
            <a:r>
              <a:rPr lang="fr-CA" sz="2000">
                <a:latin typeface="Calibri"/>
                <a:ea typeface="Calibri"/>
                <a:cs typeface="Calibri"/>
              </a:rPr>
              <a:t>ou</a:t>
            </a:r>
            <a:r>
              <a:rPr lang="fr-CA" sz="200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CA" sz="2000">
                <a:latin typeface="Calibri"/>
                <a:ea typeface="Calibri"/>
                <a:cs typeface="Calibri"/>
              </a:rPr>
              <a:t>dans lesquels on ne sent pas à sa place ou soi-même.</a:t>
            </a: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2498190B-6733-C56E-6AA1-9B60E1CB6256}"/>
              </a:ext>
            </a:extLst>
          </p:cNvPr>
          <p:cNvSpPr/>
          <p:nvPr/>
        </p:nvSpPr>
        <p:spPr>
          <a:xfrm>
            <a:off x="423623" y="4198866"/>
            <a:ext cx="489551" cy="461665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1B77EC0D-E075-E75D-56ED-48B32B31CF3C}"/>
              </a:ext>
            </a:extLst>
          </p:cNvPr>
          <p:cNvSpPr/>
          <p:nvPr/>
        </p:nvSpPr>
        <p:spPr>
          <a:xfrm>
            <a:off x="6323910" y="4607095"/>
            <a:ext cx="567946" cy="508047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883AD-E538-E37F-DCF4-EB222AFAF905}"/>
              </a:ext>
            </a:extLst>
          </p:cNvPr>
          <p:cNvSpPr/>
          <p:nvPr/>
        </p:nvSpPr>
        <p:spPr>
          <a:xfrm>
            <a:off x="7173985" y="2250904"/>
            <a:ext cx="4109711" cy="3125767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BA5A11F4-EA15-9BD9-7D1D-74B8CC9AD96B}"/>
              </a:ext>
            </a:extLst>
          </p:cNvPr>
          <p:cNvSpPr/>
          <p:nvPr/>
        </p:nvSpPr>
        <p:spPr>
          <a:xfrm>
            <a:off x="10839942" y="2384520"/>
            <a:ext cx="887508" cy="773204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3A103D-A45E-89E3-3FB4-35C3BBC126CF}"/>
              </a:ext>
            </a:extLst>
          </p:cNvPr>
          <p:cNvSpPr txBox="1"/>
          <p:nvPr/>
        </p:nvSpPr>
        <p:spPr>
          <a:xfrm>
            <a:off x="7246469" y="2582680"/>
            <a:ext cx="3964741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Rappelle-toi! </a:t>
            </a:r>
          </a:p>
          <a:p>
            <a:pPr algn="ctr"/>
            <a:endParaRPr lang="fr-CA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A" sz="2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Investir et nourrir des connexions authentiques </a:t>
            </a:r>
            <a:r>
              <a:rPr lang="fr-C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significatives aux autres lors de </a:t>
            </a:r>
            <a:r>
              <a:rPr lang="fr-CA" sz="2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moments partagés </a:t>
            </a:r>
            <a:r>
              <a:rPr lang="fr-C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réel, </a:t>
            </a:r>
            <a:r>
              <a:rPr lang="fr-CA" sz="2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personne</a:t>
            </a:r>
            <a:r>
              <a:rPr lang="fr-C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c’est important!</a:t>
            </a:r>
          </a:p>
        </p:txBody>
      </p:sp>
    </p:spTree>
    <p:extLst>
      <p:ext uri="{BB962C8B-B14F-4D97-AF65-F5344CB8AC3E}">
        <p14:creationId xmlns:p14="http://schemas.microsoft.com/office/powerpoint/2010/main" val="19214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23" grpId="0" animBg="1"/>
      <p:bldP spid="26" grpId="0" animBg="1"/>
      <p:bldP spid="29" grpId="0" animBg="1"/>
      <p:bldP spid="30" grpId="0" animBg="1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FECF-704B-96DC-197C-9F15C5F7D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DAAADE4-A163-6B51-1064-4A4356955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A92C716-2A7D-7FA1-95E3-7566098811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B54F2D-82E8-BC35-BED2-35E97EA569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6085" y="447673"/>
            <a:ext cx="9601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Nager en eaux troubles…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A707035-D153-9769-96F6-9580F928D78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6681" y="4354096"/>
            <a:ext cx="3048292" cy="2503905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20" r="-1" b="-38308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4A2EA6-9C9C-80B6-D6BD-DCBB473BCF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EB0AB3-7C2E-045F-6DA9-872F7A4A278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12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CD4C95-492E-75DE-9615-D9F6519EF68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1" y="707501"/>
            <a:ext cx="591124" cy="591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21F7E7-A0E4-9CF6-525F-B28318D547AB}"/>
              </a:ext>
            </a:extLst>
          </p:cNvPr>
          <p:cNvSpPr/>
          <p:nvPr/>
        </p:nvSpPr>
        <p:spPr>
          <a:xfrm>
            <a:off x="584961" y="1850231"/>
            <a:ext cx="5573201" cy="1772022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5BE42F1C-087B-F183-2B12-C3E2642BE19F}"/>
              </a:ext>
            </a:extLst>
          </p:cNvPr>
          <p:cNvSpPr/>
          <p:nvPr/>
        </p:nvSpPr>
        <p:spPr>
          <a:xfrm>
            <a:off x="5724177" y="2129225"/>
            <a:ext cx="867969" cy="773204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E9FDBD3-7928-F058-D23A-2F83EAEA2FD6}"/>
              </a:ext>
            </a:extLst>
          </p:cNvPr>
          <p:cNvSpPr txBox="1"/>
          <p:nvPr/>
        </p:nvSpPr>
        <p:spPr>
          <a:xfrm>
            <a:off x="880523" y="1994488"/>
            <a:ext cx="491599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amitiés sont appelées à </a:t>
            </a:r>
            <a:r>
              <a:rPr lang="fr-CA" sz="3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évoluer</a:t>
            </a:r>
            <a:r>
              <a:rPr lang="fr-CA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même à </a:t>
            </a:r>
            <a:r>
              <a:rPr lang="fr-CA" sz="3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changer</a:t>
            </a:r>
            <a:r>
              <a:rPr lang="fr-CA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fil du temps!</a:t>
            </a:r>
          </a:p>
          <a:p>
            <a:pPr algn="ctr"/>
            <a:endParaRPr lang="fr-CA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88707C-0AB4-339F-2ABC-54E8AAE2FD44}"/>
              </a:ext>
            </a:extLst>
          </p:cNvPr>
          <p:cNvSpPr/>
          <p:nvPr/>
        </p:nvSpPr>
        <p:spPr>
          <a:xfrm rot="21404279">
            <a:off x="5473801" y="3865831"/>
            <a:ext cx="5007531" cy="1738889"/>
          </a:xfrm>
          <a:custGeom>
            <a:avLst/>
            <a:gdLst>
              <a:gd name="connsiteX0" fmla="*/ 0 w 5007531"/>
              <a:gd name="connsiteY0" fmla="*/ 0 h 1738889"/>
              <a:gd name="connsiteX1" fmla="*/ 456242 w 5007531"/>
              <a:gd name="connsiteY1" fmla="*/ 0 h 1738889"/>
              <a:gd name="connsiteX2" fmla="*/ 1062709 w 5007531"/>
              <a:gd name="connsiteY2" fmla="*/ 0 h 1738889"/>
              <a:gd name="connsiteX3" fmla="*/ 1619102 w 5007531"/>
              <a:gd name="connsiteY3" fmla="*/ 0 h 1738889"/>
              <a:gd name="connsiteX4" fmla="*/ 2275645 w 5007531"/>
              <a:gd name="connsiteY4" fmla="*/ 0 h 1738889"/>
              <a:gd name="connsiteX5" fmla="*/ 2832037 w 5007531"/>
              <a:gd name="connsiteY5" fmla="*/ 0 h 1738889"/>
              <a:gd name="connsiteX6" fmla="*/ 3488580 w 5007531"/>
              <a:gd name="connsiteY6" fmla="*/ 0 h 1738889"/>
              <a:gd name="connsiteX7" fmla="*/ 3994897 w 5007531"/>
              <a:gd name="connsiteY7" fmla="*/ 0 h 1738889"/>
              <a:gd name="connsiteX8" fmla="*/ 5007531 w 5007531"/>
              <a:gd name="connsiteY8" fmla="*/ 0 h 1738889"/>
              <a:gd name="connsiteX9" fmla="*/ 5007531 w 5007531"/>
              <a:gd name="connsiteY9" fmla="*/ 527463 h 1738889"/>
              <a:gd name="connsiteX10" fmla="*/ 5007531 w 5007531"/>
              <a:gd name="connsiteY10" fmla="*/ 1124482 h 1738889"/>
              <a:gd name="connsiteX11" fmla="*/ 5007531 w 5007531"/>
              <a:gd name="connsiteY11" fmla="*/ 1738889 h 1738889"/>
              <a:gd name="connsiteX12" fmla="*/ 4501214 w 5007531"/>
              <a:gd name="connsiteY12" fmla="*/ 1738889 h 1738889"/>
              <a:gd name="connsiteX13" fmla="*/ 3994897 w 5007531"/>
              <a:gd name="connsiteY13" fmla="*/ 1738889 h 1738889"/>
              <a:gd name="connsiteX14" fmla="*/ 3438505 w 5007531"/>
              <a:gd name="connsiteY14" fmla="*/ 1738889 h 1738889"/>
              <a:gd name="connsiteX15" fmla="*/ 2832037 w 5007531"/>
              <a:gd name="connsiteY15" fmla="*/ 1738889 h 1738889"/>
              <a:gd name="connsiteX16" fmla="*/ 2275645 w 5007531"/>
              <a:gd name="connsiteY16" fmla="*/ 1738889 h 1738889"/>
              <a:gd name="connsiteX17" fmla="*/ 1669177 w 5007531"/>
              <a:gd name="connsiteY17" fmla="*/ 1738889 h 1738889"/>
              <a:gd name="connsiteX18" fmla="*/ 1162860 w 5007531"/>
              <a:gd name="connsiteY18" fmla="*/ 1738889 h 1738889"/>
              <a:gd name="connsiteX19" fmla="*/ 606468 w 5007531"/>
              <a:gd name="connsiteY19" fmla="*/ 1738889 h 1738889"/>
              <a:gd name="connsiteX20" fmla="*/ 0 w 5007531"/>
              <a:gd name="connsiteY20" fmla="*/ 1738889 h 1738889"/>
              <a:gd name="connsiteX21" fmla="*/ 0 w 5007531"/>
              <a:gd name="connsiteY21" fmla="*/ 1194037 h 1738889"/>
              <a:gd name="connsiteX22" fmla="*/ 0 w 5007531"/>
              <a:gd name="connsiteY22" fmla="*/ 597019 h 1738889"/>
              <a:gd name="connsiteX23" fmla="*/ 0 w 5007531"/>
              <a:gd name="connsiteY23" fmla="*/ 0 h 17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07531" h="1738889" fill="none" extrusionOk="0">
                <a:moveTo>
                  <a:pt x="0" y="0"/>
                </a:moveTo>
                <a:cubicBezTo>
                  <a:pt x="146938" y="-51623"/>
                  <a:pt x="303102" y="13616"/>
                  <a:pt x="456242" y="0"/>
                </a:cubicBezTo>
                <a:cubicBezTo>
                  <a:pt x="609382" y="-13616"/>
                  <a:pt x="881043" y="65817"/>
                  <a:pt x="1062709" y="0"/>
                </a:cubicBezTo>
                <a:cubicBezTo>
                  <a:pt x="1244375" y="-65817"/>
                  <a:pt x="1420735" y="53676"/>
                  <a:pt x="1619102" y="0"/>
                </a:cubicBezTo>
                <a:cubicBezTo>
                  <a:pt x="1817469" y="-53676"/>
                  <a:pt x="2092633" y="43777"/>
                  <a:pt x="2275645" y="0"/>
                </a:cubicBezTo>
                <a:cubicBezTo>
                  <a:pt x="2458657" y="-43777"/>
                  <a:pt x="2685922" y="31452"/>
                  <a:pt x="2832037" y="0"/>
                </a:cubicBezTo>
                <a:cubicBezTo>
                  <a:pt x="2978152" y="-31452"/>
                  <a:pt x="3316754" y="63124"/>
                  <a:pt x="3488580" y="0"/>
                </a:cubicBezTo>
                <a:cubicBezTo>
                  <a:pt x="3660406" y="-63124"/>
                  <a:pt x="3764285" y="33134"/>
                  <a:pt x="3994897" y="0"/>
                </a:cubicBezTo>
                <a:cubicBezTo>
                  <a:pt x="4225509" y="-33134"/>
                  <a:pt x="4704108" y="46878"/>
                  <a:pt x="5007531" y="0"/>
                </a:cubicBezTo>
                <a:cubicBezTo>
                  <a:pt x="5011196" y="262898"/>
                  <a:pt x="4976261" y="384078"/>
                  <a:pt x="5007531" y="527463"/>
                </a:cubicBezTo>
                <a:cubicBezTo>
                  <a:pt x="5038801" y="670848"/>
                  <a:pt x="4945850" y="835708"/>
                  <a:pt x="5007531" y="1124482"/>
                </a:cubicBezTo>
                <a:cubicBezTo>
                  <a:pt x="5069212" y="1413256"/>
                  <a:pt x="4987538" y="1526292"/>
                  <a:pt x="5007531" y="1738889"/>
                </a:cubicBezTo>
                <a:cubicBezTo>
                  <a:pt x="4859844" y="1794266"/>
                  <a:pt x="4603643" y="1689317"/>
                  <a:pt x="4501214" y="1738889"/>
                </a:cubicBezTo>
                <a:cubicBezTo>
                  <a:pt x="4398785" y="1788461"/>
                  <a:pt x="4238390" y="1681705"/>
                  <a:pt x="3994897" y="1738889"/>
                </a:cubicBezTo>
                <a:cubicBezTo>
                  <a:pt x="3751404" y="1796073"/>
                  <a:pt x="3616254" y="1695733"/>
                  <a:pt x="3438505" y="1738889"/>
                </a:cubicBezTo>
                <a:cubicBezTo>
                  <a:pt x="3260756" y="1782045"/>
                  <a:pt x="3119344" y="1725890"/>
                  <a:pt x="2832037" y="1738889"/>
                </a:cubicBezTo>
                <a:cubicBezTo>
                  <a:pt x="2544730" y="1751888"/>
                  <a:pt x="2537430" y="1724387"/>
                  <a:pt x="2275645" y="1738889"/>
                </a:cubicBezTo>
                <a:cubicBezTo>
                  <a:pt x="2013860" y="1753391"/>
                  <a:pt x="1805746" y="1735592"/>
                  <a:pt x="1669177" y="1738889"/>
                </a:cubicBezTo>
                <a:cubicBezTo>
                  <a:pt x="1532608" y="1742186"/>
                  <a:pt x="1407491" y="1710239"/>
                  <a:pt x="1162860" y="1738889"/>
                </a:cubicBezTo>
                <a:cubicBezTo>
                  <a:pt x="918229" y="1767539"/>
                  <a:pt x="736809" y="1736359"/>
                  <a:pt x="606468" y="1738889"/>
                </a:cubicBezTo>
                <a:cubicBezTo>
                  <a:pt x="476127" y="1741419"/>
                  <a:pt x="124006" y="1690288"/>
                  <a:pt x="0" y="1738889"/>
                </a:cubicBezTo>
                <a:cubicBezTo>
                  <a:pt x="-58322" y="1629108"/>
                  <a:pt x="35406" y="1407304"/>
                  <a:pt x="0" y="1194037"/>
                </a:cubicBezTo>
                <a:cubicBezTo>
                  <a:pt x="-35406" y="980770"/>
                  <a:pt x="58148" y="765967"/>
                  <a:pt x="0" y="597019"/>
                </a:cubicBezTo>
                <a:cubicBezTo>
                  <a:pt x="-58148" y="428071"/>
                  <a:pt x="35524" y="260773"/>
                  <a:pt x="0" y="0"/>
                </a:cubicBezTo>
                <a:close/>
              </a:path>
              <a:path w="5007531" h="1738889" stroke="0" extrusionOk="0">
                <a:moveTo>
                  <a:pt x="0" y="0"/>
                </a:moveTo>
                <a:cubicBezTo>
                  <a:pt x="212191" y="-7515"/>
                  <a:pt x="343321" y="41845"/>
                  <a:pt x="456242" y="0"/>
                </a:cubicBezTo>
                <a:cubicBezTo>
                  <a:pt x="569163" y="-41845"/>
                  <a:pt x="864973" y="44936"/>
                  <a:pt x="1112785" y="0"/>
                </a:cubicBezTo>
                <a:cubicBezTo>
                  <a:pt x="1360597" y="-44936"/>
                  <a:pt x="1629775" y="57140"/>
                  <a:pt x="1769328" y="0"/>
                </a:cubicBezTo>
                <a:cubicBezTo>
                  <a:pt x="1908881" y="-57140"/>
                  <a:pt x="2019914" y="28842"/>
                  <a:pt x="2225569" y="0"/>
                </a:cubicBezTo>
                <a:cubicBezTo>
                  <a:pt x="2431224" y="-28842"/>
                  <a:pt x="2615646" y="50988"/>
                  <a:pt x="2832037" y="0"/>
                </a:cubicBezTo>
                <a:cubicBezTo>
                  <a:pt x="3048428" y="-50988"/>
                  <a:pt x="3144095" y="27244"/>
                  <a:pt x="3238203" y="0"/>
                </a:cubicBezTo>
                <a:cubicBezTo>
                  <a:pt x="3332311" y="-27244"/>
                  <a:pt x="3696811" y="71809"/>
                  <a:pt x="3894746" y="0"/>
                </a:cubicBezTo>
                <a:cubicBezTo>
                  <a:pt x="4092681" y="-71809"/>
                  <a:pt x="4218819" y="30678"/>
                  <a:pt x="4451139" y="0"/>
                </a:cubicBezTo>
                <a:cubicBezTo>
                  <a:pt x="4683459" y="-30678"/>
                  <a:pt x="4892261" y="13437"/>
                  <a:pt x="5007531" y="0"/>
                </a:cubicBezTo>
                <a:cubicBezTo>
                  <a:pt x="5020527" y="207617"/>
                  <a:pt x="5007526" y="343066"/>
                  <a:pt x="5007531" y="562241"/>
                </a:cubicBezTo>
                <a:cubicBezTo>
                  <a:pt x="5007536" y="781416"/>
                  <a:pt x="4973575" y="983218"/>
                  <a:pt x="5007531" y="1107093"/>
                </a:cubicBezTo>
                <a:cubicBezTo>
                  <a:pt x="5041487" y="1230968"/>
                  <a:pt x="4939456" y="1520600"/>
                  <a:pt x="5007531" y="1738889"/>
                </a:cubicBezTo>
                <a:cubicBezTo>
                  <a:pt x="4879980" y="1757291"/>
                  <a:pt x="4723763" y="1723681"/>
                  <a:pt x="4501214" y="1738889"/>
                </a:cubicBezTo>
                <a:cubicBezTo>
                  <a:pt x="4278665" y="1754097"/>
                  <a:pt x="4089269" y="1667138"/>
                  <a:pt x="3894746" y="1738889"/>
                </a:cubicBezTo>
                <a:cubicBezTo>
                  <a:pt x="3700223" y="1810640"/>
                  <a:pt x="3431526" y="1666923"/>
                  <a:pt x="3238203" y="1738889"/>
                </a:cubicBezTo>
                <a:cubicBezTo>
                  <a:pt x="3044880" y="1810855"/>
                  <a:pt x="2849337" y="1672270"/>
                  <a:pt x="2631736" y="1738889"/>
                </a:cubicBezTo>
                <a:cubicBezTo>
                  <a:pt x="2414135" y="1805508"/>
                  <a:pt x="2162053" y="1720295"/>
                  <a:pt x="1975193" y="1738889"/>
                </a:cubicBezTo>
                <a:cubicBezTo>
                  <a:pt x="1788333" y="1757483"/>
                  <a:pt x="1600450" y="1738684"/>
                  <a:pt x="1418800" y="1738889"/>
                </a:cubicBezTo>
                <a:cubicBezTo>
                  <a:pt x="1237150" y="1739094"/>
                  <a:pt x="1163399" y="1738716"/>
                  <a:pt x="1012634" y="1738889"/>
                </a:cubicBezTo>
                <a:cubicBezTo>
                  <a:pt x="861869" y="1739062"/>
                  <a:pt x="343057" y="1652297"/>
                  <a:pt x="0" y="1738889"/>
                </a:cubicBezTo>
                <a:cubicBezTo>
                  <a:pt x="-2730" y="1541182"/>
                  <a:pt x="17169" y="1434692"/>
                  <a:pt x="0" y="1176648"/>
                </a:cubicBezTo>
                <a:cubicBezTo>
                  <a:pt x="-17169" y="918604"/>
                  <a:pt x="21654" y="858753"/>
                  <a:pt x="0" y="649185"/>
                </a:cubicBezTo>
                <a:cubicBezTo>
                  <a:pt x="-21654" y="439617"/>
                  <a:pt x="12948" y="1546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2FFD2DE-0214-D6D0-C826-49D0D03BD7F6}"/>
              </a:ext>
            </a:extLst>
          </p:cNvPr>
          <p:cNvSpPr/>
          <p:nvPr/>
        </p:nvSpPr>
        <p:spPr>
          <a:xfrm rot="21441141">
            <a:off x="10176620" y="5046339"/>
            <a:ext cx="672715" cy="611990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8646AE5-B348-8AB7-2CB6-65A03207151C}"/>
              </a:ext>
            </a:extLst>
          </p:cNvPr>
          <p:cNvSpPr txBox="1"/>
          <p:nvPr/>
        </p:nvSpPr>
        <p:spPr>
          <a:xfrm rot="21406535">
            <a:off x="5834672" y="3987180"/>
            <a:ext cx="4287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Avance d’un pas vers l’avant si tu as déjà vécu une situation semblable.</a:t>
            </a:r>
          </a:p>
        </p:txBody>
      </p:sp>
    </p:spTree>
    <p:extLst>
      <p:ext uri="{BB962C8B-B14F-4D97-AF65-F5344CB8AC3E}">
        <p14:creationId xmlns:p14="http://schemas.microsoft.com/office/powerpoint/2010/main" val="37701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7193-E05A-F92E-D828-D2565AB1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477F274-D12F-6CAA-707B-D017A2AD63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701EE9D-0AE5-32EA-D4F7-47B1DD3F94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550099-5B2D-CAB2-98BA-D13AD411AA6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6085" y="447673"/>
            <a:ext cx="9601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Nager en eaux troubles…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5AFBD0-12CA-E3AD-8EE2-FA8D4600B4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71D6-5A49-7D61-F230-3CD42A0C25F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13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6B2BBB-797C-3B94-E362-20D6077ED3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1" y="649715"/>
            <a:ext cx="591124" cy="591124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6B3501A-AF37-0C6E-EAFD-6660A522B29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84961" y="1647005"/>
            <a:ext cx="5084319" cy="1042419"/>
            <a:chOff x="0" y="0"/>
            <a:chExt cx="2149108" cy="4954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7597DAA-4E90-F049-5E80-37BAA41B5BF7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9BF2817C-407E-B70A-79EA-4F2F719086C0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0ED9C80-D4D2-AD2A-9331-EB2E2FABCF9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98448" y="1717595"/>
            <a:ext cx="425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Qu’as-tu appris sur toi ou sur les autres dans cette activité?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18A07C89-430A-EDBD-B9FC-2C89FA3BB64F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84961" y="2946418"/>
            <a:ext cx="5084319" cy="1042419"/>
            <a:chOff x="0" y="0"/>
            <a:chExt cx="2149108" cy="49546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0ABCF85-C04B-F26E-5C99-C6C3E818FA9B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07E5C8DF-9C1E-AA8E-1589-04169F2CC64B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B2A9E7D2-2D64-8BB6-CA1C-A856B2C1BBD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98448" y="3017008"/>
            <a:ext cx="425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Quelles émotions as-tu ressenties?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B427A499-D8FD-599B-C3C2-068093C276C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84961" y="4265720"/>
            <a:ext cx="5084319" cy="2144608"/>
            <a:chOff x="0" y="0"/>
            <a:chExt cx="2149108" cy="49546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998D462-7241-422C-6AB0-FDE54FBE31C9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DF8D4982-3B50-958B-D5C3-FE44A5DD5FF2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7CCDEC2-9909-378C-9B3B-D1076234F3A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8448" y="4336309"/>
            <a:ext cx="4257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tu as déjà vécu une situation où tu as mis de côté certaines de tes valeurs pour rester dans un groupe, qu’est-ce que cela t’a fait vivre intérieurement? </a:t>
            </a: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B35EFF57-F3BB-DA19-4751-688094CC3A98}"/>
              </a:ext>
            </a:extLst>
          </p:cNvPr>
          <p:cNvSpPr/>
          <p:nvPr/>
        </p:nvSpPr>
        <p:spPr>
          <a:xfrm>
            <a:off x="5331819" y="1486685"/>
            <a:ext cx="528008" cy="52816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7FE7DF35-0C82-6FF2-0A39-B10C0344CD26}"/>
              </a:ext>
            </a:extLst>
          </p:cNvPr>
          <p:cNvSpPr/>
          <p:nvPr/>
        </p:nvSpPr>
        <p:spPr>
          <a:xfrm>
            <a:off x="5348015" y="2789267"/>
            <a:ext cx="528008" cy="52816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0AEFEE32-5562-6950-AAF8-904A3A14EBD1}"/>
              </a:ext>
            </a:extLst>
          </p:cNvPr>
          <p:cNvSpPr/>
          <p:nvPr/>
        </p:nvSpPr>
        <p:spPr>
          <a:xfrm>
            <a:off x="5331819" y="4135652"/>
            <a:ext cx="528008" cy="52816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C3A42102-7645-285A-C62A-F2E9C75F6DF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6109233" y="1647005"/>
            <a:ext cx="5084319" cy="2088594"/>
            <a:chOff x="0" y="0"/>
            <a:chExt cx="2149108" cy="495463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AC52BFC7-E5F6-4B20-FC3D-CD1218620FBB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3DE81B5A-97EC-EBCF-DB14-51CB9C471A2A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25B6ABC1-92F1-8DFF-1249-9196D493BF3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522720" y="1717595"/>
            <a:ext cx="4257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Pourquoi, selon toi, pourrait-on rester dans un groupe d'amies et d’amis, bien qu’on ne s’y sente plus confortable ou à notre place? 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10F73FD8-314E-5B7A-341F-5E43F412097A}"/>
              </a:ext>
            </a:extLst>
          </p:cNvPr>
          <p:cNvSpPr/>
          <p:nvPr/>
        </p:nvSpPr>
        <p:spPr>
          <a:xfrm>
            <a:off x="10856091" y="1486685"/>
            <a:ext cx="528008" cy="52816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9BC2EB30-0D69-EC84-9888-FCA22029B64C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6109233" y="3987135"/>
            <a:ext cx="5084319" cy="1737010"/>
            <a:chOff x="0" y="0"/>
            <a:chExt cx="2149108" cy="49546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26E75BC0-91EF-C244-8729-36DDBBDD657A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BB489E69-50AE-EA1C-FF1C-1FE22EC278E8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EFF5DB9C-5A54-65E1-3FA0-7049308F5FB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522720" y="4057724"/>
            <a:ext cx="425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Quels conseils donnerais-tu à une ou un jeune qui traverse une telle situation, pour l’aider à s’en sortir?</a:t>
            </a:r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E5FC9221-CC93-5A97-7CE5-BFEEFDDBE827}"/>
              </a:ext>
            </a:extLst>
          </p:cNvPr>
          <p:cNvSpPr/>
          <p:nvPr/>
        </p:nvSpPr>
        <p:spPr>
          <a:xfrm>
            <a:off x="10856091" y="3826814"/>
            <a:ext cx="528008" cy="52816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9" grpId="0"/>
      <p:bldP spid="39" grpId="0" animBg="1"/>
      <p:bldP spid="40" grpId="0" animBg="1"/>
      <p:bldP spid="41" grpId="0" animBg="1"/>
      <p:bldP spid="45" grpId="0"/>
      <p:bldP spid="46" grpId="0" animBg="1"/>
      <p:bldP spid="51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9943-7DE8-C9AD-790B-F797C5C9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3BA5CD9D-C315-6D0C-F603-B5CFC1073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1DF7198-2F48-B6AB-2A09-F82A6EAD03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FD0B95-2DA9-AEC8-45B8-11807CDC803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6085" y="447673"/>
            <a:ext cx="9601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Nager en eaux troubles…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2636F1-346F-D7BC-6CF1-C050833BB5C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37805-3C9E-C87F-0BA7-089718AFBAE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14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4D78A9-9DA6-9C89-AA2B-2CC7E705F11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1" y="707501"/>
            <a:ext cx="591124" cy="591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1A1A28-26CE-CC93-0FCC-5B1CB45468A9}"/>
              </a:ext>
            </a:extLst>
          </p:cNvPr>
          <p:cNvSpPr/>
          <p:nvPr/>
        </p:nvSpPr>
        <p:spPr>
          <a:xfrm>
            <a:off x="584961" y="1850230"/>
            <a:ext cx="7342887" cy="4221385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552FC5D3-E86C-EF95-85DC-34B88FB684E9}"/>
              </a:ext>
            </a:extLst>
          </p:cNvPr>
          <p:cNvSpPr/>
          <p:nvPr/>
        </p:nvSpPr>
        <p:spPr>
          <a:xfrm>
            <a:off x="7493863" y="1994487"/>
            <a:ext cx="867969" cy="773204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E46A9C1-B4BD-5069-2E5A-C0B1F97A79A0}"/>
              </a:ext>
            </a:extLst>
          </p:cNvPr>
          <p:cNvSpPr txBox="1"/>
          <p:nvPr/>
        </p:nvSpPr>
        <p:spPr>
          <a:xfrm>
            <a:off x="962888" y="2006126"/>
            <a:ext cx="658703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Rappelle-toi! </a:t>
            </a:r>
          </a:p>
          <a:p>
            <a:pPr algn="ctr"/>
            <a:endParaRPr lang="fr-CA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stratégies que tu mets en place par </a:t>
            </a:r>
            <a:r>
              <a:rPr lang="fr-CA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peur du rejet, de l’exclusion, de la solitude ou du jugement 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 te coincer dans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relations qui te nuisent ou t’affectent négativement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endParaRPr lang="fr-CA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Tente de rester à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l’écoute de toi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tes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valeurs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pour agir en cohérence avec ceux-ci et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améliorer tes relations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44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5CF8F0-A9C7-2C83-5D8B-0893C714CC4F}"/>
              </a:ext>
            </a:extLst>
          </p:cNvPr>
          <p:cNvSpPr>
            <a:spLocks/>
          </p:cNvSpPr>
          <p:nvPr/>
        </p:nvSpPr>
        <p:spPr>
          <a:xfrm>
            <a:off x="10614" y="0"/>
            <a:ext cx="12245394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</a:blip>
            <a:stretch>
              <a:fillRect l="436"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DF618A79-74B5-D865-CB6D-E1C3F6C69CFA}"/>
              </a:ext>
            </a:extLst>
          </p:cNvPr>
          <p:cNvSpPr/>
          <p:nvPr/>
        </p:nvSpPr>
        <p:spPr>
          <a:xfrm>
            <a:off x="10107597" y="595061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5168A03-3401-CE48-5B34-C21996A8923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15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3E13EDA-087E-5A34-D113-B4EB5EE75E6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3839" y="11788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Stratégies pour </a:t>
            </a:r>
            <a:r>
              <a:rPr lang="fr-CA" sz="2800" b="1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 des liens d’amitié</a:t>
            </a:r>
            <a:r>
              <a:rPr lang="fr-CA" sz="2800" b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2B2EF6-B427-1659-8470-A633F65235D9}"/>
              </a:ext>
            </a:extLst>
          </p:cNvPr>
          <p:cNvSpPr txBox="1"/>
          <p:nvPr/>
        </p:nvSpPr>
        <p:spPr>
          <a:xfrm>
            <a:off x="595891" y="1995352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Faire les premiers pas pour t’adresser à quelqu’un.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675026-FFE7-7FA3-17B6-74DE1BE808DB}"/>
              </a:ext>
            </a:extLst>
          </p:cNvPr>
          <p:cNvSpPr txBox="1"/>
          <p:nvPr/>
        </p:nvSpPr>
        <p:spPr>
          <a:xfrm>
            <a:off x="595887" y="2765526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Démontrer de l’intérêt, poser des questions.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D21DC-F6BA-48E7-D0B3-0742DBF49AB4}"/>
              </a:ext>
            </a:extLst>
          </p:cNvPr>
          <p:cNvSpPr txBox="1"/>
          <p:nvPr/>
        </p:nvSpPr>
        <p:spPr>
          <a:xfrm>
            <a:off x="595887" y="3261478"/>
            <a:ext cx="4625333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Adopter une attitude non-verbale d’ouverture (p. ex. sourire, contact visuel, hochement de tête, ton de voix calme, etc.).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E2A3F73-8629-6301-A6D2-2AB499FF3BEF}"/>
              </a:ext>
            </a:extLst>
          </p:cNvPr>
          <p:cNvSpPr txBox="1"/>
          <p:nvPr/>
        </p:nvSpPr>
        <p:spPr>
          <a:xfrm>
            <a:off x="595887" y="4307346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Regarder la personne à qui tu t’adresses ou qui te parle.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8A6129-5583-048C-F8F8-ECF4460EDFCC}"/>
              </a:ext>
            </a:extLst>
          </p:cNvPr>
          <p:cNvSpPr txBox="1"/>
          <p:nvPr/>
        </p:nvSpPr>
        <p:spPr>
          <a:xfrm>
            <a:off x="5419710" y="4321875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Prendre le temps d’écouter attentivement l’autre avant de relancer la discussion.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D02A87-CDDF-FD86-58C0-84CFAB8AFFDD}"/>
              </a:ext>
            </a:extLst>
          </p:cNvPr>
          <p:cNvSpPr txBox="1"/>
          <p:nvPr/>
        </p:nvSpPr>
        <p:spPr>
          <a:xfrm>
            <a:off x="5419710" y="1995352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Participer à la discussion.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06C794-174B-DB0F-72E2-96DEA7CCD286}"/>
              </a:ext>
            </a:extLst>
          </p:cNvPr>
          <p:cNvSpPr txBox="1"/>
          <p:nvPr/>
        </p:nvSpPr>
        <p:spPr>
          <a:xfrm>
            <a:off x="5419710" y="2488294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Utiliser l’humour.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C2E72F-CBA8-15C4-CE74-0235BAF9D0EC}"/>
              </a:ext>
            </a:extLst>
          </p:cNvPr>
          <p:cNvSpPr txBox="1"/>
          <p:nvPr/>
        </p:nvSpPr>
        <p:spPr>
          <a:xfrm>
            <a:off x="5419710" y="3014396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Valoriser la personne, souligner ses bons coups et ses compétences.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C11EFE-53D4-C222-ADFB-8DC4010622E4}"/>
              </a:ext>
            </a:extLst>
          </p:cNvPr>
          <p:cNvSpPr txBox="1"/>
          <p:nvPr/>
        </p:nvSpPr>
        <p:spPr>
          <a:xfrm>
            <a:off x="5434950" y="3804712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Identifier des intérêts communs.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4C5C648-D454-5BE4-A127-C0C25FBC4AAB}"/>
              </a:ext>
            </a:extLst>
          </p:cNvPr>
          <p:cNvSpPr/>
          <p:nvPr/>
        </p:nvSpPr>
        <p:spPr>
          <a:xfrm>
            <a:off x="4885601" y="1788143"/>
            <a:ext cx="489551" cy="461665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C1FB83AD-2256-4A29-1B62-DACC6F39BFB5}"/>
              </a:ext>
            </a:extLst>
          </p:cNvPr>
          <p:cNvSpPr/>
          <p:nvPr/>
        </p:nvSpPr>
        <p:spPr>
          <a:xfrm>
            <a:off x="9818251" y="3338391"/>
            <a:ext cx="431903" cy="386352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9B73EE85-E0F4-55E5-BC7B-EC6877C20CF3}"/>
              </a:ext>
            </a:extLst>
          </p:cNvPr>
          <p:cNvSpPr/>
          <p:nvPr/>
        </p:nvSpPr>
        <p:spPr>
          <a:xfrm>
            <a:off x="9810904" y="1842433"/>
            <a:ext cx="431903" cy="386352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F85CD29-BF03-DF48-E4EE-AA6870B512B4}"/>
              </a:ext>
            </a:extLst>
          </p:cNvPr>
          <p:cNvSpPr/>
          <p:nvPr/>
        </p:nvSpPr>
        <p:spPr>
          <a:xfrm>
            <a:off x="4978174" y="4706883"/>
            <a:ext cx="396978" cy="369332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1" name="Titre 5">
            <a:extLst>
              <a:ext uri="{FF2B5EF4-FFF2-40B4-BE49-F238E27FC236}">
                <a16:creationId xmlns:a16="http://schemas.microsoft.com/office/drawing/2014/main" id="{F673ADB6-2C1C-B77B-B618-1FDB0203CAA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3839" y="4869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toi de jouer!</a:t>
            </a:r>
          </a:p>
        </p:txBody>
      </p:sp>
    </p:spTree>
    <p:extLst>
      <p:ext uri="{BB962C8B-B14F-4D97-AF65-F5344CB8AC3E}">
        <p14:creationId xmlns:p14="http://schemas.microsoft.com/office/powerpoint/2010/main" val="40409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8015-5C06-1C49-5705-280A7C40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B082BF-CA92-674B-317A-496232A60739}"/>
              </a:ext>
            </a:extLst>
          </p:cNvPr>
          <p:cNvSpPr>
            <a:spLocks/>
          </p:cNvSpPr>
          <p:nvPr/>
        </p:nvSpPr>
        <p:spPr>
          <a:xfrm>
            <a:off x="0" y="0"/>
            <a:ext cx="12245394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</a:blip>
            <a:stretch>
              <a:fillRect l="436"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D1ED1A60-36D4-F329-01F4-3B17B13ECDA5}"/>
              </a:ext>
            </a:extLst>
          </p:cNvPr>
          <p:cNvSpPr/>
          <p:nvPr/>
        </p:nvSpPr>
        <p:spPr>
          <a:xfrm>
            <a:off x="10107597" y="595061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C95F5E1-140F-BB24-220C-AA102289B37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16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BF3FECDB-FD76-DBFA-E0E0-62B9CD905D3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3839" y="11788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Stratégies pour </a:t>
            </a:r>
            <a:r>
              <a:rPr lang="fr-CA" sz="2800" b="1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maintenir de bonnes relations</a:t>
            </a:r>
            <a:r>
              <a:rPr lang="fr-CA" sz="2800" b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0B4348-457A-9832-C356-EDFF8418CF05}"/>
              </a:ext>
            </a:extLst>
          </p:cNvPr>
          <p:cNvSpPr txBox="1"/>
          <p:nvPr/>
        </p:nvSpPr>
        <p:spPr>
          <a:xfrm>
            <a:off x="595891" y="1995352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T’impliquer dans les relations, prendre des nouvelles.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26CF28-E2FA-F463-9FD0-A520AFD4A6A1}"/>
              </a:ext>
            </a:extLst>
          </p:cNvPr>
          <p:cNvSpPr txBox="1"/>
          <p:nvPr/>
        </p:nvSpPr>
        <p:spPr>
          <a:xfrm>
            <a:off x="595888" y="2777394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Écouter l’autre, vraiment.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F74172-3882-BEA7-DC5C-3A517549A539}"/>
              </a:ext>
            </a:extLst>
          </p:cNvPr>
          <p:cNvSpPr txBox="1"/>
          <p:nvPr/>
        </p:nvSpPr>
        <p:spPr>
          <a:xfrm>
            <a:off x="595888" y="3264459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Être sensible à l’autre (ses émotions et besoins).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768109-EC02-C9E3-D854-92BCFF640017}"/>
              </a:ext>
            </a:extLst>
          </p:cNvPr>
          <p:cNvSpPr txBox="1"/>
          <p:nvPr/>
        </p:nvSpPr>
        <p:spPr>
          <a:xfrm>
            <a:off x="595888" y="4057310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Respecter les points de vue et valeurs de l’autre.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49212B-3641-94FD-A680-29356E817AA3}"/>
              </a:ext>
            </a:extLst>
          </p:cNvPr>
          <p:cNvSpPr txBox="1"/>
          <p:nvPr/>
        </p:nvSpPr>
        <p:spPr>
          <a:xfrm>
            <a:off x="5419349" y="2002759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T’affirmer clairement et honnêtement.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A47C71-3918-F253-AD99-72027ED2AAE3}"/>
              </a:ext>
            </a:extLst>
          </p:cNvPr>
          <p:cNvSpPr txBox="1"/>
          <p:nvPr/>
        </p:nvSpPr>
        <p:spPr>
          <a:xfrm>
            <a:off x="5419349" y="2500395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Avoir de l’initiative, exprimer tes idées et projets.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4281F0-6C23-02C0-E6B6-9CFBEDFF4659}"/>
              </a:ext>
            </a:extLst>
          </p:cNvPr>
          <p:cNvSpPr txBox="1"/>
          <p:nvPr/>
        </p:nvSpPr>
        <p:spPr>
          <a:xfrm>
            <a:off x="5419349" y="3301496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Être critique de certaines idées ou comportements, sans juger.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486C530-4128-4C72-DD41-66C0647CD834}"/>
              </a:ext>
            </a:extLst>
          </p:cNvPr>
          <p:cNvSpPr txBox="1"/>
          <p:nvPr/>
        </p:nvSpPr>
        <p:spPr>
          <a:xfrm>
            <a:off x="5419349" y="4081152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Accepter et accueillir les critiques vers toi.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374208-F49C-635C-1959-E2D0AD5D4036}"/>
              </a:ext>
            </a:extLst>
          </p:cNvPr>
          <p:cNvSpPr txBox="1"/>
          <p:nvPr/>
        </p:nvSpPr>
        <p:spPr>
          <a:xfrm>
            <a:off x="5408867" y="4583809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Savoir t’excuser.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FC756847-CA64-1426-F2FB-20B6F0538E6D}"/>
              </a:ext>
            </a:extLst>
          </p:cNvPr>
          <p:cNvSpPr/>
          <p:nvPr/>
        </p:nvSpPr>
        <p:spPr>
          <a:xfrm>
            <a:off x="9789943" y="4488007"/>
            <a:ext cx="431903" cy="386352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4091E915-62E8-9CD9-8DD7-1C410F51790D}"/>
              </a:ext>
            </a:extLst>
          </p:cNvPr>
          <p:cNvSpPr/>
          <p:nvPr/>
        </p:nvSpPr>
        <p:spPr>
          <a:xfrm>
            <a:off x="9810904" y="1842433"/>
            <a:ext cx="431903" cy="386352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09ACBE33-D5D4-BC9A-906F-B4AF72A859F9}"/>
              </a:ext>
            </a:extLst>
          </p:cNvPr>
          <p:cNvSpPr/>
          <p:nvPr/>
        </p:nvSpPr>
        <p:spPr>
          <a:xfrm>
            <a:off x="5002739" y="4465633"/>
            <a:ext cx="396978" cy="369332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1" name="Titre 5">
            <a:extLst>
              <a:ext uri="{FF2B5EF4-FFF2-40B4-BE49-F238E27FC236}">
                <a16:creationId xmlns:a16="http://schemas.microsoft.com/office/drawing/2014/main" id="{4F6F2F55-B551-3266-6753-C0F752C00B2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3839" y="4869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toi de jouer!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F020EC-CD69-D90F-B7E4-7BEDF2F48EF7}"/>
              </a:ext>
            </a:extLst>
          </p:cNvPr>
          <p:cNvSpPr txBox="1"/>
          <p:nvPr/>
        </p:nvSpPr>
        <p:spPr>
          <a:xfrm>
            <a:off x="595888" y="4856393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Tolérer les divergences d’opinions et la différence.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4B801D-EBA4-2AA3-3338-8DB98B819682}"/>
              </a:ext>
            </a:extLst>
          </p:cNvPr>
          <p:cNvSpPr txBox="1"/>
          <p:nvPr/>
        </p:nvSpPr>
        <p:spPr>
          <a:xfrm>
            <a:off x="595888" y="5653216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T’ouvrir, apprendre à parler de toi.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4B71B7-1F23-8BCB-0D0B-0DBDB398E67B}"/>
              </a:ext>
            </a:extLst>
          </p:cNvPr>
          <p:cNvSpPr txBox="1"/>
          <p:nvPr/>
        </p:nvSpPr>
        <p:spPr>
          <a:xfrm>
            <a:off x="5419348" y="5100244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Encourager, aider et complimenter les autres.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6F0B35A-5D98-2ABA-1171-AB6DF5937E7E}"/>
              </a:ext>
            </a:extLst>
          </p:cNvPr>
          <p:cNvSpPr txBox="1"/>
          <p:nvPr/>
        </p:nvSpPr>
        <p:spPr>
          <a:xfrm>
            <a:off x="5399717" y="5620804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Avoir le sens de l’humour. </a:t>
            </a: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A75765E9-0D22-C479-3E99-65625798E589}"/>
              </a:ext>
            </a:extLst>
          </p:cNvPr>
          <p:cNvSpPr/>
          <p:nvPr/>
        </p:nvSpPr>
        <p:spPr>
          <a:xfrm>
            <a:off x="5011886" y="2683497"/>
            <a:ext cx="396978" cy="369332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4281-70F5-C83E-0502-F4CA72A5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9A5C23-83E7-6FD2-98B7-0C9EB8063BBB}"/>
              </a:ext>
            </a:extLst>
          </p:cNvPr>
          <p:cNvSpPr>
            <a:spLocks/>
          </p:cNvSpPr>
          <p:nvPr/>
        </p:nvSpPr>
        <p:spPr>
          <a:xfrm>
            <a:off x="10614" y="0"/>
            <a:ext cx="12245394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</a:blip>
            <a:stretch>
              <a:fillRect l="436"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92F247A-BFF3-E94F-D5B6-8CF636ABC902}"/>
              </a:ext>
            </a:extLst>
          </p:cNvPr>
          <p:cNvSpPr/>
          <p:nvPr/>
        </p:nvSpPr>
        <p:spPr>
          <a:xfrm>
            <a:off x="10107597" y="595061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AD9CDF-483B-CA46-FAA2-B71D1BA00E3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17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2111B260-5F24-EA4C-7372-021BC28B4B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3839" y="11788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Stratégies pour te</a:t>
            </a:r>
            <a:r>
              <a:rPr lang="fr-CA" sz="2800" b="1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sortir des relations inconfortables</a:t>
            </a:r>
            <a:r>
              <a:rPr lang="fr-CA" sz="2800" b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C8F721-8D81-2244-2FAF-D8B9103D43ED}"/>
              </a:ext>
            </a:extLst>
          </p:cNvPr>
          <p:cNvSpPr txBox="1"/>
          <p:nvPr/>
        </p:nvSpPr>
        <p:spPr>
          <a:xfrm>
            <a:off x="584302" y="2201008"/>
            <a:ext cx="4654191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Discuter des malaises ressentis de façon respectueuse.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868CB5-4F88-A25F-3284-12EF65BD7968}"/>
              </a:ext>
            </a:extLst>
          </p:cNvPr>
          <p:cNvSpPr txBox="1"/>
          <p:nvPr/>
        </p:nvSpPr>
        <p:spPr>
          <a:xfrm>
            <a:off x="595885" y="2994946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Identifier et verbaliser tes émotions, besoins.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9B8E68-7B34-536B-A6C9-926933F3525D}"/>
              </a:ext>
            </a:extLst>
          </p:cNvPr>
          <p:cNvSpPr txBox="1"/>
          <p:nvPr/>
        </p:nvSpPr>
        <p:spPr>
          <a:xfrm>
            <a:off x="595886" y="3544995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T’impliquer dans la recherche de solutions.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9408B0-A0D0-7A9D-36E6-C7CBDD95C804}"/>
              </a:ext>
            </a:extLst>
          </p:cNvPr>
          <p:cNvSpPr txBox="1"/>
          <p:nvPr/>
        </p:nvSpPr>
        <p:spPr>
          <a:xfrm>
            <a:off x="584302" y="4081933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Choisir les activités où ça se passe mieux.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826413-DA45-0E61-8385-FFEB0E4750B8}"/>
              </a:ext>
            </a:extLst>
          </p:cNvPr>
          <p:cNvSpPr txBox="1"/>
          <p:nvPr/>
        </p:nvSpPr>
        <p:spPr>
          <a:xfrm>
            <a:off x="584301" y="5409535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Trouver une personne alliée.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37A70B-D770-A6CC-A05C-F0321527B130}"/>
              </a:ext>
            </a:extLst>
          </p:cNvPr>
          <p:cNvSpPr txBox="1"/>
          <p:nvPr/>
        </p:nvSpPr>
        <p:spPr>
          <a:xfrm>
            <a:off x="563277" y="4631982"/>
            <a:ext cx="4667379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Développer d’autres relations d’amitié en parallèle.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45EB19-FD9D-DD49-8D50-26DA711FBD47}"/>
              </a:ext>
            </a:extLst>
          </p:cNvPr>
          <p:cNvSpPr txBox="1"/>
          <p:nvPr/>
        </p:nvSpPr>
        <p:spPr>
          <a:xfrm>
            <a:off x="5419348" y="2566189"/>
            <a:ext cx="462533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T’éloigner graduellement des liens qui te nuisent.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D480A1-6494-2CCD-E24E-901D2548C193}"/>
              </a:ext>
            </a:extLst>
          </p:cNvPr>
          <p:cNvSpPr txBox="1"/>
          <p:nvPr/>
        </p:nvSpPr>
        <p:spPr>
          <a:xfrm>
            <a:off x="5419348" y="3429000"/>
            <a:ext cx="4625333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Quitter le groupe (p. ex. quand les comportements ne correspondent plus à tes valeurs ou dépassent tes limites).</a:t>
            </a: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5562E2DD-C7ED-EB56-87B7-105B5E652AE4}"/>
              </a:ext>
            </a:extLst>
          </p:cNvPr>
          <p:cNvSpPr/>
          <p:nvPr/>
        </p:nvSpPr>
        <p:spPr>
          <a:xfrm>
            <a:off x="9807045" y="2371702"/>
            <a:ext cx="431903" cy="386352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1" name="Titre 5">
            <a:extLst>
              <a:ext uri="{FF2B5EF4-FFF2-40B4-BE49-F238E27FC236}">
                <a16:creationId xmlns:a16="http://schemas.microsoft.com/office/drawing/2014/main" id="{7C2255D2-EF96-D780-FEA6-B1D22A60BB9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3839" y="48699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toi de jouer!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D0E9D5-729A-9362-48A7-03D9582B8412}"/>
              </a:ext>
            </a:extLst>
          </p:cNvPr>
          <p:cNvSpPr txBox="1"/>
          <p:nvPr/>
        </p:nvSpPr>
        <p:spPr>
          <a:xfrm>
            <a:off x="5412355" y="4568810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Te choisir, malgré les peurs et les doutes.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39F5BDB-E717-AB11-E595-641D65C5BF7D}"/>
              </a:ext>
            </a:extLst>
          </p:cNvPr>
          <p:cNvSpPr txBox="1"/>
          <p:nvPr/>
        </p:nvSpPr>
        <p:spPr>
          <a:xfrm>
            <a:off x="5419348" y="5156788"/>
            <a:ext cx="46253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Demander de l’aide.</a:t>
            </a:r>
            <a:endParaRPr lang="fr-CA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75CFDAE0-51DD-CCC4-6E47-EF8790CA8701}"/>
              </a:ext>
            </a:extLst>
          </p:cNvPr>
          <p:cNvSpPr/>
          <p:nvPr/>
        </p:nvSpPr>
        <p:spPr>
          <a:xfrm>
            <a:off x="4938835" y="2055799"/>
            <a:ext cx="396978" cy="369332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6BED6E74-392A-BA67-E94C-C797FB1E28BA}"/>
              </a:ext>
            </a:extLst>
          </p:cNvPr>
          <p:cNvSpPr/>
          <p:nvPr/>
        </p:nvSpPr>
        <p:spPr>
          <a:xfrm>
            <a:off x="414671" y="5567841"/>
            <a:ext cx="396978" cy="369332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DABF4572-27FE-E772-CB82-42ADD9961003}"/>
              </a:ext>
            </a:extLst>
          </p:cNvPr>
          <p:cNvSpPr/>
          <p:nvPr/>
        </p:nvSpPr>
        <p:spPr>
          <a:xfrm>
            <a:off x="5238493" y="4438742"/>
            <a:ext cx="431903" cy="386352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15" grpId="0" animBg="1"/>
      <p:bldP spid="23" grpId="0" animBg="1"/>
      <p:bldP spid="25" grpId="0" animBg="1"/>
      <p:bldP spid="2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8377E-D844-C762-2F14-80F30A7E0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9904E4C-21AA-1BB8-CAF8-95991B2E3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A9BBE70-35C6-3AC1-8DE3-6B05831D59A9}"/>
              </a:ext>
            </a:extLst>
          </p:cNvPr>
          <p:cNvSpPr/>
          <p:nvPr/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586817-5ADF-A95F-034B-F7437F674035}"/>
              </a:ext>
            </a:extLst>
          </p:cNvPr>
          <p:cNvSpPr txBox="1"/>
          <p:nvPr/>
        </p:nvSpPr>
        <p:spPr>
          <a:xfrm>
            <a:off x="413109" y="533096"/>
            <a:ext cx="8953394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585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Capsule éducative – Partie 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39442C-8AAD-A6E3-E558-AECE5DC4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A3F3A-75E1-1D71-4FE6-BE5AF7FA799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18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5AD08-FB1D-240E-D990-4D68AE3E5E26}"/>
              </a:ext>
            </a:extLst>
          </p:cNvPr>
          <p:cNvSpPr/>
          <p:nvPr/>
        </p:nvSpPr>
        <p:spPr>
          <a:xfrm>
            <a:off x="7550573" y="3194416"/>
            <a:ext cx="3604533" cy="1270000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010E32-19DE-74C8-432A-91115C7022CA}"/>
              </a:ext>
            </a:extLst>
          </p:cNvPr>
          <p:cNvSpPr txBox="1"/>
          <p:nvPr/>
        </p:nvSpPr>
        <p:spPr>
          <a:xfrm>
            <a:off x="7447839" y="3639588"/>
            <a:ext cx="3810000" cy="379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1867" b="1">
                <a:solidFill>
                  <a:schemeClr val="bg1"/>
                </a:solidFill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1867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E3F059BA-EB58-2444-D754-26D2947E4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977103">
            <a:off x="10883667" y="2987605"/>
            <a:ext cx="609600" cy="609600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6A5170AE-9C80-1BC1-79D3-F9F48449A132}"/>
              </a:ext>
            </a:extLst>
          </p:cNvPr>
          <p:cNvSpPr/>
          <p:nvPr/>
        </p:nvSpPr>
        <p:spPr>
          <a:xfrm rot="895534">
            <a:off x="-279042" y="4664147"/>
            <a:ext cx="4206235" cy="2397554"/>
          </a:xfrm>
          <a:custGeom>
            <a:avLst/>
            <a:gdLst/>
            <a:ahLst/>
            <a:cxnLst/>
            <a:rect l="l" t="t" r="r" b="b"/>
            <a:pathLst>
              <a:path w="4206235" h="2397554">
                <a:moveTo>
                  <a:pt x="0" y="0"/>
                </a:moveTo>
                <a:lnTo>
                  <a:pt x="4206235" y="0"/>
                </a:lnTo>
                <a:lnTo>
                  <a:pt x="4206235" y="2397554"/>
                </a:lnTo>
                <a:lnTo>
                  <a:pt x="0" y="2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  <p:pic>
        <p:nvPicPr>
          <p:cNvPr id="5" name="Média en ligne 4" title="Atelier 9 - Prendre SA place! - Partie 2">
            <a:hlinkClick r:id="" action="ppaction://media"/>
            <a:extLst>
              <a:ext uri="{FF2B5EF4-FFF2-40B4-BE49-F238E27FC236}">
                <a16:creationId xmlns:a16="http://schemas.microsoft.com/office/drawing/2014/main" id="{75AB3CA7-6B66-3967-F9CB-EBFEC257C4D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/>
          <a:stretch>
            <a:fillRect/>
          </a:stretch>
        </p:blipFill>
        <p:spPr>
          <a:xfrm>
            <a:off x="608456" y="2097320"/>
            <a:ext cx="6144875" cy="34619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ED9874-0EA6-E104-EBC4-23542DADA4D1}"/>
              </a:ext>
            </a:extLst>
          </p:cNvPr>
          <p:cNvSpPr txBox="1"/>
          <p:nvPr/>
        </p:nvSpPr>
        <p:spPr>
          <a:xfrm>
            <a:off x="3428061" y="5559221"/>
            <a:ext cx="37135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https://vimeo.com/1097863201</a:t>
            </a:r>
            <a:endParaRPr lang="fr-FR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8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4FB4A7D5-1A8D-FE0A-6E84-D687034ED65E}"/>
              </a:ext>
            </a:extLst>
          </p:cNvPr>
          <p:cNvSpPr/>
          <p:nvPr/>
        </p:nvSpPr>
        <p:spPr>
          <a:xfrm>
            <a:off x="1517" y="2346545"/>
            <a:ext cx="12192000" cy="451145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t="-110059" b="-58046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19</a:t>
            </a:fld>
            <a:endParaRPr lang="en-US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13CC2BA4-A746-2700-7EA0-1DCAC21F793A}"/>
              </a:ext>
            </a:extLst>
          </p:cNvPr>
          <p:cNvSpPr/>
          <p:nvPr/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C8E91B-9136-E689-EF50-3928B6C8D5A0}"/>
              </a:ext>
            </a:extLst>
          </p:cNvPr>
          <p:cNvSpPr txBox="1"/>
          <p:nvPr/>
        </p:nvSpPr>
        <p:spPr>
          <a:xfrm>
            <a:off x="660400" y="482600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 HORS-PISTE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551717D-BEA3-190F-9C55-E5A9C9F5B92B}"/>
              </a:ext>
            </a:extLst>
          </p:cNvPr>
          <p:cNvSpPr/>
          <p:nvPr/>
        </p:nvSpPr>
        <p:spPr>
          <a:xfrm rot="21063149">
            <a:off x="2071405" y="2779504"/>
            <a:ext cx="4014698" cy="3405740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7E7F4-FC14-21FC-6CC8-BBE6DDA8FEBF}"/>
              </a:ext>
            </a:extLst>
          </p:cNvPr>
          <p:cNvSpPr txBox="1"/>
          <p:nvPr/>
        </p:nvSpPr>
        <p:spPr>
          <a:xfrm rot="21084090">
            <a:off x="2518559" y="3273515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rgbClr val="0038FF"/>
                </a:solidFill>
                <a:latin typeface="Calibri" panose="020F0502020204030204" pitchFamily="34" charset="0"/>
              </a:rPr>
              <a:t>01</a:t>
            </a:r>
          </a:p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8171EDE-64A6-A5DD-D318-CF59F169A745}"/>
              </a:ext>
            </a:extLst>
          </p:cNvPr>
          <p:cNvSpPr txBox="1"/>
          <p:nvPr/>
        </p:nvSpPr>
        <p:spPr>
          <a:xfrm>
            <a:off x="1688106" y="2907267"/>
            <a:ext cx="829482" cy="864591"/>
          </a:xfrm>
          <a:prstGeom prst="ellipse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5"/>
              </a:lnSpc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E7E688-FCE1-C183-E47F-ED62DD538490}"/>
              </a:ext>
            </a:extLst>
          </p:cNvPr>
          <p:cNvSpPr txBox="1"/>
          <p:nvPr/>
        </p:nvSpPr>
        <p:spPr>
          <a:xfrm rot="21133826">
            <a:off x="2054195" y="4004345"/>
            <a:ext cx="3590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Réfléchis à tes relations d’amitié…</a:t>
            </a:r>
          </a:p>
          <a:p>
            <a:pPr algn="ctr"/>
            <a:r>
              <a:rPr lang="fr-CA" sz="200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(Comment te sens-tu dans tes liens d’amitié ou dans ton groupe d’amies ou d’amis?)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08FA4-1509-1B28-6C38-9C442190E2F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19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DF4D2CA-8CB6-EBF2-FDA0-6B0FA9D29B38}"/>
              </a:ext>
            </a:extLst>
          </p:cNvPr>
          <p:cNvSpPr/>
          <p:nvPr/>
        </p:nvSpPr>
        <p:spPr>
          <a:xfrm rot="197355">
            <a:off x="6351567" y="2498941"/>
            <a:ext cx="3406066" cy="3315981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08CD01-99F2-C1F8-D644-340F89AE1AEC}"/>
              </a:ext>
            </a:extLst>
          </p:cNvPr>
          <p:cNvSpPr txBox="1"/>
          <p:nvPr/>
        </p:nvSpPr>
        <p:spPr>
          <a:xfrm rot="348882">
            <a:off x="6539606" y="3576991"/>
            <a:ext cx="2427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Choisis deux stratégies à mettre en pratique pour améliorer la qualité de tes relations.</a:t>
            </a:r>
          </a:p>
          <a:p>
            <a:endParaRPr lang="fr-CA" sz="200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3BF1FB-357B-17BF-DB54-502D9BB05A19}"/>
              </a:ext>
            </a:extLst>
          </p:cNvPr>
          <p:cNvSpPr txBox="1"/>
          <p:nvPr/>
        </p:nvSpPr>
        <p:spPr>
          <a:xfrm rot="423155">
            <a:off x="6840700" y="2820280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rgbClr val="0038FF"/>
                </a:solidFill>
                <a:latin typeface="Calibri" panose="020F0502020204030204" pitchFamily="34" charset="0"/>
              </a:rPr>
              <a:t>02</a:t>
            </a:r>
          </a:p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677486-2657-F3F4-5BBC-5BBD60667685}"/>
              </a:ext>
            </a:extLst>
          </p:cNvPr>
          <p:cNvSpPr txBox="1"/>
          <p:nvPr/>
        </p:nvSpPr>
        <p:spPr>
          <a:xfrm>
            <a:off x="660400" y="1262982"/>
            <a:ext cx="9144000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650" b="1" i="0" u="none" strike="noStrike" kern="1200" cap="none" spc="0" normalizeH="0" baseline="0" noProof="0">
                <a:ln>
                  <a:noFill/>
                </a:ln>
                <a:solidFill>
                  <a:srgbClr val="044F8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Cette semaine...</a:t>
            </a:r>
            <a:endParaRPr kumimoji="0" lang="fr-CA" sz="2650" b="0" i="0" u="none" strike="noStrike" kern="1200" cap="none" spc="0" normalizeH="0" baseline="0" noProof="0">
              <a:ln>
                <a:noFill/>
              </a:ln>
              <a:solidFill>
                <a:srgbClr val="044F8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6996-0CE4-9C9B-305E-12F25523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508EBB-8CCB-8CD4-FAAA-63B920483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13C278-8533-690F-E8BD-A8F133E671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6398" y="2252814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1E7A6FE-3353-A967-402D-1ACB264993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115171" y="5932944"/>
            <a:ext cx="2093510" cy="949981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F3A09A-2EB2-3053-C517-0DF76F9A6B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6400" y="496458"/>
            <a:ext cx="6494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la fin de l’atelier, </a:t>
            </a:r>
          </a:p>
          <a:p>
            <a:r>
              <a:rPr lang="fr-CA" sz="4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seras en mesure…</a:t>
            </a:r>
            <a:endParaRPr lang="en-US" sz="44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3824C78-D969-DF27-170C-CA6F5618116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6399" y="3828787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EE8E752-17A1-2AB4-A952-671EDEB5901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6398" y="5163771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7F1576-74B6-3969-AF71-1CD597A2DDC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22399" y="2252814"/>
            <a:ext cx="9833865" cy="141558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933" dirty="0">
                <a:latin typeface="Calibri" panose="020F0502020204030204" pitchFamily="34" charset="0"/>
                <a:cs typeface="Arial"/>
              </a:rPr>
              <a:t>de comprendre l’importance des comportements prosociaux pour favoriser la bonne entente et prendre ta juste place dans un groupe;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D389EC-C7AA-6284-022A-B635F99C29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422400" y="3795720"/>
            <a:ext cx="9833864" cy="964238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933" dirty="0">
                <a:latin typeface="Calibri" panose="020F0502020204030204" pitchFamily="34" charset="0"/>
                <a:cs typeface="Arial"/>
              </a:rPr>
              <a:t>de reconnaître l’importance des relations d’amitié comme facteur de protection pour faire face aux défis de la vie;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30F627-0B78-2386-1E2A-E9859481D9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22399" y="4887781"/>
            <a:ext cx="9833864" cy="141558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900" dirty="0">
                <a:latin typeface="Calibri" panose="020F0502020204030204" pitchFamily="34" charset="0"/>
                <a:cs typeface="Arial"/>
              </a:rPr>
              <a:t>d’adopter de nouvelles stratégies pour créer et maintenir des relations d’amitié de qualité ou te sortir de situations relationnelles inconfortables.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E302C8F0-BC7F-C211-48F4-C1AF8615BC6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6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B9113D3-AD84-F738-1A4A-E6B8C2237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36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20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2C968D-4596-560F-9DA1-AF2AA16D3C58}"/>
              </a:ext>
            </a:extLst>
          </p:cNvPr>
          <p:cNvSpPr txBox="1"/>
          <p:nvPr/>
        </p:nvSpPr>
        <p:spPr>
          <a:xfrm>
            <a:off x="575184" y="621235"/>
            <a:ext cx="7010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plus de contenu</a:t>
            </a:r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6D471F2B-7055-575D-1168-673B2311B591}"/>
              </a:ext>
            </a:extLst>
          </p:cNvPr>
          <p:cNvSpPr/>
          <p:nvPr/>
        </p:nvSpPr>
        <p:spPr>
          <a:xfrm>
            <a:off x="1625600" y="2057400"/>
            <a:ext cx="3793616" cy="3776397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94" y="3894866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97" t="9145" r="10254" b="9477"/>
          <a:stretch/>
        </p:blipFill>
        <p:spPr>
          <a:xfrm rot="21335743">
            <a:off x="1822432" y="2716701"/>
            <a:ext cx="2275435" cy="1113863"/>
          </a:xfrm>
          <a:prstGeom prst="rect">
            <a:avLst/>
          </a:prstGeom>
        </p:spPr>
      </p:pic>
      <p:sp>
        <p:nvSpPr>
          <p:cNvPr id="19" name="Freeform 20">
            <a:extLst>
              <a:ext uri="{FF2B5EF4-FFF2-40B4-BE49-F238E27FC236}">
                <a16:creationId xmlns:a16="http://schemas.microsoft.com/office/drawing/2014/main" id="{3254E2E8-F4EC-A414-9A3F-2F9625AD19EA}"/>
              </a:ext>
            </a:extLst>
          </p:cNvPr>
          <p:cNvSpPr/>
          <p:nvPr/>
        </p:nvSpPr>
        <p:spPr>
          <a:xfrm>
            <a:off x="5952396" y="2057400"/>
            <a:ext cx="3793616" cy="3776397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4173" y="4409670"/>
            <a:ext cx="1230604" cy="12306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D75E6D-2CBF-8359-2B31-71F8D71CCE74}"/>
              </a:ext>
            </a:extLst>
          </p:cNvPr>
          <p:cNvSpPr txBox="1"/>
          <p:nvPr/>
        </p:nvSpPr>
        <p:spPr>
          <a:xfrm>
            <a:off x="6079659" y="2766300"/>
            <a:ext cx="3313404" cy="167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>
                <a:solidFill>
                  <a:srgbClr val="2F5CEE"/>
                </a:solidFill>
                <a:latin typeface="Calibri" panose="020F0502020204030204" pitchFamily="34" charset="0"/>
              </a:rPr>
              <a:t>Suis-nous sur Instagram</a:t>
            </a:r>
          </a:p>
          <a:p>
            <a:r>
              <a:rPr lang="fr-CA" sz="2667" b="1">
                <a:solidFill>
                  <a:srgbClr val="2F5CEE"/>
                </a:solidFill>
                <a:latin typeface="Calibri" panose="020F0502020204030204" pitchFamily="34" charset="0"/>
              </a:rPr>
              <a:t>@horspiste_explo</a:t>
            </a:r>
          </a:p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A067FB79-2D76-85EA-8186-C8B95DFC0B11}"/>
              </a:ext>
            </a:extLst>
          </p:cNvPr>
          <p:cNvSpPr/>
          <p:nvPr/>
        </p:nvSpPr>
        <p:spPr>
          <a:xfrm>
            <a:off x="9982200" y="5959160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4A0916E3-7433-8238-95B5-636B355E6666}"/>
              </a:ext>
            </a:extLst>
          </p:cNvPr>
          <p:cNvSpPr/>
          <p:nvPr/>
        </p:nvSpPr>
        <p:spPr>
          <a:xfrm rot="-2097957">
            <a:off x="6131569" y="4776964"/>
            <a:ext cx="1441815" cy="994745"/>
          </a:xfrm>
          <a:custGeom>
            <a:avLst/>
            <a:gdLst/>
            <a:ahLst/>
            <a:cxnLst/>
            <a:rect l="l" t="t" r="r" b="b"/>
            <a:pathLst>
              <a:path w="2861571" h="2485990">
                <a:moveTo>
                  <a:pt x="0" y="0"/>
                </a:moveTo>
                <a:lnTo>
                  <a:pt x="2861571" y="0"/>
                </a:lnTo>
                <a:lnTo>
                  <a:pt x="2861571" y="2485990"/>
                </a:lnTo>
                <a:lnTo>
                  <a:pt x="0" y="2485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CF6757A-D45D-EAC1-4614-CDEA2E1F13B1}"/>
              </a:ext>
            </a:extLst>
          </p:cNvPr>
          <p:cNvSpPr/>
          <p:nvPr/>
        </p:nvSpPr>
        <p:spPr>
          <a:xfrm>
            <a:off x="1177228" y="4976950"/>
            <a:ext cx="1180613" cy="1177661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9BAD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3BEE61D2-9195-C6AB-451F-763166082363}"/>
              </a:ext>
            </a:extLst>
          </p:cNvPr>
          <p:cNvSpPr/>
          <p:nvPr/>
        </p:nvSpPr>
        <p:spPr>
          <a:xfrm>
            <a:off x="1686806" y="3989415"/>
            <a:ext cx="1695987" cy="928367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8495F06-E459-AB1B-9D07-1490437FB25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20</a:t>
            </a:fld>
            <a:endParaRPr lang="en-US" sz="1867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0" y="4558819"/>
            <a:ext cx="2315777" cy="2299181"/>
          </a:xfrm>
          <a:custGeom>
            <a:avLst/>
            <a:gdLst/>
            <a:ahLst/>
            <a:cxnLst/>
            <a:rect l="l" t="t" r="r" b="b"/>
            <a:pathLst>
              <a:path w="3926135" h="3916320">
                <a:moveTo>
                  <a:pt x="0" y="0"/>
                </a:moveTo>
                <a:lnTo>
                  <a:pt x="3926135" y="0"/>
                </a:lnTo>
                <a:lnTo>
                  <a:pt x="3926135" y="3916320"/>
                </a:lnTo>
                <a:lnTo>
                  <a:pt x="0" y="39163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3026" b="-13557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/>
          <p:cNvSpPr/>
          <p:nvPr>
            <p:custDataLst>
              <p:tags r:id="rId3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86E24C-04FB-8166-4B68-D34E9CE32C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1672" y="398047"/>
            <a:ext cx="8558007" cy="995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585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Douze mains habiles….</a:t>
            </a:r>
            <a:endParaRPr lang="en-US" sz="5850" b="1">
              <a:solidFill>
                <a:srgbClr val="0038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FEBCD8B-BC03-B573-1C37-D814E09F4AB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3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38B7390-270C-F5E2-6709-DD7577DBA067}"/>
              </a:ext>
            </a:extLst>
          </p:cNvPr>
          <p:cNvSpPr/>
          <p:nvPr/>
        </p:nvSpPr>
        <p:spPr>
          <a:xfrm rot="21404279">
            <a:off x="487021" y="1621291"/>
            <a:ext cx="5007531" cy="1738889"/>
          </a:xfrm>
          <a:custGeom>
            <a:avLst/>
            <a:gdLst>
              <a:gd name="connsiteX0" fmla="*/ 0 w 5007531"/>
              <a:gd name="connsiteY0" fmla="*/ 0 h 1738889"/>
              <a:gd name="connsiteX1" fmla="*/ 456242 w 5007531"/>
              <a:gd name="connsiteY1" fmla="*/ 0 h 1738889"/>
              <a:gd name="connsiteX2" fmla="*/ 1062709 w 5007531"/>
              <a:gd name="connsiteY2" fmla="*/ 0 h 1738889"/>
              <a:gd name="connsiteX3" fmla="*/ 1619102 w 5007531"/>
              <a:gd name="connsiteY3" fmla="*/ 0 h 1738889"/>
              <a:gd name="connsiteX4" fmla="*/ 2275645 w 5007531"/>
              <a:gd name="connsiteY4" fmla="*/ 0 h 1738889"/>
              <a:gd name="connsiteX5" fmla="*/ 2832037 w 5007531"/>
              <a:gd name="connsiteY5" fmla="*/ 0 h 1738889"/>
              <a:gd name="connsiteX6" fmla="*/ 3488580 w 5007531"/>
              <a:gd name="connsiteY6" fmla="*/ 0 h 1738889"/>
              <a:gd name="connsiteX7" fmla="*/ 3994897 w 5007531"/>
              <a:gd name="connsiteY7" fmla="*/ 0 h 1738889"/>
              <a:gd name="connsiteX8" fmla="*/ 5007531 w 5007531"/>
              <a:gd name="connsiteY8" fmla="*/ 0 h 1738889"/>
              <a:gd name="connsiteX9" fmla="*/ 5007531 w 5007531"/>
              <a:gd name="connsiteY9" fmla="*/ 527463 h 1738889"/>
              <a:gd name="connsiteX10" fmla="*/ 5007531 w 5007531"/>
              <a:gd name="connsiteY10" fmla="*/ 1124482 h 1738889"/>
              <a:gd name="connsiteX11" fmla="*/ 5007531 w 5007531"/>
              <a:gd name="connsiteY11" fmla="*/ 1738889 h 1738889"/>
              <a:gd name="connsiteX12" fmla="*/ 4501214 w 5007531"/>
              <a:gd name="connsiteY12" fmla="*/ 1738889 h 1738889"/>
              <a:gd name="connsiteX13" fmla="*/ 3994897 w 5007531"/>
              <a:gd name="connsiteY13" fmla="*/ 1738889 h 1738889"/>
              <a:gd name="connsiteX14" fmla="*/ 3438505 w 5007531"/>
              <a:gd name="connsiteY14" fmla="*/ 1738889 h 1738889"/>
              <a:gd name="connsiteX15" fmla="*/ 2832037 w 5007531"/>
              <a:gd name="connsiteY15" fmla="*/ 1738889 h 1738889"/>
              <a:gd name="connsiteX16" fmla="*/ 2275645 w 5007531"/>
              <a:gd name="connsiteY16" fmla="*/ 1738889 h 1738889"/>
              <a:gd name="connsiteX17" fmla="*/ 1669177 w 5007531"/>
              <a:gd name="connsiteY17" fmla="*/ 1738889 h 1738889"/>
              <a:gd name="connsiteX18" fmla="*/ 1162860 w 5007531"/>
              <a:gd name="connsiteY18" fmla="*/ 1738889 h 1738889"/>
              <a:gd name="connsiteX19" fmla="*/ 606468 w 5007531"/>
              <a:gd name="connsiteY19" fmla="*/ 1738889 h 1738889"/>
              <a:gd name="connsiteX20" fmla="*/ 0 w 5007531"/>
              <a:gd name="connsiteY20" fmla="*/ 1738889 h 1738889"/>
              <a:gd name="connsiteX21" fmla="*/ 0 w 5007531"/>
              <a:gd name="connsiteY21" fmla="*/ 1194037 h 1738889"/>
              <a:gd name="connsiteX22" fmla="*/ 0 w 5007531"/>
              <a:gd name="connsiteY22" fmla="*/ 597019 h 1738889"/>
              <a:gd name="connsiteX23" fmla="*/ 0 w 5007531"/>
              <a:gd name="connsiteY23" fmla="*/ 0 h 17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07531" h="1738889" fill="none" extrusionOk="0">
                <a:moveTo>
                  <a:pt x="0" y="0"/>
                </a:moveTo>
                <a:cubicBezTo>
                  <a:pt x="146938" y="-51623"/>
                  <a:pt x="303102" y="13616"/>
                  <a:pt x="456242" y="0"/>
                </a:cubicBezTo>
                <a:cubicBezTo>
                  <a:pt x="609382" y="-13616"/>
                  <a:pt x="881043" y="65817"/>
                  <a:pt x="1062709" y="0"/>
                </a:cubicBezTo>
                <a:cubicBezTo>
                  <a:pt x="1244375" y="-65817"/>
                  <a:pt x="1420735" y="53676"/>
                  <a:pt x="1619102" y="0"/>
                </a:cubicBezTo>
                <a:cubicBezTo>
                  <a:pt x="1817469" y="-53676"/>
                  <a:pt x="2092633" y="43777"/>
                  <a:pt x="2275645" y="0"/>
                </a:cubicBezTo>
                <a:cubicBezTo>
                  <a:pt x="2458657" y="-43777"/>
                  <a:pt x="2685922" y="31452"/>
                  <a:pt x="2832037" y="0"/>
                </a:cubicBezTo>
                <a:cubicBezTo>
                  <a:pt x="2978152" y="-31452"/>
                  <a:pt x="3316754" y="63124"/>
                  <a:pt x="3488580" y="0"/>
                </a:cubicBezTo>
                <a:cubicBezTo>
                  <a:pt x="3660406" y="-63124"/>
                  <a:pt x="3764285" y="33134"/>
                  <a:pt x="3994897" y="0"/>
                </a:cubicBezTo>
                <a:cubicBezTo>
                  <a:pt x="4225509" y="-33134"/>
                  <a:pt x="4704108" y="46878"/>
                  <a:pt x="5007531" y="0"/>
                </a:cubicBezTo>
                <a:cubicBezTo>
                  <a:pt x="5011196" y="262898"/>
                  <a:pt x="4976261" y="384078"/>
                  <a:pt x="5007531" y="527463"/>
                </a:cubicBezTo>
                <a:cubicBezTo>
                  <a:pt x="5038801" y="670848"/>
                  <a:pt x="4945850" y="835708"/>
                  <a:pt x="5007531" y="1124482"/>
                </a:cubicBezTo>
                <a:cubicBezTo>
                  <a:pt x="5069212" y="1413256"/>
                  <a:pt x="4987538" y="1526292"/>
                  <a:pt x="5007531" y="1738889"/>
                </a:cubicBezTo>
                <a:cubicBezTo>
                  <a:pt x="4859844" y="1794266"/>
                  <a:pt x="4603643" y="1689317"/>
                  <a:pt x="4501214" y="1738889"/>
                </a:cubicBezTo>
                <a:cubicBezTo>
                  <a:pt x="4398785" y="1788461"/>
                  <a:pt x="4238390" y="1681705"/>
                  <a:pt x="3994897" y="1738889"/>
                </a:cubicBezTo>
                <a:cubicBezTo>
                  <a:pt x="3751404" y="1796073"/>
                  <a:pt x="3616254" y="1695733"/>
                  <a:pt x="3438505" y="1738889"/>
                </a:cubicBezTo>
                <a:cubicBezTo>
                  <a:pt x="3260756" y="1782045"/>
                  <a:pt x="3119344" y="1725890"/>
                  <a:pt x="2832037" y="1738889"/>
                </a:cubicBezTo>
                <a:cubicBezTo>
                  <a:pt x="2544730" y="1751888"/>
                  <a:pt x="2537430" y="1724387"/>
                  <a:pt x="2275645" y="1738889"/>
                </a:cubicBezTo>
                <a:cubicBezTo>
                  <a:pt x="2013860" y="1753391"/>
                  <a:pt x="1805746" y="1735592"/>
                  <a:pt x="1669177" y="1738889"/>
                </a:cubicBezTo>
                <a:cubicBezTo>
                  <a:pt x="1532608" y="1742186"/>
                  <a:pt x="1407491" y="1710239"/>
                  <a:pt x="1162860" y="1738889"/>
                </a:cubicBezTo>
                <a:cubicBezTo>
                  <a:pt x="918229" y="1767539"/>
                  <a:pt x="736809" y="1736359"/>
                  <a:pt x="606468" y="1738889"/>
                </a:cubicBezTo>
                <a:cubicBezTo>
                  <a:pt x="476127" y="1741419"/>
                  <a:pt x="124006" y="1690288"/>
                  <a:pt x="0" y="1738889"/>
                </a:cubicBezTo>
                <a:cubicBezTo>
                  <a:pt x="-58322" y="1629108"/>
                  <a:pt x="35406" y="1407304"/>
                  <a:pt x="0" y="1194037"/>
                </a:cubicBezTo>
                <a:cubicBezTo>
                  <a:pt x="-35406" y="980770"/>
                  <a:pt x="58148" y="765967"/>
                  <a:pt x="0" y="597019"/>
                </a:cubicBezTo>
                <a:cubicBezTo>
                  <a:pt x="-58148" y="428071"/>
                  <a:pt x="35524" y="260773"/>
                  <a:pt x="0" y="0"/>
                </a:cubicBezTo>
                <a:close/>
              </a:path>
              <a:path w="5007531" h="1738889" stroke="0" extrusionOk="0">
                <a:moveTo>
                  <a:pt x="0" y="0"/>
                </a:moveTo>
                <a:cubicBezTo>
                  <a:pt x="212191" y="-7515"/>
                  <a:pt x="343321" y="41845"/>
                  <a:pt x="456242" y="0"/>
                </a:cubicBezTo>
                <a:cubicBezTo>
                  <a:pt x="569163" y="-41845"/>
                  <a:pt x="864973" y="44936"/>
                  <a:pt x="1112785" y="0"/>
                </a:cubicBezTo>
                <a:cubicBezTo>
                  <a:pt x="1360597" y="-44936"/>
                  <a:pt x="1629775" y="57140"/>
                  <a:pt x="1769328" y="0"/>
                </a:cubicBezTo>
                <a:cubicBezTo>
                  <a:pt x="1908881" y="-57140"/>
                  <a:pt x="2019914" y="28842"/>
                  <a:pt x="2225569" y="0"/>
                </a:cubicBezTo>
                <a:cubicBezTo>
                  <a:pt x="2431224" y="-28842"/>
                  <a:pt x="2615646" y="50988"/>
                  <a:pt x="2832037" y="0"/>
                </a:cubicBezTo>
                <a:cubicBezTo>
                  <a:pt x="3048428" y="-50988"/>
                  <a:pt x="3144095" y="27244"/>
                  <a:pt x="3238203" y="0"/>
                </a:cubicBezTo>
                <a:cubicBezTo>
                  <a:pt x="3332311" y="-27244"/>
                  <a:pt x="3696811" y="71809"/>
                  <a:pt x="3894746" y="0"/>
                </a:cubicBezTo>
                <a:cubicBezTo>
                  <a:pt x="4092681" y="-71809"/>
                  <a:pt x="4218819" y="30678"/>
                  <a:pt x="4451139" y="0"/>
                </a:cubicBezTo>
                <a:cubicBezTo>
                  <a:pt x="4683459" y="-30678"/>
                  <a:pt x="4892261" y="13437"/>
                  <a:pt x="5007531" y="0"/>
                </a:cubicBezTo>
                <a:cubicBezTo>
                  <a:pt x="5020527" y="207617"/>
                  <a:pt x="5007526" y="343066"/>
                  <a:pt x="5007531" y="562241"/>
                </a:cubicBezTo>
                <a:cubicBezTo>
                  <a:pt x="5007536" y="781416"/>
                  <a:pt x="4973575" y="983218"/>
                  <a:pt x="5007531" y="1107093"/>
                </a:cubicBezTo>
                <a:cubicBezTo>
                  <a:pt x="5041487" y="1230968"/>
                  <a:pt x="4939456" y="1520600"/>
                  <a:pt x="5007531" y="1738889"/>
                </a:cubicBezTo>
                <a:cubicBezTo>
                  <a:pt x="4879980" y="1757291"/>
                  <a:pt x="4723763" y="1723681"/>
                  <a:pt x="4501214" y="1738889"/>
                </a:cubicBezTo>
                <a:cubicBezTo>
                  <a:pt x="4278665" y="1754097"/>
                  <a:pt x="4089269" y="1667138"/>
                  <a:pt x="3894746" y="1738889"/>
                </a:cubicBezTo>
                <a:cubicBezTo>
                  <a:pt x="3700223" y="1810640"/>
                  <a:pt x="3431526" y="1666923"/>
                  <a:pt x="3238203" y="1738889"/>
                </a:cubicBezTo>
                <a:cubicBezTo>
                  <a:pt x="3044880" y="1810855"/>
                  <a:pt x="2849337" y="1672270"/>
                  <a:pt x="2631736" y="1738889"/>
                </a:cubicBezTo>
                <a:cubicBezTo>
                  <a:pt x="2414135" y="1805508"/>
                  <a:pt x="2162053" y="1720295"/>
                  <a:pt x="1975193" y="1738889"/>
                </a:cubicBezTo>
                <a:cubicBezTo>
                  <a:pt x="1788333" y="1757483"/>
                  <a:pt x="1600450" y="1738684"/>
                  <a:pt x="1418800" y="1738889"/>
                </a:cubicBezTo>
                <a:cubicBezTo>
                  <a:pt x="1237150" y="1739094"/>
                  <a:pt x="1163399" y="1738716"/>
                  <a:pt x="1012634" y="1738889"/>
                </a:cubicBezTo>
                <a:cubicBezTo>
                  <a:pt x="861869" y="1739062"/>
                  <a:pt x="343057" y="1652297"/>
                  <a:pt x="0" y="1738889"/>
                </a:cubicBezTo>
                <a:cubicBezTo>
                  <a:pt x="-2730" y="1541182"/>
                  <a:pt x="17169" y="1434692"/>
                  <a:pt x="0" y="1176648"/>
                </a:cubicBezTo>
                <a:cubicBezTo>
                  <a:pt x="-17169" y="918604"/>
                  <a:pt x="21654" y="858753"/>
                  <a:pt x="0" y="649185"/>
                </a:cubicBezTo>
                <a:cubicBezTo>
                  <a:pt x="-21654" y="439617"/>
                  <a:pt x="12948" y="1546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EE8AEE98-D4BC-00BD-44B9-F7ED72AAA968}"/>
              </a:ext>
            </a:extLst>
          </p:cNvPr>
          <p:cNvSpPr/>
          <p:nvPr/>
        </p:nvSpPr>
        <p:spPr>
          <a:xfrm rot="21441141">
            <a:off x="5189840" y="2801799"/>
            <a:ext cx="672715" cy="611990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568279-3B04-DBA6-9E32-E14863FDEEF6}"/>
              </a:ext>
            </a:extLst>
          </p:cNvPr>
          <p:cNvSpPr txBox="1"/>
          <p:nvPr/>
        </p:nvSpPr>
        <p:spPr>
          <a:xfrm rot="21406535">
            <a:off x="1018058" y="1982903"/>
            <a:ext cx="391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Place-toi en équipes de 6 personnes.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EFE715E-4E52-4589-097C-0E3C96D95911}"/>
              </a:ext>
            </a:extLst>
          </p:cNvPr>
          <p:cNvSpPr/>
          <p:nvPr/>
        </p:nvSpPr>
        <p:spPr>
          <a:xfrm rot="325412">
            <a:off x="801384" y="4230384"/>
            <a:ext cx="5007531" cy="1738889"/>
          </a:xfrm>
          <a:custGeom>
            <a:avLst/>
            <a:gdLst>
              <a:gd name="connsiteX0" fmla="*/ 0 w 5007531"/>
              <a:gd name="connsiteY0" fmla="*/ 0 h 1738889"/>
              <a:gd name="connsiteX1" fmla="*/ 456242 w 5007531"/>
              <a:gd name="connsiteY1" fmla="*/ 0 h 1738889"/>
              <a:gd name="connsiteX2" fmla="*/ 1062709 w 5007531"/>
              <a:gd name="connsiteY2" fmla="*/ 0 h 1738889"/>
              <a:gd name="connsiteX3" fmla="*/ 1619102 w 5007531"/>
              <a:gd name="connsiteY3" fmla="*/ 0 h 1738889"/>
              <a:gd name="connsiteX4" fmla="*/ 2275645 w 5007531"/>
              <a:gd name="connsiteY4" fmla="*/ 0 h 1738889"/>
              <a:gd name="connsiteX5" fmla="*/ 2832037 w 5007531"/>
              <a:gd name="connsiteY5" fmla="*/ 0 h 1738889"/>
              <a:gd name="connsiteX6" fmla="*/ 3488580 w 5007531"/>
              <a:gd name="connsiteY6" fmla="*/ 0 h 1738889"/>
              <a:gd name="connsiteX7" fmla="*/ 3994897 w 5007531"/>
              <a:gd name="connsiteY7" fmla="*/ 0 h 1738889"/>
              <a:gd name="connsiteX8" fmla="*/ 5007531 w 5007531"/>
              <a:gd name="connsiteY8" fmla="*/ 0 h 1738889"/>
              <a:gd name="connsiteX9" fmla="*/ 5007531 w 5007531"/>
              <a:gd name="connsiteY9" fmla="*/ 527463 h 1738889"/>
              <a:gd name="connsiteX10" fmla="*/ 5007531 w 5007531"/>
              <a:gd name="connsiteY10" fmla="*/ 1124482 h 1738889"/>
              <a:gd name="connsiteX11" fmla="*/ 5007531 w 5007531"/>
              <a:gd name="connsiteY11" fmla="*/ 1738889 h 1738889"/>
              <a:gd name="connsiteX12" fmla="*/ 4501214 w 5007531"/>
              <a:gd name="connsiteY12" fmla="*/ 1738889 h 1738889"/>
              <a:gd name="connsiteX13" fmla="*/ 3994897 w 5007531"/>
              <a:gd name="connsiteY13" fmla="*/ 1738889 h 1738889"/>
              <a:gd name="connsiteX14" fmla="*/ 3438505 w 5007531"/>
              <a:gd name="connsiteY14" fmla="*/ 1738889 h 1738889"/>
              <a:gd name="connsiteX15" fmla="*/ 2832037 w 5007531"/>
              <a:gd name="connsiteY15" fmla="*/ 1738889 h 1738889"/>
              <a:gd name="connsiteX16" fmla="*/ 2275645 w 5007531"/>
              <a:gd name="connsiteY16" fmla="*/ 1738889 h 1738889"/>
              <a:gd name="connsiteX17" fmla="*/ 1669177 w 5007531"/>
              <a:gd name="connsiteY17" fmla="*/ 1738889 h 1738889"/>
              <a:gd name="connsiteX18" fmla="*/ 1162860 w 5007531"/>
              <a:gd name="connsiteY18" fmla="*/ 1738889 h 1738889"/>
              <a:gd name="connsiteX19" fmla="*/ 606468 w 5007531"/>
              <a:gd name="connsiteY19" fmla="*/ 1738889 h 1738889"/>
              <a:gd name="connsiteX20" fmla="*/ 0 w 5007531"/>
              <a:gd name="connsiteY20" fmla="*/ 1738889 h 1738889"/>
              <a:gd name="connsiteX21" fmla="*/ 0 w 5007531"/>
              <a:gd name="connsiteY21" fmla="*/ 1194037 h 1738889"/>
              <a:gd name="connsiteX22" fmla="*/ 0 w 5007531"/>
              <a:gd name="connsiteY22" fmla="*/ 597019 h 1738889"/>
              <a:gd name="connsiteX23" fmla="*/ 0 w 5007531"/>
              <a:gd name="connsiteY23" fmla="*/ 0 h 17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07531" h="1738889" fill="none" extrusionOk="0">
                <a:moveTo>
                  <a:pt x="0" y="0"/>
                </a:moveTo>
                <a:cubicBezTo>
                  <a:pt x="146938" y="-51623"/>
                  <a:pt x="303102" y="13616"/>
                  <a:pt x="456242" y="0"/>
                </a:cubicBezTo>
                <a:cubicBezTo>
                  <a:pt x="609382" y="-13616"/>
                  <a:pt x="881043" y="65817"/>
                  <a:pt x="1062709" y="0"/>
                </a:cubicBezTo>
                <a:cubicBezTo>
                  <a:pt x="1244375" y="-65817"/>
                  <a:pt x="1420735" y="53676"/>
                  <a:pt x="1619102" y="0"/>
                </a:cubicBezTo>
                <a:cubicBezTo>
                  <a:pt x="1817469" y="-53676"/>
                  <a:pt x="2092633" y="43777"/>
                  <a:pt x="2275645" y="0"/>
                </a:cubicBezTo>
                <a:cubicBezTo>
                  <a:pt x="2458657" y="-43777"/>
                  <a:pt x="2685922" y="31452"/>
                  <a:pt x="2832037" y="0"/>
                </a:cubicBezTo>
                <a:cubicBezTo>
                  <a:pt x="2978152" y="-31452"/>
                  <a:pt x="3316754" y="63124"/>
                  <a:pt x="3488580" y="0"/>
                </a:cubicBezTo>
                <a:cubicBezTo>
                  <a:pt x="3660406" y="-63124"/>
                  <a:pt x="3764285" y="33134"/>
                  <a:pt x="3994897" y="0"/>
                </a:cubicBezTo>
                <a:cubicBezTo>
                  <a:pt x="4225509" y="-33134"/>
                  <a:pt x="4704108" y="46878"/>
                  <a:pt x="5007531" y="0"/>
                </a:cubicBezTo>
                <a:cubicBezTo>
                  <a:pt x="5011196" y="262898"/>
                  <a:pt x="4976261" y="384078"/>
                  <a:pt x="5007531" y="527463"/>
                </a:cubicBezTo>
                <a:cubicBezTo>
                  <a:pt x="5038801" y="670848"/>
                  <a:pt x="4945850" y="835708"/>
                  <a:pt x="5007531" y="1124482"/>
                </a:cubicBezTo>
                <a:cubicBezTo>
                  <a:pt x="5069212" y="1413256"/>
                  <a:pt x="4987538" y="1526292"/>
                  <a:pt x="5007531" y="1738889"/>
                </a:cubicBezTo>
                <a:cubicBezTo>
                  <a:pt x="4859844" y="1794266"/>
                  <a:pt x="4603643" y="1689317"/>
                  <a:pt x="4501214" y="1738889"/>
                </a:cubicBezTo>
                <a:cubicBezTo>
                  <a:pt x="4398785" y="1788461"/>
                  <a:pt x="4238390" y="1681705"/>
                  <a:pt x="3994897" y="1738889"/>
                </a:cubicBezTo>
                <a:cubicBezTo>
                  <a:pt x="3751404" y="1796073"/>
                  <a:pt x="3616254" y="1695733"/>
                  <a:pt x="3438505" y="1738889"/>
                </a:cubicBezTo>
                <a:cubicBezTo>
                  <a:pt x="3260756" y="1782045"/>
                  <a:pt x="3119344" y="1725890"/>
                  <a:pt x="2832037" y="1738889"/>
                </a:cubicBezTo>
                <a:cubicBezTo>
                  <a:pt x="2544730" y="1751888"/>
                  <a:pt x="2537430" y="1724387"/>
                  <a:pt x="2275645" y="1738889"/>
                </a:cubicBezTo>
                <a:cubicBezTo>
                  <a:pt x="2013860" y="1753391"/>
                  <a:pt x="1805746" y="1735592"/>
                  <a:pt x="1669177" y="1738889"/>
                </a:cubicBezTo>
                <a:cubicBezTo>
                  <a:pt x="1532608" y="1742186"/>
                  <a:pt x="1407491" y="1710239"/>
                  <a:pt x="1162860" y="1738889"/>
                </a:cubicBezTo>
                <a:cubicBezTo>
                  <a:pt x="918229" y="1767539"/>
                  <a:pt x="736809" y="1736359"/>
                  <a:pt x="606468" y="1738889"/>
                </a:cubicBezTo>
                <a:cubicBezTo>
                  <a:pt x="476127" y="1741419"/>
                  <a:pt x="124006" y="1690288"/>
                  <a:pt x="0" y="1738889"/>
                </a:cubicBezTo>
                <a:cubicBezTo>
                  <a:pt x="-58322" y="1629108"/>
                  <a:pt x="35406" y="1407304"/>
                  <a:pt x="0" y="1194037"/>
                </a:cubicBezTo>
                <a:cubicBezTo>
                  <a:pt x="-35406" y="980770"/>
                  <a:pt x="58148" y="765967"/>
                  <a:pt x="0" y="597019"/>
                </a:cubicBezTo>
                <a:cubicBezTo>
                  <a:pt x="-58148" y="428071"/>
                  <a:pt x="35524" y="260773"/>
                  <a:pt x="0" y="0"/>
                </a:cubicBezTo>
                <a:close/>
              </a:path>
              <a:path w="5007531" h="1738889" stroke="0" extrusionOk="0">
                <a:moveTo>
                  <a:pt x="0" y="0"/>
                </a:moveTo>
                <a:cubicBezTo>
                  <a:pt x="212191" y="-7515"/>
                  <a:pt x="343321" y="41845"/>
                  <a:pt x="456242" y="0"/>
                </a:cubicBezTo>
                <a:cubicBezTo>
                  <a:pt x="569163" y="-41845"/>
                  <a:pt x="864973" y="44936"/>
                  <a:pt x="1112785" y="0"/>
                </a:cubicBezTo>
                <a:cubicBezTo>
                  <a:pt x="1360597" y="-44936"/>
                  <a:pt x="1629775" y="57140"/>
                  <a:pt x="1769328" y="0"/>
                </a:cubicBezTo>
                <a:cubicBezTo>
                  <a:pt x="1908881" y="-57140"/>
                  <a:pt x="2019914" y="28842"/>
                  <a:pt x="2225569" y="0"/>
                </a:cubicBezTo>
                <a:cubicBezTo>
                  <a:pt x="2431224" y="-28842"/>
                  <a:pt x="2615646" y="50988"/>
                  <a:pt x="2832037" y="0"/>
                </a:cubicBezTo>
                <a:cubicBezTo>
                  <a:pt x="3048428" y="-50988"/>
                  <a:pt x="3144095" y="27244"/>
                  <a:pt x="3238203" y="0"/>
                </a:cubicBezTo>
                <a:cubicBezTo>
                  <a:pt x="3332311" y="-27244"/>
                  <a:pt x="3696811" y="71809"/>
                  <a:pt x="3894746" y="0"/>
                </a:cubicBezTo>
                <a:cubicBezTo>
                  <a:pt x="4092681" y="-71809"/>
                  <a:pt x="4218819" y="30678"/>
                  <a:pt x="4451139" y="0"/>
                </a:cubicBezTo>
                <a:cubicBezTo>
                  <a:pt x="4683459" y="-30678"/>
                  <a:pt x="4892261" y="13437"/>
                  <a:pt x="5007531" y="0"/>
                </a:cubicBezTo>
                <a:cubicBezTo>
                  <a:pt x="5020527" y="207617"/>
                  <a:pt x="5007526" y="343066"/>
                  <a:pt x="5007531" y="562241"/>
                </a:cubicBezTo>
                <a:cubicBezTo>
                  <a:pt x="5007536" y="781416"/>
                  <a:pt x="4973575" y="983218"/>
                  <a:pt x="5007531" y="1107093"/>
                </a:cubicBezTo>
                <a:cubicBezTo>
                  <a:pt x="5041487" y="1230968"/>
                  <a:pt x="4939456" y="1520600"/>
                  <a:pt x="5007531" y="1738889"/>
                </a:cubicBezTo>
                <a:cubicBezTo>
                  <a:pt x="4879980" y="1757291"/>
                  <a:pt x="4723763" y="1723681"/>
                  <a:pt x="4501214" y="1738889"/>
                </a:cubicBezTo>
                <a:cubicBezTo>
                  <a:pt x="4278665" y="1754097"/>
                  <a:pt x="4089269" y="1667138"/>
                  <a:pt x="3894746" y="1738889"/>
                </a:cubicBezTo>
                <a:cubicBezTo>
                  <a:pt x="3700223" y="1810640"/>
                  <a:pt x="3431526" y="1666923"/>
                  <a:pt x="3238203" y="1738889"/>
                </a:cubicBezTo>
                <a:cubicBezTo>
                  <a:pt x="3044880" y="1810855"/>
                  <a:pt x="2849337" y="1672270"/>
                  <a:pt x="2631736" y="1738889"/>
                </a:cubicBezTo>
                <a:cubicBezTo>
                  <a:pt x="2414135" y="1805508"/>
                  <a:pt x="2162053" y="1720295"/>
                  <a:pt x="1975193" y="1738889"/>
                </a:cubicBezTo>
                <a:cubicBezTo>
                  <a:pt x="1788333" y="1757483"/>
                  <a:pt x="1600450" y="1738684"/>
                  <a:pt x="1418800" y="1738889"/>
                </a:cubicBezTo>
                <a:cubicBezTo>
                  <a:pt x="1237150" y="1739094"/>
                  <a:pt x="1163399" y="1738716"/>
                  <a:pt x="1012634" y="1738889"/>
                </a:cubicBezTo>
                <a:cubicBezTo>
                  <a:pt x="861869" y="1739062"/>
                  <a:pt x="343057" y="1652297"/>
                  <a:pt x="0" y="1738889"/>
                </a:cubicBezTo>
                <a:cubicBezTo>
                  <a:pt x="-2730" y="1541182"/>
                  <a:pt x="17169" y="1434692"/>
                  <a:pt x="0" y="1176648"/>
                </a:cubicBezTo>
                <a:cubicBezTo>
                  <a:pt x="-17169" y="918604"/>
                  <a:pt x="21654" y="858753"/>
                  <a:pt x="0" y="649185"/>
                </a:cubicBezTo>
                <a:cubicBezTo>
                  <a:pt x="-21654" y="439617"/>
                  <a:pt x="12948" y="1546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90083267-C544-000B-E731-66629FEE5CD1}"/>
              </a:ext>
            </a:extLst>
          </p:cNvPr>
          <p:cNvSpPr/>
          <p:nvPr/>
        </p:nvSpPr>
        <p:spPr>
          <a:xfrm rot="362274">
            <a:off x="5392964" y="5723313"/>
            <a:ext cx="672715" cy="611990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BE0EB2-70CA-0A55-508B-E4BF9059FE56}"/>
              </a:ext>
            </a:extLst>
          </p:cNvPr>
          <p:cNvSpPr txBox="1"/>
          <p:nvPr/>
        </p:nvSpPr>
        <p:spPr>
          <a:xfrm rot="327668">
            <a:off x="1332421" y="4561219"/>
            <a:ext cx="391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>
                <a:solidFill>
                  <a:srgbClr val="2F5C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N’oublie pas de faire ta mission secrète!</a:t>
            </a: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2E343D01-938A-A985-D4CE-AB8D2117DE1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73808" y="1873673"/>
            <a:ext cx="4991742" cy="3354511"/>
          </a:xfrm>
          <a:custGeom>
            <a:avLst/>
            <a:gdLst/>
            <a:ahLst/>
            <a:cxnLst/>
            <a:rect l="l" t="t" r="r" b="b"/>
            <a:pathLst>
              <a:path w="14004785" h="5206116">
                <a:moveTo>
                  <a:pt x="0" y="0"/>
                </a:moveTo>
                <a:lnTo>
                  <a:pt x="14004785" y="0"/>
                </a:lnTo>
                <a:lnTo>
                  <a:pt x="14004785" y="5206116"/>
                </a:lnTo>
                <a:lnTo>
                  <a:pt x="0" y="520611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r="-99830"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289866-6A3C-60D9-B1B1-E52339B586EB}"/>
              </a:ext>
            </a:extLst>
          </p:cNvPr>
          <p:cNvSpPr txBox="1"/>
          <p:nvPr/>
        </p:nvSpPr>
        <p:spPr>
          <a:xfrm>
            <a:off x="7154173" y="2141443"/>
            <a:ext cx="2167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défi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42394C-8A7C-B01D-4407-D46464EC4E0C}"/>
              </a:ext>
            </a:extLst>
          </p:cNvPr>
          <p:cNvSpPr txBox="1"/>
          <p:nvPr/>
        </p:nvSpPr>
        <p:spPr>
          <a:xfrm>
            <a:off x="7297455" y="2761483"/>
            <a:ext cx="3901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Réaliser un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dessin collectif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thème de votre choix (l’amitié, la justice, la musique, les arts, les sports, l’environnement, le voyage,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animBg="1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A7DF-445F-CD89-0D61-BEBDFF33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FD7218-EE71-B745-5593-5FD46D601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B725321-C820-D8F4-B516-6C1FAE6C40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558819"/>
            <a:ext cx="2315777" cy="2299181"/>
          </a:xfrm>
          <a:custGeom>
            <a:avLst/>
            <a:gdLst/>
            <a:ahLst/>
            <a:cxnLst/>
            <a:rect l="l" t="t" r="r" b="b"/>
            <a:pathLst>
              <a:path w="3926135" h="3916320">
                <a:moveTo>
                  <a:pt x="0" y="0"/>
                </a:moveTo>
                <a:lnTo>
                  <a:pt x="3926135" y="0"/>
                </a:lnTo>
                <a:lnTo>
                  <a:pt x="3926135" y="3916320"/>
                </a:lnTo>
                <a:lnTo>
                  <a:pt x="0" y="391632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3026" b="-13557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761C1F1-CF19-8BCA-2312-D76C1592BF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7E7C83-3695-D85D-0BAA-5408A7C68BC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1672" y="398047"/>
            <a:ext cx="8558007" cy="995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585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Douze mains habiles….</a:t>
            </a:r>
            <a:endParaRPr lang="en-US" sz="5850" b="1">
              <a:solidFill>
                <a:srgbClr val="0038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AAF3A80-BA40-C46B-8236-175027FC03A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4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21AB21F-333F-1C86-D524-A6479E6A52F2}"/>
              </a:ext>
            </a:extLst>
          </p:cNvPr>
          <p:cNvSpPr/>
          <p:nvPr/>
        </p:nvSpPr>
        <p:spPr>
          <a:xfrm rot="21404279">
            <a:off x="487021" y="1621291"/>
            <a:ext cx="5007531" cy="1738889"/>
          </a:xfrm>
          <a:custGeom>
            <a:avLst/>
            <a:gdLst>
              <a:gd name="connsiteX0" fmla="*/ 0 w 5007531"/>
              <a:gd name="connsiteY0" fmla="*/ 0 h 1738889"/>
              <a:gd name="connsiteX1" fmla="*/ 456242 w 5007531"/>
              <a:gd name="connsiteY1" fmla="*/ 0 h 1738889"/>
              <a:gd name="connsiteX2" fmla="*/ 1062709 w 5007531"/>
              <a:gd name="connsiteY2" fmla="*/ 0 h 1738889"/>
              <a:gd name="connsiteX3" fmla="*/ 1619102 w 5007531"/>
              <a:gd name="connsiteY3" fmla="*/ 0 h 1738889"/>
              <a:gd name="connsiteX4" fmla="*/ 2275645 w 5007531"/>
              <a:gd name="connsiteY4" fmla="*/ 0 h 1738889"/>
              <a:gd name="connsiteX5" fmla="*/ 2832037 w 5007531"/>
              <a:gd name="connsiteY5" fmla="*/ 0 h 1738889"/>
              <a:gd name="connsiteX6" fmla="*/ 3488580 w 5007531"/>
              <a:gd name="connsiteY6" fmla="*/ 0 h 1738889"/>
              <a:gd name="connsiteX7" fmla="*/ 3994897 w 5007531"/>
              <a:gd name="connsiteY7" fmla="*/ 0 h 1738889"/>
              <a:gd name="connsiteX8" fmla="*/ 5007531 w 5007531"/>
              <a:gd name="connsiteY8" fmla="*/ 0 h 1738889"/>
              <a:gd name="connsiteX9" fmla="*/ 5007531 w 5007531"/>
              <a:gd name="connsiteY9" fmla="*/ 527463 h 1738889"/>
              <a:gd name="connsiteX10" fmla="*/ 5007531 w 5007531"/>
              <a:gd name="connsiteY10" fmla="*/ 1124482 h 1738889"/>
              <a:gd name="connsiteX11" fmla="*/ 5007531 w 5007531"/>
              <a:gd name="connsiteY11" fmla="*/ 1738889 h 1738889"/>
              <a:gd name="connsiteX12" fmla="*/ 4501214 w 5007531"/>
              <a:gd name="connsiteY12" fmla="*/ 1738889 h 1738889"/>
              <a:gd name="connsiteX13" fmla="*/ 3994897 w 5007531"/>
              <a:gd name="connsiteY13" fmla="*/ 1738889 h 1738889"/>
              <a:gd name="connsiteX14" fmla="*/ 3438505 w 5007531"/>
              <a:gd name="connsiteY14" fmla="*/ 1738889 h 1738889"/>
              <a:gd name="connsiteX15" fmla="*/ 2832037 w 5007531"/>
              <a:gd name="connsiteY15" fmla="*/ 1738889 h 1738889"/>
              <a:gd name="connsiteX16" fmla="*/ 2275645 w 5007531"/>
              <a:gd name="connsiteY16" fmla="*/ 1738889 h 1738889"/>
              <a:gd name="connsiteX17" fmla="*/ 1669177 w 5007531"/>
              <a:gd name="connsiteY17" fmla="*/ 1738889 h 1738889"/>
              <a:gd name="connsiteX18" fmla="*/ 1162860 w 5007531"/>
              <a:gd name="connsiteY18" fmla="*/ 1738889 h 1738889"/>
              <a:gd name="connsiteX19" fmla="*/ 606468 w 5007531"/>
              <a:gd name="connsiteY19" fmla="*/ 1738889 h 1738889"/>
              <a:gd name="connsiteX20" fmla="*/ 0 w 5007531"/>
              <a:gd name="connsiteY20" fmla="*/ 1738889 h 1738889"/>
              <a:gd name="connsiteX21" fmla="*/ 0 w 5007531"/>
              <a:gd name="connsiteY21" fmla="*/ 1194037 h 1738889"/>
              <a:gd name="connsiteX22" fmla="*/ 0 w 5007531"/>
              <a:gd name="connsiteY22" fmla="*/ 597019 h 1738889"/>
              <a:gd name="connsiteX23" fmla="*/ 0 w 5007531"/>
              <a:gd name="connsiteY23" fmla="*/ 0 h 17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07531" h="1738889" fill="none" extrusionOk="0">
                <a:moveTo>
                  <a:pt x="0" y="0"/>
                </a:moveTo>
                <a:cubicBezTo>
                  <a:pt x="146938" y="-51623"/>
                  <a:pt x="303102" y="13616"/>
                  <a:pt x="456242" y="0"/>
                </a:cubicBezTo>
                <a:cubicBezTo>
                  <a:pt x="609382" y="-13616"/>
                  <a:pt x="881043" y="65817"/>
                  <a:pt x="1062709" y="0"/>
                </a:cubicBezTo>
                <a:cubicBezTo>
                  <a:pt x="1244375" y="-65817"/>
                  <a:pt x="1420735" y="53676"/>
                  <a:pt x="1619102" y="0"/>
                </a:cubicBezTo>
                <a:cubicBezTo>
                  <a:pt x="1817469" y="-53676"/>
                  <a:pt x="2092633" y="43777"/>
                  <a:pt x="2275645" y="0"/>
                </a:cubicBezTo>
                <a:cubicBezTo>
                  <a:pt x="2458657" y="-43777"/>
                  <a:pt x="2685922" y="31452"/>
                  <a:pt x="2832037" y="0"/>
                </a:cubicBezTo>
                <a:cubicBezTo>
                  <a:pt x="2978152" y="-31452"/>
                  <a:pt x="3316754" y="63124"/>
                  <a:pt x="3488580" y="0"/>
                </a:cubicBezTo>
                <a:cubicBezTo>
                  <a:pt x="3660406" y="-63124"/>
                  <a:pt x="3764285" y="33134"/>
                  <a:pt x="3994897" y="0"/>
                </a:cubicBezTo>
                <a:cubicBezTo>
                  <a:pt x="4225509" y="-33134"/>
                  <a:pt x="4704108" y="46878"/>
                  <a:pt x="5007531" y="0"/>
                </a:cubicBezTo>
                <a:cubicBezTo>
                  <a:pt x="5011196" y="262898"/>
                  <a:pt x="4976261" y="384078"/>
                  <a:pt x="5007531" y="527463"/>
                </a:cubicBezTo>
                <a:cubicBezTo>
                  <a:pt x="5038801" y="670848"/>
                  <a:pt x="4945850" y="835708"/>
                  <a:pt x="5007531" y="1124482"/>
                </a:cubicBezTo>
                <a:cubicBezTo>
                  <a:pt x="5069212" y="1413256"/>
                  <a:pt x="4987538" y="1526292"/>
                  <a:pt x="5007531" y="1738889"/>
                </a:cubicBezTo>
                <a:cubicBezTo>
                  <a:pt x="4859844" y="1794266"/>
                  <a:pt x="4603643" y="1689317"/>
                  <a:pt x="4501214" y="1738889"/>
                </a:cubicBezTo>
                <a:cubicBezTo>
                  <a:pt x="4398785" y="1788461"/>
                  <a:pt x="4238390" y="1681705"/>
                  <a:pt x="3994897" y="1738889"/>
                </a:cubicBezTo>
                <a:cubicBezTo>
                  <a:pt x="3751404" y="1796073"/>
                  <a:pt x="3616254" y="1695733"/>
                  <a:pt x="3438505" y="1738889"/>
                </a:cubicBezTo>
                <a:cubicBezTo>
                  <a:pt x="3260756" y="1782045"/>
                  <a:pt x="3119344" y="1725890"/>
                  <a:pt x="2832037" y="1738889"/>
                </a:cubicBezTo>
                <a:cubicBezTo>
                  <a:pt x="2544730" y="1751888"/>
                  <a:pt x="2537430" y="1724387"/>
                  <a:pt x="2275645" y="1738889"/>
                </a:cubicBezTo>
                <a:cubicBezTo>
                  <a:pt x="2013860" y="1753391"/>
                  <a:pt x="1805746" y="1735592"/>
                  <a:pt x="1669177" y="1738889"/>
                </a:cubicBezTo>
                <a:cubicBezTo>
                  <a:pt x="1532608" y="1742186"/>
                  <a:pt x="1407491" y="1710239"/>
                  <a:pt x="1162860" y="1738889"/>
                </a:cubicBezTo>
                <a:cubicBezTo>
                  <a:pt x="918229" y="1767539"/>
                  <a:pt x="736809" y="1736359"/>
                  <a:pt x="606468" y="1738889"/>
                </a:cubicBezTo>
                <a:cubicBezTo>
                  <a:pt x="476127" y="1741419"/>
                  <a:pt x="124006" y="1690288"/>
                  <a:pt x="0" y="1738889"/>
                </a:cubicBezTo>
                <a:cubicBezTo>
                  <a:pt x="-58322" y="1629108"/>
                  <a:pt x="35406" y="1407304"/>
                  <a:pt x="0" y="1194037"/>
                </a:cubicBezTo>
                <a:cubicBezTo>
                  <a:pt x="-35406" y="980770"/>
                  <a:pt x="58148" y="765967"/>
                  <a:pt x="0" y="597019"/>
                </a:cubicBezTo>
                <a:cubicBezTo>
                  <a:pt x="-58148" y="428071"/>
                  <a:pt x="35524" y="260773"/>
                  <a:pt x="0" y="0"/>
                </a:cubicBezTo>
                <a:close/>
              </a:path>
              <a:path w="5007531" h="1738889" stroke="0" extrusionOk="0">
                <a:moveTo>
                  <a:pt x="0" y="0"/>
                </a:moveTo>
                <a:cubicBezTo>
                  <a:pt x="212191" y="-7515"/>
                  <a:pt x="343321" y="41845"/>
                  <a:pt x="456242" y="0"/>
                </a:cubicBezTo>
                <a:cubicBezTo>
                  <a:pt x="569163" y="-41845"/>
                  <a:pt x="864973" y="44936"/>
                  <a:pt x="1112785" y="0"/>
                </a:cubicBezTo>
                <a:cubicBezTo>
                  <a:pt x="1360597" y="-44936"/>
                  <a:pt x="1629775" y="57140"/>
                  <a:pt x="1769328" y="0"/>
                </a:cubicBezTo>
                <a:cubicBezTo>
                  <a:pt x="1908881" y="-57140"/>
                  <a:pt x="2019914" y="28842"/>
                  <a:pt x="2225569" y="0"/>
                </a:cubicBezTo>
                <a:cubicBezTo>
                  <a:pt x="2431224" y="-28842"/>
                  <a:pt x="2615646" y="50988"/>
                  <a:pt x="2832037" y="0"/>
                </a:cubicBezTo>
                <a:cubicBezTo>
                  <a:pt x="3048428" y="-50988"/>
                  <a:pt x="3144095" y="27244"/>
                  <a:pt x="3238203" y="0"/>
                </a:cubicBezTo>
                <a:cubicBezTo>
                  <a:pt x="3332311" y="-27244"/>
                  <a:pt x="3696811" y="71809"/>
                  <a:pt x="3894746" y="0"/>
                </a:cubicBezTo>
                <a:cubicBezTo>
                  <a:pt x="4092681" y="-71809"/>
                  <a:pt x="4218819" y="30678"/>
                  <a:pt x="4451139" y="0"/>
                </a:cubicBezTo>
                <a:cubicBezTo>
                  <a:pt x="4683459" y="-30678"/>
                  <a:pt x="4892261" y="13437"/>
                  <a:pt x="5007531" y="0"/>
                </a:cubicBezTo>
                <a:cubicBezTo>
                  <a:pt x="5020527" y="207617"/>
                  <a:pt x="5007526" y="343066"/>
                  <a:pt x="5007531" y="562241"/>
                </a:cubicBezTo>
                <a:cubicBezTo>
                  <a:pt x="5007536" y="781416"/>
                  <a:pt x="4973575" y="983218"/>
                  <a:pt x="5007531" y="1107093"/>
                </a:cubicBezTo>
                <a:cubicBezTo>
                  <a:pt x="5041487" y="1230968"/>
                  <a:pt x="4939456" y="1520600"/>
                  <a:pt x="5007531" y="1738889"/>
                </a:cubicBezTo>
                <a:cubicBezTo>
                  <a:pt x="4879980" y="1757291"/>
                  <a:pt x="4723763" y="1723681"/>
                  <a:pt x="4501214" y="1738889"/>
                </a:cubicBezTo>
                <a:cubicBezTo>
                  <a:pt x="4278665" y="1754097"/>
                  <a:pt x="4089269" y="1667138"/>
                  <a:pt x="3894746" y="1738889"/>
                </a:cubicBezTo>
                <a:cubicBezTo>
                  <a:pt x="3700223" y="1810640"/>
                  <a:pt x="3431526" y="1666923"/>
                  <a:pt x="3238203" y="1738889"/>
                </a:cubicBezTo>
                <a:cubicBezTo>
                  <a:pt x="3044880" y="1810855"/>
                  <a:pt x="2849337" y="1672270"/>
                  <a:pt x="2631736" y="1738889"/>
                </a:cubicBezTo>
                <a:cubicBezTo>
                  <a:pt x="2414135" y="1805508"/>
                  <a:pt x="2162053" y="1720295"/>
                  <a:pt x="1975193" y="1738889"/>
                </a:cubicBezTo>
                <a:cubicBezTo>
                  <a:pt x="1788333" y="1757483"/>
                  <a:pt x="1600450" y="1738684"/>
                  <a:pt x="1418800" y="1738889"/>
                </a:cubicBezTo>
                <a:cubicBezTo>
                  <a:pt x="1237150" y="1739094"/>
                  <a:pt x="1163399" y="1738716"/>
                  <a:pt x="1012634" y="1738889"/>
                </a:cubicBezTo>
                <a:cubicBezTo>
                  <a:pt x="861869" y="1739062"/>
                  <a:pt x="343057" y="1652297"/>
                  <a:pt x="0" y="1738889"/>
                </a:cubicBezTo>
                <a:cubicBezTo>
                  <a:pt x="-2730" y="1541182"/>
                  <a:pt x="17169" y="1434692"/>
                  <a:pt x="0" y="1176648"/>
                </a:cubicBezTo>
                <a:cubicBezTo>
                  <a:pt x="-17169" y="918604"/>
                  <a:pt x="21654" y="858753"/>
                  <a:pt x="0" y="649185"/>
                </a:cubicBezTo>
                <a:cubicBezTo>
                  <a:pt x="-21654" y="439617"/>
                  <a:pt x="12948" y="1546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24B3BB9-1DC9-004C-E0A8-5F9736B5AD27}"/>
              </a:ext>
            </a:extLst>
          </p:cNvPr>
          <p:cNvSpPr/>
          <p:nvPr/>
        </p:nvSpPr>
        <p:spPr>
          <a:xfrm rot="21441141">
            <a:off x="5189840" y="2801799"/>
            <a:ext cx="672715" cy="611990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B58B22-CA0F-E57F-D4CE-ED037C24E650}"/>
              </a:ext>
            </a:extLst>
          </p:cNvPr>
          <p:cNvSpPr txBox="1"/>
          <p:nvPr/>
        </p:nvSpPr>
        <p:spPr>
          <a:xfrm rot="21406535">
            <a:off x="1016327" y="1916717"/>
            <a:ext cx="391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Attention! Le temps est écoulé!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2E19CE8-5513-02B2-0293-5A58A162BC8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486985" y="1636772"/>
            <a:ext cx="4667017" cy="1042419"/>
            <a:chOff x="0" y="0"/>
            <a:chExt cx="2149108" cy="495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6F05C7-7613-DEE4-C26C-EA6A39B09ADB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8FCE9EA-E07A-3DDA-F83F-22DA4DFAF460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EFC3D71-1EEA-B790-5624-FE86ED07E3C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672573" y="1724651"/>
            <a:ext cx="42573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Comment as-tu vécu ton expérience?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02D213-1091-CFB7-1C07-F1E2B1457A4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717489" y="1468784"/>
            <a:ext cx="672717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98017E53-57A0-65E4-A51B-805F03A67F0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03028" y="3842033"/>
            <a:ext cx="4667017" cy="2220439"/>
            <a:chOff x="0" y="0"/>
            <a:chExt cx="2149108" cy="49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644DCF4-4650-BC78-4F59-29453DDBBCFA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E94EBDB8-9369-C858-1BA2-0B95F545242B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50572736-AA03-6DF3-DD74-630B0A8348F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8616" y="3990118"/>
            <a:ext cx="4257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As-tu réussi à prendre ta place dans le groupe pour participer à la tâche, malgré les obstacles rencontrés? Si oui, comment? Si non, pourquoi?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57AE3D36-9863-6D7E-CB8F-5B2B6EC12F7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774637" y="3649326"/>
            <a:ext cx="672833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2F6EFBDB-5DE5-16D0-73B9-D55CA960B38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486985" y="3300187"/>
            <a:ext cx="4667017" cy="1202738"/>
            <a:chOff x="0" y="0"/>
            <a:chExt cx="2149108" cy="49546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360A7DC-571E-6063-795C-3A654AC621B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1292D128-EB29-29FB-0A9F-42B36106BDE9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B0728004-437C-FD24-990A-228A5E47B5C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579778" y="3429000"/>
            <a:ext cx="448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s’est passée la réalisation de ta mission secrète?</a:t>
            </a: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2BD746F1-9657-388F-C5BC-11C2C4006EF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0758595" y="3107479"/>
            <a:ext cx="672716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2BFD9DD8-C7BD-6B5E-6801-7570C10C51EC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5492983" y="4878041"/>
            <a:ext cx="4667017" cy="1433570"/>
            <a:chOff x="0" y="0"/>
            <a:chExt cx="2149108" cy="495463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ACB1F4C-0E7D-B2DE-51DB-404C5FA3DEAA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0B0F8D75-9546-7F1D-D83A-5B266C7CFE0B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79DB2723-8D20-CA2C-65CF-36A2C4EEF6A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641019" y="5038041"/>
            <a:ext cx="425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As-tu détecté les missions secrètes des autres personnes de ton équipe?</a:t>
            </a: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8D34F475-944F-D57A-2F3D-E4A1CE18A74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759785" y="4688613"/>
            <a:ext cx="646088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2DA6481A-D7EF-D909-0477-2AAAAD6D933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20517244">
            <a:off x="5222195" y="1391188"/>
            <a:ext cx="1446378" cy="749949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7" grpId="0"/>
      <p:bldP spid="8" grpId="0" animBg="1"/>
      <p:bldP spid="25" grpId="0"/>
      <p:bldP spid="26" grpId="0" animBg="1"/>
      <p:bldP spid="30" grpId="0"/>
      <p:bldP spid="31" grpId="0" animBg="1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9282-94D9-00FA-DFE1-4C52CAF39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CA9683-7E26-7F20-963C-99282B4127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8E054E-F94E-7C15-4601-F6E3FB063A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AB4B91-A6BB-0D74-DC37-6EA49E9A91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2606" y="368343"/>
            <a:ext cx="855800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Douze mains habiles….</a:t>
            </a:r>
            <a:endParaRPr lang="en-US" sz="5867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BE40A3A-7A20-A1F0-9ECA-F679F606ADA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1867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7DF924-0D5E-A31A-9C27-203932AA8268}"/>
              </a:ext>
            </a:extLst>
          </p:cNvPr>
          <p:cNvSpPr txBox="1"/>
          <p:nvPr/>
        </p:nvSpPr>
        <p:spPr>
          <a:xfrm>
            <a:off x="898218" y="1101809"/>
            <a:ext cx="906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Poursuivons l’échange…</a:t>
            </a:r>
            <a:endParaRPr lang="fr-CA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4FC4FF7-8EBA-30F2-724F-8AFE88D3E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08128" y="1818611"/>
            <a:ext cx="8142680" cy="1141961"/>
            <a:chOff x="0" y="0"/>
            <a:chExt cx="2149108" cy="495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A5848F-D81C-0B0D-1A5D-030B980C7B3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AB777D3-7589-E2C5-469D-A6F96609488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9571D5AE-86C1-7735-936C-68506DB3435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8128" y="1943140"/>
            <a:ext cx="802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Quelles ont été vos réactions </a:t>
            </a:r>
            <a:r>
              <a:rPr lang="fr-CA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(sensations physiques, émotions, pensées, comportements) </a:t>
            </a: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vis-à-vis les attitudes de certaines personnes de l’équipe?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C809741-405D-05EC-42D5-AC053B55149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334462" y="1583585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A9CA64E-328C-67B0-2158-2D45327F4F9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08128" y="3194437"/>
            <a:ext cx="4667017" cy="1474640"/>
            <a:chOff x="0" y="0"/>
            <a:chExt cx="2149108" cy="49546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9373E7-EBEA-0975-FF87-3B08BCBE6305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C258897-EC3F-8558-2734-F7F1A3B160E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D9422278-4789-3879-6DBF-8DF22CA8B8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00921" y="3359826"/>
            <a:ext cx="448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les rôles ont-ils été déterminés (qui fait quoi et comment)? </a:t>
            </a: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33855EC6-C70C-4C74-DEC1-F5E394D0DF0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79737" y="3001729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147D2EC5-366C-E3C5-EFB9-5416D50C454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721583" y="3194437"/>
            <a:ext cx="6010169" cy="1433570"/>
            <a:chOff x="0" y="0"/>
            <a:chExt cx="2149108" cy="495463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9CFB944-F613-03CC-510B-0C2FC9C3EF4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5C88BDC7-BBE7-F2AB-115A-41F42AF5B30D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Freeform 8">
            <a:extLst>
              <a:ext uri="{FF2B5EF4-FFF2-40B4-BE49-F238E27FC236}">
                <a16:creationId xmlns:a16="http://schemas.microsoft.com/office/drawing/2014/main" id="{1DDB1FC9-AA8E-6C6B-35D4-01A881F1CAB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271523" y="2925081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 descr="Une image contenant cercle, symbole, lampe&#10;&#10;&#10;&#10;Le contenu généré par l’IA peut être incorrect.">
            <a:extLst>
              <a:ext uri="{FF2B5EF4-FFF2-40B4-BE49-F238E27FC236}">
                <a16:creationId xmlns:a16="http://schemas.microsoft.com/office/drawing/2014/main" id="{137135BB-90C0-0AAD-F52C-F1842B38765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5" y="600816"/>
            <a:ext cx="562429" cy="5624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E3AF732-B2F4-7D50-CB7D-66A53078536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773844" y="3302134"/>
            <a:ext cx="581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Est-ce que toutes les personnes de votre équipe ont participé au dessin de manière égale ou équitable?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0CDE86E9-F589-3F0D-4506-0B1F1815BD6E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08128" y="4939633"/>
            <a:ext cx="4667017" cy="1698473"/>
            <a:chOff x="0" y="0"/>
            <a:chExt cx="2149108" cy="49546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74B84D-0DB8-10B5-178F-A98FBF43442C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EB87B247-53DD-7A91-8D4A-6B808073BDF6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4EF305E3-463A-97C3-D6B1-75DC7EE7886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00921" y="5041015"/>
            <a:ext cx="448142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les forces ou compétences des personnes de votre équipe ont-elles été mises à contribution? </a:t>
            </a: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18C8BC50-7DC5-5FDD-4FC5-E3ABEF58542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879737" y="4746926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5B9A061C-2EF3-9682-6D67-E90A34A35375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5721583" y="4930389"/>
            <a:ext cx="4392079" cy="1559268"/>
            <a:chOff x="0" y="0"/>
            <a:chExt cx="2149108" cy="495463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04294860-D87F-2181-078C-28A9FBD72D0B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99BA468E-1F3F-11DF-DCCC-6258FD5A9AEA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8">
            <a:extLst>
              <a:ext uri="{FF2B5EF4-FFF2-40B4-BE49-F238E27FC236}">
                <a16:creationId xmlns:a16="http://schemas.microsoft.com/office/drawing/2014/main" id="{5BCF806F-26F7-A262-ECB4-BD6607F3B82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650428" y="4773390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4AB8CF5-DD73-9C5E-380D-451CAF1446E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982218" y="5088794"/>
            <a:ext cx="391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Comment, collectivement, avez-vous résolu les défis qui se sont imposés à vous?</a:t>
            </a:r>
          </a:p>
        </p:txBody>
      </p:sp>
    </p:spTree>
    <p:extLst>
      <p:ext uri="{BB962C8B-B14F-4D97-AF65-F5344CB8AC3E}">
        <p14:creationId xmlns:p14="http://schemas.microsoft.com/office/powerpoint/2010/main" val="41541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 animBg="1"/>
      <p:bldP spid="30" grpId="0"/>
      <p:bldP spid="31" grpId="0" animBg="1"/>
      <p:bldP spid="36" grpId="0" animBg="1"/>
      <p:bldP spid="15" grpId="0"/>
      <p:bldP spid="20" grpId="0"/>
      <p:bldP spid="21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9A3D5-4E7A-F8CB-058C-415E0A8D8C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424" y="2156497"/>
            <a:ext cx="10211151" cy="3284184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>
            <p:custDataLst>
              <p:tags r:id="rId3"/>
            </p:custDataLst>
          </p:nvPr>
        </p:nvSpPr>
        <p:spPr>
          <a:xfrm>
            <a:off x="492434" y="3016148"/>
            <a:ext cx="995977" cy="880567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2" name="Freeform 12"/>
          <p:cNvSpPr/>
          <p:nvPr>
            <p:custDataLst>
              <p:tags r:id="rId4"/>
            </p:custDataLst>
          </p:nvPr>
        </p:nvSpPr>
        <p:spPr>
          <a:xfrm>
            <a:off x="10107597" y="595061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922EF6-5EB2-F124-BAF5-10C139625D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8476" y="583322"/>
            <a:ext cx="9245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Rappelle-toi</a:t>
            </a:r>
            <a:r>
              <a:rPr lang="fr-CA" sz="5867" b="1" dirty="0">
                <a:solidFill>
                  <a:srgbClr val="0038FF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85C9A6-6F89-31A7-8CD1-753E8F37153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02075" y="2459761"/>
            <a:ext cx="9787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Trouver une </a:t>
            </a:r>
            <a:r>
              <a:rPr lang="fr-CA" sz="3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confortable </a:t>
            </a:r>
            <a:r>
              <a:rPr lang="fr-CA" sz="3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parmi tes pairs, c’est important!</a:t>
            </a:r>
          </a:p>
          <a:p>
            <a:pPr algn="ctr"/>
            <a:r>
              <a:rPr lang="fr-CA" sz="3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A" sz="3200">
              <a:solidFill>
                <a:srgbClr val="2F5CE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A" sz="3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un groupe, chaque personne possède </a:t>
            </a:r>
            <a:r>
              <a:rPr lang="fr-CA" sz="3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place, unique et importante, qu’elle doit prendre… </a:t>
            </a:r>
          </a:p>
          <a:p>
            <a:pPr algn="ctr"/>
            <a:r>
              <a:rPr lang="fr-CA" sz="3200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plus, pas moins!</a:t>
            </a:r>
            <a:endParaRPr lang="fr-CA" sz="32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6"/>
          <p:cNvGrpSpPr/>
          <p:nvPr>
            <p:custDataLst>
              <p:tags r:id="rId7"/>
            </p:custDataLst>
          </p:nvPr>
        </p:nvGrpSpPr>
        <p:grpSpPr>
          <a:xfrm rot="-96328">
            <a:off x="8214431" y="1880913"/>
            <a:ext cx="2522657" cy="459915"/>
            <a:chOff x="0" y="0"/>
            <a:chExt cx="1656431" cy="4086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08C3FAD0-13C7-F559-47C3-2544F315C93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6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E65E-5448-DB65-C1D2-46BA74C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AAEA42CA-C319-5000-8439-017DC54C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1DA82F-F50E-131B-7EAE-B7E1888366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58510B-35DA-0B22-48A8-6C1193ED68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5600" y="533096"/>
            <a:ext cx="9601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éducative – Partie 1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1932E1-CC4F-E665-7D9A-EAC13C22BC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6681" y="4354096"/>
            <a:ext cx="3048292" cy="2503905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8320" r="-1" b="-38308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34490C-F0D6-C963-B291-85066DDE427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452D2-D7A7-1D0A-EAC0-1F8D16FDA96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7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E189D-EFA7-61F6-5FF6-8273068A64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15918" y="3276600"/>
            <a:ext cx="3604533" cy="1270000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08388-F221-A668-395C-56EEA7ABDCE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13184" y="3716916"/>
            <a:ext cx="3810000" cy="379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1867" b="1" dirty="0">
                <a:solidFill>
                  <a:schemeClr val="bg1"/>
                </a:solidFill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1867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73060571-9FA9-F3F9-BFDB-C87FC77563C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977103">
            <a:off x="10545505" y="2987007"/>
            <a:ext cx="609600" cy="609600"/>
          </a:xfrm>
          <a:prstGeom prst="rect">
            <a:avLst/>
          </a:prstGeom>
        </p:spPr>
      </p:pic>
      <p:pic>
        <p:nvPicPr>
          <p:cNvPr id="11" name="Média en ligne 10" title="Atelier 9 - Prendre SA place! - Partie 1">
            <a:hlinkClick r:id="" action="ppaction://media"/>
            <a:extLst>
              <a:ext uri="{FF2B5EF4-FFF2-40B4-BE49-F238E27FC236}">
                <a16:creationId xmlns:a16="http://schemas.microsoft.com/office/drawing/2014/main" id="{AD02DFD1-824A-DEB9-547A-1426D4884EE1}"/>
              </a:ext>
            </a:extLst>
          </p:cNvPr>
          <p:cNvPicPr>
            <a:picLocks noRot="1" noChangeAspect="1"/>
          </p:cNvPicPr>
          <p:nvPr>
            <a:videoFile r:link="rId10"/>
          </p:nvPr>
        </p:nvPicPr>
        <p:blipFill>
          <a:blip r:embed="rId22"/>
          <a:stretch>
            <a:fillRect/>
          </a:stretch>
        </p:blipFill>
        <p:spPr>
          <a:xfrm>
            <a:off x="880523" y="2317137"/>
            <a:ext cx="5471553" cy="3082565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4E939F2-5FA5-9329-FFB3-00493234A7C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051704" y="1963757"/>
            <a:ext cx="600743" cy="706757"/>
          </a:xfrm>
          <a:custGeom>
            <a:avLst/>
            <a:gdLst/>
            <a:ahLst/>
            <a:cxnLst/>
            <a:rect l="l" t="t" r="r" b="b"/>
            <a:pathLst>
              <a:path w="901115" h="1060135">
                <a:moveTo>
                  <a:pt x="0" y="0"/>
                </a:moveTo>
                <a:lnTo>
                  <a:pt x="901115" y="0"/>
                </a:lnTo>
                <a:lnTo>
                  <a:pt x="901115" y="1060136"/>
                </a:lnTo>
                <a:lnTo>
                  <a:pt x="0" y="106013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615D72-00EC-5A5D-C5F2-E704B225B791}"/>
              </a:ext>
            </a:extLst>
          </p:cNvPr>
          <p:cNvSpPr txBox="1"/>
          <p:nvPr/>
        </p:nvSpPr>
        <p:spPr>
          <a:xfrm>
            <a:off x="2564666" y="5513069"/>
            <a:ext cx="4118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dirty="0">
                <a:latin typeface="Calibri"/>
                <a:ea typeface="Calibri" panose="020F0502020204030204" pitchFamily="34" charset="0"/>
                <a:cs typeface="Calibri" panose="020F0502020204030204" pitchFamily="34" charset="0"/>
                <a:hlinkClick r:id="rId25"/>
              </a:rPr>
              <a:t>https://vimeo.com/1097860231</a:t>
            </a:r>
            <a:endParaRPr lang="fr-FR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1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754A7-680E-42A2-A47D-B9BBCC547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7AE091-A555-7B61-364B-E80BA7EF8C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7FF9D5-6109-670B-B93D-54C1262D98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4296" y="1759929"/>
            <a:ext cx="6946393" cy="3925672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2FFB24A-4CDB-718A-5DB3-C7260EA434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56307" y="2033222"/>
            <a:ext cx="995977" cy="880567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B4333B9-7522-1070-DD6A-6A3B7D848F4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89538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19A150-C7D0-C0DF-E0B7-1CECFDC8655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2434" y="508267"/>
            <a:ext cx="1128032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Connexions réelles VS virtuelles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FD18F61-EC5A-DF47-C7CE-63906891D82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66118" y="2260559"/>
            <a:ext cx="5670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liens d’amitié 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jouent un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rôle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ta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capacité à t’adapter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tous les changements qui surviennent à l’adolescence.</a:t>
            </a:r>
          </a:p>
          <a:p>
            <a:pPr algn="ctr"/>
            <a:b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 agissent comme des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facteurs de protection 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aux défis de la vie, un peu comme un parapluie!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1F06568-5346-F398-9A90-90C318703C03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rot="-96328">
            <a:off x="8898672" y="1516580"/>
            <a:ext cx="2522657" cy="459915"/>
            <a:chOff x="0" y="0"/>
            <a:chExt cx="1656431" cy="40860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BB57C21-4043-6B29-73B6-4E08E7B47F48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1FBBE41-6B1F-3D2A-C010-0A3CEF69FCDD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B953F10-8EC6-C28C-4796-8F1066B1AB2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8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8A78CA0-3A53-9677-BF4A-2FC4DFCABFB6}"/>
              </a:ext>
            </a:extLst>
          </p:cNvPr>
          <p:cNvSpPr/>
          <p:nvPr/>
        </p:nvSpPr>
        <p:spPr>
          <a:xfrm rot="478527">
            <a:off x="10449316" y="5222129"/>
            <a:ext cx="1580172" cy="1479484"/>
          </a:xfrm>
          <a:custGeom>
            <a:avLst/>
            <a:gdLst/>
            <a:ahLst/>
            <a:cxnLst/>
            <a:rect l="l" t="t" r="r" b="b"/>
            <a:pathLst>
              <a:path w="3221337" h="2959603">
                <a:moveTo>
                  <a:pt x="0" y="0"/>
                </a:moveTo>
                <a:lnTo>
                  <a:pt x="3221337" y="0"/>
                </a:lnTo>
                <a:lnTo>
                  <a:pt x="3221337" y="2959603"/>
                </a:lnTo>
                <a:lnTo>
                  <a:pt x="0" y="295960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66D602CD-1F15-B3D4-84CA-1E347116128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69853" y="3762381"/>
            <a:ext cx="2975039" cy="2796203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643433-4C0F-0E7F-F1D7-7B38C1FCA6DC}"/>
              </a:ext>
            </a:extLst>
          </p:cNvPr>
          <p:cNvSpPr txBox="1"/>
          <p:nvPr/>
        </p:nvSpPr>
        <p:spPr>
          <a:xfrm>
            <a:off x="2822841" y="4441517"/>
            <a:ext cx="21873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relations d’amitié sont au cœur des besoins des jeunes à l’adolescence.</a:t>
            </a:r>
          </a:p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BDB8285-0540-EF12-1C39-7CD37626EE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5" y="1609844"/>
            <a:ext cx="3394093" cy="34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50B7E-7E7E-5859-0465-F59D6036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2B87AE9-485B-61F2-6571-E72A048DA6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FDFEDB-B476-4863-78F9-7B620029F3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4296" y="1759928"/>
            <a:ext cx="6946393" cy="4293399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66FC98C-2B69-1210-7F57-F3AC62B5F3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56307" y="2033222"/>
            <a:ext cx="995977" cy="880567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EF1DECE-98BD-A625-0EBF-211911E3B0D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89538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223CFD-8A5C-A8FE-8916-1369024A40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2434" y="508267"/>
            <a:ext cx="1128032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Connexions réelles VS virtuelles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C516892-8F57-53BB-224D-2AEBDF17278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87908" y="2011743"/>
            <a:ext cx="5686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l’inverse…</a:t>
            </a:r>
          </a:p>
          <a:p>
            <a:pPr algn="ctr"/>
            <a:endParaRPr lang="fr-CA" sz="2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L’absence de liens d’amitié</a:t>
            </a:r>
          </a:p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 en retrait dans son groupe</a:t>
            </a:r>
          </a:p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se sentir à sa place</a:t>
            </a:r>
          </a:p>
          <a:p>
            <a:pPr algn="ctr"/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ctr"/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 peut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affecter l’estime de soi 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générer des sentiments de </a:t>
            </a:r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tristesse, d’isolement, d’impuissance et de stress</a:t>
            </a:r>
            <a:r>
              <a:rPr lang="fr-CA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vis-à-vis les épreuves de la vie. 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DCD6F15-6629-0BA6-EDB5-436F5E235EE3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rot="-96328">
            <a:off x="8898672" y="1516580"/>
            <a:ext cx="2522657" cy="459915"/>
            <a:chOff x="0" y="0"/>
            <a:chExt cx="1656431" cy="40860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9A353AC-37C1-3D3B-C98A-FF6F560C0D8D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97594DF-947D-35CF-5DE1-8A971B16DB52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B73A314-FE54-28EB-54AA-0BD40925E3B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9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A235CFD0-22BB-7FF4-4C9A-8CCFEB87C63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63278" y="4258029"/>
            <a:ext cx="2426777" cy="22808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E70A24-E6B0-2BDE-EC02-6B7D9E98BD45}"/>
              </a:ext>
            </a:extLst>
          </p:cNvPr>
          <p:cNvSpPr txBox="1"/>
          <p:nvPr/>
        </p:nvSpPr>
        <p:spPr>
          <a:xfrm>
            <a:off x="2182984" y="4556541"/>
            <a:ext cx="218736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C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 favorise : </a:t>
            </a:r>
          </a:p>
          <a:p>
            <a:pPr algn="ctr"/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l’estime de soi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fr-CA" b="1" dirty="0">
                <a:latin typeface="Calibri"/>
                <a:ea typeface="Calibri"/>
                <a:cs typeface="Calibri"/>
              </a:rPr>
              <a:t>la 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confiance</a:t>
            </a:r>
            <a:r>
              <a:rPr lang="fr-CA" b="1" dirty="0">
                <a:latin typeface="Calibri"/>
                <a:ea typeface="Calibri"/>
                <a:cs typeface="Calibri"/>
              </a:rPr>
              <a:t>, </a:t>
            </a:r>
          </a:p>
          <a:p>
            <a:pPr algn="ctr"/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courage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71A4CAC9-B16F-9D2B-CEF4-C7FFAA9513F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8819" y="1549591"/>
            <a:ext cx="2975039" cy="2796203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AD206A-BBC3-CA90-1863-2A66F3728086}"/>
              </a:ext>
            </a:extLst>
          </p:cNvPr>
          <p:cNvSpPr txBox="1"/>
          <p:nvPr/>
        </p:nvSpPr>
        <p:spPr>
          <a:xfrm>
            <a:off x="586911" y="2175903"/>
            <a:ext cx="222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 des amies et amis, ça permet de ressentir qu’on est une </a:t>
            </a:r>
            <a:r>
              <a:rPr lang="fr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 importante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qui a de la </a:t>
            </a:r>
            <a:r>
              <a:rPr lang="fr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valeur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4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94C0290761458A235FC9382DE19C" ma:contentTypeVersion="13" ma:contentTypeDescription="Crée un document." ma:contentTypeScope="" ma:versionID="c5481c0797b2de6d9f16ebab17dfcf27">
  <xsd:schema xmlns:xsd="http://www.w3.org/2001/XMLSchema" xmlns:xs="http://www.w3.org/2001/XMLSchema" xmlns:p="http://schemas.microsoft.com/office/2006/metadata/properties" xmlns:ns2="46590783-275d-4e7e-820c-073db9b06cee" xmlns:ns3="706bbcd1-905b-4b72-9787-879f2b1cbf08" targetNamespace="http://schemas.microsoft.com/office/2006/metadata/properties" ma:root="true" ma:fieldsID="cc43b8a1ac7f0794bbf9654e58fae4d5" ns2:_="" ns3:_="">
    <xsd:import namespace="46590783-275d-4e7e-820c-073db9b06cee"/>
    <xsd:import namespace="706bbcd1-905b-4b72-9787-879f2b1cb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90783-275d-4e7e-820c-073db9b06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bbcd1-905b-4b72-9787-879f2b1cbf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eb1641-7fe4-4da6-8962-9041e9f97a79}" ma:internalName="TaxCatchAll" ma:showField="CatchAllData" ma:web="706bbcd1-905b-4b72-9787-879f2b1cb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6bbcd1-905b-4b72-9787-879f2b1cbf08" xsi:nil="true"/>
    <lcf76f155ced4ddcb4097134ff3c332f xmlns="46590783-275d-4e7e-820c-073db9b06c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E4EFAE-915C-42FC-85FD-9FE350B8A8DB}">
  <ds:schemaRefs>
    <ds:schemaRef ds:uri="46590783-275d-4e7e-820c-073db9b06cee"/>
    <ds:schemaRef ds:uri="706bbcd1-905b-4b72-9787-879f2b1cbf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2ADB23-D969-48B9-AEF0-8C09589A4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E6410F-44CB-4D7A-B126-C830CA96CE2D}">
  <ds:schemaRefs>
    <ds:schemaRef ds:uri="http://schemas.microsoft.com/office/2006/metadata/properties"/>
    <ds:schemaRef ds:uri="706bbcd1-905b-4b72-9787-879f2b1cbf08"/>
    <ds:schemaRef ds:uri="http://purl.org/dc/elements/1.1/"/>
    <ds:schemaRef ds:uri="http://purl.org/dc/dcmitype/"/>
    <ds:schemaRef ds:uri="46590783-275d-4e7e-820c-073db9b06c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1345</Words>
  <Application>Microsoft Office PowerPoint</Application>
  <PresentationFormat>Grand écran</PresentationFormat>
  <Paragraphs>170</Paragraphs>
  <Slides>20</Slides>
  <Notes>9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Calibri</vt:lpstr>
      <vt:lpstr>Arial</vt:lpstr>
      <vt:lpstr>Aptos Display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Audrey-Anne Marcotte</dc:creator>
  <cp:lastModifiedBy>Audrey-Anne Marcotte</cp:lastModifiedBy>
  <cp:revision>2</cp:revision>
  <dcterms:created xsi:type="dcterms:W3CDTF">2025-08-18T14:04:03Z</dcterms:created>
  <dcterms:modified xsi:type="dcterms:W3CDTF">2025-09-03T18:30:25Z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0x010100327094C0290761458A235FC9382DE19C</vt:lpwstr>
  </property>
  <property fmtid="{D5CDD505-2E9C-101B-9397-08002B2CF9AE}" pid="3" name="MediaServiceImageTags">
    <vt:lpwstr/>
  </property>
</Properties>
</file>