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</p:sldIdLst>
  <p:sldSz cx="10693400" cy="7556500"/>
  <p:notesSz cx="6858000" cy="9144000"/>
  <p:embeddedFontLst>
    <p:embeddedFont>
      <p:font typeface="Montserrat Classic" pitchFamily="2" charset="77"/>
      <p:regular r:id="rId4"/>
    </p:embeddedFont>
    <p:embeddedFont>
      <p:font typeface="Montserrat Classic Bold" pitchFamily="2" charset="77"/>
      <p:regular r:id="rId5"/>
      <p:bold r:id="rId6"/>
    </p:embeddedFont>
    <p:embeddedFont>
      <p:font typeface="Raleway" pitchFamily="2" charset="77"/>
      <p:regular r:id="rId7"/>
      <p:bold r:id="rId8"/>
      <p:italic r:id="rId9"/>
      <p:boldItalic r:id="rId10"/>
    </p:embeddedFont>
    <p:embeddedFont>
      <p:font typeface="Raleway Bold" pitchFamily="2" charset="77"/>
      <p:regular r:id="rId11"/>
      <p:bold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85799F-BB27-2E46-A35B-53C30A451697}" v="11" dt="2025-02-10T01:50:12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9" autoAdjust="0"/>
    <p:restoredTop sz="94609" autoAdjust="0"/>
  </p:normalViewPr>
  <p:slideViewPr>
    <p:cSldViewPr>
      <p:cViewPr varScale="1">
        <p:scale>
          <a:sx n="96" d="100"/>
          <a:sy n="96" d="100"/>
        </p:scale>
        <p:origin x="13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can01.safelinks.protection.outlook.com/?url=https%3A%2F%2Fwww.canva.com%2Fpolicies%2Fcontent-license-agreement%2F&amp;data=05%7C02%7CAudrey.April%40USherbrooke.ca%7Cf027ec9f66f24606a53a08dd46078032%7C3a5a8744593545f99423b32c3a5de082%7C0%7C0%7C638743720226922278%7CUnknown%7CTWFpbGZsb3d8eyJFbXB0eU1hcGkiOnRydWUsIlYiOiIwLjAuMDAwMCIsIlAiOiJXaW4zMiIsIkFOIjoiTWFpbCIsIldUIjoyfQ%3D%3D%7C0%7C%7C%7C&amp;sdata=%2BvuywfErq5bHne5o1j8woJh71RKq6aXi541KcXQkUrQ%3D&amp;reserved=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hyperlink" Target="https://can01.safelinks.protection.outlook.com/?url=https%3A%2F%2Fcreativecommons.org%2Flicenses%2Fby-nc%2F4.0%2F&amp;data=05%7C02%7CAudrey.April%40USherbrooke.ca%7Cf027ec9f66f24606a53a08dd46078032%7C3a5a8744593545f99423b32c3a5de082%7C0%7C0%7C638743720226908609%7CUnknown%7CTWFpbGZsb3d8eyJFbXB0eU1hcGkiOnRydWUsIlYiOiIwLjAuMDAwMCIsIlAiOiJXaW4zMiIsIkFOIjoiTWFpbCIsIldUIjoyfQ%3D%3D%7C0%7C%7C%7C&amp;sdata=4vkCEFcrbp4jJpUJyxFn0voJkuW75yXycne0dZLNh3A%3D&amp;reserved=0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sante-mentale-jeunesse.usherbrooke.ca/en/hors-piste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hyperlink" Target="https://can01.safelinks.protection.outlook.com/?url=https%3A%2F%2Fwww.canva.com%2Fpolicies%2Fcontent-license-agreement%2F&amp;data=05%7C02%7CAudrey.April%40USherbrooke.ca%7Cf027ec9f66f24606a53a08dd46078032%7C3a5a8744593545f99423b32c3a5de082%7C0%7C0%7C638743720226935490%7CUnknown%7CTWFpbGZsb3d8eyJFbXB0eU1hcGkiOnRydWUsIlYiOiIwLjAuMDAwMCIsIlAiOiJXaW4zMiIsIkFOIjoiTWFpbCIsIldUIjoyfQ%3D%3D%7C0%7C%7C%7C&amp;sdata=HVptKcjLaYPLz%2BNNwZ2d3v6lXkBsjyN8zo4t%2B5zapLg%3D&amp;reserved=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8.png"/><Relationship Id="rId18" Type="http://schemas.microsoft.com/office/2007/relationships/hdphoto" Target="../media/hdphoto6.wdp"/><Relationship Id="rId3" Type="http://schemas.openxmlformats.org/officeDocument/2006/relationships/image" Target="../media/image2.png"/><Relationship Id="rId21" Type="http://schemas.openxmlformats.org/officeDocument/2006/relationships/hyperlink" Target="https://can01.safelinks.protection.outlook.com/?url=https%3A%2F%2Fwww.canva.com%2Fpolicies%2Fcontent-license-agreement%2F&amp;data=05%7C02%7CAudrey.April%40USherbrooke.ca%7Cf027ec9f66f24606a53a08dd46078032%7C3a5a8744593545f99423b32c3a5de082%7C0%7C0%7C638743720226922278%7CUnknown%7CTWFpbGZsb3d8eyJFbXB0eU1hcGkiOnRydWUsIlYiOiIwLjAuMDAwMCIsIlAiOiJXaW4zMiIsIkFOIjoiTWFpbCIsIldUIjoyfQ%3D%3D%7C0%7C%7C%7C&amp;sdata=%2BvuywfErq5bHne5o1j8woJh71RKq6aXi541KcXQkUrQ%3D&amp;reserved=0" TargetMode="Externa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hyperlink" Target="https://can01.safelinks.protection.outlook.com/?url=https%3A%2F%2Fcreativecommons.org%2Flicenses%2Fby-nc%2F4.0%2F&amp;data=05%7C02%7CAudrey.April%40USherbrooke.ca%7Cf027ec9f66f24606a53a08dd46078032%7C3a5a8744593545f99423b32c3a5de082%7C0%7C0%7C638743720226908609%7CUnknown%7CTWFpbGZsb3d8eyJFbXB0eU1hcGkiOnRydWUsIlYiOiIwLjAuMDAwMCIsIlAiOiJXaW4zMiIsIkFOIjoiTWFpbCIsIldUIjoyfQ%3D%3D%7C0%7C%7C%7C&amp;sdata=4vkCEFcrbp4jJpUJyxFn0voJkuW75yXycne0dZLNh3A%3D&amp;reserved=0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23" Type="http://schemas.openxmlformats.org/officeDocument/2006/relationships/hyperlink" Target="https://sante-mentale-jeunesse.usherbrooke.ca/en/hors-piste" TargetMode="External"/><Relationship Id="rId10" Type="http://schemas.microsoft.com/office/2007/relationships/hdphoto" Target="../media/hdphoto2.wdp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16.png"/><Relationship Id="rId14" Type="http://schemas.microsoft.com/office/2007/relationships/hdphoto" Target="../media/hdphoto4.wdp"/><Relationship Id="rId22" Type="http://schemas.openxmlformats.org/officeDocument/2006/relationships/hyperlink" Target="https://can01.safelinks.protection.outlook.com/?url=https%3A%2F%2Fwww.canva.com%2Fpolicies%2Fcontent-license-agreement%2F&amp;data=05%7C02%7CAudrey.April%40USherbrooke.ca%7Cf027ec9f66f24606a53a08dd46078032%7C3a5a8744593545f99423b32c3a5de082%7C0%7C0%7C638743720226935490%7CUnknown%7CTWFpbGZsb3d8eyJFbXB0eU1hcGkiOnRydWUsIlYiOiIwLjAuMDAwMCIsIlAiOiJXaW4zMiIsIkFOIjoiTWFpbCIsIldUIjoyfQ%3D%3D%7C0%7C%7C%7C&amp;sdata=HVptKcjLaYPLz%2BNNwZ2d3v6lXkBsjyN8zo4t%2B5zapLg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031" t="-1513" r="-14988" b="-160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346365" y="496688"/>
            <a:ext cx="9956212" cy="5703102"/>
          </a:xfrm>
          <a:custGeom>
            <a:avLst/>
            <a:gdLst/>
            <a:ahLst/>
            <a:cxnLst/>
            <a:rect l="l" t="t" r="r" b="b"/>
            <a:pathLst>
              <a:path w="9956212" h="5703102">
                <a:moveTo>
                  <a:pt x="0" y="0"/>
                </a:moveTo>
                <a:lnTo>
                  <a:pt x="9956211" y="0"/>
                </a:lnTo>
                <a:lnTo>
                  <a:pt x="9956211" y="5703101"/>
                </a:lnTo>
                <a:lnTo>
                  <a:pt x="0" y="5703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>
            <a:off x="2646937" y="2641035"/>
            <a:ext cx="5433554" cy="27168"/>
          </a:xfrm>
          <a:custGeom>
            <a:avLst/>
            <a:gdLst/>
            <a:ahLst/>
            <a:cxnLst/>
            <a:rect l="l" t="t" r="r" b="b"/>
            <a:pathLst>
              <a:path w="5433554" h="27168">
                <a:moveTo>
                  <a:pt x="0" y="0"/>
                </a:moveTo>
                <a:lnTo>
                  <a:pt x="5433554" y="0"/>
                </a:lnTo>
                <a:lnTo>
                  <a:pt x="5433554" y="27168"/>
                </a:lnTo>
                <a:lnTo>
                  <a:pt x="0" y="27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/>
        </p:nvSpPr>
        <p:spPr>
          <a:xfrm>
            <a:off x="8600939" y="1809895"/>
            <a:ext cx="1176288" cy="1515347"/>
          </a:xfrm>
          <a:custGeom>
            <a:avLst/>
            <a:gdLst/>
            <a:ahLst/>
            <a:cxnLst/>
            <a:rect l="l" t="t" r="r" b="b"/>
            <a:pathLst>
              <a:path w="1176288" h="1515347">
                <a:moveTo>
                  <a:pt x="0" y="0"/>
                </a:moveTo>
                <a:lnTo>
                  <a:pt x="1176289" y="0"/>
                </a:lnTo>
                <a:lnTo>
                  <a:pt x="1176289" y="1515347"/>
                </a:lnTo>
                <a:lnTo>
                  <a:pt x="0" y="1515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6" name="Group 6"/>
          <p:cNvGrpSpPr/>
          <p:nvPr/>
        </p:nvGrpSpPr>
        <p:grpSpPr>
          <a:xfrm>
            <a:off x="-70447" y="7176782"/>
            <a:ext cx="10762447" cy="383218"/>
            <a:chOff x="0" y="0"/>
            <a:chExt cx="3857018" cy="1373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57018" cy="137337"/>
            </a:xfrm>
            <a:custGeom>
              <a:avLst/>
              <a:gdLst/>
              <a:ahLst/>
              <a:cxnLst/>
              <a:rect l="l" t="t" r="r" b="b"/>
              <a:pathLst>
                <a:path w="3857018" h="137337">
                  <a:moveTo>
                    <a:pt x="0" y="0"/>
                  </a:moveTo>
                  <a:lnTo>
                    <a:pt x="3857018" y="0"/>
                  </a:lnTo>
                  <a:lnTo>
                    <a:pt x="3857018" y="137337"/>
                  </a:lnTo>
                  <a:lnTo>
                    <a:pt x="0" y="137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857018" cy="175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148606">
            <a:off x="45300" y="5956462"/>
            <a:ext cx="1971086" cy="791680"/>
            <a:chOff x="0" y="0"/>
            <a:chExt cx="706393" cy="2837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06393" cy="283720"/>
            </a:xfrm>
            <a:custGeom>
              <a:avLst/>
              <a:gdLst/>
              <a:ahLst/>
              <a:cxnLst/>
              <a:rect l="l" t="t" r="r" b="b"/>
              <a:pathLst>
                <a:path w="706393" h="283720">
                  <a:moveTo>
                    <a:pt x="0" y="0"/>
                  </a:moveTo>
                  <a:lnTo>
                    <a:pt x="706393" y="0"/>
                  </a:lnTo>
                  <a:lnTo>
                    <a:pt x="706393" y="283720"/>
                  </a:lnTo>
                  <a:lnTo>
                    <a:pt x="0" y="283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06393" cy="32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61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4387848"/>
            <a:ext cx="3233401" cy="2774392"/>
          </a:xfrm>
          <a:custGeom>
            <a:avLst/>
            <a:gdLst/>
            <a:ahLst/>
            <a:cxnLst/>
            <a:rect l="l" t="t" r="r" b="b"/>
            <a:pathLst>
              <a:path w="3830301" h="2774392">
                <a:moveTo>
                  <a:pt x="0" y="0"/>
                </a:moveTo>
                <a:lnTo>
                  <a:pt x="3830301" y="0"/>
                </a:lnTo>
                <a:lnTo>
                  <a:pt x="3830301" y="2774392"/>
                </a:lnTo>
                <a:lnTo>
                  <a:pt x="0" y="2774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8460"/>
            </a:stretch>
          </a:blipFill>
        </p:spPr>
        <p:txBody>
          <a:bodyPr/>
          <a:lstStyle/>
          <a:p>
            <a:endParaRPr lang="fr-CA" dirty="0"/>
          </a:p>
        </p:txBody>
      </p:sp>
      <p:grpSp>
        <p:nvGrpSpPr>
          <p:cNvPr id="14" name="Group 14"/>
          <p:cNvGrpSpPr/>
          <p:nvPr/>
        </p:nvGrpSpPr>
        <p:grpSpPr>
          <a:xfrm>
            <a:off x="3207601" y="6497900"/>
            <a:ext cx="7280442" cy="526326"/>
            <a:chOff x="0" y="0"/>
            <a:chExt cx="9707258" cy="701768"/>
          </a:xfrm>
        </p:grpSpPr>
        <p:grpSp>
          <p:nvGrpSpPr>
            <p:cNvPr id="15" name="Group 15"/>
            <p:cNvGrpSpPr/>
            <p:nvPr/>
          </p:nvGrpSpPr>
          <p:grpSpPr>
            <a:xfrm>
              <a:off x="3356796" y="0"/>
              <a:ext cx="1765574" cy="682840"/>
              <a:chOff x="0" y="0"/>
              <a:chExt cx="474556" cy="18353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74556" cy="183536"/>
              </a:xfrm>
              <a:custGeom>
                <a:avLst/>
                <a:gdLst/>
                <a:ahLst/>
                <a:cxnLst/>
                <a:rect l="l" t="t" r="r" b="b"/>
                <a:pathLst>
                  <a:path w="474556" h="183536">
                    <a:moveTo>
                      <a:pt x="0" y="0"/>
                    </a:moveTo>
                    <a:lnTo>
                      <a:pt x="474556" y="0"/>
                    </a:lnTo>
                    <a:lnTo>
                      <a:pt x="474556" y="183536"/>
                    </a:lnTo>
                    <a:lnTo>
                      <a:pt x="0" y="18353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474556" cy="2216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7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3356796" y="70312"/>
              <a:ext cx="1538977" cy="612528"/>
            </a:xfrm>
            <a:custGeom>
              <a:avLst/>
              <a:gdLst/>
              <a:ahLst/>
              <a:cxnLst/>
              <a:rect l="l" t="t" r="r" b="b"/>
              <a:pathLst>
                <a:path w="1538977" h="612528">
                  <a:moveTo>
                    <a:pt x="0" y="0"/>
                  </a:moveTo>
                  <a:lnTo>
                    <a:pt x="1538977" y="0"/>
                  </a:lnTo>
                  <a:lnTo>
                    <a:pt x="1538977" y="612528"/>
                  </a:lnTo>
                  <a:lnTo>
                    <a:pt x="0" y="612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263922" y="52734"/>
              <a:ext cx="2443336" cy="615229"/>
            </a:xfrm>
            <a:custGeom>
              <a:avLst/>
              <a:gdLst/>
              <a:ahLst/>
              <a:cxnLst/>
              <a:rect l="l" t="t" r="r" b="b"/>
              <a:pathLst>
                <a:path w="2443336" h="615229">
                  <a:moveTo>
                    <a:pt x="0" y="0"/>
                  </a:moveTo>
                  <a:lnTo>
                    <a:pt x="2443336" y="0"/>
                  </a:lnTo>
                  <a:lnTo>
                    <a:pt x="2443336" y="615228"/>
                  </a:lnTo>
                  <a:lnTo>
                    <a:pt x="0" y="615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8701" t="-219995" r="-19705" b="-229677"/>
              </a:stretch>
            </a:blipFill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18928"/>
              <a:ext cx="3213815" cy="682840"/>
              <a:chOff x="0" y="0"/>
              <a:chExt cx="863819" cy="18353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63819" cy="183536"/>
              </a:xfrm>
              <a:custGeom>
                <a:avLst/>
                <a:gdLst/>
                <a:ahLst/>
                <a:cxnLst/>
                <a:rect l="l" t="t" r="r" b="b"/>
                <a:pathLst>
                  <a:path w="863819" h="183536">
                    <a:moveTo>
                      <a:pt x="0" y="0"/>
                    </a:moveTo>
                    <a:lnTo>
                      <a:pt x="863819" y="0"/>
                    </a:lnTo>
                    <a:lnTo>
                      <a:pt x="863819" y="183536"/>
                    </a:lnTo>
                    <a:lnTo>
                      <a:pt x="0" y="18353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63819" cy="2216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7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0" y="52734"/>
              <a:ext cx="3163015" cy="649034"/>
            </a:xfrm>
            <a:custGeom>
              <a:avLst/>
              <a:gdLst/>
              <a:ahLst/>
              <a:cxnLst/>
              <a:rect l="l" t="t" r="r" b="b"/>
              <a:pathLst>
                <a:path w="3163015" h="649034">
                  <a:moveTo>
                    <a:pt x="0" y="0"/>
                  </a:moveTo>
                  <a:lnTo>
                    <a:pt x="3163015" y="0"/>
                  </a:lnTo>
                  <a:lnTo>
                    <a:pt x="3163015" y="649034"/>
                  </a:lnTo>
                  <a:lnTo>
                    <a:pt x="0" y="649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fr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245416" y="3605"/>
              <a:ext cx="1906196" cy="628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7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80903" y="7232601"/>
            <a:ext cx="810281" cy="285982"/>
          </a:xfrm>
          <a:custGeom>
            <a:avLst/>
            <a:gdLst/>
            <a:ahLst/>
            <a:cxnLst/>
            <a:rect l="l" t="t" r="r" b="b"/>
            <a:pathLst>
              <a:path w="810281" h="285982">
                <a:moveTo>
                  <a:pt x="0" y="0"/>
                </a:moveTo>
                <a:lnTo>
                  <a:pt x="810282" y="0"/>
                </a:lnTo>
                <a:lnTo>
                  <a:pt x="810282" y="285982"/>
                </a:lnTo>
                <a:lnTo>
                  <a:pt x="0" y="2859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3000"/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1" name="TextBox 31"/>
          <p:cNvSpPr txBox="1"/>
          <p:nvPr/>
        </p:nvSpPr>
        <p:spPr>
          <a:xfrm>
            <a:off x="927810" y="7222976"/>
            <a:ext cx="942449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CA" sz="1000" b="0" i="0" noProof="0" dirty="0">
                <a:solidFill>
                  <a:srgbClr val="000000"/>
                </a:solidFill>
                <a:effectLst/>
                <a:latin typeface="Raleway" pitchFamily="2" charset="77"/>
              </a:rPr>
              <a:t>Text is under a </a:t>
            </a:r>
            <a:r>
              <a:rPr lang="en-CA" sz="1000" b="0" i="0" noProof="0" dirty="0">
                <a:solidFill>
                  <a:srgbClr val="000000"/>
                </a:solidFill>
                <a:effectLst/>
                <a:latin typeface="Raleway" pitchFamily="2" charset="77"/>
                <a:hlinkClick r:id="rId12"/>
              </a:rPr>
              <a:t>CC BY-NC 4.0</a:t>
            </a:r>
            <a:r>
              <a:rPr lang="en-CA" sz="1000" b="0" i="0" noProof="0" dirty="0">
                <a:solidFill>
                  <a:srgbClr val="000000"/>
                </a:solidFill>
                <a:effectLst/>
                <a:latin typeface="Raleway" pitchFamily="2" charset="77"/>
              </a:rPr>
              <a:t> licence. Graphics designed with Canva are under </a:t>
            </a:r>
            <a:r>
              <a:rPr lang="en-CA" sz="1000" b="0" i="0" noProof="0" dirty="0">
                <a:solidFill>
                  <a:srgbClr val="000000"/>
                </a:solidFill>
                <a:effectLst/>
                <a:latin typeface="Raleway" pitchFamily="2" charset="77"/>
                <a:hlinkClick r:id="rId13"/>
              </a:rPr>
              <a:t>Canva's c</a:t>
            </a:r>
            <a:r>
              <a:rPr lang="en-CA" sz="1000" b="0" i="0" noProof="0" dirty="0">
                <a:solidFill>
                  <a:srgbClr val="000000"/>
                </a:solidFill>
                <a:effectLst/>
                <a:latin typeface="Raleway" pitchFamily="2" charset="77"/>
                <a:hlinkClick r:id="rId14"/>
              </a:rPr>
              <a:t>ontent licence</a:t>
            </a:r>
            <a:r>
              <a:rPr lang="en-CA" sz="1000" b="0" i="0" noProof="0" dirty="0">
                <a:solidFill>
                  <a:srgbClr val="000000"/>
                </a:solidFill>
                <a:effectLst/>
                <a:latin typeface="Raleway" pitchFamily="2" charset="77"/>
              </a:rPr>
              <a:t>.</a:t>
            </a:r>
            <a:endParaRPr lang="en-CA" sz="1000" noProof="0" dirty="0">
              <a:solidFill>
                <a:srgbClr val="000000"/>
              </a:solidFill>
              <a:effectLst/>
              <a:latin typeface="Raleway" pitchFamily="2" charset="77"/>
            </a:endParaRPr>
          </a:p>
          <a:p>
            <a:r>
              <a:rPr lang="en-CA" sz="1000" b="0" i="0" noProof="0" dirty="0">
                <a:solidFill>
                  <a:srgbClr val="000000"/>
                </a:solidFill>
                <a:effectLst/>
                <a:latin typeface="Raleway" pitchFamily="2" charset="77"/>
              </a:rPr>
              <a:t>© </a:t>
            </a:r>
            <a:r>
              <a:rPr lang="en-CA" sz="1000" b="0" i="1" noProof="0" dirty="0">
                <a:solidFill>
                  <a:srgbClr val="000000"/>
                </a:solidFill>
                <a:effectLst/>
                <a:latin typeface="Raleway" pitchFamily="2" charset="77"/>
                <a:hlinkClick r:id="rId15"/>
              </a:rPr>
              <a:t>OFF-TRAIL program</a:t>
            </a:r>
            <a:r>
              <a:rPr lang="en-CA" sz="1000" b="0" i="1" noProof="0" dirty="0">
                <a:solidFill>
                  <a:srgbClr val="000000"/>
                </a:solidFill>
                <a:effectLst/>
                <a:latin typeface="Raleway" pitchFamily="2" charset="77"/>
              </a:rPr>
              <a:t> </a:t>
            </a:r>
            <a:r>
              <a:rPr lang="en-CA" sz="1000" b="0" i="0" noProof="0" dirty="0">
                <a:solidFill>
                  <a:srgbClr val="000000"/>
                </a:solidFill>
                <a:effectLst/>
                <a:latin typeface="Raleway" pitchFamily="2" charset="77"/>
              </a:rPr>
              <a:t>by Centre RBC d'expertise universitaire en santé mentale (2025), Université de Sherbrooke.</a:t>
            </a:r>
            <a:endParaRPr lang="en-CA" sz="1000" noProof="0" dirty="0">
              <a:solidFill>
                <a:srgbClr val="000000"/>
              </a:solidFill>
              <a:effectLst/>
              <a:latin typeface="Raleway" pitchFamily="2" charset="77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87824" y="730250"/>
            <a:ext cx="9964560" cy="789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5"/>
              </a:lnSpc>
              <a:spcBef>
                <a:spcPct val="0"/>
              </a:spcBef>
            </a:pPr>
            <a:r>
              <a:rPr lang="en-US" sz="4554" b="1" dirty="0">
                <a:solidFill>
                  <a:srgbClr val="0BDB90"/>
                </a:solidFill>
                <a:latin typeface="Raleway Bold"/>
                <a:ea typeface="Raleway Bold"/>
                <a:cs typeface="Raleway Bold"/>
                <a:sym typeface="Raleway Bold"/>
              </a:rPr>
              <a:t>CERTIFICATE OF PARTICIPATION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146246" y="1771795"/>
            <a:ext cx="6454693" cy="357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  <a:spcBef>
                <a:spcPct val="0"/>
              </a:spcBef>
            </a:pPr>
            <a:r>
              <a:rPr lang="en-US" sz="2097">
                <a:solidFill>
                  <a:srgbClr val="828383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This prize is awarded to: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7893" y="3157127"/>
            <a:ext cx="8671643" cy="298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  <a:spcBef>
                <a:spcPct val="0"/>
              </a:spcBef>
            </a:pPr>
            <a:r>
              <a:rPr lang="en-US" sz="1762" b="1">
                <a:solidFill>
                  <a:srgbClr val="0BDB9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For participating in the OFF-TRAIL program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DFF2ED1-7D0E-09AF-6C08-BB7A89E2A0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3625850"/>
            <a:ext cx="3077353" cy="245560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2FCD5D2-8C83-1F2B-BCC3-6A85EAC809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6597650"/>
            <a:ext cx="15875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F9799-8F4C-C937-27B5-4F2574A3C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05C43A-73EF-2BCE-15BD-3911E77C655A}"/>
              </a:ext>
            </a:extLst>
          </p:cNvPr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031" t="-1513" r="-14988" b="-160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4DABDBC-D5D0-1AED-46CD-C1C04DEA90B7}"/>
              </a:ext>
            </a:extLst>
          </p:cNvPr>
          <p:cNvSpPr/>
          <p:nvPr/>
        </p:nvSpPr>
        <p:spPr>
          <a:xfrm>
            <a:off x="346365" y="496688"/>
            <a:ext cx="9956212" cy="5703102"/>
          </a:xfrm>
          <a:custGeom>
            <a:avLst/>
            <a:gdLst/>
            <a:ahLst/>
            <a:cxnLst/>
            <a:rect l="l" t="t" r="r" b="b"/>
            <a:pathLst>
              <a:path w="9956212" h="5703102">
                <a:moveTo>
                  <a:pt x="0" y="0"/>
                </a:moveTo>
                <a:lnTo>
                  <a:pt x="9956211" y="0"/>
                </a:lnTo>
                <a:lnTo>
                  <a:pt x="9956211" y="5703101"/>
                </a:lnTo>
                <a:lnTo>
                  <a:pt x="0" y="5703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79C4F58-D19F-D5B9-809D-29C3EF13F48B}"/>
              </a:ext>
            </a:extLst>
          </p:cNvPr>
          <p:cNvSpPr/>
          <p:nvPr/>
        </p:nvSpPr>
        <p:spPr>
          <a:xfrm>
            <a:off x="2646937" y="2641035"/>
            <a:ext cx="5433554" cy="27168"/>
          </a:xfrm>
          <a:custGeom>
            <a:avLst/>
            <a:gdLst/>
            <a:ahLst/>
            <a:cxnLst/>
            <a:rect l="l" t="t" r="r" b="b"/>
            <a:pathLst>
              <a:path w="5433554" h="27168">
                <a:moveTo>
                  <a:pt x="0" y="0"/>
                </a:moveTo>
                <a:lnTo>
                  <a:pt x="5433554" y="0"/>
                </a:lnTo>
                <a:lnTo>
                  <a:pt x="5433554" y="27168"/>
                </a:lnTo>
                <a:lnTo>
                  <a:pt x="0" y="27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B27C98A-2C74-347C-CF45-6F8AA4ADF493}"/>
              </a:ext>
            </a:extLst>
          </p:cNvPr>
          <p:cNvSpPr/>
          <p:nvPr/>
        </p:nvSpPr>
        <p:spPr>
          <a:xfrm>
            <a:off x="8600939" y="1809895"/>
            <a:ext cx="1176288" cy="1515347"/>
          </a:xfrm>
          <a:custGeom>
            <a:avLst/>
            <a:gdLst/>
            <a:ahLst/>
            <a:cxnLst/>
            <a:rect l="l" t="t" r="r" b="b"/>
            <a:pathLst>
              <a:path w="1176288" h="1515347">
                <a:moveTo>
                  <a:pt x="0" y="0"/>
                </a:moveTo>
                <a:lnTo>
                  <a:pt x="1176289" y="0"/>
                </a:lnTo>
                <a:lnTo>
                  <a:pt x="1176289" y="1515347"/>
                </a:lnTo>
                <a:lnTo>
                  <a:pt x="0" y="1515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1993A54-8F3A-6DE3-3362-BDD6F18040F1}"/>
              </a:ext>
            </a:extLst>
          </p:cNvPr>
          <p:cNvGrpSpPr/>
          <p:nvPr/>
        </p:nvGrpSpPr>
        <p:grpSpPr>
          <a:xfrm>
            <a:off x="-70447" y="7176782"/>
            <a:ext cx="10762447" cy="383218"/>
            <a:chOff x="0" y="0"/>
            <a:chExt cx="3857018" cy="137337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A6C1181-BA51-0DC3-ADEA-4B867986E343}"/>
                </a:ext>
              </a:extLst>
            </p:cNvPr>
            <p:cNvSpPr/>
            <p:nvPr/>
          </p:nvSpPr>
          <p:spPr>
            <a:xfrm>
              <a:off x="0" y="0"/>
              <a:ext cx="3857018" cy="137337"/>
            </a:xfrm>
            <a:custGeom>
              <a:avLst/>
              <a:gdLst/>
              <a:ahLst/>
              <a:cxnLst/>
              <a:rect l="l" t="t" r="r" b="b"/>
              <a:pathLst>
                <a:path w="3857018" h="137337">
                  <a:moveTo>
                    <a:pt x="0" y="0"/>
                  </a:moveTo>
                  <a:lnTo>
                    <a:pt x="3857018" y="0"/>
                  </a:lnTo>
                  <a:lnTo>
                    <a:pt x="3857018" y="137337"/>
                  </a:lnTo>
                  <a:lnTo>
                    <a:pt x="0" y="137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246351F-64D0-FC4B-1705-215CA725B4C3}"/>
                </a:ext>
              </a:extLst>
            </p:cNvPr>
            <p:cNvSpPr txBox="1"/>
            <p:nvPr/>
          </p:nvSpPr>
          <p:spPr>
            <a:xfrm>
              <a:off x="0" y="-38100"/>
              <a:ext cx="3857018" cy="175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7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0D4A070-C41B-7B51-053B-3EC10F6494C0}"/>
              </a:ext>
            </a:extLst>
          </p:cNvPr>
          <p:cNvGrpSpPr/>
          <p:nvPr/>
        </p:nvGrpSpPr>
        <p:grpSpPr>
          <a:xfrm rot="2148606">
            <a:off x="45300" y="5956462"/>
            <a:ext cx="1971086" cy="791680"/>
            <a:chOff x="0" y="0"/>
            <a:chExt cx="706393" cy="28372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5D0F3B1-69F4-0065-99A9-90775594EE2B}"/>
                </a:ext>
              </a:extLst>
            </p:cNvPr>
            <p:cNvSpPr/>
            <p:nvPr/>
          </p:nvSpPr>
          <p:spPr>
            <a:xfrm>
              <a:off x="0" y="0"/>
              <a:ext cx="706393" cy="283720"/>
            </a:xfrm>
            <a:custGeom>
              <a:avLst/>
              <a:gdLst/>
              <a:ahLst/>
              <a:cxnLst/>
              <a:rect l="l" t="t" r="r" b="b"/>
              <a:pathLst>
                <a:path w="706393" h="283720">
                  <a:moveTo>
                    <a:pt x="0" y="0"/>
                  </a:moveTo>
                  <a:lnTo>
                    <a:pt x="706393" y="0"/>
                  </a:lnTo>
                  <a:lnTo>
                    <a:pt x="706393" y="283720"/>
                  </a:lnTo>
                  <a:lnTo>
                    <a:pt x="0" y="283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8D9C0EB-6F9A-04B6-1EA9-4BE435F5D925}"/>
                </a:ext>
              </a:extLst>
            </p:cNvPr>
            <p:cNvSpPr txBox="1"/>
            <p:nvPr/>
          </p:nvSpPr>
          <p:spPr>
            <a:xfrm>
              <a:off x="0" y="-38100"/>
              <a:ext cx="706393" cy="32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61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88F39651-CCA2-B398-91C7-97AD40591E55}"/>
              </a:ext>
            </a:extLst>
          </p:cNvPr>
          <p:cNvSpPr/>
          <p:nvPr/>
        </p:nvSpPr>
        <p:spPr>
          <a:xfrm>
            <a:off x="0" y="4387848"/>
            <a:ext cx="3233401" cy="2774392"/>
          </a:xfrm>
          <a:custGeom>
            <a:avLst/>
            <a:gdLst/>
            <a:ahLst/>
            <a:cxnLst/>
            <a:rect l="l" t="t" r="r" b="b"/>
            <a:pathLst>
              <a:path w="3830301" h="2774392">
                <a:moveTo>
                  <a:pt x="0" y="0"/>
                </a:moveTo>
                <a:lnTo>
                  <a:pt x="3830301" y="0"/>
                </a:lnTo>
                <a:lnTo>
                  <a:pt x="3830301" y="2774392"/>
                </a:lnTo>
                <a:lnTo>
                  <a:pt x="0" y="2774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8460"/>
            </a:stretch>
          </a:blipFill>
        </p:spPr>
        <p:txBody>
          <a:bodyPr/>
          <a:lstStyle/>
          <a:p>
            <a:endParaRPr lang="fr-CA" dirty="0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64E40BDF-AD40-4A99-6C04-08F4E98AF7DB}"/>
              </a:ext>
            </a:extLst>
          </p:cNvPr>
          <p:cNvGrpSpPr/>
          <p:nvPr/>
        </p:nvGrpSpPr>
        <p:grpSpPr>
          <a:xfrm>
            <a:off x="3207600" y="6497900"/>
            <a:ext cx="7280444" cy="526326"/>
            <a:chOff x="0" y="0"/>
            <a:chExt cx="9707258" cy="701768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A64CBE38-3085-8067-4793-4BE68E042E30}"/>
                </a:ext>
              </a:extLst>
            </p:cNvPr>
            <p:cNvGrpSpPr/>
            <p:nvPr/>
          </p:nvGrpSpPr>
          <p:grpSpPr>
            <a:xfrm>
              <a:off x="3356796" y="0"/>
              <a:ext cx="1765574" cy="682840"/>
              <a:chOff x="0" y="0"/>
              <a:chExt cx="474556" cy="183536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D920CEFC-FCED-FABC-74D0-7921EF0D1CFC}"/>
                  </a:ext>
                </a:extLst>
              </p:cNvPr>
              <p:cNvSpPr/>
              <p:nvPr/>
            </p:nvSpPr>
            <p:spPr>
              <a:xfrm>
                <a:off x="0" y="0"/>
                <a:ext cx="474556" cy="183536"/>
              </a:xfrm>
              <a:custGeom>
                <a:avLst/>
                <a:gdLst/>
                <a:ahLst/>
                <a:cxnLst/>
                <a:rect l="l" t="t" r="r" b="b"/>
                <a:pathLst>
                  <a:path w="474556" h="183536">
                    <a:moveTo>
                      <a:pt x="0" y="0"/>
                    </a:moveTo>
                    <a:lnTo>
                      <a:pt x="474556" y="0"/>
                    </a:lnTo>
                    <a:lnTo>
                      <a:pt x="474556" y="183536"/>
                    </a:lnTo>
                    <a:lnTo>
                      <a:pt x="0" y="18353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4A0C2B47-4F24-BF89-EC77-1EA96A89D9E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74556" cy="2216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7"/>
                  </a:lnSpc>
                </a:pPr>
                <a:endParaRPr/>
              </a:p>
            </p:txBody>
          </p:sp>
        </p:grp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4FF3DE4-5E74-5B3A-AB5F-C0A2EF6C1389}"/>
                </a:ext>
              </a:extLst>
            </p:cNvPr>
            <p:cNvSpPr/>
            <p:nvPr/>
          </p:nvSpPr>
          <p:spPr>
            <a:xfrm>
              <a:off x="3356796" y="70312"/>
              <a:ext cx="1538977" cy="612528"/>
            </a:xfrm>
            <a:custGeom>
              <a:avLst/>
              <a:gdLst/>
              <a:ahLst/>
              <a:cxnLst/>
              <a:rect l="l" t="t" r="r" b="b"/>
              <a:pathLst>
                <a:path w="1538977" h="612528">
                  <a:moveTo>
                    <a:pt x="0" y="0"/>
                  </a:moveTo>
                  <a:lnTo>
                    <a:pt x="1538977" y="0"/>
                  </a:lnTo>
                  <a:lnTo>
                    <a:pt x="1538977" y="612528"/>
                  </a:lnTo>
                  <a:lnTo>
                    <a:pt x="0" y="612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CCAC81E-2B17-1ED9-02D8-7144E3FC90E2}"/>
                </a:ext>
              </a:extLst>
            </p:cNvPr>
            <p:cNvSpPr/>
            <p:nvPr/>
          </p:nvSpPr>
          <p:spPr>
            <a:xfrm>
              <a:off x="7263922" y="52734"/>
              <a:ext cx="2443336" cy="615229"/>
            </a:xfrm>
            <a:custGeom>
              <a:avLst/>
              <a:gdLst/>
              <a:ahLst/>
              <a:cxnLst/>
              <a:rect l="l" t="t" r="r" b="b"/>
              <a:pathLst>
                <a:path w="2443336" h="615229">
                  <a:moveTo>
                    <a:pt x="0" y="0"/>
                  </a:moveTo>
                  <a:lnTo>
                    <a:pt x="2443336" y="0"/>
                  </a:lnTo>
                  <a:lnTo>
                    <a:pt x="2443336" y="615228"/>
                  </a:lnTo>
                  <a:lnTo>
                    <a:pt x="0" y="615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 l="-18701" t="-219995" r="-19705" b="-229677"/>
              </a:stretch>
            </a:blipFill>
          </p:spPr>
          <p:txBody>
            <a:bodyPr/>
            <a:lstStyle/>
            <a:p>
              <a:endParaRPr lang="fr-CA"/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3F015AB7-2B7D-552F-0FDC-4A3ECBD1B102}"/>
                </a:ext>
              </a:extLst>
            </p:cNvPr>
            <p:cNvGrpSpPr/>
            <p:nvPr/>
          </p:nvGrpSpPr>
          <p:grpSpPr>
            <a:xfrm>
              <a:off x="0" y="18928"/>
              <a:ext cx="3213815" cy="682840"/>
              <a:chOff x="0" y="0"/>
              <a:chExt cx="863819" cy="183536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3F6D53A5-7A6A-9A9F-C7C6-FDAF68CE9703}"/>
                  </a:ext>
                </a:extLst>
              </p:cNvPr>
              <p:cNvSpPr/>
              <p:nvPr/>
            </p:nvSpPr>
            <p:spPr>
              <a:xfrm>
                <a:off x="0" y="0"/>
                <a:ext cx="863819" cy="183536"/>
              </a:xfrm>
              <a:custGeom>
                <a:avLst/>
                <a:gdLst/>
                <a:ahLst/>
                <a:cxnLst/>
                <a:rect l="l" t="t" r="r" b="b"/>
                <a:pathLst>
                  <a:path w="863819" h="183536">
                    <a:moveTo>
                      <a:pt x="0" y="0"/>
                    </a:moveTo>
                    <a:lnTo>
                      <a:pt x="863819" y="0"/>
                    </a:lnTo>
                    <a:lnTo>
                      <a:pt x="863819" y="183536"/>
                    </a:lnTo>
                    <a:lnTo>
                      <a:pt x="0" y="18353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A0DC3866-7CD3-A827-D807-5231103DCE8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63819" cy="2216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7"/>
                  </a:lnSpc>
                </a:pPr>
                <a:endParaRPr/>
              </a:p>
            </p:txBody>
          </p:sp>
        </p:grp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2ED2283-267B-B87E-55C2-E4357BF335FA}"/>
                </a:ext>
              </a:extLst>
            </p:cNvPr>
            <p:cNvSpPr/>
            <p:nvPr/>
          </p:nvSpPr>
          <p:spPr>
            <a:xfrm>
              <a:off x="0" y="52734"/>
              <a:ext cx="3163015" cy="649034"/>
            </a:xfrm>
            <a:custGeom>
              <a:avLst/>
              <a:gdLst/>
              <a:ahLst/>
              <a:cxnLst/>
              <a:rect l="l" t="t" r="r" b="b"/>
              <a:pathLst>
                <a:path w="3163015" h="649034">
                  <a:moveTo>
                    <a:pt x="0" y="0"/>
                  </a:moveTo>
                  <a:lnTo>
                    <a:pt x="3163015" y="0"/>
                  </a:lnTo>
                  <a:lnTo>
                    <a:pt x="3163015" y="649034"/>
                  </a:lnTo>
                  <a:lnTo>
                    <a:pt x="0" y="649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A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AC5AE7A-0CDF-4183-EA14-285B842BEA28}"/>
                </a:ext>
              </a:extLst>
            </p:cNvPr>
            <p:cNvGrpSpPr/>
            <p:nvPr/>
          </p:nvGrpSpPr>
          <p:grpSpPr>
            <a:xfrm>
              <a:off x="5245416" y="145356"/>
              <a:ext cx="1906197" cy="486776"/>
              <a:chOff x="0" y="0"/>
              <a:chExt cx="512354" cy="130837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0C111A04-A380-5FAF-D491-8E693B9BD09B}"/>
                  </a:ext>
                </a:extLst>
              </p:cNvPr>
              <p:cNvSpPr/>
              <p:nvPr/>
            </p:nvSpPr>
            <p:spPr>
              <a:xfrm>
                <a:off x="0" y="0"/>
                <a:ext cx="512354" cy="130837"/>
              </a:xfrm>
              <a:custGeom>
                <a:avLst/>
                <a:gdLst/>
                <a:ahLst/>
                <a:cxnLst/>
                <a:rect l="l" t="t" r="r" b="b"/>
                <a:pathLst>
                  <a:path w="512354" h="130837">
                    <a:moveTo>
                      <a:pt x="0" y="0"/>
                    </a:moveTo>
                    <a:lnTo>
                      <a:pt x="512354" y="0"/>
                    </a:lnTo>
                    <a:lnTo>
                      <a:pt x="512354" y="130837"/>
                    </a:lnTo>
                    <a:lnTo>
                      <a:pt x="0" y="13083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16A4C1C1-D674-BE29-E833-83264EF14FE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12354" cy="1689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67"/>
                  </a:lnSpc>
                </a:pPr>
                <a:endParaRPr/>
              </a:p>
            </p:txBody>
          </p:sp>
        </p:grp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558712E-807E-D33D-4704-469DEA8DA8C0}"/>
                </a:ext>
              </a:extLst>
            </p:cNvPr>
            <p:cNvSpPr/>
            <p:nvPr/>
          </p:nvSpPr>
          <p:spPr>
            <a:xfrm>
              <a:off x="5122370" y="122371"/>
              <a:ext cx="2088749" cy="509761"/>
            </a:xfrm>
            <a:custGeom>
              <a:avLst/>
              <a:gdLst/>
              <a:ahLst/>
              <a:cxnLst/>
              <a:rect l="l" t="t" r="r" b="b"/>
              <a:pathLst>
                <a:path w="2088749" h="509761">
                  <a:moveTo>
                    <a:pt x="0" y="0"/>
                  </a:moveTo>
                  <a:lnTo>
                    <a:pt x="2088749" y="0"/>
                  </a:lnTo>
                  <a:lnTo>
                    <a:pt x="2088749" y="509760"/>
                  </a:lnTo>
                  <a:lnTo>
                    <a:pt x="0" y="50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 l="-7421" t="-29338" r="-3235" b="-29387"/>
              </a:stretch>
            </a:blipFill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2" name="TextBox 32">
            <a:extLst>
              <a:ext uri="{FF2B5EF4-FFF2-40B4-BE49-F238E27FC236}">
                <a16:creationId xmlns:a16="http://schemas.microsoft.com/office/drawing/2014/main" id="{ADDC192B-40CA-2C2B-B438-5BFA4231DC12}"/>
              </a:ext>
            </a:extLst>
          </p:cNvPr>
          <p:cNvSpPr txBox="1"/>
          <p:nvPr/>
        </p:nvSpPr>
        <p:spPr>
          <a:xfrm>
            <a:off x="487824" y="730250"/>
            <a:ext cx="9964560" cy="75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5"/>
              </a:lnSpc>
              <a:spcBef>
                <a:spcPct val="0"/>
              </a:spcBef>
            </a:pPr>
            <a:r>
              <a:rPr lang="en-US" sz="4554" b="1" dirty="0">
                <a:solidFill>
                  <a:srgbClr val="999999"/>
                </a:solidFill>
                <a:latin typeface="Raleway Bold"/>
                <a:ea typeface="Raleway Bold"/>
                <a:cs typeface="Raleway Bold"/>
                <a:sym typeface="Raleway Bold"/>
              </a:rPr>
              <a:t>CERTIFICATE OF PARTICIPATION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4C39E5B9-0B75-88E8-EBFF-3533503B09B6}"/>
              </a:ext>
            </a:extLst>
          </p:cNvPr>
          <p:cNvSpPr txBox="1"/>
          <p:nvPr/>
        </p:nvSpPr>
        <p:spPr>
          <a:xfrm>
            <a:off x="2146246" y="1771795"/>
            <a:ext cx="6454693" cy="357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  <a:spcBef>
                <a:spcPct val="0"/>
              </a:spcBef>
            </a:pPr>
            <a:r>
              <a:rPr lang="en-US" sz="2097">
                <a:solidFill>
                  <a:srgbClr val="828383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This prize is awarded to: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BCCCA53E-9E5F-C19A-D86F-8AAFE0397156}"/>
              </a:ext>
            </a:extLst>
          </p:cNvPr>
          <p:cNvSpPr txBox="1"/>
          <p:nvPr/>
        </p:nvSpPr>
        <p:spPr>
          <a:xfrm>
            <a:off x="1027893" y="3157127"/>
            <a:ext cx="8671643" cy="284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  <a:spcBef>
                <a:spcPct val="0"/>
              </a:spcBef>
            </a:pPr>
            <a:r>
              <a:rPr lang="en-US" sz="1762" b="1" dirty="0">
                <a:solidFill>
                  <a:srgbClr val="99999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For participating in the OFF-TRAIL program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3CB90C9C-7413-EC72-A992-8A70D15DEC2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3625850"/>
            <a:ext cx="3077353" cy="2455601"/>
          </a:xfrm>
          <a:prstGeom prst="rect">
            <a:avLst/>
          </a:prstGeom>
        </p:spPr>
      </p:pic>
      <p:grpSp>
        <p:nvGrpSpPr>
          <p:cNvPr id="13" name="Group 6">
            <a:extLst>
              <a:ext uri="{FF2B5EF4-FFF2-40B4-BE49-F238E27FC236}">
                <a16:creationId xmlns:a16="http://schemas.microsoft.com/office/drawing/2014/main" id="{11441045-14C8-D61A-95EB-1F16F8F59D6E}"/>
              </a:ext>
            </a:extLst>
          </p:cNvPr>
          <p:cNvGrpSpPr/>
          <p:nvPr/>
        </p:nvGrpSpPr>
        <p:grpSpPr>
          <a:xfrm>
            <a:off x="-70447" y="7176782"/>
            <a:ext cx="10762447" cy="383218"/>
            <a:chOff x="0" y="0"/>
            <a:chExt cx="3857018" cy="137337"/>
          </a:xfrm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AC8329D8-EE2F-A393-FAB7-05772E2CC1A4}"/>
                </a:ext>
              </a:extLst>
            </p:cNvPr>
            <p:cNvSpPr/>
            <p:nvPr/>
          </p:nvSpPr>
          <p:spPr>
            <a:xfrm>
              <a:off x="0" y="0"/>
              <a:ext cx="3857018" cy="137337"/>
            </a:xfrm>
            <a:custGeom>
              <a:avLst/>
              <a:gdLst/>
              <a:ahLst/>
              <a:cxnLst/>
              <a:rect l="l" t="t" r="r" b="b"/>
              <a:pathLst>
                <a:path w="3857018" h="137337">
                  <a:moveTo>
                    <a:pt x="0" y="0"/>
                  </a:moveTo>
                  <a:lnTo>
                    <a:pt x="3857018" y="0"/>
                  </a:lnTo>
                  <a:lnTo>
                    <a:pt x="3857018" y="137337"/>
                  </a:lnTo>
                  <a:lnTo>
                    <a:pt x="0" y="137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C853941B-1090-1EB6-C4E5-E082E2E59C8A}"/>
                </a:ext>
              </a:extLst>
            </p:cNvPr>
            <p:cNvSpPr txBox="1"/>
            <p:nvPr/>
          </p:nvSpPr>
          <p:spPr>
            <a:xfrm>
              <a:off x="0" y="-38100"/>
              <a:ext cx="3857018" cy="175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7"/>
                </a:lnSpc>
              </a:pPr>
              <a:endParaRPr/>
            </a:p>
          </p:txBody>
        </p:sp>
      </p:grpSp>
      <p:sp>
        <p:nvSpPr>
          <p:cNvPr id="35" name="Freeform 28">
            <a:extLst>
              <a:ext uri="{FF2B5EF4-FFF2-40B4-BE49-F238E27FC236}">
                <a16:creationId xmlns:a16="http://schemas.microsoft.com/office/drawing/2014/main" id="{D5966E32-3F51-9D7F-44C4-F88614970099}"/>
              </a:ext>
            </a:extLst>
          </p:cNvPr>
          <p:cNvSpPr/>
          <p:nvPr/>
        </p:nvSpPr>
        <p:spPr>
          <a:xfrm>
            <a:off x="80903" y="7232601"/>
            <a:ext cx="810281" cy="285982"/>
          </a:xfrm>
          <a:custGeom>
            <a:avLst/>
            <a:gdLst/>
            <a:ahLst/>
            <a:cxnLst/>
            <a:rect l="l" t="t" r="r" b="b"/>
            <a:pathLst>
              <a:path w="810281" h="285982">
                <a:moveTo>
                  <a:pt x="0" y="0"/>
                </a:moveTo>
                <a:lnTo>
                  <a:pt x="810282" y="0"/>
                </a:lnTo>
                <a:lnTo>
                  <a:pt x="810282" y="285982"/>
                </a:lnTo>
                <a:lnTo>
                  <a:pt x="0" y="2859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63000"/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6" name="TextBox 31">
            <a:extLst>
              <a:ext uri="{FF2B5EF4-FFF2-40B4-BE49-F238E27FC236}">
                <a16:creationId xmlns:a16="http://schemas.microsoft.com/office/drawing/2014/main" id="{11466ED4-A63C-4289-895F-9D27C550C95E}"/>
              </a:ext>
            </a:extLst>
          </p:cNvPr>
          <p:cNvSpPr txBox="1"/>
          <p:nvPr/>
        </p:nvSpPr>
        <p:spPr>
          <a:xfrm>
            <a:off x="927810" y="7222976"/>
            <a:ext cx="942449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CA" sz="1000" b="0" i="0" noProof="0" dirty="0">
                <a:effectLst/>
                <a:latin typeface="Raleway" pitchFamily="2" charset="77"/>
              </a:rPr>
              <a:t>Text is under a </a:t>
            </a:r>
            <a:r>
              <a:rPr lang="en-CA" sz="1000" b="0" i="0" noProof="0" dirty="0">
                <a:effectLst/>
                <a:latin typeface="Raleway" pitchFamily="2" charset="77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 4.0</a:t>
            </a:r>
            <a:r>
              <a:rPr lang="en-CA" sz="1000" b="0" i="0" noProof="0" dirty="0">
                <a:effectLst/>
                <a:latin typeface="Raleway" pitchFamily="2" charset="77"/>
              </a:rPr>
              <a:t> licence. Graphics designed with Canva are under </a:t>
            </a:r>
            <a:r>
              <a:rPr lang="en-CA" sz="1000" b="0" i="0" noProof="0" dirty="0">
                <a:effectLst/>
                <a:latin typeface="Raleway" pitchFamily="2" charset="77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Canva's c</a:t>
            </a:r>
            <a:r>
              <a:rPr lang="en-CA" sz="1000" b="0" i="0" noProof="0" dirty="0">
                <a:effectLst/>
                <a:latin typeface="Raleway" pitchFamily="2" charset="77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ontent licence</a:t>
            </a:r>
            <a:r>
              <a:rPr lang="en-CA" sz="1000" b="0" i="0" noProof="0" dirty="0">
                <a:effectLst/>
                <a:latin typeface="Raleway" pitchFamily="2" charset="77"/>
              </a:rPr>
              <a:t>.</a:t>
            </a:r>
            <a:endParaRPr lang="en-CA" sz="1000" noProof="0" dirty="0">
              <a:effectLst/>
              <a:latin typeface="Raleway" pitchFamily="2" charset="77"/>
            </a:endParaRPr>
          </a:p>
          <a:p>
            <a:r>
              <a:rPr lang="en-CA" sz="1000" b="0" i="0" noProof="0" dirty="0">
                <a:effectLst/>
                <a:latin typeface="Raleway" pitchFamily="2" charset="77"/>
              </a:rPr>
              <a:t>© </a:t>
            </a:r>
            <a:r>
              <a:rPr lang="en-CA" sz="1000" b="0" i="1" noProof="0" dirty="0">
                <a:effectLst/>
                <a:latin typeface="Raleway" pitchFamily="2" charset="77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OFF-TRAIL program</a:t>
            </a:r>
            <a:r>
              <a:rPr lang="en-CA" sz="1000" b="0" i="1" noProof="0" dirty="0">
                <a:effectLst/>
                <a:latin typeface="Raleway" pitchFamily="2" charset="77"/>
              </a:rPr>
              <a:t> </a:t>
            </a:r>
            <a:r>
              <a:rPr lang="en-CA" sz="1000" b="0" i="0" noProof="0" dirty="0">
                <a:effectLst/>
                <a:latin typeface="Raleway" pitchFamily="2" charset="77"/>
              </a:rPr>
              <a:t>by Centre RBC d'expertise universitaire en santé mentale (2025), Université de Sherbrooke.</a:t>
            </a:r>
            <a:endParaRPr lang="en-CA" sz="1000" noProof="0" dirty="0">
              <a:effectLst/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251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104</Words>
  <Application>Microsoft Macintosh PowerPoint</Application>
  <PresentationFormat>Personnalisé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Calibri</vt:lpstr>
      <vt:lpstr>Raleway Bold</vt:lpstr>
      <vt:lpstr>Montserrat Classic</vt:lpstr>
      <vt:lpstr>Raleway</vt:lpstr>
      <vt:lpstr>Arial</vt:lpstr>
      <vt:lpstr>Montserrat Classic Bold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ANGLAIS certificat HORS-PISTE</dc:title>
  <cp:lastModifiedBy>Audrey April</cp:lastModifiedBy>
  <cp:revision>3</cp:revision>
  <dcterms:created xsi:type="dcterms:W3CDTF">2006-08-16T00:00:00Z</dcterms:created>
  <dcterms:modified xsi:type="dcterms:W3CDTF">2025-02-10T01:50:48Z</dcterms:modified>
  <dc:identifier>DAGXrjDNSFE</dc:identifier>
</cp:coreProperties>
</file>