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sldIdLst>
    <p:sldId id="260" r:id="rId5"/>
    <p:sldId id="267" r:id="rId6"/>
    <p:sldId id="274" r:id="rId7"/>
    <p:sldId id="275" r:id="rId8"/>
    <p:sldId id="276" r:id="rId9"/>
    <p:sldId id="326" r:id="rId10"/>
    <p:sldId id="278" r:id="rId11"/>
    <p:sldId id="290" r:id="rId12"/>
    <p:sldId id="319" r:id="rId13"/>
    <p:sldId id="291" r:id="rId14"/>
    <p:sldId id="321" r:id="rId15"/>
    <p:sldId id="322" r:id="rId16"/>
    <p:sldId id="323" r:id="rId17"/>
    <p:sldId id="324" r:id="rId18"/>
    <p:sldId id="325" r:id="rId19"/>
    <p:sldId id="313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362E20-4F71-FB68-26EF-F6CF04584B9A}" name="Félix Guay-Dufour" initials="FGD" userId="S::guaf3103@usherbrooke.ca::9c47072a-026e-42e3-b64d-a39e6da7fe9f" providerId="AD"/>
  <p188:author id="{79BB73C9-C934-6D23-7689-C8670C0D5824}" name="Audrey Guy" initials="AG" userId="S::guya3801@usherbrooke.ca::eb08d5a7-8716-419d-a85f-d8b3373389b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ne" initials="FB" lastIdx="28" clrIdx="0"/>
  <p:cmAuthor id="1" name="Charest-Caron, Maxime" initials="CM" lastIdx="1" clrIdx="1">
    <p:extLst>
      <p:ext uri="{19B8F6BF-5375-455C-9EA6-DF929625EA0E}">
        <p15:presenceInfo xmlns:p15="http://schemas.microsoft.com/office/powerpoint/2012/main" userId="S-1-5-21-3733094790-4122070672-2362316126-175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CEE"/>
    <a:srgbClr val="86C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936" y="-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4D95-9788-2742-B5F7-8804EEB19402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42458-EA61-BD4A-87B6-C76BC5BDA1C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34" Type="http://schemas.openxmlformats.org/officeDocument/2006/relationships/image" Target="../media/image4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33" Type="http://schemas.openxmlformats.org/officeDocument/2006/relationships/image" Target="../media/image41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31" Type="http://schemas.openxmlformats.org/officeDocument/2006/relationships/image" Target="../media/image39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Relationship Id="rId30" Type="http://schemas.openxmlformats.org/officeDocument/2006/relationships/image" Target="../media/image38.png"/><Relationship Id="rId35" Type="http://schemas.openxmlformats.org/officeDocument/2006/relationships/image" Target="../media/image43.svg"/><Relationship Id="rId8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Slide_Texture 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B891-1C7A-D74D-BCC9-A235ED5CA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34DBC7-D519-1449-989F-F8DC49425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088" y="1904684"/>
            <a:ext cx="3928449" cy="11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D72870-C2AC-7C4B-9812-81CD99198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588DF-BD35-8846-9B31-C2A7C539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C2B0EE-2389-1B46-81D4-383338BE26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7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C24290-9982-DB42-BFFB-8B8382E30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1B-6E69-FC42-A1F3-C32441540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4426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B862-6F5B-FA40-9B62-F5F43D3D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9B03C-C66B-D743-AED5-B138F080B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7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285A72D-F956-044F-B0BD-A9E641899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285319-A7C3-EA45-AD01-2C8B65D4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873877F-8937-5547-8917-ACFFAB476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AA7A55-9C27-A043-9FD2-63CFC2A6B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C1C5F-A19C-3B45-BE97-957BF8DD3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F8A80-DECD-0249-97F5-F9550D51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  <a:lvl2pPr>
              <a:defRPr>
                <a:solidFill>
                  <a:srgbClr val="2F5CEE"/>
                </a:solidFill>
              </a:defRPr>
            </a:lvl2pPr>
            <a:lvl3pPr>
              <a:defRPr>
                <a:solidFill>
                  <a:srgbClr val="2F5CEE"/>
                </a:solidFill>
              </a:defRPr>
            </a:lvl3pPr>
            <a:lvl4pPr>
              <a:defRPr>
                <a:solidFill>
                  <a:srgbClr val="2F5CEE"/>
                </a:solidFill>
              </a:defRPr>
            </a:lvl4pPr>
            <a:lvl5pPr>
              <a:defRPr>
                <a:solidFill>
                  <a:srgbClr val="2F5CE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975772-7C50-BB42-8109-39AFFD4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93F22D-DDC2-AB45-89FE-8F96906B03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73CE6B-6AB0-E749-A595-F3A55AB75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77FF-B294-EE41-9900-3A32826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49B4A-93D8-684A-995C-13C182A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D6FF40-F170-4440-ABB6-054606168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41F2A76-EA04-3641-AF52-880551056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E3F394-E717-8342-AD82-C4A0A1E4E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336" b="36733"/>
          <a:stretch/>
        </p:blipFill>
        <p:spPr>
          <a:xfrm>
            <a:off x="0" y="6176963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787EC-D76A-9141-9C42-B6EBA1F8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EEDE9-40E3-CF4A-8D98-406F56B98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F323A-7EAB-404C-9F38-1945F1356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AD42B7-E6AB-7249-90D5-3008A01A4C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2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8610600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87729E-993A-294A-BBB8-F6D1D38D02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texture in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DD380-F20F-4946-BFF5-C7DA90F98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478" r="57147"/>
          <a:stretch/>
        </p:blipFill>
        <p:spPr>
          <a:xfrm>
            <a:off x="1" y="0"/>
            <a:ext cx="35814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221063-8204-3746-A2CB-F6F7C404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F5CEE"/>
                </a:solidFill>
              </a:defRPr>
            </a:lvl1pPr>
          </a:lstStyle>
          <a:p>
            <a:fld id="{C145B74D-6A0D-CF46-9BFB-933D6D9953E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8B648A-BC6E-6244-AF71-D5F71382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365125"/>
            <a:ext cx="3932237" cy="16922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691ED78-3374-214F-943A-7CDC74DAA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365125"/>
            <a:ext cx="6172200" cy="5495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7B82B2-A85F-0345-970F-0FA817B98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5CE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33C66C-D91C-974D-8A92-97E668330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20" y="6173788"/>
            <a:ext cx="1558305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4C8A-85D4-5043-BEF5-8A2D534C7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2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raphic 249">
            <a:extLst>
              <a:ext uri="{FF2B5EF4-FFF2-40B4-BE49-F238E27FC236}">
                <a16:creationId xmlns:a16="http://schemas.microsoft.com/office/drawing/2014/main" id="{4C235A39-4C0A-5C46-A282-E8CFC7991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129" y="4311366"/>
            <a:ext cx="720000" cy="720000"/>
          </a:xfrm>
          <a:prstGeom prst="rect">
            <a:avLst/>
          </a:prstGeom>
        </p:spPr>
      </p:pic>
      <p:pic>
        <p:nvPicPr>
          <p:cNvPr id="252" name="Graphic 251">
            <a:extLst>
              <a:ext uri="{FF2B5EF4-FFF2-40B4-BE49-F238E27FC236}">
                <a16:creationId xmlns:a16="http://schemas.microsoft.com/office/drawing/2014/main" id="{4503AF7B-36B3-664D-8EF6-DA145CD248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4405" y="4311366"/>
            <a:ext cx="720000" cy="720000"/>
          </a:xfrm>
          <a:prstGeom prst="rect">
            <a:avLst/>
          </a:prstGeom>
        </p:spPr>
      </p:pic>
      <p:pic>
        <p:nvPicPr>
          <p:cNvPr id="254" name="Graphic 253">
            <a:extLst>
              <a:ext uri="{FF2B5EF4-FFF2-40B4-BE49-F238E27FC236}">
                <a16:creationId xmlns:a16="http://schemas.microsoft.com/office/drawing/2014/main" id="{FE660C18-B577-314F-80F6-589EDC4EF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8177" y="4311366"/>
            <a:ext cx="720000" cy="720000"/>
          </a:xfrm>
          <a:prstGeom prst="rect">
            <a:avLst/>
          </a:prstGeom>
        </p:spPr>
      </p:pic>
      <p:pic>
        <p:nvPicPr>
          <p:cNvPr id="256" name="Graphic 255">
            <a:extLst>
              <a:ext uri="{FF2B5EF4-FFF2-40B4-BE49-F238E27FC236}">
                <a16:creationId xmlns:a16="http://schemas.microsoft.com/office/drawing/2014/main" id="{ACF60A9D-9A27-A447-A681-753735C8BA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9204" y="4311366"/>
            <a:ext cx="720000" cy="720000"/>
          </a:xfrm>
          <a:prstGeom prst="rect">
            <a:avLst/>
          </a:prstGeom>
        </p:spPr>
      </p:pic>
      <p:pic>
        <p:nvPicPr>
          <p:cNvPr id="258" name="Graphic 257">
            <a:extLst>
              <a:ext uri="{FF2B5EF4-FFF2-40B4-BE49-F238E27FC236}">
                <a16:creationId xmlns:a16="http://schemas.microsoft.com/office/drawing/2014/main" id="{2F4B4CF8-21F7-704C-9582-0DE788BD69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4129" y="3230218"/>
            <a:ext cx="720000" cy="720000"/>
          </a:xfrm>
          <a:prstGeom prst="rect">
            <a:avLst/>
          </a:prstGeom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AF66BA95-875E-C541-BFA4-98589FE26A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1153" y="3230218"/>
            <a:ext cx="720000" cy="720000"/>
          </a:xfrm>
          <a:prstGeom prst="rect">
            <a:avLst/>
          </a:prstGeom>
        </p:spPr>
      </p:pic>
      <p:pic>
        <p:nvPicPr>
          <p:cNvPr id="262" name="Graphic 261">
            <a:extLst>
              <a:ext uri="{FF2B5EF4-FFF2-40B4-BE49-F238E27FC236}">
                <a16:creationId xmlns:a16="http://schemas.microsoft.com/office/drawing/2014/main" id="{783A8F80-503E-B148-8616-8C7220A1DB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8177" y="3230218"/>
            <a:ext cx="720000" cy="720000"/>
          </a:xfrm>
          <a:prstGeom prst="rect">
            <a:avLst/>
          </a:prstGeom>
        </p:spPr>
      </p:pic>
      <p:pic>
        <p:nvPicPr>
          <p:cNvPr id="264" name="Graphic 263">
            <a:extLst>
              <a:ext uri="{FF2B5EF4-FFF2-40B4-BE49-F238E27FC236}">
                <a16:creationId xmlns:a16="http://schemas.microsoft.com/office/drawing/2014/main" id="{871E8B32-0775-AA4A-94A9-B2A1C629C3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99204" y="3230218"/>
            <a:ext cx="720000" cy="720000"/>
          </a:xfrm>
          <a:prstGeom prst="rect">
            <a:avLst/>
          </a:prstGeom>
        </p:spPr>
      </p:pic>
      <p:pic>
        <p:nvPicPr>
          <p:cNvPr id="266" name="Graphic 265">
            <a:extLst>
              <a:ext uri="{FF2B5EF4-FFF2-40B4-BE49-F238E27FC236}">
                <a16:creationId xmlns:a16="http://schemas.microsoft.com/office/drawing/2014/main" id="{B7B6931D-FAC8-A944-B91D-314F02A7F7F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99204" y="5392514"/>
            <a:ext cx="720000" cy="720000"/>
          </a:xfrm>
          <a:prstGeom prst="rect">
            <a:avLst/>
          </a:prstGeom>
        </p:spPr>
      </p:pic>
      <p:pic>
        <p:nvPicPr>
          <p:cNvPr id="270" name="Graphic 269">
            <a:extLst>
              <a:ext uri="{FF2B5EF4-FFF2-40B4-BE49-F238E27FC236}">
                <a16:creationId xmlns:a16="http://schemas.microsoft.com/office/drawing/2014/main" id="{A5CB98A2-6538-7743-A938-15A1AE46271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658177" y="5392514"/>
            <a:ext cx="720000" cy="720000"/>
          </a:xfrm>
          <a:prstGeom prst="rect">
            <a:avLst/>
          </a:prstGeom>
        </p:spPr>
      </p:pic>
      <p:pic>
        <p:nvPicPr>
          <p:cNvPr id="272" name="Graphic 271">
            <a:extLst>
              <a:ext uri="{FF2B5EF4-FFF2-40B4-BE49-F238E27FC236}">
                <a16:creationId xmlns:a16="http://schemas.microsoft.com/office/drawing/2014/main" id="{A8529D77-8C54-BC46-849B-25B4EC1AB35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81153" y="5356514"/>
            <a:ext cx="720000" cy="720000"/>
          </a:xfrm>
          <a:prstGeom prst="rect">
            <a:avLst/>
          </a:prstGeom>
        </p:spPr>
      </p:pic>
      <p:pic>
        <p:nvPicPr>
          <p:cNvPr id="274" name="Graphic 273">
            <a:extLst>
              <a:ext uri="{FF2B5EF4-FFF2-40B4-BE49-F238E27FC236}">
                <a16:creationId xmlns:a16="http://schemas.microsoft.com/office/drawing/2014/main" id="{40EF11EA-A3F4-0646-87B7-F220550C9FA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304129" y="5392514"/>
            <a:ext cx="720000" cy="720000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CD4119E3-C2C1-EB4B-A25C-8AF07D0B332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971121" y="1267852"/>
            <a:ext cx="1555200" cy="1080000"/>
          </a:xfrm>
          <a:prstGeom prst="rect">
            <a:avLst/>
          </a:pr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9BE3D580-2065-9746-9B71-926D77A3E08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222440" y="1267852"/>
            <a:ext cx="1080000" cy="1080000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6F1D18DF-744F-A841-A3CE-DF8C7FDF08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257759" y="1267852"/>
            <a:ext cx="1296000" cy="10800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5710505C-A079-C640-8BEB-01AC57FE309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09078" y="1267852"/>
            <a:ext cx="1080000" cy="1080000"/>
          </a:xfrm>
          <a:prstGeom prst="rect">
            <a:avLst/>
          </a:prstGeom>
        </p:spPr>
      </p:pic>
      <p:pic>
        <p:nvPicPr>
          <p:cNvPr id="284" name="Graphic 283">
            <a:extLst>
              <a:ext uri="{FF2B5EF4-FFF2-40B4-BE49-F238E27FC236}">
                <a16:creationId xmlns:a16="http://schemas.microsoft.com/office/drawing/2014/main" id="{0C9A79A9-CE9B-0946-B9E7-354CD0872C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60397" y="12678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B74A4-2C42-A648-AD03-05EBBB84E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s-Piste Dark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DA3FDB-9CF0-9049-9642-294687D95DC9}"/>
              </a:ext>
            </a:extLst>
          </p:cNvPr>
          <p:cNvSpPr txBox="1"/>
          <p:nvPr userDrawn="1"/>
        </p:nvSpPr>
        <p:spPr>
          <a:xfrm>
            <a:off x="1828800" y="6508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E675E-53CF-3A44-9759-13DD1BEF3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0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AF0B2-0154-4249-9B24-EC39A7749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55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0C9A2-DBB8-A240-AAC3-53022231D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730"/>
            <a:ext cx="9144000" cy="13705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7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_Textu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2C3E-D7DE-3E41-B8E1-63CA6DF62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9696444F-6DB0-5545-8E78-92D762B4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7999"/>
            <a:ext cx="9144000" cy="1370539"/>
          </a:xfrm>
        </p:spPr>
        <p:txBody>
          <a:bodyPr/>
          <a:lstStyle>
            <a:lvl1pPr algn="ctr"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3" name="Subtitle 10">
            <a:extLst>
              <a:ext uri="{FF2B5EF4-FFF2-40B4-BE49-F238E27FC236}">
                <a16:creationId xmlns:a16="http://schemas.microsoft.com/office/drawing/2014/main" id="{934C526F-40A6-4E46-A1FD-8E436BB682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80538"/>
            <a:ext cx="9144000" cy="1655762"/>
          </a:xfrm>
        </p:spPr>
        <p:txBody>
          <a:bodyPr/>
          <a:lstStyle>
            <a:lvl1pPr marL="0" indent="0" algn="ctr">
              <a:buNone/>
              <a:defRPr>
                <a:solidFill>
                  <a:srgbClr val="2F5CEE"/>
                </a:solidFill>
              </a:defRPr>
            </a:lvl1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B70A0C8-9413-CD4F-AE8B-7E4846CAC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348" y="1410055"/>
            <a:ext cx="4927304" cy="21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8090C-C2C7-B64D-8F52-FE06616A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7AAD5F5-9DAB-3C45-9D0E-89252CB8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67" r:id="rId3"/>
    <p:sldLayoutId id="2147483670" r:id="rId4"/>
    <p:sldLayoutId id="2147483661" r:id="rId5"/>
    <p:sldLayoutId id="2147483662" r:id="rId6"/>
    <p:sldLayoutId id="2147483668" r:id="rId7"/>
    <p:sldLayoutId id="2147483649" r:id="rId8"/>
    <p:sldLayoutId id="2147483658" r:id="rId9"/>
    <p:sldLayoutId id="2147483669" r:id="rId10"/>
    <p:sldLayoutId id="2147483650" r:id="rId11"/>
    <p:sldLayoutId id="2147483660" r:id="rId12"/>
    <p:sldLayoutId id="2147483652" r:id="rId13"/>
    <p:sldLayoutId id="2147483663" r:id="rId14"/>
    <p:sldLayoutId id="2147483654" r:id="rId15"/>
    <p:sldLayoutId id="2147483657" r:id="rId16"/>
    <p:sldLayoutId id="2147483664" r:id="rId17"/>
    <p:sldLayoutId id="2147483659" r:id="rId18"/>
    <p:sldLayoutId id="2147483665" r:id="rId19"/>
    <p:sldLayoutId id="2147483671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5CE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5CE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5CE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5CE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5CE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image" Target="../media/image54.jpeg"/><Relationship Id="rId4" Type="http://schemas.openxmlformats.org/officeDocument/2006/relationships/tags" Target="../tags/tag75.xml"/><Relationship Id="rId9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10" Type="http://schemas.openxmlformats.org/officeDocument/2006/relationships/image" Target="../media/image55.png"/><Relationship Id="rId4" Type="http://schemas.openxmlformats.org/officeDocument/2006/relationships/tags" Target="../tags/tag83.xml"/><Relationship Id="rId9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10" Type="http://schemas.openxmlformats.org/officeDocument/2006/relationships/image" Target="../media/image56.jpeg"/><Relationship Id="rId4" Type="http://schemas.openxmlformats.org/officeDocument/2006/relationships/tags" Target="../tags/tag91.xml"/><Relationship Id="rId9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110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image" Target="../media/image61.png"/><Relationship Id="rId5" Type="http://schemas.openxmlformats.org/officeDocument/2006/relationships/tags" Target="../tags/tag118.xml"/><Relationship Id="rId10" Type="http://schemas.openxmlformats.org/officeDocument/2006/relationships/image" Target="../media/image60.png"/><Relationship Id="rId4" Type="http://schemas.openxmlformats.org/officeDocument/2006/relationships/tags" Target="../tags/tag117.xml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4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1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slideLayout" Target="../slideLayouts/slideLayout11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19" Type="http://schemas.openxmlformats.org/officeDocument/2006/relationships/image" Target="../media/image45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51.jpg"/><Relationship Id="rId5" Type="http://schemas.openxmlformats.org/officeDocument/2006/relationships/tags" Target="../tags/tag55.xml"/><Relationship Id="rId10" Type="http://schemas.openxmlformats.org/officeDocument/2006/relationships/image" Target="../media/image50.png"/><Relationship Id="rId4" Type="http://schemas.openxmlformats.org/officeDocument/2006/relationships/tags" Target="../tags/tag54.xml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10" Type="http://schemas.openxmlformats.org/officeDocument/2006/relationships/image" Target="../media/image52.png"/><Relationship Id="rId4" Type="http://schemas.openxmlformats.org/officeDocument/2006/relationships/tags" Target="../tags/tag61.xml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F18778DC-D300-684C-8CF5-3E123291CD9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24000" y="3907173"/>
            <a:ext cx="9144000" cy="1370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lnSpc>
                <a:spcPct val="100000"/>
              </a:lnSpc>
            </a:pPr>
            <a:r>
              <a:rPr lang="en-ca" b="1" i="0" u="none" cap="all" baseline="0">
                <a:latin typeface="Raleway"/>
                <a:ea typeface="Raleway"/>
                <a:cs typeface="Raleway"/>
              </a:rPr>
              <a:t>The fear of fear itself . . .</a:t>
            </a:r>
          </a:p>
          <a:p>
            <a:pPr rtl="0">
              <a:lnSpc>
                <a:spcPct val="100000"/>
              </a:lnSpc>
            </a:pPr>
            <a:r>
              <a:rPr lang="en-ca" b="1" i="0" u="none" cap="all" baseline="0">
                <a:latin typeface="Raleway"/>
                <a:ea typeface="Raleway"/>
                <a:cs typeface="Raleway"/>
              </a:rPr>
              <a:t>When anxiety takes over!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58CA9C9-D708-4AFD-3892-75855E559BD8}"/>
              </a:ext>
            </a:extLst>
          </p:cNvPr>
          <p:cNvSpPr txBox="1"/>
          <p:nvPr/>
        </p:nvSpPr>
        <p:spPr>
          <a:xfrm>
            <a:off x="2742875" y="11663194"/>
            <a:ext cx="43642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 dirty="0"/>
              <a:t>Translate by Direction Santé Publique, CISSS Montérégie Centre</a:t>
            </a:r>
          </a:p>
          <a:p>
            <a:r>
              <a:rPr lang="fr-CA" sz="1200" dirty="0"/>
              <a:t>Traduit par Direction Santé Publique, CISSS Montérégie Centre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022D4C-5BC8-29C8-1167-FA4F776218BD}"/>
              </a:ext>
            </a:extLst>
          </p:cNvPr>
          <p:cNvSpPr txBox="1"/>
          <p:nvPr/>
        </p:nvSpPr>
        <p:spPr>
          <a:xfrm>
            <a:off x="7614752" y="6312238"/>
            <a:ext cx="4577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 dirty="0"/>
              <a:t>Translate by Direction Santé Publique, CISSS Montérégie Centre</a:t>
            </a:r>
          </a:p>
          <a:p>
            <a:r>
              <a:rPr lang="fr-CA" sz="1200" dirty="0"/>
              <a:t>Traduit par Direction Santé Publique, CISSS Montérégie Centre</a:t>
            </a:r>
          </a:p>
        </p:txBody>
      </p:sp>
    </p:spTree>
    <p:extLst>
      <p:ext uri="{BB962C8B-B14F-4D97-AF65-F5344CB8AC3E}">
        <p14:creationId xmlns:p14="http://schemas.microsoft.com/office/powerpoint/2010/main" val="271632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algn="r" rtl="0"/>
            <a:fld id="{C145B74D-6A0D-CF46-9BFB-933D6D9953E9}" type="slidenum">
              <a:rPr/>
              <a:t>10</a:t>
            </a:fld>
            <a:endParaRPr lang="en-ca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27537" y="369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ca" sz="4000" b="1" i="0" u="none" baseline="0"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rPr>
              <a:t>Intolerances that distort reality . . .</a:t>
            </a:r>
          </a:p>
        </p:txBody>
      </p:sp>
      <p:sp>
        <p:nvSpPr>
          <p:cNvPr id="15" name="Forme libre 14"/>
          <p:cNvSpPr/>
          <p:nvPr>
            <p:custDataLst>
              <p:tags r:id="rId3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35"/>
              </a:spcBef>
              <a:spcAft>
                <a:spcPts val="0"/>
              </a:spcAft>
            </a:pPr>
            <a:endParaRPr lang="en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l" rtl="0">
              <a:spcBef>
                <a:spcPts val="35"/>
              </a:spcBef>
              <a:spcAft>
                <a:spcPts val="0"/>
              </a:spcAft>
            </a:pPr>
            <a:r>
              <a:rPr lang="en-ca" b="0" i="0" u="none" baseline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n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27537" y="1240286"/>
            <a:ext cx="9837636" cy="954107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 sz="2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4534" y="1242899"/>
            <a:ext cx="11377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ca" sz="2800" b="1" i="0" u="none" baseline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Intolerance to uncertainty: </a:t>
            </a:r>
          </a:p>
          <a:p>
            <a:pPr algn="ctr" rtl="0"/>
            <a:r>
              <a:rPr lang="en-ca" sz="2800" b="1" i="0" u="none" baseline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 worry about everything!</a:t>
            </a:r>
            <a:endParaRPr lang="en-ca" sz="2800" b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987844" y="3059995"/>
            <a:ext cx="5724477" cy="2461898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ca" sz="2400" b="1" i="0" u="none" baseline="0">
                <a:solidFill>
                  <a:schemeClr val="bg1"/>
                </a:solidFill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This is an intolerance to anything that is potentially dangerous, different, or new. </a:t>
            </a:r>
          </a:p>
        </p:txBody>
      </p:sp>
      <p:pic>
        <p:nvPicPr>
          <p:cNvPr id="4" name="Image 3" descr="Afficher l’image source">
            <a:extLst>
              <a:ext uri="{FF2B5EF4-FFF2-40B4-BE49-F238E27FC236}">
                <a16:creationId xmlns:a16="http://schemas.microsoft.com/office/drawing/2014/main" id="{676E198D-5E29-C0D2-05E1-A19D45F0B4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27" y="2255244"/>
            <a:ext cx="3030110" cy="3821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8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8008" y="1271395"/>
            <a:ext cx="11614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ca" sz="2800" b="1" i="0" u="none" baseline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Perfectionism: </a:t>
            </a:r>
          </a:p>
          <a:p>
            <a:pPr algn="ctr" rtl="0"/>
            <a:r>
              <a:rPr lang="en-ca" sz="2800" b="1" i="0" u="none" baseline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 don’t feel right unless it’s perfect!</a:t>
            </a:r>
            <a:endParaRPr lang="en-ca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algn="r" rtl="0"/>
            <a:fld id="{C145B74D-6A0D-CF46-9BFB-933D6D9953E9}" type="slidenum">
              <a:rPr/>
              <a:t>11</a:t>
            </a:fld>
            <a:endParaRPr lang="en-ca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27537" y="1379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ca" sz="4000" b="1" i="0" u="none" baseline="0"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rPr>
              <a:t>Intolerances that distort reality . . .</a:t>
            </a:r>
          </a:p>
        </p:txBody>
      </p:sp>
      <p:sp>
        <p:nvSpPr>
          <p:cNvPr id="15" name="Forme libre 14"/>
          <p:cNvSpPr/>
          <p:nvPr>
            <p:custDataLst>
              <p:tags r:id="rId4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35"/>
              </a:spcBef>
              <a:spcAft>
                <a:spcPts val="0"/>
              </a:spcAft>
            </a:pPr>
            <a:endParaRPr lang="en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l" rtl="0">
              <a:spcBef>
                <a:spcPts val="35"/>
              </a:spcBef>
              <a:spcAft>
                <a:spcPts val="0"/>
              </a:spcAft>
            </a:pPr>
            <a:r>
              <a:rPr lang="en-ca" b="0" i="0" u="none" baseline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n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27537" y="1255540"/>
            <a:ext cx="10784785" cy="969962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010400" y="2777618"/>
            <a:ext cx="4701922" cy="2339240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ca" sz="2400" b="1" i="0" u="none" baseline="0">
                <a:solidFill>
                  <a:schemeClr val="bg1"/>
                </a:solidFill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This is an intolerance to the risk of making a mistake, a tendency to criticize your own achievements, an intolerance for anything less than perfect.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57DCF54-1DF3-4F2E-8000-9F1D6295EB65}"/>
              </a:ext>
            </a:extLst>
          </p:cNvPr>
          <p:cNvPicPr/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1" y="2380660"/>
            <a:ext cx="5464304" cy="33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DB4C339-3345-4550-A97F-39FAFDE3A1F1}"/>
              </a:ext>
            </a:extLst>
          </p:cNvPr>
          <p:cNvPicPr/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32"/>
          <a:stretch/>
        </p:blipFill>
        <p:spPr>
          <a:xfrm>
            <a:off x="1086722" y="2581143"/>
            <a:ext cx="5356882" cy="32078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algn="r" rtl="0"/>
            <a:fld id="{C145B74D-6A0D-CF46-9BFB-933D6D9953E9}" type="slidenum">
              <a:rPr/>
              <a:t>12</a:t>
            </a:fld>
            <a:endParaRPr lang="en-ca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32733" y="68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ca" sz="4000" b="1" i="0" u="none" baseline="0"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rPr>
              <a:t>Intolerances that distort reality . . .</a:t>
            </a:r>
          </a:p>
        </p:txBody>
      </p:sp>
      <p:sp>
        <p:nvSpPr>
          <p:cNvPr id="15" name="Forme libre 14"/>
          <p:cNvSpPr/>
          <p:nvPr>
            <p:custDataLst>
              <p:tags r:id="rId4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35"/>
              </a:spcBef>
              <a:spcAft>
                <a:spcPts val="0"/>
              </a:spcAft>
            </a:pPr>
            <a:endParaRPr lang="en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l" rtl="0">
              <a:spcBef>
                <a:spcPts val="35"/>
              </a:spcBef>
              <a:spcAft>
                <a:spcPts val="0"/>
              </a:spcAft>
            </a:pPr>
            <a:r>
              <a:rPr lang="en-ca" b="0" i="0" u="none" baseline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n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27537" y="1240714"/>
            <a:ext cx="10426263" cy="953679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34534" y="1227403"/>
            <a:ext cx="11377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ca" sz="2800" b="1" i="0" u="none" baseline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Excessive responsibility: </a:t>
            </a:r>
          </a:p>
          <a:p>
            <a:pPr algn="ctr" rtl="0"/>
            <a:r>
              <a:rPr lang="en-ca" sz="2800" b="1" i="0" u="none" baseline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 always feel guilty!</a:t>
            </a:r>
            <a:endParaRPr lang="en-ca" sz="2800" b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010400" y="2444915"/>
            <a:ext cx="4701922" cy="2915246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ca" sz="2400" b="1" i="0" u="none" baseline="0">
                <a:solidFill>
                  <a:schemeClr val="bg1"/>
                </a:solidFill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This is an intolerance to the fact other people might be affected or suffer consequences because of you, and that you did nothing to prevent it.</a:t>
            </a:r>
          </a:p>
        </p:txBody>
      </p:sp>
    </p:spTree>
    <p:extLst>
      <p:ext uri="{BB962C8B-B14F-4D97-AF65-F5344CB8AC3E}">
        <p14:creationId xmlns:p14="http://schemas.microsoft.com/office/powerpoint/2010/main" val="89863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algn="r" rtl="0"/>
            <a:fld id="{C145B74D-6A0D-CF46-9BFB-933D6D9953E9}" type="slidenum">
              <a:rPr/>
              <a:t>13</a:t>
            </a:fld>
            <a:endParaRPr lang="en-ca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27537" y="-133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ca" sz="4000" b="1" i="0" u="none" baseline="0"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rPr>
              <a:t>Intolerances that distort reality . . .</a:t>
            </a:r>
          </a:p>
        </p:txBody>
      </p:sp>
      <p:sp>
        <p:nvSpPr>
          <p:cNvPr id="15" name="Forme libre 14"/>
          <p:cNvSpPr/>
          <p:nvPr>
            <p:custDataLst>
              <p:tags r:id="rId3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35"/>
              </a:spcBef>
              <a:spcAft>
                <a:spcPts val="0"/>
              </a:spcAft>
            </a:pPr>
            <a:endParaRPr lang="en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l" rtl="0">
              <a:spcBef>
                <a:spcPts val="35"/>
              </a:spcBef>
              <a:spcAft>
                <a:spcPts val="0"/>
              </a:spcAft>
            </a:pPr>
            <a:r>
              <a:rPr lang="en-ca" b="0" i="0" u="none" baseline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n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27537" y="1235914"/>
            <a:ext cx="9837636" cy="958480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34534" y="1242898"/>
            <a:ext cx="11377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ca" sz="2800" b="1" i="0" u="none" baseline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 fear of being judged by others: </a:t>
            </a:r>
          </a:p>
          <a:p>
            <a:pPr algn="ctr" rtl="0"/>
            <a:r>
              <a:rPr lang="en-ca" sz="2800" b="1" i="0" u="none" baseline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 know they’re judging me!</a:t>
            </a:r>
            <a:endParaRPr lang="en-ca" sz="2800" b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010400" y="2678025"/>
            <a:ext cx="4701922" cy="2742196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ca" sz="2400" b="1" i="0" u="none" baseline="0">
                <a:solidFill>
                  <a:schemeClr val="bg1"/>
                </a:solidFill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This is an intolerance to being judged and possibly criticized by others, of being mocked and laughed at.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7350459-69E4-4B0A-9310-6887A07CA1CD}"/>
              </a:ext>
            </a:extLst>
          </p:cNvPr>
          <p:cNvPicPr/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4" y="2444611"/>
            <a:ext cx="4805981" cy="33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27537" y="3269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ca" sz="4000" b="1" i="0" u="none" baseline="0"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rPr>
              <a:t>Intolerances that distort reality . . 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3B2B5-FA8D-4132-9C89-0D5044C7612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83591" y="1373532"/>
            <a:ext cx="10515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ca" sz="2800" b="1" i="0" u="none" baseline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 intolerance to negative emotions and unpleasant physical sensations: </a:t>
            </a:r>
          </a:p>
          <a:p>
            <a:pPr algn="ctr" rtl="0"/>
            <a:r>
              <a:rPr lang="en-ca" sz="2800" b="1" i="0" u="none" baseline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There’s something wrong with my body!</a:t>
            </a:r>
            <a:endParaRPr lang="en-ca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algn="r" rtl="0"/>
            <a:fld id="{C145B74D-6A0D-CF46-9BFB-933D6D9953E9}" type="slidenum">
              <a:rPr/>
              <a:t>14</a:t>
            </a:fld>
            <a:endParaRPr lang="en-ca" dirty="0"/>
          </a:p>
        </p:txBody>
      </p:sp>
      <p:sp>
        <p:nvSpPr>
          <p:cNvPr id="15" name="Forme libre 14"/>
          <p:cNvSpPr/>
          <p:nvPr>
            <p:custDataLst>
              <p:tags r:id="rId4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3" name="ZoneTexte 2"/>
          <p:cNvSpPr txBox="1"/>
          <p:nvPr>
            <p:custDataLst>
              <p:tags r:id="rId5"/>
            </p:custDataLst>
          </p:nvPr>
        </p:nvSpPr>
        <p:spPr>
          <a:xfrm>
            <a:off x="7798922" y="1240714"/>
            <a:ext cx="546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35"/>
              </a:spcBef>
              <a:spcAft>
                <a:spcPts val="0"/>
              </a:spcAft>
            </a:pPr>
            <a:endParaRPr lang="en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l" rtl="0">
              <a:spcBef>
                <a:spcPts val="35"/>
              </a:spcBef>
              <a:spcAft>
                <a:spcPts val="0"/>
              </a:spcAft>
            </a:pPr>
            <a:r>
              <a:rPr lang="en-ca" b="0" i="0" u="none" baseline="0">
                <a:solidFill>
                  <a:srgbClr val="000000"/>
                </a:solidFill>
                <a:latin typeface="Raleway" panose="020B00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n-ca" sz="1600" dirty="0">
              <a:latin typeface="Raleway" panose="020B00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3C1CE-65B3-451D-9A97-AE5BCC15F49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83591" y="1393081"/>
            <a:ext cx="10713047" cy="1393943"/>
          </a:xfrm>
          <a:prstGeom prst="rect">
            <a:avLst/>
          </a:prstGeom>
          <a:noFill/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 sz="280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FE46F6-9785-4C99-AF15-F4577B7AE1A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734134" y="3238480"/>
            <a:ext cx="4701922" cy="2761555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ca" sz="2400" b="1" i="0" u="none" baseline="0">
                <a:solidFill>
                  <a:schemeClr val="bg1"/>
                </a:solidFill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This is the tendency to worry excessively about the physical sensations and symptoms caused by anxiety.</a:t>
            </a:r>
          </a:p>
        </p:txBody>
      </p:sp>
      <p:pic>
        <p:nvPicPr>
          <p:cNvPr id="2" name="Image 1" descr="Afficher l’image source">
            <a:extLst>
              <a:ext uri="{FF2B5EF4-FFF2-40B4-BE49-F238E27FC236}">
                <a16:creationId xmlns:a16="http://schemas.microsoft.com/office/drawing/2014/main" id="{D4148577-B0C2-B1D3-754E-548EB927CC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5" y="2939391"/>
            <a:ext cx="4807975" cy="3060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9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algn="r" rtl="0"/>
            <a:fld id="{C145B74D-6A0D-CF46-9BFB-933D6D9953E9}" type="slidenum">
              <a:rPr/>
              <a:t>15</a:t>
            </a:fld>
            <a:endParaRPr lang="en-ca" dirty="0"/>
          </a:p>
        </p:txBody>
      </p:sp>
      <p:sp>
        <p:nvSpPr>
          <p:cNvPr id="4" name="Forme libre 3"/>
          <p:cNvSpPr/>
          <p:nvPr>
            <p:custDataLst>
              <p:tags r:id="rId2"/>
            </p:custDataLst>
          </p:nvPr>
        </p:nvSpPr>
        <p:spPr>
          <a:xfrm>
            <a:off x="4134247" y="94629"/>
            <a:ext cx="4273153" cy="5916704"/>
          </a:xfrm>
          <a:custGeom>
            <a:avLst/>
            <a:gdLst>
              <a:gd name="connsiteX0" fmla="*/ 492882 w 2982411"/>
              <a:gd name="connsiteY0" fmla="*/ 0 h 2262433"/>
              <a:gd name="connsiteX1" fmla="*/ 68676 w 2982411"/>
              <a:gd name="connsiteY1" fmla="*/ 329938 h 2262433"/>
              <a:gd name="connsiteX2" fmla="*/ 1765501 w 2982411"/>
              <a:gd name="connsiteY2" fmla="*/ 867266 h 2262433"/>
              <a:gd name="connsiteX3" fmla="*/ 2981559 w 2982411"/>
              <a:gd name="connsiteY3" fmla="*/ 1517715 h 2262433"/>
              <a:gd name="connsiteX4" fmla="*/ 1586392 w 2982411"/>
              <a:gd name="connsiteY4" fmla="*/ 2262433 h 226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411" h="2262433">
                <a:moveTo>
                  <a:pt x="492882" y="0"/>
                </a:moveTo>
                <a:cubicBezTo>
                  <a:pt x="174727" y="92697"/>
                  <a:pt x="-143427" y="185394"/>
                  <a:pt x="68676" y="329938"/>
                </a:cubicBezTo>
                <a:cubicBezTo>
                  <a:pt x="280779" y="474482"/>
                  <a:pt x="1280021" y="669303"/>
                  <a:pt x="1765501" y="867266"/>
                </a:cubicBezTo>
                <a:cubicBezTo>
                  <a:pt x="2250982" y="1065229"/>
                  <a:pt x="3011410" y="1285187"/>
                  <a:pt x="2981559" y="1517715"/>
                </a:cubicBezTo>
                <a:cubicBezTo>
                  <a:pt x="2951708" y="1750243"/>
                  <a:pt x="2269050" y="2006338"/>
                  <a:pt x="1586392" y="2262433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5C5D572-B81E-0742-9CE0-178017E85F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09977" y="2317457"/>
            <a:ext cx="658041" cy="6301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12" name="Titre 5">
            <a:extLst>
              <a:ext uri="{FF2B5EF4-FFF2-40B4-BE49-F238E27FC236}">
                <a16:creationId xmlns:a16="http://schemas.microsoft.com/office/drawing/2014/main" id="{4C5BD425-3491-6141-9EBF-0E04F6D2CF4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50372" y="424009"/>
            <a:ext cx="11754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ca" b="1" i="0" u="none" baseline="0">
                <a:latin typeface="Raleway"/>
                <a:ea typeface="Raleway"/>
                <a:cs typeface="Raleway"/>
              </a:rPr>
              <a:t>Strategies for coping with anxiety </a:t>
            </a:r>
            <a:endParaRPr lang="en-ca" b="1" dirty="0">
              <a:latin typeface="Raleway" panose="020B0503030101060003" pitchFamily="34" charset="77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9553CC2-72E8-4C74-B8AD-2B678661880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51114" y="1938868"/>
            <a:ext cx="11125200" cy="3930710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55600" lvl="1" indent="-261938" algn="l" rtl="0">
              <a:buFont typeface="Arial" panose="020B0604020202020204" pitchFamily="34" charset="0"/>
              <a:buChar char="•"/>
            </a:pPr>
            <a:r>
              <a:rPr lang="en-ca" sz="2000" b="0" i="0" u="none" baseline="0">
                <a:solidFill>
                  <a:schemeClr val="bg1"/>
                </a:solidFill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Adopt healthy lifestyle habits</a:t>
            </a:r>
          </a:p>
          <a:p>
            <a:pPr marL="355600" lvl="1" indent="-261938" algn="l" rtl="0">
              <a:buFont typeface="Arial" panose="020B0604020202020204" pitchFamily="34" charset="0"/>
              <a:buChar char="•"/>
            </a:pPr>
            <a:r>
              <a:rPr lang="en-ca" sz="2000" b="0" i="0" u="none" baseline="0">
                <a:solidFill>
                  <a:schemeClr val="bg1"/>
                </a:solidFill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Recognize your physical sensations and warning signs of anxiety</a:t>
            </a:r>
          </a:p>
          <a:p>
            <a:pPr marL="355600" lvl="1" indent="-261938" algn="l" rtl="0">
              <a:buFont typeface="Arial" panose="020B0604020202020204" pitchFamily="34" charset="0"/>
              <a:buChar char="•"/>
            </a:pPr>
            <a:r>
              <a:rPr lang="en-ca" sz="2000" b="0" i="0" u="none" baseline="0">
                <a:solidFill>
                  <a:schemeClr val="bg1"/>
                </a:solidFill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Transform your unhelpful thoughts into helpful ones</a:t>
            </a:r>
          </a:p>
          <a:p>
            <a:pPr marL="355600" lvl="1" indent="-261938" algn="l" rtl="0">
              <a:buFont typeface="Arial" panose="020B0604020202020204" pitchFamily="34" charset="0"/>
              <a:buChar char="•"/>
            </a:pPr>
            <a:r>
              <a:rPr lang="en-ca" sz="2000" b="0" i="0" u="none" baseline="0">
                <a:solidFill>
                  <a:schemeClr val="bg1"/>
                </a:solidFill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Learn to see things differently</a:t>
            </a:r>
          </a:p>
          <a:p>
            <a:pPr marL="355600" lvl="1" indent="-261938" algn="l" rtl="0">
              <a:buFont typeface="Arial" panose="020B0604020202020204" pitchFamily="34" charset="0"/>
              <a:buChar char="•"/>
            </a:pPr>
            <a:r>
              <a:rPr lang="en-ca" sz="2000" b="0" i="0" u="none" baseline="0">
                <a:solidFill>
                  <a:schemeClr val="bg1"/>
                </a:solidFill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Use strategies to deal with your emotions</a:t>
            </a:r>
          </a:p>
          <a:p>
            <a:pPr marL="355600" lvl="1" indent="-261938" algn="l" rtl="0">
              <a:buFont typeface="Arial" panose="020B0604020202020204" pitchFamily="34" charset="0"/>
              <a:buChar char="•"/>
            </a:pPr>
            <a:r>
              <a:rPr lang="en-ca" sz="2000" b="0" i="0" u="none" baseline="0">
                <a:solidFill>
                  <a:schemeClr val="bg1"/>
                </a:solidFill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Confront anxiety-provoking situations instead of avoiding them</a:t>
            </a:r>
          </a:p>
          <a:p>
            <a:pPr marL="355600" lvl="1" indent="-261938" algn="l" rtl="0">
              <a:buFont typeface="Arial" panose="020B0604020202020204" pitchFamily="34" charset="0"/>
              <a:buChar char="•"/>
            </a:pPr>
            <a:r>
              <a:rPr lang="en-ca" sz="2000" b="0" i="0" u="none" baseline="0">
                <a:solidFill>
                  <a:schemeClr val="bg1"/>
                </a:solidFill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Step out of your comfort zone</a:t>
            </a:r>
            <a:endParaRPr lang="en-ca" sz="2000" dirty="0">
              <a:solidFill>
                <a:schemeClr val="bg1"/>
              </a:solidFill>
              <a:latin typeface="Raleway" panose="020B05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79412" lvl="1" indent="-285750" algn="l" rtl="0">
              <a:buFont typeface="Arial" panose="020B0604020202020204" pitchFamily="34" charset="0"/>
              <a:buChar char="•"/>
            </a:pPr>
            <a:endParaRPr lang="en-ca" sz="2000" b="0" i="0" u="none" baseline="0">
              <a:solidFill>
                <a:schemeClr val="bg1"/>
              </a:solidFill>
              <a:latin typeface="Raleway" panose="020B0503030101060003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79412" lvl="1" indent="-285750" algn="l" rtl="0">
              <a:buFont typeface="Arial" panose="020B0604020202020204" pitchFamily="34" charset="0"/>
              <a:buChar char="•"/>
            </a:pPr>
            <a:r>
              <a:rPr lang="en-ca" sz="2000" b="0" i="0" u="none" baseline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Use concrete techniques to calm down when faced with a stressful situation: </a:t>
            </a:r>
          </a:p>
          <a:p>
            <a:pPr marL="836612" lvl="2" indent="-285750" algn="l" rtl="0">
              <a:buFont typeface="Arial" panose="020B0604020202020204" pitchFamily="34" charset="0"/>
              <a:buChar char="•"/>
            </a:pPr>
            <a:r>
              <a:rPr lang="en-ca" b="0" i="0" u="none" baseline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Do a physical activity</a:t>
            </a:r>
          </a:p>
          <a:p>
            <a:pPr marL="836612" lvl="2" indent="-285750" algn="l" rtl="0">
              <a:buFont typeface="Arial" panose="020B0604020202020204" pitchFamily="34" charset="0"/>
              <a:buChar char="•"/>
            </a:pPr>
            <a:r>
              <a:rPr lang="en-ca" b="0" i="0" u="none" baseline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Talk to someone about your stress</a:t>
            </a:r>
          </a:p>
          <a:p>
            <a:pPr marL="836612" lvl="2" indent="-285750" algn="l" rtl="0">
              <a:buFont typeface="Arial" panose="020B0604020202020204" pitchFamily="34" charset="0"/>
              <a:buChar char="•"/>
            </a:pPr>
            <a:r>
              <a:rPr lang="en-ca" b="0" i="0" u="none" baseline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Have fun with your friends</a:t>
            </a:r>
          </a:p>
          <a:p>
            <a:pPr marL="836612" lvl="2" indent="-285750" algn="l" rtl="0">
              <a:buFont typeface="Arial" panose="020B0604020202020204" pitchFamily="34" charset="0"/>
              <a:buChar char="•"/>
            </a:pPr>
            <a:r>
              <a:rPr lang="en-ca" b="0" i="0" u="none" baseline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Draw, paint, sculpt, create</a:t>
            </a:r>
          </a:p>
          <a:p>
            <a:pPr marL="836612" lvl="2" indent="-285750" algn="l" rtl="0">
              <a:buFont typeface="Arial" panose="020B0604020202020204" pitchFamily="34" charset="0"/>
              <a:buChar char="•"/>
            </a:pPr>
            <a:r>
              <a:rPr lang="en-ca" b="0" i="0" u="none" baseline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Do a mindfulness exercise</a:t>
            </a:r>
          </a:p>
          <a:p>
            <a:pPr marL="355600" lvl="1" indent="-261938" algn="l" rtl="0">
              <a:buFont typeface="Arial" panose="020B0604020202020204" pitchFamily="34" charset="0"/>
              <a:buChar char="•"/>
            </a:pPr>
            <a:r>
              <a:rPr lang="en-ca" sz="2000" b="0" i="0" u="none" baseline="0">
                <a:solidFill>
                  <a:schemeClr val="bg1"/>
                </a:solidFill>
                <a:latin typeface="Raleway" panose="020B05030301010600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Maintain quality social relationships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89BF3F-FA31-4F4B-D6BD-C8E9A9855E38}"/>
              </a:ext>
            </a:extLst>
          </p:cNvPr>
          <p:cNvSpPr txBox="1"/>
          <p:nvPr/>
        </p:nvSpPr>
        <p:spPr>
          <a:xfrm>
            <a:off x="6934200" y="5869578"/>
            <a:ext cx="5257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ca" sz="1000" b="0" i="0" u="none" baseline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</a:t>
            </a:r>
            <a:r>
              <a:rPr lang="en-ca" sz="1000" b="0" i="0" u="none" baseline="0">
                <a:solidFill>
                  <a:srgbClr val="211D1E"/>
                </a:solidFill>
                <a:effectLst/>
                <a:latin typeface="Raleway" pitchFamily="2" charset="0"/>
                <a:ea typeface="Trebuchet MS" panose="020B0603020202020204" pitchFamily="34" charset="0"/>
                <a:cs typeface="Raleway" pitchFamily="2" charset="0"/>
              </a:rPr>
              <a:t>Centre RBC d’expertise universitaire en santé mentale and its partners (2019) 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4329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>
            <p:custDataLst>
              <p:tags r:id="rId1"/>
            </p:custDataLst>
          </p:nvPr>
        </p:nvSpPr>
        <p:spPr>
          <a:xfrm>
            <a:off x="4538748" y="8313"/>
            <a:ext cx="4589683" cy="5478087"/>
          </a:xfrm>
          <a:custGeom>
            <a:avLst/>
            <a:gdLst>
              <a:gd name="connsiteX0" fmla="*/ 3678416 w 5832470"/>
              <a:gd name="connsiteY0" fmla="*/ 0 h 5702531"/>
              <a:gd name="connsiteX1" fmla="*/ 3977674 w 5832470"/>
              <a:gd name="connsiteY1" fmla="*/ 623454 h 5702531"/>
              <a:gd name="connsiteX2" fmla="*/ 602707 w 5832470"/>
              <a:gd name="connsiteY2" fmla="*/ 1803862 h 5702531"/>
              <a:gd name="connsiteX3" fmla="*/ 361638 w 5832470"/>
              <a:gd name="connsiteY3" fmla="*/ 3025832 h 5702531"/>
              <a:gd name="connsiteX4" fmla="*/ 4393311 w 5832470"/>
              <a:gd name="connsiteY4" fmla="*/ 3690851 h 5702531"/>
              <a:gd name="connsiteX5" fmla="*/ 5731660 w 5832470"/>
              <a:gd name="connsiteY5" fmla="*/ 5062451 h 5702531"/>
              <a:gd name="connsiteX6" fmla="*/ 2015871 w 5832470"/>
              <a:gd name="connsiteY6" fmla="*/ 5702531 h 57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470" h="5702531">
                <a:moveTo>
                  <a:pt x="3678416" y="0"/>
                </a:moveTo>
                <a:cubicBezTo>
                  <a:pt x="4084354" y="161405"/>
                  <a:pt x="4490292" y="322810"/>
                  <a:pt x="3977674" y="623454"/>
                </a:cubicBezTo>
                <a:cubicBezTo>
                  <a:pt x="3465056" y="924098"/>
                  <a:pt x="1205380" y="1403466"/>
                  <a:pt x="602707" y="1803862"/>
                </a:cubicBezTo>
                <a:cubicBezTo>
                  <a:pt x="34" y="2204258"/>
                  <a:pt x="-270129" y="2711334"/>
                  <a:pt x="361638" y="3025832"/>
                </a:cubicBezTo>
                <a:cubicBezTo>
                  <a:pt x="993405" y="3340330"/>
                  <a:pt x="3498307" y="3351415"/>
                  <a:pt x="4393311" y="3690851"/>
                </a:cubicBezTo>
                <a:cubicBezTo>
                  <a:pt x="5288315" y="4030288"/>
                  <a:pt x="6127900" y="4727171"/>
                  <a:pt x="5731660" y="5062451"/>
                </a:cubicBezTo>
                <a:cubicBezTo>
                  <a:pt x="5335420" y="5397731"/>
                  <a:pt x="3675645" y="5550131"/>
                  <a:pt x="2015871" y="570253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 rtl="0"/>
            <a:fld id="{C145B74D-6A0D-CF46-9BFB-933D6D9953E9}" type="slidenum">
              <a:rPr/>
              <a:t>16</a:t>
            </a:fld>
            <a:endParaRPr lang="en-ca" dirty="0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60127" y="2488118"/>
            <a:ext cx="5181600" cy="2509551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ca" sz="2800" b="1" i="0" u="none" baseline="0">
                <a:solidFill>
                  <a:srgbClr val="2F5CEE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Observe your reactions to situations that cause you anxiety. </a:t>
            </a:r>
            <a:endParaRPr lang="en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172201" y="2488117"/>
            <a:ext cx="5181600" cy="2509551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ca" sz="2800" b="1" i="0" u="none" baseline="0">
                <a:solidFill>
                  <a:srgbClr val="2F5CEE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Try to apply at least two strategies to cope with anxiety-provoking situations. </a:t>
            </a:r>
            <a:endParaRPr lang="en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37" y="5154938"/>
            <a:ext cx="602240" cy="688274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1E0637E3-BAA6-A34D-9025-6A795D054852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 rtl="0"/>
            <a:r>
              <a:rPr lang="en-ca" b="1" i="0" u="none" baseline="0"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rPr>
              <a:t>HORS-PISTE challenge</a:t>
            </a:r>
          </a:p>
        </p:txBody>
      </p:sp>
    </p:spTree>
    <p:extLst>
      <p:ext uri="{BB962C8B-B14F-4D97-AF65-F5344CB8AC3E}">
        <p14:creationId xmlns:p14="http://schemas.microsoft.com/office/powerpoint/2010/main" val="27132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>
            <p:custDataLst>
              <p:tags r:id="rId1"/>
            </p:custDataLst>
          </p:nvPr>
        </p:nvSpPr>
        <p:spPr>
          <a:xfrm>
            <a:off x="4538748" y="8313"/>
            <a:ext cx="4589683" cy="5478087"/>
          </a:xfrm>
          <a:custGeom>
            <a:avLst/>
            <a:gdLst>
              <a:gd name="connsiteX0" fmla="*/ 3678416 w 5832470"/>
              <a:gd name="connsiteY0" fmla="*/ 0 h 5702531"/>
              <a:gd name="connsiteX1" fmla="*/ 3977674 w 5832470"/>
              <a:gd name="connsiteY1" fmla="*/ 623454 h 5702531"/>
              <a:gd name="connsiteX2" fmla="*/ 602707 w 5832470"/>
              <a:gd name="connsiteY2" fmla="*/ 1803862 h 5702531"/>
              <a:gd name="connsiteX3" fmla="*/ 361638 w 5832470"/>
              <a:gd name="connsiteY3" fmla="*/ 3025832 h 5702531"/>
              <a:gd name="connsiteX4" fmla="*/ 4393311 w 5832470"/>
              <a:gd name="connsiteY4" fmla="*/ 3690851 h 5702531"/>
              <a:gd name="connsiteX5" fmla="*/ 5731660 w 5832470"/>
              <a:gd name="connsiteY5" fmla="*/ 5062451 h 5702531"/>
              <a:gd name="connsiteX6" fmla="*/ 2015871 w 5832470"/>
              <a:gd name="connsiteY6" fmla="*/ 5702531 h 57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32470" h="5702531">
                <a:moveTo>
                  <a:pt x="3678416" y="0"/>
                </a:moveTo>
                <a:cubicBezTo>
                  <a:pt x="4084354" y="161405"/>
                  <a:pt x="4490292" y="322810"/>
                  <a:pt x="3977674" y="623454"/>
                </a:cubicBezTo>
                <a:cubicBezTo>
                  <a:pt x="3465056" y="924098"/>
                  <a:pt x="1205380" y="1403466"/>
                  <a:pt x="602707" y="1803862"/>
                </a:cubicBezTo>
                <a:cubicBezTo>
                  <a:pt x="34" y="2204258"/>
                  <a:pt x="-270129" y="2711334"/>
                  <a:pt x="361638" y="3025832"/>
                </a:cubicBezTo>
                <a:cubicBezTo>
                  <a:pt x="993405" y="3340330"/>
                  <a:pt x="3498307" y="3351415"/>
                  <a:pt x="4393311" y="3690851"/>
                </a:cubicBezTo>
                <a:cubicBezTo>
                  <a:pt x="5288315" y="4030288"/>
                  <a:pt x="6127900" y="4727171"/>
                  <a:pt x="5731660" y="5062451"/>
                </a:cubicBezTo>
                <a:cubicBezTo>
                  <a:pt x="5335420" y="5397731"/>
                  <a:pt x="3675645" y="5550131"/>
                  <a:pt x="2015871" y="5702531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9AB8-9C27-AA4D-8C06-AA273771F19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B74D-6A0D-CF46-9BFB-933D6D9953E9}" type="slidenum">
              <a:rPr kumimoji="0" sz="1800" b="0" i="0" u="none" strike="noStrike" kern="1200" cap="none" spc="0" normalizeH="0" baseline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838200" y="2155234"/>
            <a:ext cx="5181600" cy="2782943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Visit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6172202" y="2155234"/>
            <a:ext cx="5181600" cy="278294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Follow us on Instagram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>
                <a:ln>
                  <a:noFill/>
                </a:ln>
                <a:solidFill>
                  <a:srgbClr val="2F5CE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+mn-cs"/>
              </a:rPr>
              <a:t>@horspiste_explo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2F5CE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37" y="5154938"/>
            <a:ext cx="602240" cy="688274"/>
          </a:xfrm>
          <a:prstGeom prst="rect">
            <a:avLst/>
          </a:prstGeom>
        </p:spPr>
      </p:pic>
      <p:sp>
        <p:nvSpPr>
          <p:cNvPr id="10" name="Titre 5">
            <a:extLst>
              <a:ext uri="{FF2B5EF4-FFF2-40B4-BE49-F238E27FC236}">
                <a16:creationId xmlns:a16="http://schemas.microsoft.com/office/drawing/2014/main" id="{1E0637E3-BAA6-A34D-9025-6A795D054852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l" rtl="0"/>
            <a:r>
              <a:rPr lang="en-ca" b="1" i="0" u="none" baseline="0"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rPr>
              <a:t>For more content . . 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0A9372-0492-4EBC-BCF4-1443EA70D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56" y="3052895"/>
            <a:ext cx="1805078" cy="180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B36F144-D8EB-4F8C-9DD6-2C4CE2C856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597" t="9145" r="10254" b="9477"/>
          <a:stretch/>
        </p:blipFill>
        <p:spPr>
          <a:xfrm>
            <a:off x="1080721" y="3205048"/>
            <a:ext cx="2895533" cy="14174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73C40E-04D4-46A9-9CAC-8426AC82FA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7962" y="3429000"/>
            <a:ext cx="1230604" cy="123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8D0C8-F1E8-F74F-911C-44696F95B0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algn="r" rtl="0"/>
            <a:fld id="{C145B74D-6A0D-CF46-9BFB-933D6D9953E9}" type="slidenum">
              <a:rPr/>
              <a:pPr/>
              <a:t>2</a:t>
            </a:fld>
            <a:endParaRPr lang="en-ca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E3F4489-0FBE-F641-92FD-638D280486F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lang="en-ca" sz="4000" b="1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At the end of the workshop, you’ll be be able to . . .</a:t>
            </a:r>
          </a:p>
        </p:txBody>
      </p:sp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>
          <a:xfrm>
            <a:off x="1546408" y="1608251"/>
            <a:ext cx="7722086" cy="95410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86C4A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17CCE9-CEEF-BD42-86A0-0F945109561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98100" y="1520806"/>
            <a:ext cx="1155734" cy="1155734"/>
            <a:chOff x="925363" y="1908490"/>
            <a:chExt cx="1155734" cy="1155734"/>
          </a:xfrm>
        </p:grpSpPr>
        <p:sp>
          <p:nvSpPr>
            <p:cNvPr id="8" name="Ellipse 7"/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ca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F94CC7B-3663-674B-841E-C932FA64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F4C7753F-33C2-4046-A0B5-1B1D1AA0D2A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45075" y="1640131"/>
            <a:ext cx="8188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algn="l" rtl="0"/>
            <a:r>
              <a:rPr lang="en-ca" sz="2800" b="0" i="0" u="none" baseline="0">
                <a:solidFill>
                  <a:prstClr val="black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tell the difference between stress and anxiety, and recognize the signs of anxiety </a:t>
            </a:r>
          </a:p>
        </p:txBody>
      </p:sp>
      <p:grpSp>
        <p:nvGrpSpPr>
          <p:cNvPr id="11" name="Groupe 10"/>
          <p:cNvGrpSpPr/>
          <p:nvPr>
            <p:custDataLst>
              <p:tags r:id="rId6"/>
            </p:custDataLst>
          </p:nvPr>
        </p:nvGrpSpPr>
        <p:grpSpPr>
          <a:xfrm>
            <a:off x="1476573" y="2675694"/>
            <a:ext cx="8927267" cy="971661"/>
            <a:chOff x="1000436" y="1647643"/>
            <a:chExt cx="7253561" cy="971661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ca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695389" y="1651829"/>
              <a:ext cx="6558608" cy="96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 algn="l" rtl="0"/>
              <a:r>
                <a:rPr lang="en-ca" sz="2800" b="0" i="0" u="none" baseline="0">
                  <a:solidFill>
                    <a:prstClr val="black"/>
                  </a:solidFill>
                  <a:latin typeface="Raleway" panose="020B0003030101060003" pitchFamily="34" charset="0"/>
                  <a:ea typeface="Raleway" panose="020B0003030101060003" pitchFamily="34" charset="0"/>
                  <a:cs typeface="Raleway" panose="020B0003030101060003" pitchFamily="34" charset="0"/>
                </a:rPr>
                <a:t>understand the concepts of comfort zone, avoidance and exposure</a:t>
              </a:r>
            </a:p>
          </p:txBody>
        </p:sp>
      </p:grpSp>
      <p:grpSp>
        <p:nvGrpSpPr>
          <p:cNvPr id="16" name="Groupe 15"/>
          <p:cNvGrpSpPr/>
          <p:nvPr>
            <p:custDataLst>
              <p:tags r:id="rId7"/>
            </p:custDataLst>
          </p:nvPr>
        </p:nvGrpSpPr>
        <p:grpSpPr>
          <a:xfrm>
            <a:off x="3701903" y="5044608"/>
            <a:ext cx="8194015" cy="958134"/>
            <a:chOff x="1000436" y="1647643"/>
            <a:chExt cx="7390611" cy="958134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ca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4C7753F-33C2-4046-A0B5-1B1D1AA0D2AB}"/>
                </a:ext>
              </a:extLst>
            </p:cNvPr>
            <p:cNvSpPr txBox="1"/>
            <p:nvPr/>
          </p:nvSpPr>
          <p:spPr>
            <a:xfrm>
              <a:off x="1503230" y="1651670"/>
              <a:ext cx="68878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 algn="l" rtl="0"/>
              <a:r>
                <a:rPr lang="en-ca" sz="2800" b="0" i="0" u="none" baseline="0">
                  <a:solidFill>
                    <a:prstClr val="black"/>
                  </a:solidFill>
                  <a:latin typeface="Raleway" panose="020B0003030101060003" pitchFamily="34" charset="0"/>
                  <a:ea typeface="Raleway" panose="020B0003030101060003" pitchFamily="34" charset="0"/>
                  <a:cs typeface="Raleway" panose="020B0003030101060003" pitchFamily="34" charset="0"/>
                </a:rPr>
                <a:t>apply new strategies to prevent or lessen anxiety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854A3F0-DAB7-4265-917B-4CBB1278AF6F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2559413" y="3825377"/>
            <a:ext cx="8880111" cy="971661"/>
            <a:chOff x="1000436" y="1647643"/>
            <a:chExt cx="7166420" cy="971661"/>
          </a:xfrm>
        </p:grpSpPr>
        <p:sp>
          <p:nvSpPr>
            <p:cNvPr id="22" name="Rectangle à coins arrondis 11">
              <a:extLst>
                <a:ext uri="{FF2B5EF4-FFF2-40B4-BE49-F238E27FC236}">
                  <a16:creationId xmlns:a16="http://schemas.microsoft.com/office/drawing/2014/main" id="{5D926C6F-2213-4322-ABEE-DA22D72F5308}"/>
                </a:ext>
              </a:extLst>
            </p:cNvPr>
            <p:cNvSpPr/>
            <p:nvPr/>
          </p:nvSpPr>
          <p:spPr>
            <a:xfrm>
              <a:off x="1279039" y="1647643"/>
              <a:ext cx="6887817" cy="9541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rgbClr val="86C4A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ca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06F0D84-84E4-4207-A996-36AA81EB6EEF}"/>
                </a:ext>
              </a:extLst>
            </p:cNvPr>
            <p:cNvSpPr/>
            <p:nvPr/>
          </p:nvSpPr>
          <p:spPr>
            <a:xfrm>
              <a:off x="1000436" y="1655027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ca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0D39192-481B-428B-A95C-FC4C1178D31E}"/>
                </a:ext>
              </a:extLst>
            </p:cNvPr>
            <p:cNvSpPr txBox="1"/>
            <p:nvPr/>
          </p:nvSpPr>
          <p:spPr>
            <a:xfrm>
              <a:off x="1695389" y="1665197"/>
              <a:ext cx="6322623" cy="9541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714375" algn="l" rtl="0"/>
              <a:r>
                <a:rPr lang="en-ca" sz="2800" b="0" i="0" u="none" baseline="0">
                  <a:latin typeface="Raleway"/>
                  <a:ea typeface="Raleway"/>
                  <a:cs typeface="Raleway"/>
                </a:rPr>
                <a:t>identify situations that trigger an especially strong reaction</a:t>
              </a:r>
              <a:endParaRPr lang="en-ca" sz="2800" dirty="0">
                <a:latin typeface="Raleway" panose="020B0003030101060003" pitchFamily="34" charset="0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4A16103-C2CB-4F41-AB5E-5F9C23F3CEE1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568959" y="2622928"/>
            <a:ext cx="1195666" cy="1155734"/>
            <a:chOff x="925363" y="1908490"/>
            <a:chExt cx="1155734" cy="1155734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F45B2FE-C14F-4FB0-A5A0-2610BC402F6F}"/>
                </a:ext>
              </a:extLst>
            </p:cNvPr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ca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F45B4BAF-BD43-4FD0-B145-C5CB4A46D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1F4C4D2C-BF38-435D-BDA7-D98097A1AD06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2724693" y="3755553"/>
            <a:ext cx="1155734" cy="1155734"/>
            <a:chOff x="925363" y="1908490"/>
            <a:chExt cx="1155734" cy="1155734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F11E947-4CC1-4A33-8058-86F1E9814B7B}"/>
                </a:ext>
              </a:extLst>
            </p:cNvPr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ca"/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A460A15B-9EF2-4042-8E40-092569A9E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57C72F4-97F0-44B9-AC34-BE52C50306AE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3642618" y="4943794"/>
            <a:ext cx="1185338" cy="1155734"/>
            <a:chOff x="925363" y="1908490"/>
            <a:chExt cx="1155734" cy="1155734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B31D146-E478-4CB4-AF01-7C9BC96BDE7C}"/>
                </a:ext>
              </a:extLst>
            </p:cNvPr>
            <p:cNvSpPr/>
            <p:nvPr/>
          </p:nvSpPr>
          <p:spPr>
            <a:xfrm>
              <a:off x="1000436" y="2016688"/>
              <a:ext cx="1005588" cy="93933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ca"/>
            </a:p>
          </p:txBody>
        </p: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6A99020B-EAA0-4F17-BC6D-7F8C7974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5363" y="1908490"/>
              <a:ext cx="1155734" cy="1155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9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>
            <p:custDataLst>
              <p:tags r:id="rId1"/>
            </p:custDataLst>
          </p:nvPr>
        </p:nvSpPr>
        <p:spPr>
          <a:xfrm>
            <a:off x="4923805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algn="r" rtl="0"/>
            <a:fld id="{C145B74D-6A0D-CF46-9BFB-933D6D9953E9}" type="slidenum">
              <a:rPr/>
              <a:t>3</a:t>
            </a:fld>
            <a:endParaRPr lang="en-ca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5A82AB9-D233-9844-99BA-5B690CBBB32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04470" y="1184289"/>
            <a:ext cx="6227766" cy="778608"/>
            <a:chOff x="3104500" y="1614408"/>
            <a:chExt cx="6227766" cy="778608"/>
          </a:xfrm>
        </p:grpSpPr>
        <p:sp>
          <p:nvSpPr>
            <p:cNvPr id="11" name="Rectangle 10"/>
            <p:cNvSpPr/>
            <p:nvPr>
              <p:custDataLst>
                <p:tags r:id="rId17"/>
              </p:custDataLst>
            </p:nvPr>
          </p:nvSpPr>
          <p:spPr>
            <a:xfrm>
              <a:off x="3425780" y="1614408"/>
              <a:ext cx="5906486" cy="5914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ca" sz="2800" b="0" i="0" u="none" baseline="0">
                  <a:solidFill>
                    <a:schemeClr val="tx1"/>
                  </a:solidFill>
                  <a:latin typeface="Raleway" panose="020B0003030101060003" pitchFamily="34" charset="0"/>
                  <a:ea typeface="Raleway" panose="020B0003030101060003" pitchFamily="34" charset="0"/>
                  <a:cs typeface="Raleway" panose="020B0003030101060003" pitchFamily="34" charset="0"/>
                </a:rPr>
                <a:t>Stress is always negative . . . </a:t>
              </a: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3104500" y="1914447"/>
              <a:ext cx="477176" cy="478569"/>
              <a:chOff x="1268751" y="-459550"/>
              <a:chExt cx="1118110" cy="1076898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1268751" y="-443868"/>
                <a:ext cx="1105989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ca"/>
              </a:p>
            </p:txBody>
          </p:sp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6680" y="-459550"/>
                <a:ext cx="1050181" cy="1050181"/>
              </a:xfrm>
              <a:prstGeom prst="rect">
                <a:avLst/>
              </a:prstGeom>
            </p:spPr>
          </p:pic>
        </p:grpSp>
      </p:grpSp>
      <p:sp>
        <p:nvSpPr>
          <p:cNvPr id="15" name="Titre 5">
            <a:extLst>
              <a:ext uri="{FF2B5EF4-FFF2-40B4-BE49-F238E27FC236}">
                <a16:creationId xmlns:a16="http://schemas.microsoft.com/office/drawing/2014/main" id="{0125761E-D8C3-7B49-8704-19D78BD74DE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04470" y="834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ca" b="1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True or false</a:t>
            </a:r>
          </a:p>
        </p:txBody>
      </p:sp>
      <p:sp>
        <p:nvSpPr>
          <p:cNvPr id="20" name="Ellipse 19"/>
          <p:cNvSpPr/>
          <p:nvPr>
            <p:custDataLst>
              <p:tags r:id="rId5"/>
            </p:custDataLst>
          </p:nvPr>
        </p:nvSpPr>
        <p:spPr>
          <a:xfrm>
            <a:off x="1367936" y="2373875"/>
            <a:ext cx="696764" cy="670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7EC65F-653D-4ED0-803A-2DBD6D246C1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602896" y="2036229"/>
            <a:ext cx="9012851" cy="59142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ca" sz="2800" b="0" i="0" u="none" baseline="0">
                <a:solidFill>
                  <a:schemeClr val="tx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There’s no difference between stress and anxiety . . 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C0FC75-640B-4D8D-9640-301F2357C7F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257553" y="3040385"/>
            <a:ext cx="6493934" cy="59142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ca" sz="2800" b="0" i="0" u="none" baseline="0">
                <a:solidFill>
                  <a:schemeClr val="tx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Anxiety is the fear of fear itself . . .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D8B0B79-0CCD-4D3D-992C-73E01226B1D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75924" y="3414111"/>
            <a:ext cx="472003" cy="4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4AADF745-748C-4133-8E0D-472734AE742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50" y="3419015"/>
            <a:ext cx="448186" cy="466696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B0A3A956-2D75-4362-A464-3EEEECDA15B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236265" y="2488791"/>
            <a:ext cx="472003" cy="4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567CCAB1-32F8-4950-9143-3C29C087DBC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73" y="2491243"/>
            <a:ext cx="448186" cy="46669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429A06-C963-41C2-A836-02C7621A42E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642721" y="3857884"/>
            <a:ext cx="7290681" cy="591424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ca" sz="2800" b="0" i="0" u="none" baseline="0">
                <a:solidFill>
                  <a:schemeClr val="tx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  It’s normal to feel anxiety . . .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2E35C60A-D4C6-41CF-8B9F-BA3ED309B2E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63" y="4148008"/>
            <a:ext cx="450000" cy="4666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25ABC13-2A91-4F7B-807F-320F448421A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807270" y="4761575"/>
            <a:ext cx="10126132" cy="816485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ca" sz="2800" b="0" i="0" u="none" baseline="0">
                <a:solidFill>
                  <a:schemeClr val="tx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 If you have anxiety now, you’ll have it forever . . .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A008906-FFE2-4C81-9FCA-CCC92317529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464523" y="5130903"/>
            <a:ext cx="472003" cy="47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E35C60A-D4C6-41CF-8B9F-BA3ED309B2E5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42" y="5147263"/>
            <a:ext cx="450000" cy="46669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BB9C6C7-8D3E-A5FB-9EA4-C1DD62793B5A}"/>
              </a:ext>
            </a:extLst>
          </p:cNvPr>
          <p:cNvSpPr txBox="1"/>
          <p:nvPr/>
        </p:nvSpPr>
        <p:spPr>
          <a:xfrm>
            <a:off x="6096000" y="574616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ca" sz="1000" b="0" i="0" u="none" baseline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</a:t>
            </a:r>
            <a:r>
              <a:rPr lang="en-ca" sz="1000" b="0" i="0" u="none" baseline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Lupien, 2019; Marchand, Letarte and Seidah, 2018; Shih and Lin, 2017; Strack </a:t>
            </a:r>
            <a:r>
              <a:rPr lang="en-ca" sz="1000" b="0" i="1" u="none" baseline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et al.</a:t>
            </a:r>
            <a:r>
              <a:rPr lang="en-ca" sz="1000" b="0" i="0" u="none" baseline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2017; Yerked and Dodson, 1908) 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0007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8" grpId="0" animBg="1"/>
      <p:bldP spid="41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/>
          <p:nvPr>
            <p:custDataLst>
              <p:tags r:id="rId1"/>
            </p:custDataLst>
          </p:nvPr>
        </p:nvSpPr>
        <p:spPr>
          <a:xfrm>
            <a:off x="5732187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algn="r" rtl="0"/>
            <a:fld id="{C145B74D-6A0D-CF46-9BFB-933D6D9953E9}" type="slidenum">
              <a:rPr/>
              <a:t>4</a:t>
            </a:fld>
            <a:endParaRPr lang="en-ca" dirty="0"/>
          </a:p>
        </p:txBody>
      </p:sp>
      <p:sp>
        <p:nvSpPr>
          <p:cNvPr id="12" name="Titre 5">
            <a:extLst>
              <a:ext uri="{FF2B5EF4-FFF2-40B4-BE49-F238E27FC236}">
                <a16:creationId xmlns:a16="http://schemas.microsoft.com/office/drawing/2014/main" id="{F0968BA9-C685-8C4B-892E-F8D06D3525A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ca" b="1" i="0" u="none" baseline="0"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rPr>
              <a:t>The comfort zone . . .</a:t>
            </a:r>
          </a:p>
        </p:txBody>
      </p:sp>
      <p:sp>
        <p:nvSpPr>
          <p:cNvPr id="4" name="ZoneTexte 3"/>
          <p:cNvSpPr txBox="1"/>
          <p:nvPr>
            <p:custDataLst>
              <p:tags r:id="rId4"/>
            </p:custDataLst>
          </p:nvPr>
        </p:nvSpPr>
        <p:spPr>
          <a:xfrm>
            <a:off x="1455683" y="1634130"/>
            <a:ext cx="9207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endParaRPr lang="en-ca" dirty="0">
              <a:latin typeface="Raleway" panose="020B0003030101060003" pitchFamily="34" charset="0"/>
            </a:endParaRPr>
          </a:p>
          <a:p>
            <a:pPr algn="ctr" rtl="0"/>
            <a:endParaRPr lang="en-ca" dirty="0">
              <a:latin typeface="Raleway" panose="020B0003030101060003" pitchFamily="34" charset="0"/>
            </a:endParaRPr>
          </a:p>
          <a:p>
            <a:pPr algn="ctr" rtl="0"/>
            <a:endParaRPr lang="en-ca" dirty="0">
              <a:latin typeface="Raleway" panose="020B0003030101060003" pitchFamily="34" charset="0"/>
            </a:endParaRPr>
          </a:p>
          <a:p>
            <a:pPr algn="ctr" rtl="0"/>
            <a:endParaRPr lang="en-ca" dirty="0">
              <a:latin typeface="Raleway" panose="020B0003030101060003" pitchFamily="34" charset="0"/>
            </a:endParaRPr>
          </a:p>
          <a:p>
            <a:pPr algn="ctr" rtl="0"/>
            <a:endParaRPr lang="en-ca" dirty="0">
              <a:latin typeface="Raleway" panose="020B0003030101060003" pitchFamily="34" charset="0"/>
            </a:endParaRPr>
          </a:p>
          <a:p>
            <a:pPr algn="ctr" rtl="0"/>
            <a:endParaRPr lang="en-ca" dirty="0">
              <a:latin typeface="Raleway" panose="020B0003030101060003" pitchFamily="34" charset="0"/>
            </a:endParaRPr>
          </a:p>
          <a:p>
            <a:pPr algn="ctr" rtl="0"/>
            <a:endParaRPr lang="en-ca" dirty="0">
              <a:latin typeface="Raleway" panose="020B0003030101060003" pitchFamily="34" charset="0"/>
            </a:endParaRPr>
          </a:p>
          <a:p>
            <a:pPr algn="ctr" rtl="0"/>
            <a:endParaRPr lang="en-ca" dirty="0">
              <a:latin typeface="Raleway" panose="020B0003030101060003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0A0C0F1-B040-4CEF-A761-9A38DE8B054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22867" y="1843088"/>
            <a:ext cx="3835400" cy="3793003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ca" b="0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The comfort zone is that place in life where you feel good or in familiar territory. </a:t>
            </a:r>
          </a:p>
          <a:p>
            <a:pPr algn="ctr" rtl="0"/>
            <a:endParaRPr lang="en-ca" dirty="0">
              <a:latin typeface="Raleway" panose="020B0003030101060003" pitchFamily="34" charset="0"/>
            </a:endParaRPr>
          </a:p>
          <a:p>
            <a:pPr algn="ctr" rtl="0"/>
            <a:r>
              <a:rPr lang="en-ca" b="0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It’s the relationships, events and places where you know how to react, where you don’t have to think about anything too much. </a:t>
            </a:r>
          </a:p>
          <a:p>
            <a:pPr algn="ctr" rtl="0"/>
            <a:endParaRPr lang="en-ca" dirty="0">
              <a:latin typeface="Raleway" panose="020B0003030101060003" pitchFamily="34" charset="0"/>
            </a:endParaRPr>
          </a:p>
          <a:p>
            <a:pPr algn="ctr" rtl="0"/>
            <a:r>
              <a:rPr lang="en-ca" b="0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It’s the zone where you feel most </a:t>
            </a:r>
            <a:r>
              <a:rPr lang="en-ca" b="1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COMFORTABLE.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8FC6A7-76ED-4E64-AD79-465E2C99419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218005" y="1483948"/>
            <a:ext cx="6041111" cy="433265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8483996-0C8F-83FF-6B83-0CE7831AE544}"/>
              </a:ext>
            </a:extLst>
          </p:cNvPr>
          <p:cNvSpPr txBox="1"/>
          <p:nvPr/>
        </p:nvSpPr>
        <p:spPr>
          <a:xfrm>
            <a:off x="9816198" y="5636091"/>
            <a:ext cx="23758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ca" sz="1000" b="0" i="0" u="none" baseline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(White, 2009) 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3759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 8"/>
          <p:cNvSpPr/>
          <p:nvPr>
            <p:custDataLst>
              <p:tags r:id="rId1"/>
            </p:custDataLst>
          </p:nvPr>
        </p:nvSpPr>
        <p:spPr>
          <a:xfrm>
            <a:off x="6350000" y="94444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algn="r" rtl="0"/>
            <a:fld id="{C145B74D-6A0D-CF46-9BFB-933D6D9953E9}" type="slidenum">
              <a:rPr/>
              <a:t>5</a:t>
            </a:fld>
            <a:endParaRPr lang="en-ca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92200" y="4403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ca" b="1" i="0" u="none" baseline="0"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rPr>
              <a:t>The comfort zone . . .</a:t>
            </a:r>
          </a:p>
        </p:txBody>
      </p:sp>
      <p:sp>
        <p:nvSpPr>
          <p:cNvPr id="10" name="ZoneTexte 9"/>
          <p:cNvSpPr txBox="1"/>
          <p:nvPr>
            <p:custDataLst>
              <p:tags r:id="rId4"/>
            </p:custDataLst>
          </p:nvPr>
        </p:nvSpPr>
        <p:spPr>
          <a:xfrm>
            <a:off x="1547356" y="1597922"/>
            <a:ext cx="92070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latin typeface="Raleway" panose="020B0003030101060003" pitchFamily="34" charset="0"/>
            </a:endParaRPr>
          </a:p>
          <a:p>
            <a:endParaRPr lang="en-ca" dirty="0">
              <a:latin typeface="Raleway" panose="020B0003030101060003" pitchFamily="34" charset="0"/>
            </a:endParaRPr>
          </a:p>
          <a:p>
            <a:endParaRPr lang="en-ca" dirty="0">
              <a:latin typeface="Raleway" panose="020B0003030101060003" pitchFamily="34" charset="0"/>
            </a:endParaRPr>
          </a:p>
          <a:p>
            <a:endParaRPr lang="en-ca" dirty="0">
              <a:latin typeface="Raleway" panose="020B0003030101060003" pitchFamily="34" charset="0"/>
            </a:endParaRPr>
          </a:p>
          <a:p>
            <a:endParaRPr lang="en-ca" dirty="0">
              <a:latin typeface="Raleway" panose="020B0003030101060003" pitchFamily="34" charset="0"/>
            </a:endParaRPr>
          </a:p>
          <a:p>
            <a:endParaRPr lang="en-ca" dirty="0">
              <a:latin typeface="Raleway" panose="020B0003030101060003" pitchFamily="34" charset="0"/>
            </a:endParaRPr>
          </a:p>
          <a:p>
            <a:endParaRPr lang="en-ca" dirty="0">
              <a:latin typeface="Raleway" panose="020B0003030101060003" pitchFamily="34" charset="0"/>
            </a:endParaRPr>
          </a:p>
          <a:p>
            <a:endParaRPr lang="en-ca" dirty="0">
              <a:latin typeface="Raleway" panose="020B0003030101060003" pitchFamily="34" charset="0"/>
            </a:endParaRPr>
          </a:p>
          <a:p>
            <a:endParaRPr lang="en-ca" dirty="0">
              <a:latin typeface="Raleway" panose="020B0003030101060003" pitchFamily="34" charset="0"/>
            </a:endParaRPr>
          </a:p>
          <a:p>
            <a:endParaRPr lang="en-ca" dirty="0">
              <a:latin typeface="Raleway" panose="020B0003030101060003" pitchFamily="34" charset="0"/>
            </a:endParaRPr>
          </a:p>
          <a:p>
            <a:endParaRPr lang="en-ca" dirty="0">
              <a:latin typeface="Raleway" panose="020B0003030101060003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6068928-86AC-4D66-845E-B6E6EA0D370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23227" y="1554000"/>
            <a:ext cx="4377559" cy="4239822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ca" b="0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Anxiety can happen when you </a:t>
            </a:r>
            <a:r>
              <a:rPr lang="en-ca" b="1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step out of your comfort zone</a:t>
            </a:r>
            <a:r>
              <a:rPr lang="en-ca" b="0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, or even when you think about situations that take you out of your comfort zone.</a:t>
            </a:r>
          </a:p>
          <a:p>
            <a:pPr algn="ctr" rtl="0"/>
            <a:endParaRPr lang="en-ca" dirty="0">
              <a:latin typeface="Raleway" panose="020B0003030101060003" pitchFamily="34" charset="0"/>
            </a:endParaRPr>
          </a:p>
          <a:p>
            <a:pPr algn="ctr" rtl="0"/>
            <a:r>
              <a:rPr lang="en-ca" b="0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You would have to go through your fear zone . . . which is pretty uncomfortable! </a:t>
            </a:r>
          </a:p>
          <a:p>
            <a:pPr algn="ctr" rtl="0"/>
            <a:endParaRPr lang="en-ca" dirty="0">
              <a:latin typeface="Raleway" panose="020B0003030101060003" pitchFamily="34" charset="0"/>
            </a:endParaRPr>
          </a:p>
          <a:p>
            <a:pPr algn="ctr" rtl="0"/>
            <a:r>
              <a:rPr lang="en-ca" b="0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So, instead, you avoid the situation by retreating to your comfort zone. This is called </a:t>
            </a:r>
            <a:r>
              <a:rPr lang="en-ca" b="1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avoidance</a:t>
            </a:r>
            <a:r>
              <a:rPr lang="en-ca" b="0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62072F-EEDB-462F-ADEB-7C37FD6D635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640906" y="1557619"/>
            <a:ext cx="5755520" cy="380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algn="r" rtl="0"/>
            <a:fld id="{C145B74D-6A0D-CF46-9BFB-933D6D9953E9}" type="slidenum">
              <a:rPr/>
              <a:t>6</a:t>
            </a:fld>
            <a:endParaRPr lang="en-ca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5C82A81-DE36-444D-A433-1308B25BB3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92200" y="4403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ca" b="1" i="0" u="none" baseline="0"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rPr>
              <a:t>The avoidance curve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B709861-C10E-4DF8-7DFE-3D85FC9668B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22952" y="1484016"/>
            <a:ext cx="6258909" cy="4437319"/>
            <a:chOff x="0" y="0"/>
            <a:chExt cx="3143727" cy="2496167"/>
          </a:xfrm>
          <a:solidFill>
            <a:schemeClr val="bg1"/>
          </a:solidFill>
        </p:grpSpPr>
        <p:sp>
          <p:nvSpPr>
            <p:cNvPr id="3" name="Forme libre 4">
              <a:extLst>
                <a:ext uri="{FF2B5EF4-FFF2-40B4-BE49-F238E27FC236}">
                  <a16:creationId xmlns:a16="http://schemas.microsoft.com/office/drawing/2014/main" id="{7CC33B79-CD45-15F0-EDB3-5AD57BB3C33E}"/>
                </a:ext>
              </a:extLst>
            </p:cNvPr>
            <p:cNvSpPr/>
            <p:nvPr/>
          </p:nvSpPr>
          <p:spPr>
            <a:xfrm>
              <a:off x="410921" y="709425"/>
              <a:ext cx="1322429" cy="1276287"/>
            </a:xfrm>
            <a:custGeom>
              <a:avLst/>
              <a:gdLst>
                <a:gd name="connsiteX0" fmla="*/ 0 w 1322429"/>
                <a:gd name="connsiteY0" fmla="*/ 1143326 h 1276287"/>
                <a:gd name="connsiteX1" fmla="*/ 355600 w 1322429"/>
                <a:gd name="connsiteY1" fmla="*/ 1126393 h 1276287"/>
                <a:gd name="connsiteX2" fmla="*/ 762000 w 1322429"/>
                <a:gd name="connsiteY2" fmla="*/ 211993 h 1276287"/>
                <a:gd name="connsiteX3" fmla="*/ 1236133 w 1322429"/>
                <a:gd name="connsiteY3" fmla="*/ 76526 h 1276287"/>
                <a:gd name="connsiteX4" fmla="*/ 1303866 w 1322429"/>
                <a:gd name="connsiteY4" fmla="*/ 1194126 h 1276287"/>
                <a:gd name="connsiteX5" fmla="*/ 1320800 w 1322429"/>
                <a:gd name="connsiteY5" fmla="*/ 1194126 h 1276287"/>
                <a:gd name="connsiteX6" fmla="*/ 1320800 w 1322429"/>
                <a:gd name="connsiteY6" fmla="*/ 1211059 h 12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2429" h="1276287">
                  <a:moveTo>
                    <a:pt x="0" y="1143326"/>
                  </a:moveTo>
                  <a:cubicBezTo>
                    <a:pt x="114300" y="1212470"/>
                    <a:pt x="228600" y="1281615"/>
                    <a:pt x="355600" y="1126393"/>
                  </a:cubicBezTo>
                  <a:cubicBezTo>
                    <a:pt x="482600" y="971171"/>
                    <a:pt x="615245" y="386971"/>
                    <a:pt x="762000" y="211993"/>
                  </a:cubicBezTo>
                  <a:cubicBezTo>
                    <a:pt x="908755" y="37015"/>
                    <a:pt x="1145822" y="-87163"/>
                    <a:pt x="1236133" y="76526"/>
                  </a:cubicBezTo>
                  <a:cubicBezTo>
                    <a:pt x="1326444" y="240215"/>
                    <a:pt x="1289755" y="1007859"/>
                    <a:pt x="1303866" y="1194126"/>
                  </a:cubicBezTo>
                  <a:cubicBezTo>
                    <a:pt x="1317977" y="1380393"/>
                    <a:pt x="1317978" y="1191304"/>
                    <a:pt x="1320800" y="1194126"/>
                  </a:cubicBezTo>
                  <a:cubicBezTo>
                    <a:pt x="1323622" y="1196948"/>
                    <a:pt x="1322211" y="1204003"/>
                    <a:pt x="1320800" y="1211059"/>
                  </a:cubicBezTo>
                </a:path>
              </a:pathLst>
            </a:custGeom>
            <a:grpFill/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ca"/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CBE515A6-D208-E239-9796-6AEFFB131435}"/>
                </a:ext>
              </a:extLst>
            </p:cNvPr>
            <p:cNvCxnSpPr/>
            <p:nvPr/>
          </p:nvCxnSpPr>
          <p:spPr>
            <a:xfrm>
              <a:off x="410921" y="2060430"/>
              <a:ext cx="1884628" cy="0"/>
            </a:xfrm>
            <a:prstGeom prst="straightConnector1">
              <a:avLst/>
            </a:prstGeom>
            <a:grp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8780F0A1-E1FF-4C02-53AA-386F85BE6409}"/>
                </a:ext>
              </a:extLst>
            </p:cNvPr>
            <p:cNvCxnSpPr/>
            <p:nvPr/>
          </p:nvCxnSpPr>
          <p:spPr>
            <a:xfrm flipV="1">
              <a:off x="410921" y="495241"/>
              <a:ext cx="0" cy="1539973"/>
            </a:xfrm>
            <a:prstGeom prst="straightConnector1">
              <a:avLst/>
            </a:prstGeom>
            <a:grp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" name="ZoneTexte 8">
              <a:extLst>
                <a:ext uri="{FF2B5EF4-FFF2-40B4-BE49-F238E27FC236}">
                  <a16:creationId xmlns:a16="http://schemas.microsoft.com/office/drawing/2014/main" id="{6D52B469-FB75-9891-CB2F-56F8A7DAFE07}"/>
                </a:ext>
              </a:extLst>
            </p:cNvPr>
            <p:cNvSpPr txBox="1"/>
            <p:nvPr/>
          </p:nvSpPr>
          <p:spPr>
            <a:xfrm>
              <a:off x="1710510" y="1098837"/>
              <a:ext cx="1165860" cy="2908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 rtl="0">
                <a:spcAft>
                  <a:spcPts val="0"/>
                </a:spcAft>
              </a:pPr>
              <a:r>
                <a:rPr lang="en-ca" sz="1000" b="0" i="0" u="none" kern="1200" baseline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1st avoidance</a:t>
              </a:r>
              <a:endParaRPr lang="en-ca" sz="100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ZoneTexte 9">
              <a:extLst>
                <a:ext uri="{FF2B5EF4-FFF2-40B4-BE49-F238E27FC236}">
                  <a16:creationId xmlns:a16="http://schemas.microsoft.com/office/drawing/2014/main" id="{79F2E805-9980-6C9A-7C8D-5D19ED261B20}"/>
                </a:ext>
              </a:extLst>
            </p:cNvPr>
            <p:cNvSpPr txBox="1"/>
            <p:nvPr/>
          </p:nvSpPr>
          <p:spPr>
            <a:xfrm rot="16200000">
              <a:off x="-532312" y="532312"/>
              <a:ext cx="143395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 rtl="0">
                <a:spcAft>
                  <a:spcPts val="0"/>
                </a:spcAft>
              </a:pPr>
              <a:r>
                <a:rPr lang="en-ca" sz="1800" b="0" i="0" u="none" kern="1200" baseline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Anxiety</a:t>
              </a:r>
              <a:endParaRPr lang="en-ca" sz="10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ZoneTexte 10">
              <a:extLst>
                <a:ext uri="{FF2B5EF4-FFF2-40B4-BE49-F238E27FC236}">
                  <a16:creationId xmlns:a16="http://schemas.microsoft.com/office/drawing/2014/main" id="{D50D4AF4-FD5F-7C1D-D27D-C8959725A402}"/>
                </a:ext>
              </a:extLst>
            </p:cNvPr>
            <p:cNvSpPr txBox="1"/>
            <p:nvPr/>
          </p:nvSpPr>
          <p:spPr>
            <a:xfrm>
              <a:off x="1836067" y="2126835"/>
              <a:ext cx="130766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 rtl="0">
                <a:spcAft>
                  <a:spcPts val="0"/>
                </a:spcAft>
              </a:pPr>
              <a:r>
                <a:rPr lang="en-ca" sz="1800" b="0" i="0" u="none" kern="1200" baseline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Time</a:t>
              </a:r>
              <a:endParaRPr lang="en-ca" sz="10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orme libre 11">
              <a:extLst>
                <a:ext uri="{FF2B5EF4-FFF2-40B4-BE49-F238E27FC236}">
                  <a16:creationId xmlns:a16="http://schemas.microsoft.com/office/drawing/2014/main" id="{B098B854-0D0C-D816-9B22-84E4F7ED8A96}"/>
                </a:ext>
              </a:extLst>
            </p:cNvPr>
            <p:cNvSpPr/>
            <p:nvPr/>
          </p:nvSpPr>
          <p:spPr>
            <a:xfrm>
              <a:off x="402683" y="841230"/>
              <a:ext cx="1322429" cy="1112742"/>
            </a:xfrm>
            <a:custGeom>
              <a:avLst/>
              <a:gdLst>
                <a:gd name="connsiteX0" fmla="*/ 0 w 1322429"/>
                <a:gd name="connsiteY0" fmla="*/ 1143326 h 1276287"/>
                <a:gd name="connsiteX1" fmla="*/ 355600 w 1322429"/>
                <a:gd name="connsiteY1" fmla="*/ 1126393 h 1276287"/>
                <a:gd name="connsiteX2" fmla="*/ 762000 w 1322429"/>
                <a:gd name="connsiteY2" fmla="*/ 211993 h 1276287"/>
                <a:gd name="connsiteX3" fmla="*/ 1236133 w 1322429"/>
                <a:gd name="connsiteY3" fmla="*/ 76526 h 1276287"/>
                <a:gd name="connsiteX4" fmla="*/ 1303866 w 1322429"/>
                <a:gd name="connsiteY4" fmla="*/ 1194126 h 1276287"/>
                <a:gd name="connsiteX5" fmla="*/ 1320800 w 1322429"/>
                <a:gd name="connsiteY5" fmla="*/ 1194126 h 1276287"/>
                <a:gd name="connsiteX6" fmla="*/ 1320800 w 1322429"/>
                <a:gd name="connsiteY6" fmla="*/ 1211059 h 12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2429" h="1276287">
                  <a:moveTo>
                    <a:pt x="0" y="1143326"/>
                  </a:moveTo>
                  <a:cubicBezTo>
                    <a:pt x="114300" y="1212470"/>
                    <a:pt x="228600" y="1281615"/>
                    <a:pt x="355600" y="1126393"/>
                  </a:cubicBezTo>
                  <a:cubicBezTo>
                    <a:pt x="482600" y="971171"/>
                    <a:pt x="615245" y="386971"/>
                    <a:pt x="762000" y="211993"/>
                  </a:cubicBezTo>
                  <a:cubicBezTo>
                    <a:pt x="908755" y="37015"/>
                    <a:pt x="1145822" y="-87163"/>
                    <a:pt x="1236133" y="76526"/>
                  </a:cubicBezTo>
                  <a:cubicBezTo>
                    <a:pt x="1326444" y="240215"/>
                    <a:pt x="1289755" y="1007859"/>
                    <a:pt x="1303866" y="1194126"/>
                  </a:cubicBezTo>
                  <a:cubicBezTo>
                    <a:pt x="1317977" y="1380393"/>
                    <a:pt x="1317978" y="1191304"/>
                    <a:pt x="1320800" y="1194126"/>
                  </a:cubicBezTo>
                  <a:cubicBezTo>
                    <a:pt x="1323622" y="1196948"/>
                    <a:pt x="1322211" y="1204003"/>
                    <a:pt x="1320800" y="1211059"/>
                  </a:cubicBezTo>
                </a:path>
              </a:pathLst>
            </a:cu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" name="Forme libre 12">
              <a:extLst>
                <a:ext uri="{FF2B5EF4-FFF2-40B4-BE49-F238E27FC236}">
                  <a16:creationId xmlns:a16="http://schemas.microsoft.com/office/drawing/2014/main" id="{0D011B6A-A768-35A9-4B17-F58C5EA8F2AF}"/>
                </a:ext>
              </a:extLst>
            </p:cNvPr>
            <p:cNvSpPr/>
            <p:nvPr/>
          </p:nvSpPr>
          <p:spPr>
            <a:xfrm>
              <a:off x="402683" y="976620"/>
              <a:ext cx="1322429" cy="962706"/>
            </a:xfrm>
            <a:custGeom>
              <a:avLst/>
              <a:gdLst>
                <a:gd name="connsiteX0" fmla="*/ 0 w 1322429"/>
                <a:gd name="connsiteY0" fmla="*/ 1143326 h 1276287"/>
                <a:gd name="connsiteX1" fmla="*/ 355600 w 1322429"/>
                <a:gd name="connsiteY1" fmla="*/ 1126393 h 1276287"/>
                <a:gd name="connsiteX2" fmla="*/ 762000 w 1322429"/>
                <a:gd name="connsiteY2" fmla="*/ 211993 h 1276287"/>
                <a:gd name="connsiteX3" fmla="*/ 1236133 w 1322429"/>
                <a:gd name="connsiteY3" fmla="*/ 76526 h 1276287"/>
                <a:gd name="connsiteX4" fmla="*/ 1303866 w 1322429"/>
                <a:gd name="connsiteY4" fmla="*/ 1194126 h 1276287"/>
                <a:gd name="connsiteX5" fmla="*/ 1320800 w 1322429"/>
                <a:gd name="connsiteY5" fmla="*/ 1194126 h 1276287"/>
                <a:gd name="connsiteX6" fmla="*/ 1320800 w 1322429"/>
                <a:gd name="connsiteY6" fmla="*/ 1211059 h 127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2429" h="1276287">
                  <a:moveTo>
                    <a:pt x="0" y="1143326"/>
                  </a:moveTo>
                  <a:cubicBezTo>
                    <a:pt x="114300" y="1212470"/>
                    <a:pt x="228600" y="1281615"/>
                    <a:pt x="355600" y="1126393"/>
                  </a:cubicBezTo>
                  <a:cubicBezTo>
                    <a:pt x="482600" y="971171"/>
                    <a:pt x="615245" y="386971"/>
                    <a:pt x="762000" y="211993"/>
                  </a:cubicBezTo>
                  <a:cubicBezTo>
                    <a:pt x="908755" y="37015"/>
                    <a:pt x="1145822" y="-87163"/>
                    <a:pt x="1236133" y="76526"/>
                  </a:cubicBezTo>
                  <a:cubicBezTo>
                    <a:pt x="1326444" y="240215"/>
                    <a:pt x="1289755" y="1007859"/>
                    <a:pt x="1303866" y="1194126"/>
                  </a:cubicBezTo>
                  <a:cubicBezTo>
                    <a:pt x="1317977" y="1380393"/>
                    <a:pt x="1317978" y="1191304"/>
                    <a:pt x="1320800" y="1194126"/>
                  </a:cubicBezTo>
                  <a:cubicBezTo>
                    <a:pt x="1323622" y="1196948"/>
                    <a:pt x="1322211" y="1204003"/>
                    <a:pt x="1320800" y="1211059"/>
                  </a:cubicBezTo>
                </a:path>
              </a:pathLst>
            </a:custGeom>
            <a:grp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" name="ZoneTexte 13">
              <a:extLst>
                <a:ext uri="{FF2B5EF4-FFF2-40B4-BE49-F238E27FC236}">
                  <a16:creationId xmlns:a16="http://schemas.microsoft.com/office/drawing/2014/main" id="{0422F17F-CF92-FD59-E12D-1BD6C7BE4B9D}"/>
                </a:ext>
              </a:extLst>
            </p:cNvPr>
            <p:cNvSpPr txBox="1"/>
            <p:nvPr/>
          </p:nvSpPr>
          <p:spPr>
            <a:xfrm>
              <a:off x="1720553" y="851390"/>
              <a:ext cx="1166495" cy="2908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 rtl="0">
                <a:spcAft>
                  <a:spcPts val="0"/>
                </a:spcAft>
              </a:pPr>
              <a:r>
                <a:rPr lang="en-ca" sz="1000" b="0" i="0" u="none" kern="1200" baseline="0">
                  <a:solidFill>
                    <a:srgbClr val="2E75B6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2nd avoidance</a:t>
              </a:r>
              <a:endParaRPr lang="en-ca" sz="10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ZoneTexte 14">
              <a:extLst>
                <a:ext uri="{FF2B5EF4-FFF2-40B4-BE49-F238E27FC236}">
                  <a16:creationId xmlns:a16="http://schemas.microsoft.com/office/drawing/2014/main" id="{D8428E23-201E-FFE3-9B53-16833D5BC208}"/>
                </a:ext>
              </a:extLst>
            </p:cNvPr>
            <p:cNvSpPr txBox="1"/>
            <p:nvPr/>
          </p:nvSpPr>
          <p:spPr>
            <a:xfrm>
              <a:off x="1695766" y="602262"/>
              <a:ext cx="1166495" cy="2463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 rtl="0">
                <a:spcAft>
                  <a:spcPts val="0"/>
                </a:spcAft>
              </a:pPr>
              <a:r>
                <a:rPr lang="en-ca" sz="1000" b="0" i="0" u="none" kern="1200" baseline="0">
                  <a:solidFill>
                    <a:srgbClr val="70AD47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3rd avoidance</a:t>
              </a:r>
              <a:endParaRPr lang="en-ca" sz="10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CEAAF379-DAD7-E3DC-071D-36449190B9A1}"/>
                </a:ext>
              </a:extLst>
            </p:cNvPr>
            <p:cNvCxnSpPr/>
            <p:nvPr/>
          </p:nvCxnSpPr>
          <p:spPr>
            <a:xfrm>
              <a:off x="1531267" y="454052"/>
              <a:ext cx="0" cy="1539973"/>
            </a:xfrm>
            <a:prstGeom prst="line">
              <a:avLst/>
            </a:prstGeom>
            <a:grpFill/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cxn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7B1F5046-3E12-30CD-01B1-6E43B566E613}"/>
              </a:ext>
            </a:extLst>
          </p:cNvPr>
          <p:cNvSpPr txBox="1"/>
          <p:nvPr/>
        </p:nvSpPr>
        <p:spPr>
          <a:xfrm>
            <a:off x="6541478" y="2590238"/>
            <a:ext cx="55214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ca" sz="3600" b="1" i="0" u="none" baseline="0">
                <a:solidFill>
                  <a:srgbClr val="2F5CEE"/>
                </a:solidFill>
                <a:latin typeface="Raleway" pitchFamily="2" charset="0"/>
                <a:ea typeface="Raleway" pitchFamily="2" charset="0"/>
                <a:cs typeface="Raleway" pitchFamily="2" charset="0"/>
              </a:rPr>
              <a:t>Avoidance </a:t>
            </a:r>
          </a:p>
          <a:p>
            <a:pPr algn="ctr" rtl="0"/>
            <a:r>
              <a:rPr lang="en-ca" sz="3600" b="1" i="0" u="none" baseline="0">
                <a:solidFill>
                  <a:srgbClr val="2F5CEE"/>
                </a:solidFill>
                <a:latin typeface="Raleway" pitchFamily="2" charset="0"/>
                <a:ea typeface="Raleway" pitchFamily="2" charset="0"/>
                <a:cs typeface="Raleway" pitchFamily="2" charset="0"/>
              </a:rPr>
              <a:t>is anxiety’s best friend! </a:t>
            </a:r>
          </a:p>
        </p:txBody>
      </p:sp>
    </p:spTree>
    <p:extLst>
      <p:ext uri="{BB962C8B-B14F-4D97-AF65-F5344CB8AC3E}">
        <p14:creationId xmlns:p14="http://schemas.microsoft.com/office/powerpoint/2010/main" val="2746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rme libre 41">
            <a:extLst>
              <a:ext uri="{FF2B5EF4-FFF2-40B4-BE49-F238E27FC236}">
                <a16:creationId xmlns:a16="http://schemas.microsoft.com/office/drawing/2014/main" id="{B3A22996-82D4-A542-B4FE-08F721D7217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13691" y="0"/>
            <a:ext cx="5182346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algn="r" rtl="0"/>
            <a:fld id="{C145B74D-6A0D-CF46-9BFB-933D6D9953E9}" type="slidenum">
              <a:rPr/>
              <a:t>7</a:t>
            </a:fld>
            <a:endParaRPr lang="en-ca" dirty="0"/>
          </a:p>
        </p:txBody>
      </p:sp>
      <p:sp>
        <p:nvSpPr>
          <p:cNvPr id="41" name="Titre 5">
            <a:extLst>
              <a:ext uri="{FF2B5EF4-FFF2-40B4-BE49-F238E27FC236}">
                <a16:creationId xmlns:a16="http://schemas.microsoft.com/office/drawing/2014/main" id="{74F3A6FB-9206-504A-810A-5AA0E40AD49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55279" y="335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ca" b="1" i="0" u="none" baseline="0"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rPr>
              <a:t>The comfort zone . . .</a:t>
            </a:r>
          </a:p>
          <a:p>
            <a:pPr algn="l" rtl="0"/>
            <a:r>
              <a:rPr lang="en-ca" sz="2800" b="1" i="0" u="none" baseline="0"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rPr>
              <a:t>The more you expose yourself to uncomfortable situations, the more you expand your comfort zone!</a:t>
            </a:r>
          </a:p>
        </p:txBody>
      </p:sp>
      <p:sp>
        <p:nvSpPr>
          <p:cNvPr id="2" name="ZoneTexte 1"/>
          <p:cNvSpPr txBox="1"/>
          <p:nvPr>
            <p:custDataLst>
              <p:tags r:id="rId4"/>
            </p:custDataLst>
          </p:nvPr>
        </p:nvSpPr>
        <p:spPr>
          <a:xfrm>
            <a:off x="583324" y="1843088"/>
            <a:ext cx="11059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/>
            <a:endParaRPr lang="en-ca" dirty="0">
              <a:latin typeface="Raleway" panose="020B0003030101060003" pitchFamily="34" charset="0"/>
            </a:endParaRPr>
          </a:p>
          <a:p>
            <a:pPr lvl="0" algn="ctr" rtl="0"/>
            <a:endParaRPr lang="en-ca" dirty="0">
              <a:latin typeface="Raleway" panose="020B0003030101060003" pitchFamily="34" charset="0"/>
            </a:endParaRPr>
          </a:p>
          <a:p>
            <a:pPr lvl="0" algn="ctr" rtl="0"/>
            <a:endParaRPr lang="en-ca" dirty="0">
              <a:latin typeface="Raleway" panose="020B0003030101060003" pitchFamily="34" charset="0"/>
            </a:endParaRPr>
          </a:p>
          <a:p>
            <a:pPr lvl="0" algn="ctr" rtl="0"/>
            <a:endParaRPr lang="en-ca" dirty="0">
              <a:latin typeface="Raleway" panose="020B0003030101060003" pitchFamily="34" charset="0"/>
            </a:endParaRPr>
          </a:p>
          <a:p>
            <a:pPr lvl="0" algn="ctr" rtl="0"/>
            <a:endParaRPr lang="en-ca" dirty="0">
              <a:latin typeface="Raleway" panose="020B0003030101060003" pitchFamily="34" charset="0"/>
            </a:endParaRPr>
          </a:p>
          <a:p>
            <a:pPr lvl="0" algn="ctr" rtl="0"/>
            <a:endParaRPr lang="en-ca" dirty="0">
              <a:latin typeface="Raleway" panose="020B0003030101060003" pitchFamily="34" charset="0"/>
            </a:endParaRPr>
          </a:p>
          <a:p>
            <a:pPr lvl="0" algn="ctr" rtl="0"/>
            <a:endParaRPr lang="en-ca" dirty="0">
              <a:latin typeface="Raleway" panose="020B0003030101060003" pitchFamily="34" charset="0"/>
            </a:endParaRPr>
          </a:p>
          <a:p>
            <a:pPr lvl="0" algn="ctr" rtl="0"/>
            <a:endParaRPr lang="en-ca" dirty="0">
              <a:latin typeface="Raleway" panose="020B0003030101060003" pitchFamily="34" charset="0"/>
            </a:endParaRPr>
          </a:p>
          <a:p>
            <a:pPr lvl="0" algn="ctr" rtl="0"/>
            <a:endParaRPr lang="en-ca" dirty="0">
              <a:latin typeface="Raleway" panose="020B0003030101060003" pitchFamily="34" charset="0"/>
            </a:endParaRPr>
          </a:p>
          <a:p>
            <a:pPr lvl="0" algn="l" rtl="0"/>
            <a:endParaRPr lang="en-ca" dirty="0">
              <a:latin typeface="Raleway" panose="020B0003030101060003" pitchFamily="34" charset="0"/>
            </a:endParaRPr>
          </a:p>
          <a:p>
            <a:pPr lvl="0" algn="l" rtl="0"/>
            <a:endParaRPr lang="en-ca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D1FF9F4-E2DA-4AFE-82CC-43E9B4CAA38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39300" y="2502655"/>
            <a:ext cx="4148782" cy="2264217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n-ca" b="0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The more you </a:t>
            </a:r>
            <a:r>
              <a:rPr lang="en-ca" b="1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face your fears</a:t>
            </a:r>
            <a:r>
              <a:rPr lang="en-ca" b="0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, the less intense they become; they might even disappear. This is called </a:t>
            </a:r>
            <a:r>
              <a:rPr lang="en-ca" b="1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exposure</a:t>
            </a:r>
            <a:r>
              <a:rPr lang="en-ca" b="0" i="0" u="none" baseline="0"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!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92FE79-0241-8CBA-C029-CC475C74A818}"/>
              </a:ext>
            </a:extLst>
          </p:cNvPr>
          <p:cNvSpPr txBox="1"/>
          <p:nvPr/>
        </p:nvSpPr>
        <p:spPr>
          <a:xfrm>
            <a:off x="8233978" y="5861002"/>
            <a:ext cx="40004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spcBef>
                <a:spcPts val="35"/>
              </a:spcBef>
              <a:spcAft>
                <a:spcPts val="600"/>
              </a:spcAft>
              <a:buClr>
                <a:srgbClr val="000000"/>
              </a:buClr>
              <a:buSzPts val="1050"/>
            </a:pPr>
            <a:r>
              <a:rPr lang="en-ca" sz="1000" b="0" i="0" u="none" baseline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(Forsyth and Eifert, 2007; Gosselin </a:t>
            </a:r>
            <a:r>
              <a:rPr lang="en-ca" sz="1000" b="0" i="1" u="none" baseline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et al.</a:t>
            </a:r>
            <a:r>
              <a:rPr lang="en-ca" sz="1000" b="0" i="0" u="none" baseline="0">
                <a:solidFill>
                  <a:srgbClr val="000000"/>
                </a:solidFill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2019; Harvey and Ikic, 2014).</a:t>
            </a:r>
            <a:endParaRPr lang="en-ca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B2AEF7-26D7-75C2-69BD-F52A5CE61128}"/>
              </a:ext>
            </a:extLst>
          </p:cNvPr>
          <p:cNvPicPr/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934" y="2250044"/>
            <a:ext cx="5892040" cy="3171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73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>
            <a:extLst>
              <a:ext uri="{FF2B5EF4-FFF2-40B4-BE49-F238E27FC236}">
                <a16:creationId xmlns:a16="http://schemas.microsoft.com/office/drawing/2014/main" id="{B3A22996-82D4-A542-B4FE-08F721D7217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32187" y="0"/>
            <a:ext cx="2563849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algn="r" rtl="0"/>
            <a:fld id="{C145B74D-6A0D-CF46-9BFB-933D6D9953E9}" type="slidenum">
              <a:rPr/>
              <a:t>8</a:t>
            </a:fld>
            <a:endParaRPr lang="en-ca" dirty="0"/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3142757" y="2309565"/>
            <a:ext cx="5906486" cy="3728627"/>
          </a:xfrm>
          <a:prstGeom prst="rect">
            <a:avLst/>
          </a:prstGeom>
          <a:solidFill>
            <a:schemeClr val="bg1"/>
          </a:solidFill>
          <a:ln w="28575">
            <a:solidFill>
              <a:srgbClr val="2F5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ca" sz="2400" b="1" i="0" u="none" baseline="0">
                <a:solidFill>
                  <a:srgbClr val="2F5CEE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Remember</a:t>
            </a:r>
            <a:r>
              <a:rPr lang="en-ca" sz="2400" b="1" i="0" u="none" spc="-200" baseline="0">
                <a:solidFill>
                  <a:srgbClr val="2F5CEE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!</a:t>
            </a:r>
          </a:p>
          <a:p>
            <a:pPr algn="ctr" rtl="0"/>
            <a:endParaRPr lang="en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 rtl="0"/>
            <a:r>
              <a:rPr lang="en-ca" sz="2400" b="0" i="1" u="none" baseline="0">
                <a:solidFill>
                  <a:schemeClr val="tx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Anxiety is not dangerous . . .</a:t>
            </a:r>
          </a:p>
          <a:p>
            <a:pPr algn="ctr" rtl="0"/>
            <a:endParaRPr lang="en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 rtl="0"/>
            <a:r>
              <a:rPr lang="en-ca" sz="2400" b="0" i="1" u="none" baseline="0">
                <a:solidFill>
                  <a:schemeClr val="tx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It’s temporary.</a:t>
            </a:r>
          </a:p>
          <a:p>
            <a:pPr algn="ctr" rtl="0"/>
            <a:endParaRPr lang="en-ca" sz="2400" i="1" dirty="0">
              <a:solidFill>
                <a:schemeClr val="tx1"/>
              </a:solidFill>
              <a:latin typeface="Raleway" panose="020B0003030101060003" pitchFamily="34" charset="0"/>
            </a:endParaRPr>
          </a:p>
          <a:p>
            <a:pPr algn="ctr" rtl="0"/>
            <a:r>
              <a:rPr lang="en-ca" sz="2400" b="0" i="1" u="none" baseline="0">
                <a:solidFill>
                  <a:schemeClr val="tx1"/>
                </a:solidFill>
                <a:latin typeface="Raleway" panose="020B0003030101060003" pitchFamily="34" charset="0"/>
                <a:ea typeface="Raleway" panose="020B0003030101060003" pitchFamily="34" charset="0"/>
                <a:cs typeface="Raleway" panose="020B0003030101060003" pitchFamily="34" charset="0"/>
              </a:rPr>
              <a:t>It always disappears eventually.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74F3A6FB-9206-504A-810A-5AA0E40AD49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ca" b="1" i="0" u="none" baseline="0"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rPr>
              <a:t>The comfort zone . . .</a:t>
            </a:r>
          </a:p>
          <a:p>
            <a:pPr algn="l" rtl="0"/>
            <a:r>
              <a:rPr lang="en-ca" sz="2800" b="1" i="0" u="none" baseline="0"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rPr>
              <a:t>The more you expose yourself to uncomfortable situations, the more you expand your comfort zone!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211051A-B378-014D-91BC-C18A51E596C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589762" y="2011922"/>
            <a:ext cx="1105989" cy="1061216"/>
            <a:chOff x="538192" y="4168363"/>
            <a:chExt cx="1105989" cy="1061216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6AA5E71-9399-AD4C-A9F9-015FD305509E}"/>
                </a:ext>
              </a:extLst>
            </p:cNvPr>
            <p:cNvSpPr/>
            <p:nvPr/>
          </p:nvSpPr>
          <p:spPr>
            <a:xfrm>
              <a:off x="538192" y="4168363"/>
              <a:ext cx="1105989" cy="10612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ca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C94347D-56E5-6048-B9CE-8AE4781A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6096" y="4173880"/>
              <a:ext cx="1050182" cy="1050182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333F4C8-68C6-8544-B057-F9D63187750A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7649821" y="4296104"/>
            <a:ext cx="504496" cy="486400"/>
            <a:chOff x="1348166" y="2162718"/>
            <a:chExt cx="1050182" cy="1050182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2951B8A8-3D7C-694B-8975-847066C70F81}"/>
                </a:ext>
              </a:extLst>
            </p:cNvPr>
            <p:cNvSpPr/>
            <p:nvPr/>
          </p:nvSpPr>
          <p:spPr>
            <a:xfrm>
              <a:off x="1422831" y="2279374"/>
              <a:ext cx="900852" cy="9335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ca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CAECD81A-AA94-624B-8D78-AF153BA23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48166" y="2162718"/>
              <a:ext cx="1050182" cy="1050182"/>
            </a:xfrm>
            <a:prstGeom prst="rect">
              <a:avLst/>
            </a:prstGeom>
          </p:spPr>
        </p:pic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61C49830-7B95-4D18-ADEB-A1B11853C60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1">
            <a:lum bright="70000" contrast="-70000"/>
          </a:blip>
          <a:srcRect l="37792" t="8271" r="29559" b="10644"/>
          <a:stretch/>
        </p:blipFill>
        <p:spPr>
          <a:xfrm rot="2424752" flipH="1">
            <a:off x="4209747" y="4283045"/>
            <a:ext cx="375749" cy="7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1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324A7-378A-594A-BE52-F2FCA0D2A0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algn="r" rtl="0"/>
            <a:fld id="{C145B74D-6A0D-CF46-9BFB-933D6D9953E9}" type="slidenum">
              <a:rPr/>
              <a:t>9</a:t>
            </a:fld>
            <a:endParaRPr lang="en-ca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D7BD1F06-2948-6B44-83FD-C7B8897534B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34639" y="206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5CE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ca" sz="4000" b="1" i="0" u="none" baseline="0"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rPr>
              <a:t>Intolerances that distort reality...</a:t>
            </a:r>
          </a:p>
        </p:txBody>
      </p:sp>
      <p:sp>
        <p:nvSpPr>
          <p:cNvPr id="15" name="Forme libre 14"/>
          <p:cNvSpPr/>
          <p:nvPr>
            <p:custDataLst>
              <p:tags r:id="rId3"/>
            </p:custDataLst>
          </p:nvPr>
        </p:nvSpPr>
        <p:spPr>
          <a:xfrm>
            <a:off x="5444067" y="95703"/>
            <a:ext cx="3739347" cy="6146276"/>
          </a:xfrm>
          <a:custGeom>
            <a:avLst/>
            <a:gdLst>
              <a:gd name="connsiteX0" fmla="*/ 1665531 w 2563849"/>
              <a:gd name="connsiteY0" fmla="*/ 0 h 6146276"/>
              <a:gd name="connsiteX1" fmla="*/ 854826 w 2563849"/>
              <a:gd name="connsiteY1" fmla="*/ 801278 h 6146276"/>
              <a:gd name="connsiteX2" fmla="*/ 1363873 w 2563849"/>
              <a:gd name="connsiteY2" fmla="*/ 1564849 h 6146276"/>
              <a:gd name="connsiteX3" fmla="*/ 279791 w 2563849"/>
              <a:gd name="connsiteY3" fmla="*/ 2318994 h 6146276"/>
              <a:gd name="connsiteX4" fmla="*/ 62974 w 2563849"/>
              <a:gd name="connsiteY4" fmla="*/ 3393649 h 6146276"/>
              <a:gd name="connsiteX5" fmla="*/ 1213044 w 2563849"/>
              <a:gd name="connsiteY5" fmla="*/ 3930977 h 6146276"/>
              <a:gd name="connsiteX6" fmla="*/ 2504517 w 2563849"/>
              <a:gd name="connsiteY6" fmla="*/ 4713402 h 6146276"/>
              <a:gd name="connsiteX7" fmla="*/ 2155725 w 2563849"/>
              <a:gd name="connsiteY7" fmla="*/ 5429839 h 6146276"/>
              <a:gd name="connsiteX8" fmla="*/ 477754 w 2563849"/>
              <a:gd name="connsiteY8" fmla="*/ 6146276 h 61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3849" h="6146276">
                <a:moveTo>
                  <a:pt x="1665531" y="0"/>
                </a:moveTo>
                <a:cubicBezTo>
                  <a:pt x="1285316" y="270235"/>
                  <a:pt x="905102" y="540470"/>
                  <a:pt x="854826" y="801278"/>
                </a:cubicBezTo>
                <a:cubicBezTo>
                  <a:pt x="804550" y="1062086"/>
                  <a:pt x="1459712" y="1311896"/>
                  <a:pt x="1363873" y="1564849"/>
                </a:cubicBezTo>
                <a:cubicBezTo>
                  <a:pt x="1268034" y="1817802"/>
                  <a:pt x="496607" y="2014194"/>
                  <a:pt x="279791" y="2318994"/>
                </a:cubicBezTo>
                <a:cubicBezTo>
                  <a:pt x="62975" y="2623794"/>
                  <a:pt x="-92568" y="3124985"/>
                  <a:pt x="62974" y="3393649"/>
                </a:cubicBezTo>
                <a:cubicBezTo>
                  <a:pt x="218516" y="3662313"/>
                  <a:pt x="806120" y="3711018"/>
                  <a:pt x="1213044" y="3930977"/>
                </a:cubicBezTo>
                <a:cubicBezTo>
                  <a:pt x="1619968" y="4150936"/>
                  <a:pt x="2347404" y="4463592"/>
                  <a:pt x="2504517" y="4713402"/>
                </a:cubicBezTo>
                <a:cubicBezTo>
                  <a:pt x="2661630" y="4963212"/>
                  <a:pt x="2493519" y="5191027"/>
                  <a:pt x="2155725" y="5429839"/>
                </a:cubicBezTo>
                <a:cubicBezTo>
                  <a:pt x="1817931" y="5668651"/>
                  <a:pt x="1147842" y="5907463"/>
                  <a:pt x="477754" y="6146276"/>
                </a:cubicBezTo>
              </a:path>
            </a:pathLst>
          </a:custGeom>
          <a:noFill/>
          <a:ln w="19050">
            <a:solidFill>
              <a:srgbClr val="86C4A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ca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59EB8F0-0DCD-4DA7-BAD5-5806742938A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725332" y="2574739"/>
            <a:ext cx="7941733" cy="3457351"/>
          </a:xfrm>
          <a:prstGeom prst="roundRect">
            <a:avLst/>
          </a:prstGeom>
          <a:solidFill>
            <a:srgbClr val="86C4A7"/>
          </a:solidFill>
          <a:ln>
            <a:solidFill>
              <a:srgbClr val="86C4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ca" sz="2400" b="0" i="0" u="none" baseline="0"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We all have different </a:t>
            </a:r>
            <a:r>
              <a:rPr lang="en-ca" sz="2400" b="1" i="0" u="none" baseline="0"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tolerance levels </a:t>
            </a:r>
            <a:r>
              <a:rPr lang="en-ca" sz="2400" b="0" i="0" u="none" baseline="0"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for the situations we encounter. </a:t>
            </a:r>
          </a:p>
          <a:p>
            <a:pPr algn="ctr" rtl="0"/>
            <a:endParaRPr lang="en-ca" sz="2400" dirty="0">
              <a:latin typeface="Raleway" panose="020B0503030101060003" pitchFamily="34" charset="0"/>
            </a:endParaRPr>
          </a:p>
          <a:p>
            <a:pPr algn="ctr" rtl="0"/>
            <a:r>
              <a:rPr lang="en-ca" sz="2400" b="0" i="0" u="none" baseline="0"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Being intolerant is a little like being </a:t>
            </a:r>
            <a:r>
              <a:rPr lang="en-ca" sz="2400" b="1" i="0" u="none" baseline="0"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allergic</a:t>
            </a:r>
            <a:r>
              <a:rPr lang="en-ca" sz="2400" b="0" i="0" u="none" baseline="0"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 to certain situations! </a:t>
            </a:r>
          </a:p>
          <a:p>
            <a:pPr algn="ctr" rtl="0"/>
            <a:endParaRPr lang="en-ca" sz="2400" dirty="0">
              <a:latin typeface="Raleway" panose="020B0503030101060003" pitchFamily="34" charset="0"/>
            </a:endParaRPr>
          </a:p>
          <a:p>
            <a:pPr algn="ctr" rtl="0"/>
            <a:r>
              <a:rPr lang="en-ca" sz="2400" b="0" i="0" u="none" baseline="0"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Intolerances are like </a:t>
            </a:r>
            <a:r>
              <a:rPr lang="en-ca" sz="2400" b="1" i="0" u="none" baseline="0"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glasses</a:t>
            </a:r>
            <a:r>
              <a:rPr lang="en-ca" sz="2400" b="0" i="0" u="none" baseline="0"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 that </a:t>
            </a:r>
            <a:r>
              <a:rPr lang="en-ca" sz="2400" b="1" i="0" u="none" baseline="0"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distort reality</a:t>
            </a:r>
            <a:r>
              <a:rPr lang="en-ca" sz="2400" b="0" i="0" u="none" baseline="0"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rPr>
              <a:t>.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DBD42DA-A643-43BE-8FD1-6CB4F8F32B2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034639" y="1244401"/>
            <a:ext cx="8058560" cy="1122159"/>
            <a:chOff x="3141995" y="1803530"/>
            <a:chExt cx="10015501" cy="11221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EE4B26-842C-4FFE-9FEE-B493500628F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407343" y="1921416"/>
              <a:ext cx="9750153" cy="10042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F5C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ca" sz="2000" b="0" i="0" u="none" baseline="0">
                  <a:solidFill>
                    <a:schemeClr val="tx1"/>
                  </a:solidFill>
                  <a:latin typeface="Raleway" panose="020B0003030101060003" pitchFamily="34" charset="0"/>
                  <a:ea typeface="Raleway" panose="020B0003030101060003" pitchFamily="34" charset="0"/>
                  <a:cs typeface="Raleway" panose="020B0003030101060003" pitchFamily="34" charset="0"/>
                </a:rPr>
                <a:t>Why can the same situation cause so much anxiety</a:t>
              </a:r>
            </a:p>
            <a:p>
              <a:pPr algn="ctr" rtl="0"/>
              <a:r>
                <a:rPr lang="en-ca" sz="2000" b="0" i="0" u="none" baseline="0">
                  <a:solidFill>
                    <a:schemeClr val="tx1"/>
                  </a:solidFill>
                  <a:latin typeface="Raleway" panose="020B0003030101060003" pitchFamily="34" charset="0"/>
                  <a:ea typeface="Raleway" panose="020B0003030101060003" pitchFamily="34" charset="0"/>
                  <a:cs typeface="Raleway" panose="020B0003030101060003" pitchFamily="34" charset="0"/>
                </a:rPr>
                <a:t> for one person, but none at all for someone else? 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D3861C17-BB48-43ED-BD0C-7779870761A6}"/>
                </a:ext>
              </a:extLst>
            </p:cNvPr>
            <p:cNvGrpSpPr/>
            <p:nvPr/>
          </p:nvGrpSpPr>
          <p:grpSpPr>
            <a:xfrm>
              <a:off x="3141995" y="1803530"/>
              <a:ext cx="610076" cy="510317"/>
              <a:chOff x="1356606" y="-709141"/>
              <a:chExt cx="1429517" cy="1148339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96586546-DD7E-4DAC-B289-E768CEEFD15E}"/>
                  </a:ext>
                </a:extLst>
              </p:cNvPr>
              <p:cNvSpPr/>
              <p:nvPr/>
            </p:nvSpPr>
            <p:spPr>
              <a:xfrm>
                <a:off x="1443968" y="-622018"/>
                <a:ext cx="1342155" cy="10612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ca"/>
              </a:p>
            </p:txBody>
          </p: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464CC342-C047-4909-8827-1AE812736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6606" y="-709141"/>
                <a:ext cx="1342154" cy="1050181"/>
              </a:xfrm>
              <a:prstGeom prst="rect">
                <a:avLst/>
              </a:prstGeom>
            </p:spPr>
          </p:pic>
        </p:grp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466D2C52-FC1D-4E32-983B-FBD2ED34F43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1314280" y="4118998"/>
            <a:ext cx="1694306" cy="16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1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E59987E48D4499024123DCC5A93A1" ma:contentTypeVersion="2" ma:contentTypeDescription="Crée un document." ma:contentTypeScope="" ma:versionID="c6146efdcd2ab3e134606b0801e30142">
  <xsd:schema xmlns:xsd="http://www.w3.org/2001/XMLSchema" xmlns:xs="http://www.w3.org/2001/XMLSchema" xmlns:p="http://schemas.microsoft.com/office/2006/metadata/properties" xmlns:ns2="bfe76c16-6ff6-4f08-a51c-f085bfa779f8" targetNamespace="http://schemas.microsoft.com/office/2006/metadata/properties" ma:root="true" ma:fieldsID="67481ec06b80427100a04eb508b04fd8" ns2:_="">
    <xsd:import namespace="bfe76c16-6ff6-4f08-a51c-f085bfa779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76c16-6ff6-4f08-a51c-f085bfa77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9425EC-00DE-46A8-B859-97D1BB1DE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e76c16-6ff6-4f08-a51c-f085bfa77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1F46D5-EF84-4BD2-92E8-CF7C01FFA821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bfe76c16-6ff6-4f08-a51c-f085bfa779f8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68B3AC-5868-47C3-A29D-7AA0B85404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873</Words>
  <Application>Microsoft Office PowerPoint</Application>
  <PresentationFormat>Grand écran</PresentationFormat>
  <Paragraphs>157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Raleway</vt:lpstr>
      <vt:lpstr>Times</vt:lpstr>
      <vt:lpstr>Trebuchet MS</vt:lpstr>
      <vt:lpstr>Office Theme</vt:lpstr>
      <vt:lpstr>Présentation PowerPoint</vt:lpstr>
      <vt:lpstr>At the end of the workshop, you’ll be be able to . . 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HORS-PISTE challenge</vt:lpstr>
      <vt:lpstr>For more content . .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Joelle Montembeault</dc:creator>
  <cp:lastModifiedBy>Sonia Vachon</cp:lastModifiedBy>
  <cp:revision>199</cp:revision>
  <dcterms:created xsi:type="dcterms:W3CDTF">2019-08-01T17:41:17Z</dcterms:created>
  <dcterms:modified xsi:type="dcterms:W3CDTF">2024-10-08T18:23:40Z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0x010100628E59987E48D4499024123DCC5A93A1</vt:lpwstr>
  </property>
  <property fmtid="{D5CDD505-2E9C-101B-9397-08002B2CF9AE}" pid="3" name="Order">
    <vt:r8>12646400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