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28483"/>
    <a:srgbClr val="56C1A7"/>
    <a:srgbClr val="1466A8"/>
    <a:srgbClr val="E6E6E6"/>
    <a:srgbClr val="50BF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1" autoAdjust="0"/>
    <p:restoredTop sz="76862" autoAdjust="0"/>
  </p:normalViewPr>
  <p:slideViewPr>
    <p:cSldViewPr snapToGrid="0">
      <p:cViewPr varScale="1">
        <p:scale>
          <a:sx n="63" d="100"/>
          <a:sy n="63" d="100"/>
        </p:scale>
        <p:origin x="32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A4F25E-F809-47E3-BABB-F508596BA200}" type="datetimeFigureOut">
              <a:rPr lang="fr-CA" smtClean="0"/>
              <a:t>2024-10-08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795D90-77E6-40B0-8FDC-145B73F708F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091402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quebec.ca/en/health/advice-and-prevention/healthy-lifestyle-habits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www150.statcan.gc.ca/n1/pub/82-003-x/2022003/article/00001-eng.htm" TargetMode="External"/><Relationship Id="rId4" Type="http://schemas.openxmlformats.org/officeDocument/2006/relationships/hyperlink" Target="https://www.quebec.ca/en/health/advice-and-prevention/healthy-lifestyle-habits/healthy-screen-habits-among-youth" TargetMode="Externa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150.statcan.gc.ca/n1/pub/82-003-x/2022003/article/00001-eng.htm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quebec.ca/en/health/advice-and-prevention/healthy-lifestyle-habits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spq.qc.ca/substances-psychoactives/alcool/dossier/alcool-recommandations-consommation-faible-risque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>
              <a:lnSpc>
                <a:spcPct val="107000"/>
              </a:lnSpc>
              <a:spcAft>
                <a:spcPts val="800"/>
              </a:spcAft>
            </a:pPr>
            <a:r>
              <a:rPr lang="en-ca" sz="1200" b="0" i="0" u="sng" baseline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References</a:t>
            </a:r>
            <a:r>
              <a:rPr lang="en-ca" sz="1200" b="0" i="0" u="none" baseline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  <a:p>
            <a:pPr algn="l" rtl="0">
              <a:lnSpc>
                <a:spcPct val="107000"/>
              </a:lnSpc>
              <a:spcAft>
                <a:spcPts val="800"/>
              </a:spcAft>
            </a:pPr>
            <a:endParaRPr lang="en-ca" sz="12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107000"/>
              </a:lnSpc>
              <a:spcAft>
                <a:spcPts val="800"/>
              </a:spcAft>
            </a:pPr>
            <a:r>
              <a:rPr lang="en-ca" sz="1200" b="0" i="0" u="none" baseline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Bel, S., De Ridder, K., Lebacq, T., Ost, C. and Teppers, E. (2014). </a:t>
            </a:r>
            <a:r>
              <a:rPr lang="en-ca" sz="1200" b="0" i="1" u="none" baseline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Activité physique et sédentarité : résultats de l’enquête de consommation alimentaire</a:t>
            </a:r>
            <a:r>
              <a:rPr lang="en-ca" sz="1200" b="0" i="0" u="none" baseline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(publication no. 2015). https://fcs.wiv-isp.be/nl/Gedeelde%20%20documenten/FRANS/PA_FR .pdf</a:t>
            </a:r>
            <a:endParaRPr lang="en-ca" sz="12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107000"/>
              </a:lnSpc>
              <a:spcAft>
                <a:spcPts val="800"/>
              </a:spcAft>
            </a:pPr>
            <a:endParaRPr lang="en-ca" sz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115000"/>
              </a:lnSpc>
              <a:spcAft>
                <a:spcPts val="800"/>
              </a:spcAft>
            </a:pPr>
            <a:r>
              <a:rPr lang="en-ca" sz="1200" b="0" i="0" u="none" baseline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WHO (2010). Global recommendations on physical activity for health. </a:t>
            </a:r>
            <a:r>
              <a:rPr lang="en-ca" sz="1200" b="0" i="1" u="none" baseline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Geneva: WHO Publishing</a:t>
            </a:r>
            <a:r>
              <a:rPr lang="en-ca" sz="1200" b="0" i="0" u="none" baseline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ca" sz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algn="l" rtl="0"/>
            <a:fld id="{F0795D90-77E6-40B0-8FDC-145B73F708F3}" type="slidenum">
              <a:rPr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360620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ca" b="0" i="0" u="sng" baseline="0"/>
              <a:t>References</a:t>
            </a:r>
            <a:r>
              <a:rPr lang="en-ca" b="0" i="0" u="none" baseline="0"/>
              <a:t>:</a:t>
            </a:r>
          </a:p>
          <a:p>
            <a:endParaRPr lang="en-c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 rtl="0"/>
            <a:r>
              <a:rPr lang="en-ca" sz="1800" b="0" i="0" u="none" baseline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Gouvernement du Québec (2021). Healthy lifestyle habits. </a:t>
            </a:r>
            <a:r>
              <a:rPr lang="en-ca" sz="1800" b="0" i="0" u="sng" baseline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https://www.quebec.ca/en/health/advice-and-prevention/healthy-lifestyle-habits</a:t>
            </a:r>
            <a:r>
              <a:rPr lang="en-ca" sz="1800" b="0" i="0" u="none" baseline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(consulted on February 9, 2023). </a:t>
            </a:r>
          </a:p>
          <a:p>
            <a:endParaRPr lang="en-c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 rtl="0"/>
            <a:r>
              <a:rPr lang="en-ca" sz="1800" b="0" i="0" u="none" baseline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Gouvernement du Québec (2023). Balanced screen use for children and teens. </a:t>
            </a:r>
            <a:r>
              <a:rPr lang="en-ca" sz="1800" b="0" i="0" u="sng" baseline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https://www.quebec.ca/en/health/advice-and-prevention/healthy-lifestyle-habits/healthy-screen-habits-among-youth</a:t>
            </a:r>
            <a:r>
              <a:rPr lang="en-ca" sz="1800" b="0" i="0" u="none" baseline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(consulted on February 9, 2023).</a:t>
            </a:r>
          </a:p>
          <a:p>
            <a:endParaRPr lang="en-c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 rtl="0"/>
            <a:r>
              <a:rPr lang="en-ca" sz="1800" b="0" i="0" u="none" baseline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Wang, C., Colley, R., Roberts, K.. Chaput, J.-P. and Thompson, W. (2022). Sleep behaviours among Canadian adults: Findings from the 2020 Canadian Community Health Survey healthy living rapid response module. </a:t>
            </a:r>
            <a:r>
              <a:rPr lang="en-ca" sz="1800" b="0" i="0" u="sng" baseline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https://www150.statcan.gc.ca/n1/pub/82-003-x/2022003/article/00001-eng.htm</a:t>
            </a:r>
            <a:r>
              <a:rPr lang="en-ca" sz="1800" b="0" i="0" u="none" baseline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(consulted on February 9, 2023). </a:t>
            </a:r>
          </a:p>
          <a:p>
            <a:endParaRPr lang="en-c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 rtl="0"/>
            <a:r>
              <a:rPr lang="en-ca" sz="1800" b="0" i="0" u="none" baseline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Morin, M.-C., Chaput, M., Desjardins-Turcotte, F., Turcotte, S., Beaudoin, S. and Berrigan, F. (2021). Revue de littérature : effets de l’utilisation des écrans sur l’adoption ou non d’un mode de vie physiquement actif chez les enfants et les adolescents. [Literature review: Effects of screen time on whether or not children and teens adopt a physically active lifestyle.] Submitted to the Table sur un mode de vie physiquement actif (TMVPA), 50 pages.</a:t>
            </a:r>
          </a:p>
          <a:p>
            <a:pPr algn="l" rtl="0"/>
            <a:r>
              <a:rPr lang="en-ca" b="0" i="0" u="none" baseline="0"/>
              <a:t>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algn="l" rtl="0"/>
            <a:fld id="{F0795D90-77E6-40B0-8FDC-145B73F708F3}" type="slidenum">
              <a:rPr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017001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ca" b="0" i="0" u="sng" baseline="0"/>
              <a:t>Reference</a:t>
            </a:r>
            <a:r>
              <a:rPr lang="en-ca" b="0" i="0" u="none" baseline="0"/>
              <a:t>: </a:t>
            </a:r>
          </a:p>
          <a:p>
            <a:endParaRPr lang="en-c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 rtl="0"/>
            <a:r>
              <a:rPr lang="en-ca" sz="1800" b="0" i="0" u="none" baseline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Wang, C., Colley, R., Roberts, K.. Chaput, J.-P. and Thompson, W. (2022). Sleep behaviours among Canadian adults: Findings from the 2020 Canadian Community Health Survey healthy living rapid response module. </a:t>
            </a:r>
            <a:r>
              <a:rPr lang="en-ca" sz="1800" b="0" i="0" u="sng" baseline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https://www150.statcan.gc.ca/n1/pub/82-003-x/2022003/article/00001-eng.htm</a:t>
            </a:r>
            <a:r>
              <a:rPr lang="en-ca" sz="1800" b="0" i="0" u="none" baseline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(consulted on February 9, 2023). </a:t>
            </a:r>
          </a:p>
          <a:p>
            <a:pPr marL="914400" algn="just" rtl="0">
              <a:lnSpc>
                <a:spcPct val="107000"/>
              </a:lnSpc>
              <a:spcAft>
                <a:spcPts val="800"/>
              </a:spcAft>
            </a:pPr>
            <a:r>
              <a:rPr lang="en-ca" sz="1800" b="0" i="0" u="none" baseline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endParaRPr lang="en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algn="l" rtl="0"/>
            <a:fld id="{F0795D90-77E6-40B0-8FDC-145B73F708F3}" type="slidenum">
              <a:rPr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791510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ca" b="0" i="0" u="sng" baseline="0"/>
              <a:t>References</a:t>
            </a:r>
            <a:r>
              <a:rPr lang="en-ca" b="0" i="0" u="none" baseline="0"/>
              <a:t>:</a:t>
            </a:r>
          </a:p>
          <a:p>
            <a:endParaRPr lang="en-c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 rtl="0"/>
            <a:r>
              <a:rPr lang="en-ca" sz="1800" b="0" i="0" u="none" baseline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Gouvernement du Québec (2021). Healthy lifestyle habits. </a:t>
            </a:r>
            <a:r>
              <a:rPr lang="en-ca" sz="1800" b="0" i="0" u="sng" baseline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https://www.quebec.ca/en/health/advice-and-prevention/healthy-lifestyle-habits</a:t>
            </a:r>
            <a:r>
              <a:rPr lang="en-ca" sz="1800" b="0" i="0" u="none" baseline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(consulted on February 9, 2023). </a:t>
            </a:r>
          </a:p>
          <a:p>
            <a:endParaRPr lang="en-c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rtl="0">
              <a:lnSpc>
                <a:spcPct val="107000"/>
              </a:lnSpc>
              <a:spcAft>
                <a:spcPts val="800"/>
              </a:spcAft>
            </a:pPr>
            <a:r>
              <a:rPr lang="en-ca" sz="1800" b="0" i="0" u="none" baseline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Lavallée, B. (2018). </a:t>
            </a:r>
            <a:r>
              <a:rPr lang="en-ca" sz="1800" b="0" i="1" u="none" baseline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N'avalez pas tout ce qu'on vous dit: superaliments, détox, calories et autres pièges alimentaires</a:t>
            </a:r>
            <a:r>
              <a:rPr lang="en-ca" sz="1800" b="0" i="0" u="none" baseline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Editions LaPresse.</a:t>
            </a:r>
            <a:endParaRPr lang="en-c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algn="l" rtl="0"/>
            <a:fld id="{F0795D90-77E6-40B0-8FDC-145B73F708F3}" type="slidenum">
              <a:rPr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023081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ca" b="0" i="0" u="sng" baseline="0"/>
              <a:t>Reference</a:t>
            </a:r>
            <a:r>
              <a:rPr lang="en-ca" b="0" i="0" u="none" baseline="0"/>
              <a:t>: </a:t>
            </a:r>
          </a:p>
          <a:p>
            <a:endParaRPr lang="en-ca" u="sng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1800" b="0" i="0" u="none" baseline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Institut national de santé publique du Québec (2023). Les recommandations de consommation d’alcool à faible risque. </a:t>
            </a:r>
            <a:r>
              <a:rPr lang="en-ca" sz="1800" b="0" i="0" u="sng" baseline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https://www.inspq.qc.ca/substances-psychoactives/alcool/dossier/alcool-recommandations-consommation-faible-risque</a:t>
            </a:r>
            <a:r>
              <a:rPr lang="en-ca" sz="1800" b="0" i="0" u="none" baseline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(consulted on February 9, 2023). </a:t>
            </a:r>
          </a:p>
          <a:p>
            <a:endParaRPr lang="en-ca" u="sng" dirty="0"/>
          </a:p>
          <a:p>
            <a:endParaRPr lang="en-ca" u="sng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algn="l" rtl="0"/>
            <a:fld id="{F0795D90-77E6-40B0-8FDC-145B73F708F3}" type="slidenum">
              <a:r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04178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92C41-0756-4F04-B484-D1A203BBE6D9}" type="datetimeFigureOut">
              <a:rPr lang="fr-CA" smtClean="0"/>
              <a:t>2024-10-08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29F92-5196-483F-9B16-977C4B96789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25441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92C41-0756-4F04-B484-D1A203BBE6D9}" type="datetimeFigureOut">
              <a:rPr lang="fr-CA" smtClean="0"/>
              <a:t>2024-10-08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29F92-5196-483F-9B16-977C4B96789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06983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92C41-0756-4F04-B484-D1A203BBE6D9}" type="datetimeFigureOut">
              <a:rPr lang="fr-CA" smtClean="0"/>
              <a:t>2024-10-08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29F92-5196-483F-9B16-977C4B96789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68578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92C41-0756-4F04-B484-D1A203BBE6D9}" type="datetimeFigureOut">
              <a:rPr lang="fr-CA" smtClean="0"/>
              <a:t>2024-10-08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29F92-5196-483F-9B16-977C4B96789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01403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92C41-0756-4F04-B484-D1A203BBE6D9}" type="datetimeFigureOut">
              <a:rPr lang="fr-CA" smtClean="0"/>
              <a:t>2024-10-08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29F92-5196-483F-9B16-977C4B96789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94068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92C41-0756-4F04-B484-D1A203BBE6D9}" type="datetimeFigureOut">
              <a:rPr lang="fr-CA" smtClean="0"/>
              <a:t>2024-10-08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29F92-5196-483F-9B16-977C4B96789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41514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92C41-0756-4F04-B484-D1A203BBE6D9}" type="datetimeFigureOut">
              <a:rPr lang="fr-CA" smtClean="0"/>
              <a:t>2024-10-08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29F92-5196-483F-9B16-977C4B96789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00917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92C41-0756-4F04-B484-D1A203BBE6D9}" type="datetimeFigureOut">
              <a:rPr lang="fr-CA" smtClean="0"/>
              <a:t>2024-10-08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29F92-5196-483F-9B16-977C4B96789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04431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92C41-0756-4F04-B484-D1A203BBE6D9}" type="datetimeFigureOut">
              <a:rPr lang="fr-CA" smtClean="0"/>
              <a:t>2024-10-08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29F92-5196-483F-9B16-977C4B96789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32483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92C41-0756-4F04-B484-D1A203BBE6D9}" type="datetimeFigureOut">
              <a:rPr lang="fr-CA" smtClean="0"/>
              <a:t>2024-10-08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29F92-5196-483F-9B16-977C4B96789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50005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92C41-0756-4F04-B484-D1A203BBE6D9}" type="datetimeFigureOut">
              <a:rPr lang="fr-CA" smtClean="0"/>
              <a:t>2024-10-08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29F92-5196-483F-9B16-977C4B96789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21637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92C41-0756-4F04-B484-D1A203BBE6D9}" type="datetimeFigureOut">
              <a:rPr lang="fr-CA" smtClean="0"/>
              <a:t>2024-10-08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29F92-5196-483F-9B16-977C4B96789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02886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sv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svg"/><Relationship Id="rId12" Type="http://schemas.openxmlformats.org/officeDocument/2006/relationships/image" Target="../media/image9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6" Type="http://schemas.openxmlformats.org/officeDocument/2006/relationships/image" Target="../media/image3.png"/><Relationship Id="rId11" Type="http://schemas.openxmlformats.org/officeDocument/2006/relationships/image" Target="../media/image8.sv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image" Target="../media/image1.png"/><Relationship Id="rId9" Type="http://schemas.openxmlformats.org/officeDocument/2006/relationships/image" Target="../media/image6.svg"/><Relationship Id="rId1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14.sv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10" Type="http://schemas.openxmlformats.org/officeDocument/2006/relationships/image" Target="../media/image11.png"/><Relationship Id="rId4" Type="http://schemas.openxmlformats.org/officeDocument/2006/relationships/image" Target="../media/image2.png"/><Relationship Id="rId9" Type="http://schemas.openxmlformats.org/officeDocument/2006/relationships/image" Target="../media/image16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11.png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9.svg"/><Relationship Id="rId12" Type="http://schemas.openxmlformats.org/officeDocument/2006/relationships/image" Target="../media/image24.sv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0" Type="http://schemas.openxmlformats.org/officeDocument/2006/relationships/image" Target="../media/image22.svg"/><Relationship Id="rId4" Type="http://schemas.openxmlformats.org/officeDocument/2006/relationships/image" Target="../media/image2.png"/><Relationship Id="rId9" Type="http://schemas.openxmlformats.org/officeDocument/2006/relationships/image" Target="../media/image21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27.sv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10" Type="http://schemas.openxmlformats.org/officeDocument/2006/relationships/image" Target="../media/image11.png"/><Relationship Id="rId4" Type="http://schemas.openxmlformats.org/officeDocument/2006/relationships/image" Target="../media/image2.png"/><Relationship Id="rId9" Type="http://schemas.openxmlformats.org/officeDocument/2006/relationships/image" Target="../media/image29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Une image contenant Roue de vélo, roue, dessin, transport&#10;&#10;Description générée automatiquement">
            <a:extLst>
              <a:ext uri="{FF2B5EF4-FFF2-40B4-BE49-F238E27FC236}">
                <a16:creationId xmlns:a16="http://schemas.microsoft.com/office/drawing/2014/main" id="{2097D7D1-5484-7925-4D1A-B35BE8685CD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6133" y="6067302"/>
            <a:ext cx="4319588" cy="6109743"/>
          </a:xfrm>
          <a:prstGeom prst="rect">
            <a:avLst/>
          </a:prstGeom>
        </p:spPr>
      </p:pic>
      <p:sp>
        <p:nvSpPr>
          <p:cNvPr id="26" name="Rectangle : coins arrondis 25">
            <a:extLst>
              <a:ext uri="{FF2B5EF4-FFF2-40B4-BE49-F238E27FC236}">
                <a16:creationId xmlns:a16="http://schemas.microsoft.com/office/drawing/2014/main" id="{368E61DE-5BF9-858A-276C-6DC63B7179BE}"/>
              </a:ext>
            </a:extLst>
          </p:cNvPr>
          <p:cNvSpPr/>
          <p:nvPr/>
        </p:nvSpPr>
        <p:spPr>
          <a:xfrm>
            <a:off x="1086850" y="8628375"/>
            <a:ext cx="3586749" cy="113414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ca" b="1" dirty="0">
              <a:solidFill>
                <a:srgbClr val="50BFA4"/>
              </a:solidFill>
              <a:latin typeface="Raleway" pitchFamily="2" charset="0"/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A8F7F738-20B5-3EB3-164E-DF30B9E7F7A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14955"/>
            <a:ext cx="6858000" cy="730112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C0767081-8FC4-1EAE-D8A1-2979B4496761}"/>
              </a:ext>
            </a:extLst>
          </p:cNvPr>
          <p:cNvSpPr txBox="1"/>
          <p:nvPr/>
        </p:nvSpPr>
        <p:spPr>
          <a:xfrm>
            <a:off x="3287975" y="1567780"/>
            <a:ext cx="43568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ca" sz="2400" b="0" i="0" u="none" baseline="0">
                <a:latin typeface="Dreaming Outloud Script Pro" panose="020B0604020202020204" pitchFamily="66" charset="0"/>
                <a:ea typeface="Dreaming Outloud Script Pro" panose="020B0604020202020204" pitchFamily="66" charset="0"/>
                <a:cs typeface="Dreaming Outloud Script Pro" panose="020B0604020202020204" pitchFamily="66" charset="0"/>
              </a:rPr>
              <a:t>Exploration component  </a:t>
            </a:r>
          </a:p>
        </p:txBody>
      </p:sp>
      <p:pic>
        <p:nvPicPr>
          <p:cNvPr id="13" name="Graphique 12" descr="Horloge avec un remplissage uni">
            <a:extLst>
              <a:ext uri="{FF2B5EF4-FFF2-40B4-BE49-F238E27FC236}">
                <a16:creationId xmlns:a16="http://schemas.microsoft.com/office/drawing/2014/main" id="{317AD3AC-F615-2D51-F6A7-C317A69409E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76959" y="4991395"/>
            <a:ext cx="914401" cy="914401"/>
          </a:xfrm>
          <a:prstGeom prst="rect">
            <a:avLst/>
          </a:prstGeom>
        </p:spPr>
      </p:pic>
      <p:sp>
        <p:nvSpPr>
          <p:cNvPr id="14" name="ZoneTexte 13">
            <a:extLst>
              <a:ext uri="{FF2B5EF4-FFF2-40B4-BE49-F238E27FC236}">
                <a16:creationId xmlns:a16="http://schemas.microsoft.com/office/drawing/2014/main" id="{CF4E9C9B-5ED8-D6F9-6FCA-8491940ACD30}"/>
              </a:ext>
            </a:extLst>
          </p:cNvPr>
          <p:cNvSpPr txBox="1"/>
          <p:nvPr/>
        </p:nvSpPr>
        <p:spPr>
          <a:xfrm>
            <a:off x="1071401" y="4978528"/>
            <a:ext cx="56290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ca" sz="5400" b="0" i="0" u="none" baseline="0">
                <a:solidFill>
                  <a:srgbClr val="56C1A7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rPr>
              <a:t>150 MINUTES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5229FA96-121F-C7B3-FF2C-8D8ACCCBB073}"/>
              </a:ext>
            </a:extLst>
          </p:cNvPr>
          <p:cNvSpPr txBox="1"/>
          <p:nvPr/>
        </p:nvSpPr>
        <p:spPr>
          <a:xfrm>
            <a:off x="276959" y="5903723"/>
            <a:ext cx="54719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ca" b="0" i="0" u="none" baseline="0">
                <a:solidFill>
                  <a:srgbClr val="1466A8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rPr>
              <a:t>That’s how much moderate exercise per week the World Health Organization recommends you get! </a:t>
            </a:r>
          </a:p>
        </p:txBody>
      </p:sp>
      <p:pic>
        <p:nvPicPr>
          <p:cNvPr id="18" name="Graphique 17" descr="Cœur avec battements avec un remplissage uni">
            <a:extLst>
              <a:ext uri="{FF2B5EF4-FFF2-40B4-BE49-F238E27FC236}">
                <a16:creationId xmlns:a16="http://schemas.microsoft.com/office/drawing/2014/main" id="{82C2FBFF-5D57-ADC3-9C51-165C8EE57DF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57001" y="7301212"/>
            <a:ext cx="914400" cy="914400"/>
          </a:xfrm>
          <a:prstGeom prst="rect">
            <a:avLst/>
          </a:prstGeom>
        </p:spPr>
      </p:pic>
      <p:sp>
        <p:nvSpPr>
          <p:cNvPr id="20" name="Rectangle : coins arrondis 19">
            <a:extLst>
              <a:ext uri="{FF2B5EF4-FFF2-40B4-BE49-F238E27FC236}">
                <a16:creationId xmlns:a16="http://schemas.microsoft.com/office/drawing/2014/main" id="{3CD1C66C-AD96-5B8F-460A-06BDD86C4F40}"/>
              </a:ext>
            </a:extLst>
          </p:cNvPr>
          <p:cNvSpPr/>
          <p:nvPr/>
        </p:nvSpPr>
        <p:spPr>
          <a:xfrm>
            <a:off x="1071401" y="7185121"/>
            <a:ext cx="4639734" cy="99731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ca" dirty="0"/>
          </a:p>
        </p:txBody>
      </p:sp>
      <p:sp>
        <p:nvSpPr>
          <p:cNvPr id="27" name="Rectangle : coins arrondis 26">
            <a:extLst>
              <a:ext uri="{FF2B5EF4-FFF2-40B4-BE49-F238E27FC236}">
                <a16:creationId xmlns:a16="http://schemas.microsoft.com/office/drawing/2014/main" id="{1657F15C-1D28-FE01-3E22-2F444F0A9E5D}"/>
              </a:ext>
            </a:extLst>
          </p:cNvPr>
          <p:cNvSpPr/>
          <p:nvPr/>
        </p:nvSpPr>
        <p:spPr>
          <a:xfrm>
            <a:off x="0" y="2889137"/>
            <a:ext cx="6858000" cy="1777707"/>
          </a:xfrm>
          <a:prstGeom prst="roundRect">
            <a:avLst/>
          </a:prstGeom>
          <a:solidFill>
            <a:srgbClr val="50BFA4">
              <a:alpha val="3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ca"/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68907031-44A2-DAB3-CEF2-4AFF1F808ED9}"/>
              </a:ext>
            </a:extLst>
          </p:cNvPr>
          <p:cNvSpPr txBox="1"/>
          <p:nvPr/>
        </p:nvSpPr>
        <p:spPr>
          <a:xfrm>
            <a:off x="1109133" y="7244474"/>
            <a:ext cx="46397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ca" b="1" i="0" u="none" baseline="0">
                <a:solidFill>
                  <a:srgbClr val="50BFA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Adding physical activity to your routine increases your heart rate.</a:t>
            </a:r>
          </a:p>
        </p:txBody>
      </p:sp>
      <p:pic>
        <p:nvPicPr>
          <p:cNvPr id="22" name="Graphique 21" descr="Yoga avec un remplissage uni">
            <a:extLst>
              <a:ext uri="{FF2B5EF4-FFF2-40B4-BE49-F238E27FC236}">
                <a16:creationId xmlns:a16="http://schemas.microsoft.com/office/drawing/2014/main" id="{29CCB3F0-63A7-C43A-5CE2-2DB8E6B1786A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72451" y="8628375"/>
            <a:ext cx="914400" cy="914400"/>
          </a:xfrm>
          <a:prstGeom prst="rect">
            <a:avLst/>
          </a:prstGeom>
        </p:spPr>
      </p:pic>
      <p:sp>
        <p:nvSpPr>
          <p:cNvPr id="23" name="ZoneTexte 22">
            <a:extLst>
              <a:ext uri="{FF2B5EF4-FFF2-40B4-BE49-F238E27FC236}">
                <a16:creationId xmlns:a16="http://schemas.microsoft.com/office/drawing/2014/main" id="{D06E6403-1433-3EDD-9324-CE8420746008}"/>
              </a:ext>
            </a:extLst>
          </p:cNvPr>
          <p:cNvSpPr txBox="1"/>
          <p:nvPr/>
        </p:nvSpPr>
        <p:spPr>
          <a:xfrm>
            <a:off x="1191360" y="8650878"/>
            <a:ext cx="331581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0"/>
            <a:r>
              <a:rPr lang="en-ca" sz="1600" b="1" i="0" u="none" baseline="0">
                <a:solidFill>
                  <a:srgbClr val="50BFA4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The goal is to break the cycle of a sedentary lifestyle and get moving, even if the activity is low intensity (e.g., walking). 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A9650671-A85E-6200-9570-C47876602E28}"/>
              </a:ext>
            </a:extLst>
          </p:cNvPr>
          <p:cNvSpPr txBox="1"/>
          <p:nvPr/>
        </p:nvSpPr>
        <p:spPr>
          <a:xfrm>
            <a:off x="65878" y="2816564"/>
            <a:ext cx="5085241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/>
            <a:r>
              <a:rPr lang="en-ca" sz="6000" b="0" i="0" u="none" baseline="0">
                <a:solidFill>
                  <a:srgbClr val="2C2F6F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rPr>
              <a:t>PHYSICAL</a:t>
            </a:r>
          </a:p>
          <a:p>
            <a:pPr algn="l" rtl="0"/>
            <a:r>
              <a:rPr lang="en-ca" sz="6000" b="0" i="0" u="none" baseline="0">
                <a:solidFill>
                  <a:srgbClr val="2C2F6F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rPr>
              <a:t>ACTIVITY </a:t>
            </a: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AF9CBC5E-D844-5FA8-1339-1546A6818872}"/>
              </a:ext>
            </a:extLst>
          </p:cNvPr>
          <p:cNvSpPr txBox="1"/>
          <p:nvPr/>
        </p:nvSpPr>
        <p:spPr>
          <a:xfrm>
            <a:off x="4574648" y="3945524"/>
            <a:ext cx="25491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ca" sz="1600" b="1" i="1" u="none" baseline="0">
                <a:solidFill>
                  <a:srgbClr val="1466A8"/>
                </a:solidFill>
                <a:latin typeface="Raleway" pitchFamily="2" charset="0"/>
                <a:ea typeface="Raleway" pitchFamily="2" charset="0"/>
                <a:cs typeface="Raleway" pitchFamily="2" charset="0"/>
              </a:rPr>
              <a:t>A HEALTHY LIFESTYLE </a:t>
            </a:r>
          </a:p>
          <a:p>
            <a:pPr algn="l" rtl="0"/>
            <a:r>
              <a:rPr lang="en-ca" sz="1600" b="1" i="1" u="none" baseline="0">
                <a:solidFill>
                  <a:srgbClr val="1466A8"/>
                </a:solidFill>
                <a:latin typeface="Raleway" pitchFamily="2" charset="0"/>
                <a:ea typeface="Raleway" pitchFamily="2" charset="0"/>
                <a:cs typeface="Raleway" pitchFamily="2" charset="0"/>
              </a:rPr>
              <a:t>HABIT TO ADOPT</a:t>
            </a:r>
          </a:p>
        </p:txBody>
      </p:sp>
      <p:pic>
        <p:nvPicPr>
          <p:cNvPr id="8" name="Graphique 7" descr="Water-polo avec un remplissage uni">
            <a:extLst>
              <a:ext uri="{FF2B5EF4-FFF2-40B4-BE49-F238E27FC236}">
                <a16:creationId xmlns:a16="http://schemas.microsoft.com/office/drawing/2014/main" id="{5987AF20-8BF5-9FED-1666-0A31E613C4CE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4833563" y="2374481"/>
            <a:ext cx="1755143" cy="1755143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78218220-348F-72ED-4F88-577A8628131D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4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852250"/>
            <a:ext cx="3513884" cy="1542205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3F1D66D6-2368-2168-EDD7-B05E19F2FB31}"/>
              </a:ext>
            </a:extLst>
          </p:cNvPr>
          <p:cNvSpPr txBox="1"/>
          <p:nvPr/>
        </p:nvSpPr>
        <p:spPr>
          <a:xfrm>
            <a:off x="0" y="11690929"/>
            <a:ext cx="4110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200" dirty="0"/>
              <a:t>Translate by Direction Santé Publique, CISSS Montérégie Centre</a:t>
            </a:r>
          </a:p>
          <a:p>
            <a:r>
              <a:rPr lang="fr-CA" sz="1200" dirty="0"/>
              <a:t>Traduit par Direction Santé Publique, CISSS Montérégie Centre</a:t>
            </a:r>
          </a:p>
        </p:txBody>
      </p:sp>
    </p:spTree>
    <p:extLst>
      <p:ext uri="{BB962C8B-B14F-4D97-AF65-F5344CB8AC3E}">
        <p14:creationId xmlns:p14="http://schemas.microsoft.com/office/powerpoint/2010/main" val="2294816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DA285B2F-A933-F536-D833-D7A8A8C014D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4955"/>
            <a:ext cx="6858000" cy="867745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DA1163EA-3F9E-3024-9BCB-E9D806753772}"/>
              </a:ext>
            </a:extLst>
          </p:cNvPr>
          <p:cNvSpPr txBox="1"/>
          <p:nvPr/>
        </p:nvSpPr>
        <p:spPr>
          <a:xfrm>
            <a:off x="3290078" y="1591489"/>
            <a:ext cx="43568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ca" sz="2400" b="0" i="0" u="none" baseline="0">
                <a:latin typeface="Dreaming Outloud Script Pro" panose="020B0604020202020204" pitchFamily="66" charset="0"/>
                <a:ea typeface="Dreaming Outloud Script Pro" panose="020B0604020202020204" pitchFamily="66" charset="0"/>
                <a:cs typeface="Dreaming Outloud Script Pro" panose="020B0604020202020204" pitchFamily="66" charset="0"/>
              </a:rPr>
              <a:t>Exploration component  </a:t>
            </a:r>
          </a:p>
        </p:txBody>
      </p:sp>
      <p:pic>
        <p:nvPicPr>
          <p:cNvPr id="11" name="Image 10" descr="Une image contenant dessin humoristique, capture d’écran&#10;&#10;Description générée automatiquement">
            <a:extLst>
              <a:ext uri="{FF2B5EF4-FFF2-40B4-BE49-F238E27FC236}">
                <a16:creationId xmlns:a16="http://schemas.microsoft.com/office/drawing/2014/main" id="{4C57D805-9484-FBFC-994D-4CBB61FF877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6557"/>
            <a:ext cx="5623499" cy="7954030"/>
          </a:xfrm>
          <a:prstGeom prst="rect">
            <a:avLst/>
          </a:prstGeom>
        </p:spPr>
      </p:pic>
      <p:sp>
        <p:nvSpPr>
          <p:cNvPr id="15" name="ZoneTexte 14">
            <a:extLst>
              <a:ext uri="{FF2B5EF4-FFF2-40B4-BE49-F238E27FC236}">
                <a16:creationId xmlns:a16="http://schemas.microsoft.com/office/drawing/2014/main" id="{0462AFBD-9543-09A7-5483-60849BD7BA2D}"/>
              </a:ext>
            </a:extLst>
          </p:cNvPr>
          <p:cNvSpPr txBox="1"/>
          <p:nvPr/>
        </p:nvSpPr>
        <p:spPr>
          <a:xfrm>
            <a:off x="-135467" y="2491858"/>
            <a:ext cx="6256868" cy="20387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 algn="l" rtl="0">
              <a:lnSpc>
                <a:spcPct val="107000"/>
              </a:lnSpc>
              <a:spcAft>
                <a:spcPts val="800"/>
              </a:spcAft>
            </a:pPr>
            <a:r>
              <a:rPr lang="en-ca" sz="4000" b="0" i="0" u="none" baseline="0">
                <a:solidFill>
                  <a:srgbClr val="1466A8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SCREEN TIME AND </a:t>
            </a:r>
            <a:r>
              <a:rPr lang="en-ca" sz="4000" b="0" i="0" u="none" baseline="0">
                <a:solidFill>
                  <a:srgbClr val="828483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DIGITAL WELL-BEING </a:t>
            </a:r>
            <a:endParaRPr lang="en-ca" sz="4000" dirty="0">
              <a:solidFill>
                <a:srgbClr val="828483"/>
              </a:solidFill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7" name="Graphique 16" descr="Soin avec un remplissage uni">
            <a:extLst>
              <a:ext uri="{FF2B5EF4-FFF2-40B4-BE49-F238E27FC236}">
                <a16:creationId xmlns:a16="http://schemas.microsoft.com/office/drawing/2014/main" id="{4BBB52B0-71E6-DFAF-1AE7-8AF0C93D10E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554009" y="3194476"/>
            <a:ext cx="1267884" cy="1267884"/>
          </a:xfrm>
          <a:prstGeom prst="rect">
            <a:avLst/>
          </a:prstGeom>
        </p:spPr>
      </p:pic>
      <p:sp>
        <p:nvSpPr>
          <p:cNvPr id="18" name="Flèche : droite 17">
            <a:extLst>
              <a:ext uri="{FF2B5EF4-FFF2-40B4-BE49-F238E27FC236}">
                <a16:creationId xmlns:a16="http://schemas.microsoft.com/office/drawing/2014/main" id="{E065F1FD-D4D7-38D8-98F6-A032339419EF}"/>
              </a:ext>
            </a:extLst>
          </p:cNvPr>
          <p:cNvSpPr/>
          <p:nvPr/>
        </p:nvSpPr>
        <p:spPr>
          <a:xfrm>
            <a:off x="464034" y="4984404"/>
            <a:ext cx="592667" cy="558800"/>
          </a:xfrm>
          <a:prstGeom prst="rightArrow">
            <a:avLst/>
          </a:prstGeom>
          <a:solidFill>
            <a:srgbClr val="50BF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ca"/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C39317F7-018F-D7D3-90DC-7A9A1C2B0288}"/>
              </a:ext>
            </a:extLst>
          </p:cNvPr>
          <p:cNvSpPr txBox="1"/>
          <p:nvPr/>
        </p:nvSpPr>
        <p:spPr>
          <a:xfrm>
            <a:off x="1058334" y="5016358"/>
            <a:ext cx="523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ca" b="1" i="0" u="none" baseline="0">
                <a:solidFill>
                  <a:schemeClr val="tx1">
                    <a:lumMod val="95000"/>
                    <a:lumOff val="5000"/>
                  </a:schemeClr>
                </a:solidFill>
                <a:latin typeface="Raleway" pitchFamily="2" charset="0"/>
                <a:ea typeface="Raleway" pitchFamily="2" charset="0"/>
                <a:cs typeface="Raleway" pitchFamily="2" charset="0"/>
              </a:rPr>
              <a:t>Screen time for entertainment should be limited to </a:t>
            </a:r>
            <a:r>
              <a:rPr lang="en-ca" b="1" i="0" u="none" baseline="0">
                <a:solidFill>
                  <a:srgbClr val="1466A8"/>
                </a:solidFill>
                <a:latin typeface="Raleway" pitchFamily="2" charset="0"/>
                <a:ea typeface="Raleway" pitchFamily="2" charset="0"/>
                <a:cs typeface="Raleway" pitchFamily="2" charset="0"/>
              </a:rPr>
              <a:t>2 hours</a:t>
            </a:r>
            <a:r>
              <a:rPr lang="en-ca" b="1" i="0" u="none" baseline="0">
                <a:solidFill>
                  <a:schemeClr val="tx1">
                    <a:lumMod val="95000"/>
                    <a:lumOff val="5000"/>
                  </a:schemeClr>
                </a:solidFill>
                <a:latin typeface="Raleway" pitchFamily="2" charset="0"/>
                <a:ea typeface="Raleway" pitchFamily="2" charset="0"/>
                <a:cs typeface="Raleway" pitchFamily="2" charset="0"/>
              </a:rPr>
              <a:t> per day for children and teens. </a:t>
            </a:r>
          </a:p>
        </p:txBody>
      </p:sp>
      <p:sp>
        <p:nvSpPr>
          <p:cNvPr id="20" name="Flèche : droite 19">
            <a:extLst>
              <a:ext uri="{FF2B5EF4-FFF2-40B4-BE49-F238E27FC236}">
                <a16:creationId xmlns:a16="http://schemas.microsoft.com/office/drawing/2014/main" id="{39804102-1C7C-C21F-93FF-3C047EDF167D}"/>
              </a:ext>
            </a:extLst>
          </p:cNvPr>
          <p:cNvSpPr/>
          <p:nvPr/>
        </p:nvSpPr>
        <p:spPr>
          <a:xfrm>
            <a:off x="464034" y="5728518"/>
            <a:ext cx="592667" cy="558800"/>
          </a:xfrm>
          <a:prstGeom prst="rightArrow">
            <a:avLst/>
          </a:prstGeom>
          <a:solidFill>
            <a:srgbClr val="50BF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ca"/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5BD3B54C-9819-C02E-D09F-DA806A68D00A}"/>
              </a:ext>
            </a:extLst>
          </p:cNvPr>
          <p:cNvSpPr txBox="1"/>
          <p:nvPr/>
        </p:nvSpPr>
        <p:spPr>
          <a:xfrm>
            <a:off x="1058334" y="5867761"/>
            <a:ext cx="5234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ca" b="1" i="0" u="none" baseline="0">
                <a:solidFill>
                  <a:schemeClr val="tx1">
                    <a:lumMod val="95000"/>
                    <a:lumOff val="5000"/>
                  </a:schemeClr>
                </a:solidFill>
                <a:latin typeface="Raleway" pitchFamily="2" charset="0"/>
                <a:ea typeface="Raleway" pitchFamily="2" charset="0"/>
                <a:cs typeface="Raleway" pitchFamily="2" charset="0"/>
              </a:rPr>
              <a:t>For adults, 3 hours </a:t>
            </a:r>
            <a:r>
              <a:rPr lang="en-ca" b="1" i="0" u="none" baseline="0">
                <a:solidFill>
                  <a:srgbClr val="1466A8"/>
                </a:solidFill>
                <a:latin typeface="Raleway" pitchFamily="2" charset="0"/>
                <a:ea typeface="Raleway" pitchFamily="2" charset="0"/>
                <a:cs typeface="Raleway" pitchFamily="2" charset="0"/>
              </a:rPr>
              <a:t>per day</a:t>
            </a:r>
            <a:r>
              <a:rPr lang="en-ca" b="1" i="0" u="none" baseline="0">
                <a:solidFill>
                  <a:schemeClr val="tx1">
                    <a:lumMod val="95000"/>
                    <a:lumOff val="5000"/>
                  </a:schemeClr>
                </a:solidFill>
                <a:latin typeface="Raleway" pitchFamily="2" charset="0"/>
                <a:ea typeface="Raleway" pitchFamily="2" charset="0"/>
                <a:cs typeface="Raleway" pitchFamily="2" charset="0"/>
              </a:rPr>
              <a:t> is enough. </a:t>
            </a:r>
          </a:p>
        </p:txBody>
      </p:sp>
      <p:sp>
        <p:nvSpPr>
          <p:cNvPr id="23" name="Rectangle : coins arrondis 22">
            <a:extLst>
              <a:ext uri="{FF2B5EF4-FFF2-40B4-BE49-F238E27FC236}">
                <a16:creationId xmlns:a16="http://schemas.microsoft.com/office/drawing/2014/main" id="{94C3976E-D6D8-99F0-ECB7-160EB42A9D12}"/>
              </a:ext>
            </a:extLst>
          </p:cNvPr>
          <p:cNvSpPr/>
          <p:nvPr/>
        </p:nvSpPr>
        <p:spPr>
          <a:xfrm>
            <a:off x="1622335" y="6476048"/>
            <a:ext cx="5623499" cy="121372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ca"/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A61345FD-6036-37B2-F150-DAEC36B51BB4}"/>
              </a:ext>
            </a:extLst>
          </p:cNvPr>
          <p:cNvSpPr txBox="1"/>
          <p:nvPr/>
        </p:nvSpPr>
        <p:spPr>
          <a:xfrm>
            <a:off x="1730580" y="6605871"/>
            <a:ext cx="50968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ca" sz="2400" b="1" i="0" u="none" baseline="0"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rPr>
              <a:t>IMPORTANT!</a:t>
            </a:r>
          </a:p>
          <a:p>
            <a:pPr algn="l" rtl="0"/>
            <a:r>
              <a:rPr lang="en-ca" sz="1600" b="1" i="0" u="none" baseline="0">
                <a:solidFill>
                  <a:srgbClr val="56C1A7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rPr>
              <a:t>What you see on your screens can affect your well-being. </a:t>
            </a:r>
          </a:p>
        </p:txBody>
      </p:sp>
      <p:pic>
        <p:nvPicPr>
          <p:cNvPr id="26" name="Graphique 25" descr="Mégaphone1 contour">
            <a:extLst>
              <a:ext uri="{FF2B5EF4-FFF2-40B4-BE49-F238E27FC236}">
                <a16:creationId xmlns:a16="http://schemas.microsoft.com/office/drawing/2014/main" id="{E574B9B3-2C55-0937-DD7B-5AB3CAD9C87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889521" y="6187694"/>
            <a:ext cx="914400" cy="914400"/>
          </a:xfrm>
          <a:prstGeom prst="rect">
            <a:avLst/>
          </a:prstGeom>
        </p:spPr>
      </p:pic>
      <p:sp>
        <p:nvSpPr>
          <p:cNvPr id="27" name="ZoneTexte 26">
            <a:extLst>
              <a:ext uri="{FF2B5EF4-FFF2-40B4-BE49-F238E27FC236}">
                <a16:creationId xmlns:a16="http://schemas.microsoft.com/office/drawing/2014/main" id="{6FE16041-3724-16BC-DF6F-22FFE058435D}"/>
              </a:ext>
            </a:extLst>
          </p:cNvPr>
          <p:cNvSpPr txBox="1"/>
          <p:nvPr/>
        </p:nvSpPr>
        <p:spPr>
          <a:xfrm>
            <a:off x="1589771" y="7876297"/>
            <a:ext cx="52682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ca" sz="1600" b="1" i="0" u="none" baseline="0">
                <a:solidFill>
                  <a:srgbClr val="1466A8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rPr>
              <a:t>Screen time also increases sedentary behaviours, something you want to avoid when adopting a healthy lifestyle! 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4CC0E32-4CDB-6944-95DB-28B8CED5E7B9}"/>
              </a:ext>
            </a:extLst>
          </p:cNvPr>
          <p:cNvSpPr/>
          <p:nvPr/>
        </p:nvSpPr>
        <p:spPr>
          <a:xfrm>
            <a:off x="-841622" y="7961425"/>
            <a:ext cx="1513652" cy="940204"/>
          </a:xfrm>
          <a:prstGeom prst="rect">
            <a:avLst/>
          </a:prstGeom>
          <a:solidFill>
            <a:srgbClr val="146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ca"/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47AFA9FE-5AFC-2E18-1115-12A2BD880E61}"/>
              </a:ext>
            </a:extLst>
          </p:cNvPr>
          <p:cNvSpPr txBox="1"/>
          <p:nvPr/>
        </p:nvSpPr>
        <p:spPr>
          <a:xfrm>
            <a:off x="334433" y="4462360"/>
            <a:ext cx="56234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ca" b="1" i="1" u="none" baseline="0">
                <a:solidFill>
                  <a:srgbClr val="56C1A7"/>
                </a:solidFill>
                <a:latin typeface="Raleway" pitchFamily="2" charset="0"/>
                <a:ea typeface="Raleway" pitchFamily="2" charset="0"/>
                <a:cs typeface="Raleway" pitchFamily="2" charset="0"/>
              </a:rPr>
              <a:t>A HABIT TO WATCH OUT FOR!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AF0CB64-FD76-7667-FBB6-A521C9C6CC6C}"/>
              </a:ext>
            </a:extLst>
          </p:cNvPr>
          <p:cNvSpPr/>
          <p:nvPr/>
        </p:nvSpPr>
        <p:spPr>
          <a:xfrm>
            <a:off x="724249" y="7961425"/>
            <a:ext cx="858146" cy="940204"/>
          </a:xfrm>
          <a:prstGeom prst="rect">
            <a:avLst/>
          </a:prstGeom>
          <a:solidFill>
            <a:srgbClr val="56C1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ca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FF54DC72-DF4B-274A-9128-486C53F5F6EF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0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-26362" y="868183"/>
            <a:ext cx="3513884" cy="1542205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19878789-C807-6712-8F8F-423B6CC1C726}"/>
              </a:ext>
            </a:extLst>
          </p:cNvPr>
          <p:cNvSpPr txBox="1"/>
          <p:nvPr/>
        </p:nvSpPr>
        <p:spPr>
          <a:xfrm>
            <a:off x="2811749" y="11730335"/>
            <a:ext cx="424434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CA" sz="1200" dirty="0"/>
              <a:t>Translate by Direction Santé Publique, CISSS Montérégie Centre</a:t>
            </a:r>
          </a:p>
          <a:p>
            <a:r>
              <a:rPr lang="fr-CA" sz="1200" dirty="0"/>
              <a:t>Traduit par Direction Santé Publique, CISSS Montérégie Centre</a:t>
            </a:r>
          </a:p>
        </p:txBody>
      </p:sp>
    </p:spTree>
    <p:extLst>
      <p:ext uri="{BB962C8B-B14F-4D97-AF65-F5344CB8AC3E}">
        <p14:creationId xmlns:p14="http://schemas.microsoft.com/office/powerpoint/2010/main" val="1673662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DA285B2F-A933-F536-D833-D7A8A8C014D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4955"/>
            <a:ext cx="6858000" cy="833252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DA1163EA-3F9E-3024-9BCB-E9D806753772}"/>
              </a:ext>
            </a:extLst>
          </p:cNvPr>
          <p:cNvSpPr txBox="1"/>
          <p:nvPr/>
        </p:nvSpPr>
        <p:spPr>
          <a:xfrm>
            <a:off x="3254439" y="1609873"/>
            <a:ext cx="43568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ca" sz="2400" b="0" i="0" u="none" baseline="0">
                <a:latin typeface="Dreaming Outloud Script Pro" panose="020B0604020202020204" pitchFamily="66" charset="0"/>
                <a:ea typeface="Dreaming Outloud Script Pro" panose="020B0604020202020204" pitchFamily="66" charset="0"/>
                <a:cs typeface="Dreaming Outloud Script Pro" panose="020B0604020202020204" pitchFamily="66" charset="0"/>
              </a:rPr>
              <a:t>Exploration component  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0462AFBD-9543-09A7-5483-60849BD7BA2D}"/>
              </a:ext>
            </a:extLst>
          </p:cNvPr>
          <p:cNvSpPr txBox="1"/>
          <p:nvPr/>
        </p:nvSpPr>
        <p:spPr>
          <a:xfrm>
            <a:off x="2420619" y="3575584"/>
            <a:ext cx="6256868" cy="7214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 algn="l" rtl="0">
              <a:lnSpc>
                <a:spcPct val="107000"/>
              </a:lnSpc>
              <a:spcAft>
                <a:spcPts val="800"/>
              </a:spcAft>
            </a:pPr>
            <a:r>
              <a:rPr lang="en-ca" sz="4000" b="0" i="0" u="none" baseline="0">
                <a:solidFill>
                  <a:srgbClr val="50BFA4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SLEEP </a:t>
            </a:r>
            <a:endParaRPr lang="en-ca" sz="4000" dirty="0">
              <a:solidFill>
                <a:srgbClr val="50BFA4"/>
              </a:solidFill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Image 2" descr="Une image contenant dessin humoristique, illustration&#10;&#10;Description générée automatiquement">
            <a:extLst>
              <a:ext uri="{FF2B5EF4-FFF2-40B4-BE49-F238E27FC236}">
                <a16:creationId xmlns:a16="http://schemas.microsoft.com/office/drawing/2014/main" id="{83B7D366-AF20-DFEC-97ED-1CE6CCD1D79D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402" t="55728"/>
          <a:stretch/>
        </p:blipFill>
        <p:spPr>
          <a:xfrm>
            <a:off x="238597" y="2388718"/>
            <a:ext cx="2597425" cy="2823891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8FCC51D6-6C29-8A78-7BB3-F9DAF6567766}"/>
              </a:ext>
            </a:extLst>
          </p:cNvPr>
          <p:cNvSpPr txBox="1"/>
          <p:nvPr/>
        </p:nvSpPr>
        <p:spPr>
          <a:xfrm>
            <a:off x="2884456" y="4206597"/>
            <a:ext cx="50968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ca" sz="1600" b="1" i="1" u="none" baseline="0">
                <a:solidFill>
                  <a:srgbClr val="1466A8"/>
                </a:solidFill>
                <a:latin typeface="Raleway" pitchFamily="2" charset="0"/>
                <a:ea typeface="Raleway" pitchFamily="2" charset="0"/>
                <a:cs typeface="Raleway" pitchFamily="2" charset="0"/>
              </a:rPr>
              <a:t>AN IMPORTANT HABIT! </a:t>
            </a:r>
            <a:endParaRPr lang="en-ca" sz="1100" b="1" i="1" dirty="0">
              <a:solidFill>
                <a:srgbClr val="1466A8"/>
              </a:solidFill>
              <a:latin typeface="Raleway" pitchFamily="2" charset="0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62A61E45-4D15-31D9-993D-074E3DC7E39D}"/>
              </a:ext>
            </a:extLst>
          </p:cNvPr>
          <p:cNvSpPr txBox="1"/>
          <p:nvPr/>
        </p:nvSpPr>
        <p:spPr>
          <a:xfrm>
            <a:off x="371687" y="5883418"/>
            <a:ext cx="40978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ca" sz="2400" b="0" i="0" u="none" baseline="0">
                <a:solidFill>
                  <a:srgbClr val="1466A8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rPr>
              <a:t>7-9 HOURS</a:t>
            </a:r>
          </a:p>
        </p:txBody>
      </p:sp>
      <p:pic>
        <p:nvPicPr>
          <p:cNvPr id="14" name="Graphique 13" descr="Coche avec un remplissage uni">
            <a:extLst>
              <a:ext uri="{FF2B5EF4-FFF2-40B4-BE49-F238E27FC236}">
                <a16:creationId xmlns:a16="http://schemas.microsoft.com/office/drawing/2014/main" id="{914A27C2-4C56-85E2-F0DC-DA9163580BD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884456" y="5825977"/>
            <a:ext cx="503767" cy="503767"/>
          </a:xfrm>
          <a:prstGeom prst="rect">
            <a:avLst/>
          </a:prstGeom>
        </p:spPr>
      </p:pic>
      <p:sp>
        <p:nvSpPr>
          <p:cNvPr id="16" name="ZoneTexte 15">
            <a:extLst>
              <a:ext uri="{FF2B5EF4-FFF2-40B4-BE49-F238E27FC236}">
                <a16:creationId xmlns:a16="http://schemas.microsoft.com/office/drawing/2014/main" id="{A2188FC6-363C-7F31-DAFD-CBD7EBF13F3F}"/>
              </a:ext>
            </a:extLst>
          </p:cNvPr>
          <p:cNvSpPr txBox="1"/>
          <p:nvPr/>
        </p:nvSpPr>
        <p:spPr>
          <a:xfrm>
            <a:off x="371687" y="6371978"/>
            <a:ext cx="40978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ca" sz="2400" b="0" i="0" u="none" baseline="0">
                <a:solidFill>
                  <a:srgbClr val="828483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rPr>
              <a:t>QUALITY SLEEP</a:t>
            </a:r>
          </a:p>
        </p:txBody>
      </p:sp>
      <p:pic>
        <p:nvPicPr>
          <p:cNvPr id="21" name="Graphique 20" descr="Coche avec un remplissage uni">
            <a:extLst>
              <a:ext uri="{FF2B5EF4-FFF2-40B4-BE49-F238E27FC236}">
                <a16:creationId xmlns:a16="http://schemas.microsoft.com/office/drawing/2014/main" id="{1B7A5856-9EF2-B508-04DA-DDAFBD6849D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930752" y="6289402"/>
            <a:ext cx="503767" cy="503767"/>
          </a:xfrm>
          <a:prstGeom prst="rect">
            <a:avLst/>
          </a:prstGeom>
        </p:spPr>
      </p:pic>
      <p:sp>
        <p:nvSpPr>
          <p:cNvPr id="31" name="ZoneTexte 30">
            <a:extLst>
              <a:ext uri="{FF2B5EF4-FFF2-40B4-BE49-F238E27FC236}">
                <a16:creationId xmlns:a16="http://schemas.microsoft.com/office/drawing/2014/main" id="{F68562AE-8697-EAC2-82C9-28C462F9F2BE}"/>
              </a:ext>
            </a:extLst>
          </p:cNvPr>
          <p:cNvSpPr txBox="1"/>
          <p:nvPr/>
        </p:nvSpPr>
        <p:spPr>
          <a:xfrm>
            <a:off x="371686" y="6949692"/>
            <a:ext cx="501718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/>
            <a:r>
              <a:rPr lang="en-ca" sz="2400" b="0" i="0" u="none" baseline="0">
                <a:solidFill>
                  <a:srgbClr val="1466A8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rPr>
              <a:t>REGULAR SCHEDULE</a:t>
            </a:r>
          </a:p>
        </p:txBody>
      </p:sp>
      <p:pic>
        <p:nvPicPr>
          <p:cNvPr id="32" name="Graphique 31" descr="Coche avec un remplissage uni">
            <a:extLst>
              <a:ext uri="{FF2B5EF4-FFF2-40B4-BE49-F238E27FC236}">
                <a16:creationId xmlns:a16="http://schemas.microsoft.com/office/drawing/2014/main" id="{4EB082C1-3A19-D366-9D27-31BE11AA1FC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759713" y="6928640"/>
            <a:ext cx="503767" cy="503767"/>
          </a:xfrm>
          <a:prstGeom prst="rect">
            <a:avLst/>
          </a:prstGeom>
        </p:spPr>
      </p:pic>
      <p:sp>
        <p:nvSpPr>
          <p:cNvPr id="33" name="ZoneTexte 32">
            <a:extLst>
              <a:ext uri="{FF2B5EF4-FFF2-40B4-BE49-F238E27FC236}">
                <a16:creationId xmlns:a16="http://schemas.microsoft.com/office/drawing/2014/main" id="{2A3020DA-8829-00E8-C3CB-F530229B4D37}"/>
              </a:ext>
            </a:extLst>
          </p:cNvPr>
          <p:cNvSpPr txBox="1"/>
          <p:nvPr/>
        </p:nvSpPr>
        <p:spPr>
          <a:xfrm>
            <a:off x="371687" y="7336088"/>
            <a:ext cx="597831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/>
            <a:r>
              <a:rPr lang="en-ca" sz="2400" b="0" i="0" u="none" baseline="0">
                <a:solidFill>
                  <a:srgbClr val="828483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rPr>
              <a:t>LIMIT SCREENS IN THE BEDROOM </a:t>
            </a:r>
          </a:p>
        </p:txBody>
      </p:sp>
      <p:pic>
        <p:nvPicPr>
          <p:cNvPr id="34" name="Graphique 33" descr="Coche avec un remplissage uni">
            <a:extLst>
              <a:ext uri="{FF2B5EF4-FFF2-40B4-BE49-F238E27FC236}">
                <a16:creationId xmlns:a16="http://schemas.microsoft.com/office/drawing/2014/main" id="{4BF52515-D5A2-8EDE-9D20-3D5CD37D423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350001" y="7249673"/>
            <a:ext cx="503767" cy="503767"/>
          </a:xfrm>
          <a:prstGeom prst="rect">
            <a:avLst/>
          </a:prstGeom>
        </p:spPr>
      </p:pic>
      <p:sp>
        <p:nvSpPr>
          <p:cNvPr id="37" name="ZoneTexte 36">
            <a:extLst>
              <a:ext uri="{FF2B5EF4-FFF2-40B4-BE49-F238E27FC236}">
                <a16:creationId xmlns:a16="http://schemas.microsoft.com/office/drawing/2014/main" id="{A5FF5752-B46E-54A2-4F3B-08564FAAE656}"/>
              </a:ext>
            </a:extLst>
          </p:cNvPr>
          <p:cNvSpPr txBox="1"/>
          <p:nvPr/>
        </p:nvSpPr>
        <p:spPr>
          <a:xfrm>
            <a:off x="371686" y="8180988"/>
            <a:ext cx="55209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ca" sz="2400" b="0" i="0" u="none" baseline="0">
                <a:solidFill>
                  <a:srgbClr val="1466A8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rPr>
              <a:t>TURN OFF SCREENS 30 MINUTES BEFORE BEDTIME</a:t>
            </a:r>
          </a:p>
        </p:txBody>
      </p:sp>
      <p:pic>
        <p:nvPicPr>
          <p:cNvPr id="38" name="Graphique 37" descr="Coche avec un remplissage uni">
            <a:extLst>
              <a:ext uri="{FF2B5EF4-FFF2-40B4-BE49-F238E27FC236}">
                <a16:creationId xmlns:a16="http://schemas.microsoft.com/office/drawing/2014/main" id="{1489131A-83E6-17F4-9303-3B08F367073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388871" y="8447124"/>
            <a:ext cx="503767" cy="503767"/>
          </a:xfrm>
          <a:prstGeom prst="rect">
            <a:avLst/>
          </a:prstGeom>
        </p:spPr>
      </p:pic>
      <p:sp>
        <p:nvSpPr>
          <p:cNvPr id="39" name="Rectangle : coins arrondis 38">
            <a:extLst>
              <a:ext uri="{FF2B5EF4-FFF2-40B4-BE49-F238E27FC236}">
                <a16:creationId xmlns:a16="http://schemas.microsoft.com/office/drawing/2014/main" id="{8714AA3D-C453-B2E9-6133-CEC0C447EB9D}"/>
              </a:ext>
            </a:extLst>
          </p:cNvPr>
          <p:cNvSpPr/>
          <p:nvPr/>
        </p:nvSpPr>
        <p:spPr>
          <a:xfrm>
            <a:off x="1042033" y="9570839"/>
            <a:ext cx="5623499" cy="1296353"/>
          </a:xfrm>
          <a:prstGeom prst="roundRect">
            <a:avLst/>
          </a:prstGeom>
          <a:noFill/>
          <a:ln>
            <a:solidFill>
              <a:srgbClr val="56C1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ca"/>
          </a:p>
        </p:txBody>
      </p:sp>
      <p:sp>
        <p:nvSpPr>
          <p:cNvPr id="42" name="ZoneTexte 41">
            <a:extLst>
              <a:ext uri="{FF2B5EF4-FFF2-40B4-BE49-F238E27FC236}">
                <a16:creationId xmlns:a16="http://schemas.microsoft.com/office/drawing/2014/main" id="{FE344815-E2CC-B655-AAB9-0BB630AC600A}"/>
              </a:ext>
            </a:extLst>
          </p:cNvPr>
          <p:cNvSpPr txBox="1"/>
          <p:nvPr/>
        </p:nvSpPr>
        <p:spPr>
          <a:xfrm>
            <a:off x="1042033" y="9624629"/>
            <a:ext cx="51413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ca" b="1" i="0" u="none" baseline="0">
                <a:solidFill>
                  <a:srgbClr val="56C1A7"/>
                </a:solidFill>
                <a:latin typeface="Raleway" pitchFamily="2" charset="0"/>
                <a:ea typeface="Raleway" pitchFamily="2" charset="0"/>
                <a:cs typeface="Raleway" pitchFamily="2" charset="0"/>
              </a:rPr>
              <a:t>Physical activity and less screen time are two factors that can influence the quality of your sleep! </a:t>
            </a:r>
          </a:p>
        </p:txBody>
      </p:sp>
      <p:pic>
        <p:nvPicPr>
          <p:cNvPr id="44" name="Graphique 43" descr="Lumières allumées avec un remplissage uni">
            <a:extLst>
              <a:ext uri="{FF2B5EF4-FFF2-40B4-BE49-F238E27FC236}">
                <a16:creationId xmlns:a16="http://schemas.microsoft.com/office/drawing/2014/main" id="{D5D08261-348C-F8FC-8DA3-4E4133EA01B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726217" y="8739587"/>
            <a:ext cx="914400" cy="1018561"/>
          </a:xfrm>
          <a:prstGeom prst="rect">
            <a:avLst/>
          </a:prstGeom>
        </p:spPr>
      </p:pic>
      <p:sp>
        <p:nvSpPr>
          <p:cNvPr id="45" name="Rectangle 44">
            <a:extLst>
              <a:ext uri="{FF2B5EF4-FFF2-40B4-BE49-F238E27FC236}">
                <a16:creationId xmlns:a16="http://schemas.microsoft.com/office/drawing/2014/main" id="{E946E0BD-3E3B-C58F-E47B-739F20945C42}"/>
              </a:ext>
            </a:extLst>
          </p:cNvPr>
          <p:cNvSpPr/>
          <p:nvPr/>
        </p:nvSpPr>
        <p:spPr>
          <a:xfrm>
            <a:off x="2956665" y="3249570"/>
            <a:ext cx="3457077" cy="269722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ca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B63EC970-64CB-671B-4FEB-6C1CDC69D452}"/>
              </a:ext>
            </a:extLst>
          </p:cNvPr>
          <p:cNvSpPr/>
          <p:nvPr/>
        </p:nvSpPr>
        <p:spPr>
          <a:xfrm>
            <a:off x="2956665" y="4639421"/>
            <a:ext cx="3457077" cy="269722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ca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2F88CDEF-697D-6ABE-4A26-F51A014247FD}"/>
              </a:ext>
            </a:extLst>
          </p:cNvPr>
          <p:cNvSpPr txBox="1"/>
          <p:nvPr/>
        </p:nvSpPr>
        <p:spPr>
          <a:xfrm>
            <a:off x="-153135" y="5354957"/>
            <a:ext cx="5978314" cy="4069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 algn="l" rtl="0">
              <a:lnSpc>
                <a:spcPct val="107000"/>
              </a:lnSpc>
              <a:spcAft>
                <a:spcPts val="800"/>
              </a:spcAft>
            </a:pPr>
            <a:r>
              <a:rPr lang="en-ca" sz="2000" b="1" i="1" u="none" baseline="0">
                <a:solidFill>
                  <a:srgbClr val="56C1A7"/>
                </a:solidFill>
                <a:latin typeface="Raleway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Good habits to adopt:</a:t>
            </a:r>
            <a:endParaRPr lang="en-ca" sz="2000" b="1" i="1" dirty="0">
              <a:solidFill>
                <a:srgbClr val="56C1A7"/>
              </a:solidFill>
              <a:effectLst/>
              <a:latin typeface="Raleway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AA5FD3AA-58E5-D1A9-89C6-25C8BF4DC892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3986" y="969762"/>
            <a:ext cx="3365014" cy="1476867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B2641A36-2068-9E76-417D-F57B3656A1A6}"/>
              </a:ext>
            </a:extLst>
          </p:cNvPr>
          <p:cNvSpPr txBox="1"/>
          <p:nvPr/>
        </p:nvSpPr>
        <p:spPr>
          <a:xfrm>
            <a:off x="0" y="11658853"/>
            <a:ext cx="441198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CA" sz="1200" dirty="0"/>
              <a:t>Translate by Direction Santé Publique, CISSS Montérégie Centre</a:t>
            </a:r>
          </a:p>
          <a:p>
            <a:r>
              <a:rPr lang="fr-CA" sz="1200" dirty="0"/>
              <a:t>Traduit par Direction Santé Publique, CISSS Montérégie Centre</a:t>
            </a:r>
          </a:p>
        </p:txBody>
      </p:sp>
    </p:spTree>
    <p:extLst>
      <p:ext uri="{BB962C8B-B14F-4D97-AF65-F5344CB8AC3E}">
        <p14:creationId xmlns:p14="http://schemas.microsoft.com/office/powerpoint/2010/main" val="758759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DA285B2F-A933-F536-D833-D7A8A8C014D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4955"/>
            <a:ext cx="6858000" cy="868044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DA1163EA-3F9E-3024-9BCB-E9D806753772}"/>
              </a:ext>
            </a:extLst>
          </p:cNvPr>
          <p:cNvSpPr txBox="1"/>
          <p:nvPr/>
        </p:nvSpPr>
        <p:spPr>
          <a:xfrm>
            <a:off x="3171543" y="1611976"/>
            <a:ext cx="43568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ca" sz="2400" b="0" i="0" u="none" baseline="0">
                <a:latin typeface="Dreaming Outloud Script Pro" panose="020B0604020202020204" pitchFamily="66" charset="0"/>
                <a:ea typeface="Dreaming Outloud Script Pro" panose="020B0604020202020204" pitchFamily="66" charset="0"/>
                <a:cs typeface="Dreaming Outloud Script Pro" panose="020B0604020202020204" pitchFamily="66" charset="0"/>
              </a:rPr>
              <a:t>Exploration component  </a:t>
            </a:r>
          </a:p>
        </p:txBody>
      </p:sp>
      <p:sp>
        <p:nvSpPr>
          <p:cNvPr id="2" name="Rectangle : coins arrondis 1">
            <a:extLst>
              <a:ext uri="{FF2B5EF4-FFF2-40B4-BE49-F238E27FC236}">
                <a16:creationId xmlns:a16="http://schemas.microsoft.com/office/drawing/2014/main" id="{7AF590F4-E19B-A0BF-31D2-F058BB5B8C98}"/>
              </a:ext>
            </a:extLst>
          </p:cNvPr>
          <p:cNvSpPr/>
          <p:nvPr/>
        </p:nvSpPr>
        <p:spPr>
          <a:xfrm>
            <a:off x="238597" y="2491858"/>
            <a:ext cx="4842934" cy="869383"/>
          </a:xfrm>
          <a:prstGeom prst="roundRect">
            <a:avLst/>
          </a:prstGeom>
          <a:solidFill>
            <a:srgbClr val="E6E6E6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ca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0462AFBD-9543-09A7-5483-60849BD7BA2D}"/>
              </a:ext>
            </a:extLst>
          </p:cNvPr>
          <p:cNvSpPr txBox="1"/>
          <p:nvPr/>
        </p:nvSpPr>
        <p:spPr>
          <a:xfrm>
            <a:off x="-279402" y="2577655"/>
            <a:ext cx="6256868" cy="7214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 algn="l" rtl="0">
              <a:lnSpc>
                <a:spcPct val="107000"/>
              </a:lnSpc>
              <a:spcAft>
                <a:spcPts val="800"/>
              </a:spcAft>
            </a:pPr>
            <a:r>
              <a:rPr lang="en-ca" sz="4000" b="0" i="0" u="none" baseline="0">
                <a:solidFill>
                  <a:srgbClr val="1466A8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DIET</a:t>
            </a:r>
            <a:endParaRPr lang="en-ca" sz="4000" dirty="0">
              <a:solidFill>
                <a:srgbClr val="1466A8"/>
              </a:solidFill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8FCC51D6-6C29-8A78-7BB3-F9DAF6567766}"/>
              </a:ext>
            </a:extLst>
          </p:cNvPr>
          <p:cNvSpPr txBox="1"/>
          <p:nvPr/>
        </p:nvSpPr>
        <p:spPr>
          <a:xfrm>
            <a:off x="238597" y="3447038"/>
            <a:ext cx="50968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ca" sz="1600" b="1" i="1" u="none" baseline="0">
                <a:solidFill>
                  <a:srgbClr val="828483"/>
                </a:solidFill>
                <a:latin typeface="Raleway" pitchFamily="2" charset="0"/>
                <a:ea typeface="Raleway" pitchFamily="2" charset="0"/>
                <a:cs typeface="Raleway" pitchFamily="2" charset="0"/>
              </a:rPr>
              <a:t>FINDING THE RIGHT BALANCE </a:t>
            </a:r>
            <a:endParaRPr lang="en-ca" sz="1100" b="1" i="1" dirty="0">
              <a:solidFill>
                <a:srgbClr val="828483"/>
              </a:solidFill>
              <a:latin typeface="Raleway" pitchFamily="2" charset="0"/>
            </a:endParaRPr>
          </a:p>
        </p:txBody>
      </p:sp>
      <p:pic>
        <p:nvPicPr>
          <p:cNvPr id="5" name="Image 4" descr="Une image contenant Dessin d’enfant, conception, illustration&#10;&#10;Description générée automatiquement">
            <a:extLst>
              <a:ext uri="{FF2B5EF4-FFF2-40B4-BE49-F238E27FC236}">
                <a16:creationId xmlns:a16="http://schemas.microsoft.com/office/drawing/2014/main" id="{425F8453-8B02-2463-3C69-506284B4435D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945" r="50617"/>
          <a:stretch/>
        </p:blipFill>
        <p:spPr>
          <a:xfrm>
            <a:off x="0" y="8547903"/>
            <a:ext cx="2865553" cy="3697887"/>
          </a:xfrm>
          <a:prstGeom prst="rect">
            <a:avLst/>
          </a:prstGeom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id="{109B56DA-FCD4-325B-C929-5750354ED099}"/>
              </a:ext>
            </a:extLst>
          </p:cNvPr>
          <p:cNvSpPr txBox="1"/>
          <p:nvPr/>
        </p:nvSpPr>
        <p:spPr>
          <a:xfrm>
            <a:off x="1314450" y="7980734"/>
            <a:ext cx="544830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0340" algn="just" rtl="0">
              <a:lnSpc>
                <a:spcPct val="107000"/>
              </a:lnSpc>
              <a:spcAft>
                <a:spcPts val="800"/>
              </a:spcAft>
            </a:pPr>
            <a:r>
              <a:rPr lang="en-ca" sz="1800" b="1" i="0" u="none" baseline="0">
                <a:solidFill>
                  <a:srgbClr val="50BFA4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ULTRA-PROCESSED FOODS 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841710AD-7EBA-6547-1889-A0316CDE6C2A}"/>
              </a:ext>
            </a:extLst>
          </p:cNvPr>
          <p:cNvSpPr txBox="1"/>
          <p:nvPr/>
        </p:nvSpPr>
        <p:spPr>
          <a:xfrm>
            <a:off x="43110" y="3944545"/>
            <a:ext cx="6256867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0340" algn="l" rtl="0">
              <a:lnSpc>
                <a:spcPct val="107000"/>
              </a:lnSpc>
              <a:spcAft>
                <a:spcPts val="800"/>
              </a:spcAft>
            </a:pPr>
            <a:r>
              <a:rPr lang="en-ca" b="1" i="0" u="none" baseline="0" dirty="0">
                <a:solidFill>
                  <a:srgbClr val="1466A8"/>
                </a:solidFill>
                <a:latin typeface="Raleway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A balanced plate means:</a:t>
            </a:r>
            <a:endParaRPr lang="en-ca" sz="1800" b="1" dirty="0">
              <a:solidFill>
                <a:srgbClr val="1466A8"/>
              </a:solidFill>
              <a:effectLst/>
              <a:latin typeface="Raleway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8" name="Graphique 17" descr="Sphères de Harvey 25% avec un remplissage uni">
            <a:extLst>
              <a:ext uri="{FF2B5EF4-FFF2-40B4-BE49-F238E27FC236}">
                <a16:creationId xmlns:a16="http://schemas.microsoft.com/office/drawing/2014/main" id="{5388E7F2-38E2-208F-FD0D-181FD34B43B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60542" y="4579582"/>
            <a:ext cx="736600" cy="736600"/>
          </a:xfrm>
          <a:prstGeom prst="rect">
            <a:avLst/>
          </a:prstGeom>
        </p:spPr>
      </p:pic>
      <p:pic>
        <p:nvPicPr>
          <p:cNvPr id="19" name="Graphique 18" descr="Sphères de Harvey 25% avec un remplissage uni">
            <a:extLst>
              <a:ext uri="{FF2B5EF4-FFF2-40B4-BE49-F238E27FC236}">
                <a16:creationId xmlns:a16="http://schemas.microsoft.com/office/drawing/2014/main" id="{C609A5FE-5C45-F77C-9119-625514EA8E3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38597" y="5381234"/>
            <a:ext cx="736600" cy="736600"/>
          </a:xfrm>
          <a:prstGeom prst="rect">
            <a:avLst/>
          </a:prstGeom>
        </p:spPr>
      </p:pic>
      <p:pic>
        <p:nvPicPr>
          <p:cNvPr id="22" name="Graphique 21" descr="Sphères de Harvey 50% avec un remplissage uni">
            <a:extLst>
              <a:ext uri="{FF2B5EF4-FFF2-40B4-BE49-F238E27FC236}">
                <a16:creationId xmlns:a16="http://schemas.microsoft.com/office/drawing/2014/main" id="{CD138266-F27C-0820-53F9-3CF07834101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38597" y="6194773"/>
            <a:ext cx="761766" cy="761766"/>
          </a:xfrm>
          <a:prstGeom prst="rect">
            <a:avLst/>
          </a:prstGeom>
        </p:spPr>
      </p:pic>
      <p:sp>
        <p:nvSpPr>
          <p:cNvPr id="23" name="ZoneTexte 22">
            <a:extLst>
              <a:ext uri="{FF2B5EF4-FFF2-40B4-BE49-F238E27FC236}">
                <a16:creationId xmlns:a16="http://schemas.microsoft.com/office/drawing/2014/main" id="{EF3BE59A-6C76-5DC1-255C-8D08DB486318}"/>
              </a:ext>
            </a:extLst>
          </p:cNvPr>
          <p:cNvSpPr txBox="1"/>
          <p:nvPr/>
        </p:nvSpPr>
        <p:spPr>
          <a:xfrm>
            <a:off x="975197" y="6230278"/>
            <a:ext cx="58552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ca" b="1" i="0" u="none" baseline="0">
                <a:solidFill>
                  <a:srgbClr val="1466A8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rPr>
              <a:t>VEGETABLES </a:t>
            </a:r>
          </a:p>
          <a:p>
            <a:pPr algn="l" rtl="0"/>
            <a:r>
              <a:rPr lang="en-ca" b="0" i="0" u="none" baseline="0">
                <a:latin typeface="Raleway" pitchFamily="2" charset="0"/>
                <a:ea typeface="Raleway" pitchFamily="2" charset="0"/>
                <a:cs typeface="Raleway" pitchFamily="2" charset="0"/>
              </a:rPr>
              <a:t>(e.g., broccoli, carrots, mushrooms, spinach)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8312C423-B3BA-6039-94F2-43C59555BC0C}"/>
              </a:ext>
            </a:extLst>
          </p:cNvPr>
          <p:cNvSpPr txBox="1"/>
          <p:nvPr/>
        </p:nvSpPr>
        <p:spPr>
          <a:xfrm>
            <a:off x="975197" y="5381234"/>
            <a:ext cx="58552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ca" b="1" i="0" u="none" baseline="0">
                <a:solidFill>
                  <a:srgbClr val="1466A8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rPr>
              <a:t>WHOLE GRAINS </a:t>
            </a:r>
          </a:p>
          <a:p>
            <a:pPr algn="l" rtl="0"/>
            <a:r>
              <a:rPr lang="en-ca" b="0" i="0" u="none" baseline="0">
                <a:latin typeface="Raleway" pitchFamily="2" charset="0"/>
                <a:ea typeface="Raleway" pitchFamily="2" charset="0"/>
                <a:cs typeface="Raleway" pitchFamily="2" charset="0"/>
              </a:rPr>
              <a:t>(e.g., rice, quinoa, pasta, whole wheat couscous)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28F4B1E4-13F8-AE7B-1CFD-A6E27A105DD8}"/>
              </a:ext>
            </a:extLst>
          </p:cNvPr>
          <p:cNvSpPr txBox="1"/>
          <p:nvPr/>
        </p:nvSpPr>
        <p:spPr>
          <a:xfrm>
            <a:off x="1004831" y="4535442"/>
            <a:ext cx="58552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ca" b="1" i="0" u="none" baseline="0">
                <a:solidFill>
                  <a:srgbClr val="1466A8"/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rPr>
              <a:t>PROTEIN</a:t>
            </a:r>
          </a:p>
          <a:p>
            <a:pPr algn="l" rtl="0"/>
            <a:r>
              <a:rPr lang="en-ca" b="0" i="0" u="none" baseline="0">
                <a:latin typeface="Raleway" pitchFamily="2" charset="0"/>
                <a:ea typeface="Raleway" pitchFamily="2" charset="0"/>
                <a:cs typeface="Raleway" pitchFamily="2" charset="0"/>
              </a:rPr>
              <a:t>(e.g., meat, fish, tofu, eggs)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B36C9C60-0C42-0E1A-B466-3F1DA71679E8}"/>
              </a:ext>
            </a:extLst>
          </p:cNvPr>
          <p:cNvSpPr txBox="1"/>
          <p:nvPr/>
        </p:nvSpPr>
        <p:spPr>
          <a:xfrm>
            <a:off x="1314450" y="7328167"/>
            <a:ext cx="5448300" cy="6717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0340" algn="just" rtl="0">
              <a:lnSpc>
                <a:spcPct val="107000"/>
              </a:lnSpc>
              <a:spcAft>
                <a:spcPts val="800"/>
              </a:spcAft>
            </a:pPr>
            <a:r>
              <a:rPr lang="en-ca" sz="1800" b="0" i="0" u="none" baseline="0">
                <a:solidFill>
                  <a:srgbClr val="828483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also recommend you limit your intake of 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BA871077-9261-B95F-E4D7-45A039264F10}"/>
              </a:ext>
            </a:extLst>
          </p:cNvPr>
          <p:cNvSpPr txBox="1"/>
          <p:nvPr/>
        </p:nvSpPr>
        <p:spPr>
          <a:xfrm>
            <a:off x="1314449" y="8355503"/>
            <a:ext cx="4655914" cy="6717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0340" algn="just" rtl="0">
              <a:lnSpc>
                <a:spcPct val="107000"/>
              </a:lnSpc>
              <a:spcAft>
                <a:spcPts val="800"/>
              </a:spcAft>
            </a:pPr>
            <a:r>
              <a:rPr lang="en-ca" sz="1800" b="0" i="0" u="none" baseline="0">
                <a:solidFill>
                  <a:srgbClr val="828483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because they </a:t>
            </a:r>
            <a:r>
              <a:rPr lang="en-ca" b="0" i="0" u="none" baseline="0">
                <a:solidFill>
                  <a:srgbClr val="828483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often have a long list of ingredients. </a:t>
            </a:r>
            <a:endParaRPr lang="en-ca" sz="1800" dirty="0">
              <a:solidFill>
                <a:srgbClr val="828483"/>
              </a:solidFill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1CEA65E-429E-0CB5-00A2-0C28363CEECF}"/>
              </a:ext>
            </a:extLst>
          </p:cNvPr>
          <p:cNvSpPr/>
          <p:nvPr/>
        </p:nvSpPr>
        <p:spPr>
          <a:xfrm>
            <a:off x="1192638" y="7301922"/>
            <a:ext cx="243623" cy="1645962"/>
          </a:xfrm>
          <a:prstGeom prst="rect">
            <a:avLst/>
          </a:prstGeom>
          <a:solidFill>
            <a:srgbClr val="50BF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ca"/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B5F19078-3400-18BA-C2E2-58FAEB63548D}"/>
              </a:ext>
            </a:extLst>
          </p:cNvPr>
          <p:cNvSpPr txBox="1"/>
          <p:nvPr/>
        </p:nvSpPr>
        <p:spPr>
          <a:xfrm>
            <a:off x="2084330" y="9306678"/>
            <a:ext cx="5096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ca" sz="2400" b="1" i="1" u="none" baseline="0">
                <a:solidFill>
                  <a:srgbClr val="828483"/>
                </a:solidFill>
                <a:latin typeface="Raleway" pitchFamily="2" charset="0"/>
                <a:ea typeface="Raleway" pitchFamily="2" charset="0"/>
                <a:cs typeface="Raleway" pitchFamily="2" charset="0"/>
              </a:rPr>
              <a:t>A LITTLE REMINDER! </a:t>
            </a:r>
            <a:endParaRPr lang="en-ca" sz="1600" b="1" i="1" dirty="0">
              <a:solidFill>
                <a:srgbClr val="828483"/>
              </a:solidFill>
              <a:latin typeface="Raleway" pitchFamily="2" charset="0"/>
            </a:endParaRPr>
          </a:p>
        </p:txBody>
      </p:sp>
      <p:sp>
        <p:nvSpPr>
          <p:cNvPr id="41" name="Rectangle : coins arrondis 40">
            <a:extLst>
              <a:ext uri="{FF2B5EF4-FFF2-40B4-BE49-F238E27FC236}">
                <a16:creationId xmlns:a16="http://schemas.microsoft.com/office/drawing/2014/main" id="{AC3DA030-03BC-4520-B709-14854FA8D681}"/>
              </a:ext>
            </a:extLst>
          </p:cNvPr>
          <p:cNvSpPr/>
          <p:nvPr/>
        </p:nvSpPr>
        <p:spPr>
          <a:xfrm>
            <a:off x="2084330" y="9798226"/>
            <a:ext cx="5278968" cy="838705"/>
          </a:xfrm>
          <a:prstGeom prst="roundRect">
            <a:avLst/>
          </a:prstGeom>
          <a:noFill/>
          <a:ln>
            <a:solidFill>
              <a:srgbClr val="56C1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ca"/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id="{405E9429-C1EB-A7B1-B99C-A6503F53C228}"/>
              </a:ext>
            </a:extLst>
          </p:cNvPr>
          <p:cNvSpPr txBox="1"/>
          <p:nvPr/>
        </p:nvSpPr>
        <p:spPr>
          <a:xfrm>
            <a:off x="1948863" y="9906431"/>
            <a:ext cx="4909137" cy="6662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0340" algn="l" rtl="0"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solidFill>
                  <a:srgbClr val="1466A8"/>
                </a:solidFill>
                <a:latin typeface="Raleway" pitchFamily="2" charset="0"/>
                <a:cs typeface="Times New Roman" panose="02020603050405020304" pitchFamily="18" charset="0"/>
              </a:rPr>
              <a:t>"Eating a balanced diet also means enjoying treats once in a while!"</a:t>
            </a:r>
            <a:endParaRPr lang="en-ca" b="1" dirty="0">
              <a:solidFill>
                <a:srgbClr val="1466A8"/>
              </a:solidFill>
              <a:latin typeface="Raleway" pitchFamily="2" charset="0"/>
              <a:cs typeface="Times New Roman" panose="02020603050405020304" pitchFamily="18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14C8AF30-5D45-E2ED-EE49-8C7EF8BB91B6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0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8985" y="954956"/>
            <a:ext cx="3350015" cy="1470284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FEB6F189-C236-CCA7-5166-E5AB7CE92E48}"/>
              </a:ext>
            </a:extLst>
          </p:cNvPr>
          <p:cNvSpPr txBox="1"/>
          <p:nvPr/>
        </p:nvSpPr>
        <p:spPr>
          <a:xfrm>
            <a:off x="2742875" y="11663194"/>
            <a:ext cx="436421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CA" sz="1200" dirty="0"/>
              <a:t>Translate by Direction Santé Publique, CISSS Montérégie Centre</a:t>
            </a:r>
          </a:p>
          <a:p>
            <a:r>
              <a:rPr lang="fr-CA" sz="1200" dirty="0"/>
              <a:t>Traduit par Direction Santé Publique, CISSS Montérégie Centre</a:t>
            </a:r>
          </a:p>
        </p:txBody>
      </p:sp>
    </p:spTree>
    <p:extLst>
      <p:ext uri="{BB962C8B-B14F-4D97-AF65-F5344CB8AC3E}">
        <p14:creationId xmlns:p14="http://schemas.microsoft.com/office/powerpoint/2010/main" val="4097185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67C13CC2-ADF4-19EB-14F6-A74F541FCE8A}"/>
              </a:ext>
            </a:extLst>
          </p:cNvPr>
          <p:cNvSpPr/>
          <p:nvPr/>
        </p:nvSpPr>
        <p:spPr>
          <a:xfrm>
            <a:off x="366452" y="4278732"/>
            <a:ext cx="6117423" cy="1064670"/>
          </a:xfrm>
          <a:prstGeom prst="roundRect">
            <a:avLst/>
          </a:prstGeom>
          <a:solidFill>
            <a:srgbClr val="E6E6E6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ca" dirty="0"/>
          </a:p>
        </p:txBody>
      </p:sp>
      <p:pic>
        <p:nvPicPr>
          <p:cNvPr id="5" name="Image 4" descr="Une image contenant Dessin d’enfant, dessin, dessin humoristique, illustration&#10;&#10;Description générée automatiquement">
            <a:extLst>
              <a:ext uri="{FF2B5EF4-FFF2-40B4-BE49-F238E27FC236}">
                <a16:creationId xmlns:a16="http://schemas.microsoft.com/office/drawing/2014/main" id="{64DBB681-33AC-B132-93EB-CD7C4EDA552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33" t="54085" b="-377"/>
          <a:stretch/>
        </p:blipFill>
        <p:spPr>
          <a:xfrm>
            <a:off x="3804445" y="9035830"/>
            <a:ext cx="3080891" cy="3178476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560442A8-CBD5-B533-BA3E-262C5C5F3BA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4955"/>
            <a:ext cx="6858000" cy="78588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99E1FC23-B715-5F24-5534-99CC9A247D0E}"/>
              </a:ext>
            </a:extLst>
          </p:cNvPr>
          <p:cNvSpPr/>
          <p:nvPr/>
        </p:nvSpPr>
        <p:spPr>
          <a:xfrm rot="5400000">
            <a:off x="-351539" y="1560529"/>
            <a:ext cx="1435982" cy="708752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ca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770BB6D5-A20E-5601-6E02-D66D333AF419}"/>
              </a:ext>
            </a:extLst>
          </p:cNvPr>
          <p:cNvSpPr txBox="1"/>
          <p:nvPr/>
        </p:nvSpPr>
        <p:spPr>
          <a:xfrm>
            <a:off x="579957" y="1315291"/>
            <a:ext cx="6239562" cy="11226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 algn="l" rtl="0">
              <a:lnSpc>
                <a:spcPct val="107000"/>
              </a:lnSpc>
              <a:spcAft>
                <a:spcPts val="800"/>
              </a:spcAft>
            </a:pPr>
            <a:r>
              <a:rPr lang="en-ca" sz="3200" b="0" i="0" u="none" baseline="0">
                <a:solidFill>
                  <a:srgbClr val="56C1A7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DRUGS AND ALCOHOL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A7BD9E1D-C5E4-6CB6-EB16-2347DBC8F7E1}"/>
              </a:ext>
            </a:extLst>
          </p:cNvPr>
          <p:cNvSpPr txBox="1"/>
          <p:nvPr/>
        </p:nvSpPr>
        <p:spPr>
          <a:xfrm>
            <a:off x="880590" y="3135480"/>
            <a:ext cx="5096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ca" b="1" i="1" u="none" baseline="0">
                <a:solidFill>
                  <a:schemeClr val="tx1">
                    <a:lumMod val="95000"/>
                    <a:lumOff val="5000"/>
                  </a:schemeClr>
                </a:solidFill>
                <a:latin typeface="Raleway" pitchFamily="2" charset="0"/>
                <a:ea typeface="Raleway" pitchFamily="2" charset="0"/>
                <a:cs typeface="Raleway" pitchFamily="2" charset="0"/>
              </a:rPr>
              <a:t>What things DON’T mix with drugs and alcohol?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9440BD3-A82B-ED79-94BE-5DA29229D8EC}"/>
              </a:ext>
            </a:extLst>
          </p:cNvPr>
          <p:cNvSpPr/>
          <p:nvPr/>
        </p:nvSpPr>
        <p:spPr>
          <a:xfrm>
            <a:off x="4572000" y="1353047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ca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C458C30-75FC-BC4D-4CA6-6AF0099FA377}"/>
              </a:ext>
            </a:extLst>
          </p:cNvPr>
          <p:cNvSpPr/>
          <p:nvPr/>
        </p:nvSpPr>
        <p:spPr>
          <a:xfrm>
            <a:off x="594436" y="1213528"/>
            <a:ext cx="286154" cy="1435982"/>
          </a:xfrm>
          <a:prstGeom prst="rect">
            <a:avLst/>
          </a:prstGeom>
          <a:solidFill>
            <a:srgbClr val="8284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ca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14AE5A08-DAFF-87DD-B5E8-E9E834841864}"/>
              </a:ext>
            </a:extLst>
          </p:cNvPr>
          <p:cNvSpPr txBox="1"/>
          <p:nvPr/>
        </p:nvSpPr>
        <p:spPr>
          <a:xfrm>
            <a:off x="641026" y="4167062"/>
            <a:ext cx="6117423" cy="44410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l" rtl="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ca" b="0" i="0" u="none" baseline="0">
                <a:solidFill>
                  <a:srgbClr val="1466A8"/>
                </a:solidFill>
                <a:latin typeface="Raleway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Driving</a:t>
            </a:r>
          </a:p>
          <a:p>
            <a:pPr marL="285750" indent="-285750" algn="l" rtl="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ca" sz="1800" b="0" i="0" u="none" baseline="0">
                <a:solidFill>
                  <a:srgbClr val="1466A8"/>
                </a:solidFill>
                <a:effectLst/>
                <a:latin typeface="Raleway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Operating machinery or using tools</a:t>
            </a:r>
          </a:p>
          <a:p>
            <a:pPr marL="285750" indent="-285750" algn="l" rtl="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ca" b="0" i="0" u="none" baseline="0">
                <a:solidFill>
                  <a:srgbClr val="1466A8"/>
                </a:solidFill>
                <a:latin typeface="Raleway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Taking medications that interact with alcohol</a:t>
            </a:r>
          </a:p>
          <a:p>
            <a:pPr marL="285750" indent="-285750" algn="l" rtl="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ca" sz="1800" b="0" i="0" u="none" baseline="0">
                <a:solidFill>
                  <a:srgbClr val="1466A8"/>
                </a:solidFill>
                <a:effectLst/>
                <a:latin typeface="Raleway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Doing </a:t>
            </a:r>
            <a:r>
              <a:rPr lang="en-ca" b="0" i="0" u="none" baseline="0">
                <a:solidFill>
                  <a:srgbClr val="1466A8"/>
                </a:solidFill>
                <a:latin typeface="Raleway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anything dangerous</a:t>
            </a:r>
          </a:p>
          <a:p>
            <a:pPr marL="285750" indent="-285750" algn="l" rtl="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ca" sz="1800" b="0" i="0" u="none" baseline="0">
                <a:solidFill>
                  <a:srgbClr val="1466A8"/>
                </a:solidFill>
                <a:effectLst/>
                <a:latin typeface="Raleway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Making important decisions</a:t>
            </a:r>
          </a:p>
          <a:p>
            <a:pPr marL="285750" indent="-285750" algn="l" rtl="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ca" b="0" i="0" u="none" baseline="0">
                <a:solidFill>
                  <a:srgbClr val="1466A8"/>
                </a:solidFill>
                <a:latin typeface="Raleway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Physical or mental health problems</a:t>
            </a:r>
          </a:p>
          <a:p>
            <a:pPr marL="285750" indent="-285750" algn="l" rtl="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ca" sz="1800" b="0" i="0" u="none" baseline="0">
                <a:solidFill>
                  <a:srgbClr val="1466A8"/>
                </a:solidFill>
                <a:effectLst/>
                <a:latin typeface="Raleway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Addiction, current or planned pregnancy</a:t>
            </a:r>
          </a:p>
          <a:p>
            <a:pPr marL="285750" indent="-285750" algn="l" rtl="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ca" b="0" i="0" u="none" baseline="0">
                <a:solidFill>
                  <a:srgbClr val="1466A8"/>
                </a:solidFill>
                <a:latin typeface="Raleway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Being responsible for other people’s safety</a:t>
            </a:r>
            <a:r>
              <a:rPr lang="en-ca" sz="1800" b="0" i="0" u="none" baseline="0">
                <a:solidFill>
                  <a:srgbClr val="1466A8"/>
                </a:solidFill>
                <a:effectLst/>
                <a:latin typeface="Raleway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ca" dirty="0">
              <a:solidFill>
                <a:srgbClr val="1466A8"/>
              </a:solidFill>
              <a:latin typeface="Raleway" pitchFamily="2" charset="0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E9B8186F-6419-724D-4667-5AAD231E8F30}"/>
              </a:ext>
            </a:extLst>
          </p:cNvPr>
          <p:cNvSpPr txBox="1"/>
          <p:nvPr/>
        </p:nvSpPr>
        <p:spPr>
          <a:xfrm>
            <a:off x="0" y="11710493"/>
            <a:ext cx="449485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CA" sz="1200" dirty="0"/>
              <a:t>Translate by Direction Santé Publique, CISSS Montérégie Centre</a:t>
            </a:r>
          </a:p>
          <a:p>
            <a:r>
              <a:rPr lang="fr-CA" sz="1200" dirty="0"/>
              <a:t>Traduit par Direction Santé Publique, CISSS Montérégie Centre</a:t>
            </a:r>
          </a:p>
        </p:txBody>
      </p:sp>
    </p:spTree>
    <p:extLst>
      <p:ext uri="{BB962C8B-B14F-4D97-AF65-F5344CB8AC3E}">
        <p14:creationId xmlns:p14="http://schemas.microsoft.com/office/powerpoint/2010/main" val="248009280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505</TotalTime>
  <Words>941</Words>
  <Application>Microsoft Office PowerPoint</Application>
  <PresentationFormat>Grand écran</PresentationFormat>
  <Paragraphs>94</Paragraphs>
  <Slides>5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2" baseType="lpstr">
      <vt:lpstr>Arial</vt:lpstr>
      <vt:lpstr>Arial Black</vt:lpstr>
      <vt:lpstr>Calibri</vt:lpstr>
      <vt:lpstr>Calibri Light</vt:lpstr>
      <vt:lpstr>Dreaming Outloud Script Pro</vt:lpstr>
      <vt:lpstr>Raleway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Audrey-Anne Marcotte</dc:creator>
  <cp:lastModifiedBy>Sonia Vachon</cp:lastModifiedBy>
  <cp:revision>14</cp:revision>
  <dcterms:created xsi:type="dcterms:W3CDTF">2023-05-26T04:43:01Z</dcterms:created>
  <dcterms:modified xsi:type="dcterms:W3CDTF">2024-10-08T18:14:54Z</dcterms:modified>
</cp:coreProperties>
</file>