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0"/>
  </p:notesMasterIdLst>
  <p:sldIdLst>
    <p:sldId id="307" r:id="rId5"/>
    <p:sldId id="261" r:id="rId6"/>
    <p:sldId id="267" r:id="rId7"/>
    <p:sldId id="317" r:id="rId8"/>
    <p:sldId id="319" r:id="rId9"/>
    <p:sldId id="339" r:id="rId10"/>
    <p:sldId id="320" r:id="rId11"/>
    <p:sldId id="308" r:id="rId12"/>
    <p:sldId id="321" r:id="rId13"/>
    <p:sldId id="341" r:id="rId14"/>
    <p:sldId id="352" r:id="rId15"/>
    <p:sldId id="322" r:id="rId16"/>
    <p:sldId id="310" r:id="rId17"/>
    <p:sldId id="326" r:id="rId18"/>
    <p:sldId id="347" r:id="rId19"/>
    <p:sldId id="309" r:id="rId20"/>
    <p:sldId id="325" r:id="rId21"/>
    <p:sldId id="311" r:id="rId22"/>
    <p:sldId id="327" r:id="rId23"/>
    <p:sldId id="353" r:id="rId24"/>
    <p:sldId id="349" r:id="rId25"/>
    <p:sldId id="312" r:id="rId26"/>
    <p:sldId id="344" r:id="rId27"/>
    <p:sldId id="354" r:id="rId28"/>
    <p:sldId id="355" r:id="rId29"/>
    <p:sldId id="350" r:id="rId30"/>
    <p:sldId id="351" r:id="rId31"/>
    <p:sldId id="313" r:id="rId32"/>
    <p:sldId id="343" r:id="rId33"/>
    <p:sldId id="345" r:id="rId34"/>
    <p:sldId id="346" r:id="rId35"/>
    <p:sldId id="316" r:id="rId36"/>
    <p:sldId id="338" r:id="rId37"/>
    <p:sldId id="356" r:id="rId38"/>
    <p:sldId id="3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lle Lepage" initials="JL" lastIdx="3" clrIdx="0">
    <p:extLst>
      <p:ext uri="{19B8F6BF-5375-455C-9EA6-DF929625EA0E}">
        <p15:presenceInfo xmlns:p15="http://schemas.microsoft.com/office/powerpoint/2012/main" userId="S-1-5-21-573346475-2301630103-2348164595-151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EE"/>
    <a:srgbClr val="7FE0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04" autoAdjust="0"/>
    <p:restoredTop sz="96395" autoAdjust="0"/>
  </p:normalViewPr>
  <p:slideViewPr>
    <p:cSldViewPr snapToGrid="0" snapToObjects="1">
      <p:cViewPr varScale="1">
        <p:scale>
          <a:sx n="75" d="100"/>
          <a:sy n="75" d="100"/>
        </p:scale>
        <p:origin x="4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E4D95-9788-2742-B5F7-8804EEB19402}" type="datetimeFigureOut">
              <a:rPr lang="en-US" smtClean="0"/>
              <a:t>11/24/2023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42458-EA61-BD4A-87B6-C76BC5BDA1CD}" type="slidenum">
              <a:rPr lang="en-US" smtClean="0"/>
              <a:t>‹N°›</a:t>
            </a:fld>
            <a:endParaRPr lang="en-US"/>
          </a:p>
        </p:txBody>
      </p:sp>
    </p:spTree>
    <p:extLst>
      <p:ext uri="{BB962C8B-B14F-4D97-AF65-F5344CB8AC3E}">
        <p14:creationId xmlns:p14="http://schemas.microsoft.com/office/powerpoint/2010/main" val="1006770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nte-mentale-jeunesse.usherbrooke.ca/wp-content/uploads/2018/12/Final-GPS.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1</a:t>
            </a:fld>
            <a:endParaRPr lang="en-US"/>
          </a:p>
        </p:txBody>
      </p:sp>
    </p:spTree>
    <p:extLst>
      <p:ext uri="{BB962C8B-B14F-4D97-AF65-F5344CB8AC3E}">
        <p14:creationId xmlns:p14="http://schemas.microsoft.com/office/powerpoint/2010/main" val="88000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A42458-EA61-BD4A-87B6-C76BC5BDA1CD}" type="slidenum">
              <a:rPr lang="en-US" smtClean="0"/>
              <a:t>13</a:t>
            </a:fld>
            <a:endParaRPr lang="en-US"/>
          </a:p>
        </p:txBody>
      </p:sp>
    </p:spTree>
    <p:extLst>
      <p:ext uri="{BB962C8B-B14F-4D97-AF65-F5344CB8AC3E}">
        <p14:creationId xmlns:p14="http://schemas.microsoft.com/office/powerpoint/2010/main" val="2917437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14</a:t>
            </a:fld>
            <a:endParaRPr lang="en-US"/>
          </a:p>
        </p:txBody>
      </p:sp>
    </p:spTree>
    <p:extLst>
      <p:ext uri="{BB962C8B-B14F-4D97-AF65-F5344CB8AC3E}">
        <p14:creationId xmlns:p14="http://schemas.microsoft.com/office/powerpoint/2010/main" val="3891812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15</a:t>
            </a:fld>
            <a:endParaRPr lang="en-US"/>
          </a:p>
        </p:txBody>
      </p:sp>
    </p:spTree>
    <p:extLst>
      <p:ext uri="{BB962C8B-B14F-4D97-AF65-F5344CB8AC3E}">
        <p14:creationId xmlns:p14="http://schemas.microsoft.com/office/powerpoint/2010/main" val="2507846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A42458-EA61-BD4A-87B6-C76BC5BDA1CD}" type="slidenum">
              <a:rPr lang="en-US" smtClean="0"/>
              <a:t>16</a:t>
            </a:fld>
            <a:endParaRPr lang="en-US"/>
          </a:p>
        </p:txBody>
      </p:sp>
    </p:spTree>
    <p:extLst>
      <p:ext uri="{BB962C8B-B14F-4D97-AF65-F5344CB8AC3E}">
        <p14:creationId xmlns:p14="http://schemas.microsoft.com/office/powerpoint/2010/main" val="985035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17</a:t>
            </a:fld>
            <a:endParaRPr lang="en-US"/>
          </a:p>
        </p:txBody>
      </p:sp>
    </p:spTree>
    <p:extLst>
      <p:ext uri="{BB962C8B-B14F-4D97-AF65-F5344CB8AC3E}">
        <p14:creationId xmlns:p14="http://schemas.microsoft.com/office/powerpoint/2010/main" val="294324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A42458-EA61-BD4A-87B6-C76BC5BDA1CD}" type="slidenum">
              <a:rPr lang="en-US" smtClean="0"/>
              <a:t>18</a:t>
            </a:fld>
            <a:endParaRPr lang="en-US"/>
          </a:p>
        </p:txBody>
      </p:sp>
    </p:spTree>
    <p:extLst>
      <p:ext uri="{BB962C8B-B14F-4D97-AF65-F5344CB8AC3E}">
        <p14:creationId xmlns:p14="http://schemas.microsoft.com/office/powerpoint/2010/main" val="3352666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19</a:t>
            </a:fld>
            <a:endParaRPr lang="en-US"/>
          </a:p>
        </p:txBody>
      </p:sp>
    </p:spTree>
    <p:extLst>
      <p:ext uri="{BB962C8B-B14F-4D97-AF65-F5344CB8AC3E}">
        <p14:creationId xmlns:p14="http://schemas.microsoft.com/office/powerpoint/2010/main" val="373060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20</a:t>
            </a:fld>
            <a:endParaRPr lang="en-US"/>
          </a:p>
        </p:txBody>
      </p:sp>
    </p:spTree>
    <p:extLst>
      <p:ext uri="{BB962C8B-B14F-4D97-AF65-F5344CB8AC3E}">
        <p14:creationId xmlns:p14="http://schemas.microsoft.com/office/powerpoint/2010/main" val="4178010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21</a:t>
            </a:fld>
            <a:endParaRPr lang="en-US"/>
          </a:p>
        </p:txBody>
      </p:sp>
    </p:spTree>
    <p:extLst>
      <p:ext uri="{BB962C8B-B14F-4D97-AF65-F5344CB8AC3E}">
        <p14:creationId xmlns:p14="http://schemas.microsoft.com/office/powerpoint/2010/main" val="1807469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A42458-EA61-BD4A-87B6-C76BC5BDA1CD}" type="slidenum">
              <a:rPr lang="en-US" smtClean="0"/>
              <a:t>22</a:t>
            </a:fld>
            <a:endParaRPr lang="en-US"/>
          </a:p>
        </p:txBody>
      </p:sp>
    </p:spTree>
    <p:extLst>
      <p:ext uri="{BB962C8B-B14F-4D97-AF65-F5344CB8AC3E}">
        <p14:creationId xmlns:p14="http://schemas.microsoft.com/office/powerpoint/2010/main" val="45083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A42458-EA61-BD4A-87B6-C76BC5BDA1CD}" type="slidenum">
              <a:rPr lang="en-US" smtClean="0"/>
              <a:t>2</a:t>
            </a:fld>
            <a:endParaRPr lang="en-US"/>
          </a:p>
        </p:txBody>
      </p:sp>
    </p:spTree>
    <p:extLst>
      <p:ext uri="{BB962C8B-B14F-4D97-AF65-F5344CB8AC3E}">
        <p14:creationId xmlns:p14="http://schemas.microsoft.com/office/powerpoint/2010/main" val="3003734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23</a:t>
            </a:fld>
            <a:endParaRPr lang="en-US"/>
          </a:p>
        </p:txBody>
      </p:sp>
    </p:spTree>
    <p:extLst>
      <p:ext uri="{BB962C8B-B14F-4D97-AF65-F5344CB8AC3E}">
        <p14:creationId xmlns:p14="http://schemas.microsoft.com/office/powerpoint/2010/main" val="1364445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93CD373-1DC2-43A8-9B2E-CA821477CBE8}" type="slidenum">
              <a:rPr lang="fr-CA" smtClean="0"/>
              <a:t>25</a:t>
            </a:fld>
            <a:endParaRPr lang="fr-CA"/>
          </a:p>
        </p:txBody>
      </p:sp>
    </p:spTree>
    <p:extLst>
      <p:ext uri="{BB962C8B-B14F-4D97-AF65-F5344CB8AC3E}">
        <p14:creationId xmlns:p14="http://schemas.microsoft.com/office/powerpoint/2010/main" val="1036473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93CD373-1DC2-43A8-9B2E-CA821477CBE8}" type="slidenum">
              <a:rPr lang="fr-CA" smtClean="0"/>
              <a:t>26</a:t>
            </a:fld>
            <a:endParaRPr lang="fr-CA"/>
          </a:p>
        </p:txBody>
      </p:sp>
    </p:spTree>
    <p:extLst>
      <p:ext uri="{BB962C8B-B14F-4D97-AF65-F5344CB8AC3E}">
        <p14:creationId xmlns:p14="http://schemas.microsoft.com/office/powerpoint/2010/main" val="710971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93CD373-1DC2-43A8-9B2E-CA821477CBE8}" type="slidenum">
              <a:rPr lang="fr-CA" smtClean="0"/>
              <a:t>27</a:t>
            </a:fld>
            <a:endParaRPr lang="fr-CA"/>
          </a:p>
        </p:txBody>
      </p:sp>
    </p:spTree>
    <p:extLst>
      <p:ext uri="{BB962C8B-B14F-4D97-AF65-F5344CB8AC3E}">
        <p14:creationId xmlns:p14="http://schemas.microsoft.com/office/powerpoint/2010/main" val="513092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A42458-EA61-BD4A-87B6-C76BC5BDA1CD}" type="slidenum">
              <a:rPr lang="en-US" smtClean="0"/>
              <a:t>28</a:t>
            </a:fld>
            <a:endParaRPr lang="en-US"/>
          </a:p>
        </p:txBody>
      </p:sp>
    </p:spTree>
    <p:extLst>
      <p:ext uri="{BB962C8B-B14F-4D97-AF65-F5344CB8AC3E}">
        <p14:creationId xmlns:p14="http://schemas.microsoft.com/office/powerpoint/2010/main" val="3976324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29</a:t>
            </a:fld>
            <a:endParaRPr lang="en-US"/>
          </a:p>
        </p:txBody>
      </p:sp>
    </p:spTree>
    <p:extLst>
      <p:ext uri="{BB962C8B-B14F-4D97-AF65-F5344CB8AC3E}">
        <p14:creationId xmlns:p14="http://schemas.microsoft.com/office/powerpoint/2010/main" val="395903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30</a:t>
            </a:fld>
            <a:endParaRPr lang="en-US"/>
          </a:p>
        </p:txBody>
      </p:sp>
    </p:spTree>
    <p:extLst>
      <p:ext uri="{BB962C8B-B14F-4D97-AF65-F5344CB8AC3E}">
        <p14:creationId xmlns:p14="http://schemas.microsoft.com/office/powerpoint/2010/main" val="3391807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31</a:t>
            </a:fld>
            <a:endParaRPr lang="en-US"/>
          </a:p>
        </p:txBody>
      </p:sp>
    </p:spTree>
    <p:extLst>
      <p:ext uri="{BB962C8B-B14F-4D97-AF65-F5344CB8AC3E}">
        <p14:creationId xmlns:p14="http://schemas.microsoft.com/office/powerpoint/2010/main" val="3387085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A42458-EA61-BD4A-87B6-C76BC5BDA1CD}" type="slidenum">
              <a:rPr lang="en-US" smtClean="0"/>
              <a:t>32</a:t>
            </a:fld>
            <a:endParaRPr lang="en-US"/>
          </a:p>
        </p:txBody>
      </p:sp>
    </p:spTree>
    <p:extLst>
      <p:ext uri="{BB962C8B-B14F-4D97-AF65-F5344CB8AC3E}">
        <p14:creationId xmlns:p14="http://schemas.microsoft.com/office/powerpoint/2010/main" val="68447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5</a:t>
            </a:fld>
            <a:endParaRPr lang="en-US"/>
          </a:p>
        </p:txBody>
      </p:sp>
    </p:spTree>
    <p:extLst>
      <p:ext uri="{BB962C8B-B14F-4D97-AF65-F5344CB8AC3E}">
        <p14:creationId xmlns:p14="http://schemas.microsoft.com/office/powerpoint/2010/main" val="1473835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6</a:t>
            </a:fld>
            <a:endParaRPr lang="en-US"/>
          </a:p>
        </p:txBody>
      </p:sp>
    </p:spTree>
    <p:extLst>
      <p:ext uri="{BB962C8B-B14F-4D97-AF65-F5344CB8AC3E}">
        <p14:creationId xmlns:p14="http://schemas.microsoft.com/office/powerpoint/2010/main" val="265169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7</a:t>
            </a:fld>
            <a:endParaRPr lang="en-US"/>
          </a:p>
        </p:txBody>
      </p:sp>
    </p:spTree>
    <p:extLst>
      <p:ext uri="{BB962C8B-B14F-4D97-AF65-F5344CB8AC3E}">
        <p14:creationId xmlns:p14="http://schemas.microsoft.com/office/powerpoint/2010/main" val="464091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FA42458-EA61-BD4A-87B6-C76BC5BDA1CD}" type="slidenum">
              <a:rPr lang="en-US" smtClean="0"/>
              <a:t>8</a:t>
            </a:fld>
            <a:endParaRPr lang="en-US"/>
          </a:p>
        </p:txBody>
      </p:sp>
    </p:spTree>
    <p:extLst>
      <p:ext uri="{BB962C8B-B14F-4D97-AF65-F5344CB8AC3E}">
        <p14:creationId xmlns:p14="http://schemas.microsoft.com/office/powerpoint/2010/main" val="3004441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9</a:t>
            </a:fld>
            <a:endParaRPr lang="en-US"/>
          </a:p>
        </p:txBody>
      </p:sp>
    </p:spTree>
    <p:extLst>
      <p:ext uri="{BB962C8B-B14F-4D97-AF65-F5344CB8AC3E}">
        <p14:creationId xmlns:p14="http://schemas.microsoft.com/office/powerpoint/2010/main" val="2759128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CFA42458-EA61-BD4A-87B6-C76BC5BDA1CD}" type="slidenum">
              <a:rPr lang="en-US" smtClean="0"/>
              <a:t>10</a:t>
            </a:fld>
            <a:endParaRPr lang="en-US"/>
          </a:p>
        </p:txBody>
      </p:sp>
    </p:spTree>
    <p:extLst>
      <p:ext uri="{BB962C8B-B14F-4D97-AF65-F5344CB8AC3E}">
        <p14:creationId xmlns:p14="http://schemas.microsoft.com/office/powerpoint/2010/main" val="3008256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kern="1200" dirty="0">
                <a:solidFill>
                  <a:schemeClr val="tx1"/>
                </a:solidFill>
                <a:effectLst/>
                <a:latin typeface="+mn-lt"/>
                <a:ea typeface="+mn-ea"/>
                <a:cs typeface="+mn-cs"/>
              </a:rPr>
              <a:t>Dans le cadre des ateliers proposés aux élèves,</a:t>
            </a:r>
            <a:r>
              <a:rPr lang="fr-FR" sz="1200" b="0" kern="1200" baseline="0" dirty="0">
                <a:solidFill>
                  <a:schemeClr val="tx1"/>
                </a:solidFill>
                <a:effectLst/>
                <a:latin typeface="+mn-lt"/>
                <a:ea typeface="+mn-ea"/>
                <a:cs typeface="+mn-cs"/>
              </a:rPr>
              <a:t> vous pourriez  donc être initiés à la pratique de la pleine conscience.</a:t>
            </a:r>
          </a:p>
          <a:p>
            <a:endParaRPr lang="fr-FR" sz="1200" b="1"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est possible que vous soyez amené</a:t>
            </a:r>
            <a:r>
              <a:rPr lang="fr-FR" sz="1200" dirty="0">
                <a:solidFill>
                  <a:schemeClr val="tx1">
                    <a:lumMod val="65000"/>
                    <a:lumOff val="35000"/>
                  </a:schemeClr>
                </a:solidFill>
              </a:rPr>
              <a:t>s</a:t>
            </a:r>
            <a:r>
              <a:rPr lang="fr-FR" sz="1200" kern="1200" dirty="0">
                <a:solidFill>
                  <a:schemeClr val="tx1"/>
                </a:solidFill>
                <a:effectLst/>
                <a:latin typeface="+mn-lt"/>
                <a:ea typeface="+mn-ea"/>
                <a:cs typeface="+mn-cs"/>
              </a:rPr>
              <a:t> à réfléchir sur différents thèmes qui y sont rattachés, comme les attitudes à adopter, la façon de l’intégrer dans le milieu scolaire, etc.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Vous pourrez également observer les effets de cette pratique chez les élèves de vos groupes.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Si vous avez de l’intérêt pour cette pratique et que vous souhaitez aller un peu plus loin, nous avons également conçu des outils pour vous guider, comme le </a:t>
            </a:r>
            <a:r>
              <a:rPr lang="fr-FR" sz="1200" i="1" kern="1200" dirty="0">
                <a:solidFill>
                  <a:schemeClr val="tx1"/>
                </a:solidFill>
                <a:effectLst/>
                <a:latin typeface="+mn-lt"/>
                <a:ea typeface="+mn-ea"/>
                <a:cs typeface="+mn-cs"/>
              </a:rPr>
              <a:t>Guide de présence à soi </a:t>
            </a:r>
            <a:r>
              <a:rPr lang="fr-FR" sz="1200" kern="1200" dirty="0">
                <a:solidFill>
                  <a:schemeClr val="tx1"/>
                </a:solidFill>
                <a:effectLst/>
                <a:latin typeface="+mn-lt"/>
                <a:ea typeface="+mn-ea"/>
                <a:cs typeface="+mn-cs"/>
              </a:rPr>
              <a:t>(GPS), qui constitue un recueil d’activités à faire avec les jeunes, de méditations guidées et de fiches d’activités de pleine conscience pour les enseignant(e)s et les intervenant</a:t>
            </a:r>
            <a:r>
              <a:rPr lang="fr-FR" sz="1200" dirty="0">
                <a:solidFill>
                  <a:schemeClr val="tx1">
                    <a:lumMod val="65000"/>
                    <a:lumOff val="35000"/>
                  </a:schemeClr>
                </a:solidFill>
              </a:rPr>
              <a:t>(e)</a:t>
            </a:r>
            <a:r>
              <a:rPr lang="fr-FR" sz="1200" kern="1200" dirty="0">
                <a:solidFill>
                  <a:schemeClr val="tx1"/>
                </a:solidFill>
                <a:effectLst/>
                <a:latin typeface="+mn-lt"/>
                <a:ea typeface="+mn-ea"/>
                <a:cs typeface="+mn-cs"/>
              </a:rPr>
              <a:t>s. </a:t>
            </a:r>
            <a:endParaRPr lang="fr-CA"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hlinkClick r:id="rId3"/>
              </a:rPr>
              <a:t>https://sante-mentale-jeunesse.usherbrooke.ca/wp-content/uploads/2018/12/Final-GPS.pdf</a:t>
            </a:r>
            <a:r>
              <a:rPr lang="fr-FR" sz="1200" kern="1200" dirty="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CFA42458-EA61-BD4A-87B6-C76BC5BDA1CD}" type="slidenum">
              <a:rPr lang="en-US" smtClean="0"/>
              <a:pPr/>
              <a:t>12</a:t>
            </a:fld>
            <a:endParaRPr lang="en-US"/>
          </a:p>
        </p:txBody>
      </p:sp>
    </p:spTree>
    <p:extLst>
      <p:ext uri="{BB962C8B-B14F-4D97-AF65-F5344CB8AC3E}">
        <p14:creationId xmlns:p14="http://schemas.microsoft.com/office/powerpoint/2010/main" val="2200444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3" Type="http://schemas.openxmlformats.org/officeDocument/2006/relationships/image" Target="../media/image21.sv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svg"/><Relationship Id="rId21" Type="http://schemas.openxmlformats.org/officeDocument/2006/relationships/image" Target="../media/image29.svg"/><Relationship Id="rId34" Type="http://schemas.openxmlformats.org/officeDocument/2006/relationships/image" Target="../media/image42.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33" Type="http://schemas.openxmlformats.org/officeDocument/2006/relationships/image" Target="../media/image41.sv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32" Type="http://schemas.openxmlformats.org/officeDocument/2006/relationships/image" Target="../media/image40.pn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1.sv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svg"/><Relationship Id="rId30" Type="http://schemas.openxmlformats.org/officeDocument/2006/relationships/image" Target="../media/image38.png"/><Relationship Id="rId35" Type="http://schemas.openxmlformats.org/officeDocument/2006/relationships/image" Target="../media/image43.svg"/><Relationship Id="rId8"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2812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Slide_Texture Logo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19B891-1C7A-D74D-BCC9-A235ED5CA6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3047999"/>
            <a:ext cx="9144000" cy="1370539"/>
          </a:xfrm>
        </p:spPr>
        <p:txBody>
          <a:bodyPr/>
          <a:lstStyle>
            <a:lvl1pPr algn="ctr">
              <a:defRPr>
                <a:solidFill>
                  <a:schemeClr val="bg1"/>
                </a:solidFill>
              </a:defRPr>
            </a:lvl1pPr>
          </a:lstStyle>
          <a:p>
            <a:r>
              <a:rPr lang="en-US" dirty="0" err="1"/>
              <a:t>Titre</a:t>
            </a:r>
            <a:endParaRPr lang="en-US" dirty="0"/>
          </a:p>
        </p:txBody>
      </p:sp>
      <p:sp>
        <p:nvSpPr>
          <p:cNvPr id="13" name="Subtitle 10">
            <a:extLst>
              <a:ext uri="{FF2B5EF4-FFF2-40B4-BE49-F238E27FC236}">
                <a16:creationId xmlns:a16="http://schemas.microsoft.com/office/drawing/2014/main" id="{934C526F-40A6-4E46-A1FD-8E436BB6826C}"/>
              </a:ext>
            </a:extLst>
          </p:cNvPr>
          <p:cNvSpPr>
            <a:spLocks noGrp="1"/>
          </p:cNvSpPr>
          <p:nvPr>
            <p:ph type="subTitle" idx="1" hasCustomPrompt="1"/>
          </p:nvPr>
        </p:nvSpPr>
        <p:spPr>
          <a:xfrm>
            <a:off x="1524000" y="4480538"/>
            <a:ext cx="9144000" cy="1655762"/>
          </a:xfrm>
        </p:spPr>
        <p:txBody>
          <a:bodyPr/>
          <a:lstStyle>
            <a:lvl1pPr marL="0" indent="0" algn="ctr">
              <a:buNone/>
              <a:defRPr>
                <a:solidFill>
                  <a:schemeClr val="bg1"/>
                </a:solidFill>
              </a:defRPr>
            </a:lvl1pPr>
          </a:lstStyle>
          <a:p>
            <a:r>
              <a:rPr lang="en-US" dirty="0"/>
              <a:t>Sous-</a:t>
            </a:r>
            <a:r>
              <a:rPr lang="en-US" dirty="0" err="1"/>
              <a:t>titre</a:t>
            </a:r>
            <a:endParaRPr lang="en-US" dirty="0"/>
          </a:p>
        </p:txBody>
      </p:sp>
      <p:pic>
        <p:nvPicPr>
          <p:cNvPr id="4" name="Graphic 3">
            <a:extLst>
              <a:ext uri="{FF2B5EF4-FFF2-40B4-BE49-F238E27FC236}">
                <a16:creationId xmlns:a16="http://schemas.microsoft.com/office/drawing/2014/main" id="{5C34DBC7-D519-1449-989F-F8DC494259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30088" y="1904684"/>
            <a:ext cx="3928449" cy="1162639"/>
          </a:xfrm>
          <a:prstGeom prst="rect">
            <a:avLst/>
          </a:prstGeom>
        </p:spPr>
      </p:pic>
    </p:spTree>
    <p:extLst>
      <p:ext uri="{BB962C8B-B14F-4D97-AF65-F5344CB8AC3E}">
        <p14:creationId xmlns:p14="http://schemas.microsoft.com/office/powerpoint/2010/main" val="397965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D72870-C2AC-7C4B-9812-81CD991986A3}"/>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5C8588DF-BD35-8846-9B31-C2A7C5396C62}"/>
              </a:ext>
            </a:extLst>
          </p:cNvPr>
          <p:cNvSpPr>
            <a:spLocks noGrp="1"/>
          </p:cNvSpPr>
          <p:nvPr>
            <p:ph type="title"/>
          </p:nvPr>
        </p:nvSpPr>
        <p:spPr>
          <a:xfrm>
            <a:off x="838200" y="365125"/>
            <a:ext cx="10515600" cy="1325563"/>
          </a:xfrm>
          <a:prstGeom prst="rect">
            <a:avLst/>
          </a:prstGeom>
        </p:spPr>
        <p:txBody>
          <a:bodyPr/>
          <a:lstStyle>
            <a:lvl1pPr>
              <a:defRPr>
                <a:solidFill>
                  <a:srgbClr val="2F5CE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989421B-6E69-FC42-A1F3-C32441540FBD}"/>
              </a:ext>
            </a:extLst>
          </p:cNvPr>
          <p:cNvSpPr>
            <a:spLocks noGrp="1"/>
          </p:cNvSpPr>
          <p:nvPr>
            <p:ph idx="1"/>
          </p:nvPr>
        </p:nvSpPr>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8D0B862-6F5B-FA40-9B62-F5F43D3DD4C8}"/>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dirty="0"/>
          </a:p>
        </p:txBody>
      </p:sp>
      <p:pic>
        <p:nvPicPr>
          <p:cNvPr id="8" name="Graphic 7">
            <a:extLst>
              <a:ext uri="{FF2B5EF4-FFF2-40B4-BE49-F238E27FC236}">
                <a16:creationId xmlns:a16="http://schemas.microsoft.com/office/drawing/2014/main" id="{EBC2B0EE-2389-1B46-81D4-383338BE26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816377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C24290-9982-DB42-BFFB-8B8382E30450}"/>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3" name="Content Placeholder 2">
            <a:extLst>
              <a:ext uri="{FF2B5EF4-FFF2-40B4-BE49-F238E27FC236}">
                <a16:creationId xmlns:a16="http://schemas.microsoft.com/office/drawing/2014/main" id="{F989421B-6E69-FC42-A1F3-C32441540FBD}"/>
              </a:ext>
            </a:extLst>
          </p:cNvPr>
          <p:cNvSpPr>
            <a:spLocks noGrp="1"/>
          </p:cNvSpPr>
          <p:nvPr>
            <p:ph idx="1"/>
          </p:nvPr>
        </p:nvSpPr>
        <p:spPr>
          <a:xfrm>
            <a:off x="838200" y="365125"/>
            <a:ext cx="10515600" cy="5814426"/>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8D0B862-6F5B-FA40-9B62-F5F43D3DD4C8}"/>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dirty="0"/>
          </a:p>
        </p:txBody>
      </p:sp>
      <p:pic>
        <p:nvPicPr>
          <p:cNvPr id="7" name="Graphic 6">
            <a:extLst>
              <a:ext uri="{FF2B5EF4-FFF2-40B4-BE49-F238E27FC236}">
                <a16:creationId xmlns:a16="http://schemas.microsoft.com/office/drawing/2014/main" id="{2F19B03C-C66B-D743-AED5-B138F080BC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18997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85A72D-F956-044F-B0BD-A9E641899508}"/>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9B285319-A7C3-EA45-AD01-2C8B65D4C060}"/>
              </a:ext>
            </a:extLst>
          </p:cNvPr>
          <p:cNvSpPr>
            <a:spLocks noGrp="1"/>
          </p:cNvSpPr>
          <p:nvPr>
            <p:ph type="title"/>
          </p:nvPr>
        </p:nvSpPr>
        <p:spPr>
          <a:xfrm>
            <a:off x="838200" y="365125"/>
            <a:ext cx="10515600" cy="1325563"/>
          </a:xfrm>
          <a:prstGeom prst="rect">
            <a:avLst/>
          </a:prstGeom>
        </p:spPr>
        <p:txBody>
          <a:bodyPr/>
          <a:lstStyle>
            <a:lvl1pPr>
              <a:defRPr>
                <a:solidFill>
                  <a:srgbClr val="2F5CE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5AC1C5F-A19C-3B45-BE97-957BF8DD3582}"/>
              </a:ext>
            </a:extLst>
          </p:cNvPr>
          <p:cNvSpPr>
            <a:spLocks noGrp="1"/>
          </p:cNvSpPr>
          <p:nvPr>
            <p:ph sz="half" idx="1"/>
          </p:nvPr>
        </p:nvSpPr>
        <p:spPr>
          <a:xfrm>
            <a:off x="838200" y="1825625"/>
            <a:ext cx="5181600" cy="43513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4F8A80-DECD-0249-97F5-F9550D514CE0}"/>
              </a:ext>
            </a:extLst>
          </p:cNvPr>
          <p:cNvSpPr>
            <a:spLocks noGrp="1"/>
          </p:cNvSpPr>
          <p:nvPr>
            <p:ph sz="half" idx="2"/>
          </p:nvPr>
        </p:nvSpPr>
        <p:spPr>
          <a:xfrm>
            <a:off x="6172200" y="1825625"/>
            <a:ext cx="5181600" cy="43513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8975772-7C50-BB42-8109-39AFFD42512C}"/>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dirty="0"/>
          </a:p>
        </p:txBody>
      </p:sp>
      <p:pic>
        <p:nvPicPr>
          <p:cNvPr id="8" name="Graphic 7">
            <a:extLst>
              <a:ext uri="{FF2B5EF4-FFF2-40B4-BE49-F238E27FC236}">
                <a16:creationId xmlns:a16="http://schemas.microsoft.com/office/drawing/2014/main" id="{7873877F-8937-5547-8917-ACFFAB4761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1301743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AA7A55-9C27-A043-9FD2-63CFC2A6B4FB}"/>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3" name="Content Placeholder 2">
            <a:extLst>
              <a:ext uri="{FF2B5EF4-FFF2-40B4-BE49-F238E27FC236}">
                <a16:creationId xmlns:a16="http://schemas.microsoft.com/office/drawing/2014/main" id="{85AC1C5F-A19C-3B45-BE97-957BF8DD3582}"/>
              </a:ext>
            </a:extLst>
          </p:cNvPr>
          <p:cNvSpPr>
            <a:spLocks noGrp="1"/>
          </p:cNvSpPr>
          <p:nvPr>
            <p:ph sz="half" idx="1"/>
          </p:nvPr>
        </p:nvSpPr>
        <p:spPr>
          <a:xfrm>
            <a:off x="838200" y="365125"/>
            <a:ext cx="5181600" cy="58118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4F8A80-DECD-0249-97F5-F9550D514CE0}"/>
              </a:ext>
            </a:extLst>
          </p:cNvPr>
          <p:cNvSpPr>
            <a:spLocks noGrp="1"/>
          </p:cNvSpPr>
          <p:nvPr>
            <p:ph sz="half" idx="2"/>
          </p:nvPr>
        </p:nvSpPr>
        <p:spPr>
          <a:xfrm>
            <a:off x="6172200" y="365125"/>
            <a:ext cx="5181600" cy="58118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8975772-7C50-BB42-8109-39AFFD42512C}"/>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dirty="0"/>
          </a:p>
        </p:txBody>
      </p:sp>
      <p:pic>
        <p:nvPicPr>
          <p:cNvPr id="7" name="Graphic 6">
            <a:extLst>
              <a:ext uri="{FF2B5EF4-FFF2-40B4-BE49-F238E27FC236}">
                <a16:creationId xmlns:a16="http://schemas.microsoft.com/office/drawing/2014/main" id="{8F93F22D-DDC2-AB45-89FE-8F96906B03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03309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3CE6B-6AB0-E749-A595-F3A55AB75C05}"/>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F8BF77FF-B294-EE41-9900-3A32826F5B1A}"/>
              </a:ext>
            </a:extLst>
          </p:cNvPr>
          <p:cNvSpPr>
            <a:spLocks noGrp="1"/>
          </p:cNvSpPr>
          <p:nvPr>
            <p:ph type="title"/>
          </p:nvPr>
        </p:nvSpPr>
        <p:spPr>
          <a:xfrm>
            <a:off x="838200" y="365125"/>
            <a:ext cx="10515600" cy="1325563"/>
          </a:xfrm>
          <a:prstGeom prst="rect">
            <a:avLst/>
          </a:prstGeom>
        </p:spPr>
        <p:txBody>
          <a:bodyPr/>
          <a:lstStyle>
            <a:lvl1pPr>
              <a:defRPr>
                <a:solidFill>
                  <a:srgbClr val="2F5CE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A849B4A-93D8-684A-995C-13C182A03F72}"/>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dirty="0"/>
          </a:p>
        </p:txBody>
      </p:sp>
      <p:pic>
        <p:nvPicPr>
          <p:cNvPr id="9" name="Graphic 8">
            <a:extLst>
              <a:ext uri="{FF2B5EF4-FFF2-40B4-BE49-F238E27FC236}">
                <a16:creationId xmlns:a16="http://schemas.microsoft.com/office/drawing/2014/main" id="{8BD6FF40-F170-4440-ABB6-0546061682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898650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E3F394-E717-8342-AD82-C4A0A1E4EFA5}"/>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F5E787EC-D76A-9141-9C42-B6EBA1F8E299}"/>
              </a:ext>
            </a:extLst>
          </p:cNvPr>
          <p:cNvSpPr>
            <a:spLocks noGrp="1"/>
          </p:cNvSpPr>
          <p:nvPr>
            <p:ph type="title"/>
          </p:nvPr>
        </p:nvSpPr>
        <p:spPr>
          <a:xfrm>
            <a:off x="839788" y="365125"/>
            <a:ext cx="3932237" cy="1692275"/>
          </a:xfrm>
          <a:prstGeom prst="rect">
            <a:avLst/>
          </a:prstGeom>
        </p:spPr>
        <p:txBody>
          <a:bodyPr anchor="b">
            <a:noAutofit/>
          </a:bodyPr>
          <a:lstStyle>
            <a:lvl1pPr>
              <a:defRPr sz="4400">
                <a:solidFill>
                  <a:srgbClr val="2F5CEE"/>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CCFEEDE9-40E3-CF4A-8D98-406F56B9897B}"/>
              </a:ext>
            </a:extLst>
          </p:cNvPr>
          <p:cNvSpPr>
            <a:spLocks noGrp="1"/>
          </p:cNvSpPr>
          <p:nvPr>
            <p:ph type="pic" idx="1"/>
          </p:nvPr>
        </p:nvSpPr>
        <p:spPr>
          <a:xfrm>
            <a:off x="5183188"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5DF323A-7EAB-404C-9F38-1945F1356B0C}"/>
              </a:ext>
            </a:extLst>
          </p:cNvPr>
          <p:cNvSpPr>
            <a:spLocks noGrp="1"/>
          </p:cNvSpPr>
          <p:nvPr>
            <p:ph type="body" sz="half" idx="2"/>
          </p:nvPr>
        </p:nvSpPr>
        <p:spPr>
          <a:xfrm>
            <a:off x="839788"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dirty="0"/>
          </a:p>
        </p:txBody>
      </p:sp>
      <p:pic>
        <p:nvPicPr>
          <p:cNvPr id="8" name="Graphic 7">
            <a:extLst>
              <a:ext uri="{FF2B5EF4-FFF2-40B4-BE49-F238E27FC236}">
                <a16:creationId xmlns:a16="http://schemas.microsoft.com/office/drawing/2014/main" id="{C41F2A76-EA04-3641-AF52-880551056A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325755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Inve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E3F394-E717-8342-AD82-C4A0A1E4EFA5}"/>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F5E787EC-D76A-9141-9C42-B6EBA1F8E299}"/>
              </a:ext>
            </a:extLst>
          </p:cNvPr>
          <p:cNvSpPr>
            <a:spLocks noGrp="1"/>
          </p:cNvSpPr>
          <p:nvPr>
            <p:ph type="title"/>
          </p:nvPr>
        </p:nvSpPr>
        <p:spPr>
          <a:xfrm>
            <a:off x="7421563" y="365125"/>
            <a:ext cx="3932237" cy="1692275"/>
          </a:xfrm>
          <a:prstGeom prst="rect">
            <a:avLst/>
          </a:prstGeom>
        </p:spPr>
        <p:txBody>
          <a:bodyPr anchor="b">
            <a:noAutofit/>
          </a:bodyPr>
          <a:lstStyle>
            <a:lvl1pPr>
              <a:defRPr sz="4400">
                <a:solidFill>
                  <a:srgbClr val="2F5CEE"/>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CCFEEDE9-40E3-CF4A-8D98-406F56B9897B}"/>
              </a:ext>
            </a:extLst>
          </p:cNvPr>
          <p:cNvSpPr>
            <a:spLocks noGrp="1"/>
          </p:cNvSpPr>
          <p:nvPr>
            <p:ph type="pic" idx="1"/>
          </p:nvPr>
        </p:nvSpPr>
        <p:spPr>
          <a:xfrm>
            <a:off x="838200"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F323A-7EAB-404C-9F38-1945F1356B0C}"/>
              </a:ext>
            </a:extLst>
          </p:cNvPr>
          <p:cNvSpPr>
            <a:spLocks noGrp="1"/>
          </p:cNvSpPr>
          <p:nvPr>
            <p:ph type="body" sz="half" idx="2"/>
          </p:nvPr>
        </p:nvSpPr>
        <p:spPr>
          <a:xfrm>
            <a:off x="7421563"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dirty="0"/>
          </a:p>
        </p:txBody>
      </p:sp>
      <p:pic>
        <p:nvPicPr>
          <p:cNvPr id="8" name="Graphic 7">
            <a:extLst>
              <a:ext uri="{FF2B5EF4-FFF2-40B4-BE49-F238E27FC236}">
                <a16:creationId xmlns:a16="http://schemas.microsoft.com/office/drawing/2014/main" id="{17AD42B7-E6AB-7249-90D5-3008A01A4C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063920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and tex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7DD380-F20F-4946-BFF5-C7DA90F98D62}"/>
              </a:ext>
            </a:extLst>
          </p:cNvPr>
          <p:cNvPicPr>
            <a:picLocks noChangeAspect="1"/>
          </p:cNvPicPr>
          <p:nvPr userDrawn="1"/>
        </p:nvPicPr>
        <p:blipFill rotWithShape="1">
          <a:blip r:embed="rId2"/>
          <a:srcRect l="13478" r="57147"/>
          <a:stretch/>
        </p:blipFill>
        <p:spPr>
          <a:xfrm>
            <a:off x="8610600" y="0"/>
            <a:ext cx="3581400" cy="6858000"/>
          </a:xfrm>
          <a:prstGeom prst="rect">
            <a:avLst/>
          </a:prstGeom>
        </p:spPr>
      </p:pic>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dirty="0"/>
          </a:p>
        </p:txBody>
      </p:sp>
      <p:sp>
        <p:nvSpPr>
          <p:cNvPr id="11" name="Title 1">
            <a:extLst>
              <a:ext uri="{FF2B5EF4-FFF2-40B4-BE49-F238E27FC236}">
                <a16:creationId xmlns:a16="http://schemas.microsoft.com/office/drawing/2014/main" id="{7A8B648A-BC6E-6244-AF71-D5F71382EE5A}"/>
              </a:ext>
            </a:extLst>
          </p:cNvPr>
          <p:cNvSpPr>
            <a:spLocks noGrp="1"/>
          </p:cNvSpPr>
          <p:nvPr>
            <p:ph type="title"/>
          </p:nvPr>
        </p:nvSpPr>
        <p:spPr>
          <a:xfrm>
            <a:off x="839788" y="365125"/>
            <a:ext cx="3932237" cy="1692275"/>
          </a:xfrm>
          <a:prstGeom prst="rect">
            <a:avLst/>
          </a:prstGeom>
        </p:spPr>
        <p:txBody>
          <a:bodyPr anchor="b">
            <a:noAutofit/>
          </a:bodyPr>
          <a:lstStyle>
            <a:lvl1pPr>
              <a:defRPr sz="4400">
                <a:solidFill>
                  <a:srgbClr val="2F5CEE"/>
                </a:solidFill>
              </a:defRPr>
            </a:lvl1pPr>
          </a:lstStyle>
          <a:p>
            <a:r>
              <a:rPr lang="en-US" dirty="0"/>
              <a:t>Click to edit Master title style</a:t>
            </a:r>
          </a:p>
        </p:txBody>
      </p:sp>
      <p:sp>
        <p:nvSpPr>
          <p:cNvPr id="12" name="Picture Placeholder 2">
            <a:extLst>
              <a:ext uri="{FF2B5EF4-FFF2-40B4-BE49-F238E27FC236}">
                <a16:creationId xmlns:a16="http://schemas.microsoft.com/office/drawing/2014/main" id="{3691ED78-3374-214F-943A-7CDC74DAA0D5}"/>
              </a:ext>
            </a:extLst>
          </p:cNvPr>
          <p:cNvSpPr>
            <a:spLocks noGrp="1"/>
          </p:cNvSpPr>
          <p:nvPr>
            <p:ph type="pic" idx="1"/>
          </p:nvPr>
        </p:nvSpPr>
        <p:spPr>
          <a:xfrm>
            <a:off x="5183188"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ext Placeholder 3">
            <a:extLst>
              <a:ext uri="{FF2B5EF4-FFF2-40B4-BE49-F238E27FC236}">
                <a16:creationId xmlns:a16="http://schemas.microsoft.com/office/drawing/2014/main" id="{D77B82B2-A85F-0345-970F-0FA817B986F5}"/>
              </a:ext>
            </a:extLst>
          </p:cNvPr>
          <p:cNvSpPr>
            <a:spLocks noGrp="1"/>
          </p:cNvSpPr>
          <p:nvPr>
            <p:ph type="body" sz="half" idx="2"/>
          </p:nvPr>
        </p:nvSpPr>
        <p:spPr>
          <a:xfrm>
            <a:off x="839788"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Graphic 7">
            <a:extLst>
              <a:ext uri="{FF2B5EF4-FFF2-40B4-BE49-F238E27FC236}">
                <a16:creationId xmlns:a16="http://schemas.microsoft.com/office/drawing/2014/main" id="{DB87729E-993A-294A-BBB8-F6D1D38D02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712796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texture inver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7DD380-F20F-4946-BFF5-C7DA90F98D62}"/>
              </a:ext>
            </a:extLst>
          </p:cNvPr>
          <p:cNvPicPr>
            <a:picLocks noChangeAspect="1"/>
          </p:cNvPicPr>
          <p:nvPr userDrawn="1"/>
        </p:nvPicPr>
        <p:blipFill rotWithShape="1">
          <a:blip r:embed="rId2"/>
          <a:srcRect l="13478" r="57147"/>
          <a:stretch/>
        </p:blipFill>
        <p:spPr>
          <a:xfrm>
            <a:off x="1" y="0"/>
            <a:ext cx="3581400" cy="6858000"/>
          </a:xfrm>
          <a:prstGeom prst="rect">
            <a:avLst/>
          </a:prstGeom>
        </p:spPr>
      </p:pic>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dirty="0"/>
          </a:p>
        </p:txBody>
      </p:sp>
      <p:sp>
        <p:nvSpPr>
          <p:cNvPr id="11" name="Title 1">
            <a:extLst>
              <a:ext uri="{FF2B5EF4-FFF2-40B4-BE49-F238E27FC236}">
                <a16:creationId xmlns:a16="http://schemas.microsoft.com/office/drawing/2014/main" id="{7A8B648A-BC6E-6244-AF71-D5F71382EE5A}"/>
              </a:ext>
            </a:extLst>
          </p:cNvPr>
          <p:cNvSpPr>
            <a:spLocks noGrp="1"/>
          </p:cNvSpPr>
          <p:nvPr>
            <p:ph type="title"/>
          </p:nvPr>
        </p:nvSpPr>
        <p:spPr>
          <a:xfrm>
            <a:off x="7421563" y="365125"/>
            <a:ext cx="3932237" cy="1692275"/>
          </a:xfrm>
          <a:prstGeom prst="rect">
            <a:avLst/>
          </a:prstGeom>
        </p:spPr>
        <p:txBody>
          <a:bodyPr anchor="b">
            <a:noAutofit/>
          </a:bodyPr>
          <a:lstStyle>
            <a:lvl1pPr>
              <a:defRPr sz="4400">
                <a:solidFill>
                  <a:srgbClr val="2F5CEE"/>
                </a:solidFill>
              </a:defRPr>
            </a:lvl1pPr>
          </a:lstStyle>
          <a:p>
            <a:r>
              <a:rPr lang="en-US" dirty="0"/>
              <a:t>Click to edit Master title style</a:t>
            </a:r>
          </a:p>
        </p:txBody>
      </p:sp>
      <p:sp>
        <p:nvSpPr>
          <p:cNvPr id="12" name="Picture Placeholder 2">
            <a:extLst>
              <a:ext uri="{FF2B5EF4-FFF2-40B4-BE49-F238E27FC236}">
                <a16:creationId xmlns:a16="http://schemas.microsoft.com/office/drawing/2014/main" id="{3691ED78-3374-214F-943A-7CDC74DAA0D5}"/>
              </a:ext>
            </a:extLst>
          </p:cNvPr>
          <p:cNvSpPr>
            <a:spLocks noGrp="1"/>
          </p:cNvSpPr>
          <p:nvPr>
            <p:ph type="pic" idx="1"/>
          </p:nvPr>
        </p:nvSpPr>
        <p:spPr>
          <a:xfrm>
            <a:off x="838200"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ext Placeholder 3">
            <a:extLst>
              <a:ext uri="{FF2B5EF4-FFF2-40B4-BE49-F238E27FC236}">
                <a16:creationId xmlns:a16="http://schemas.microsoft.com/office/drawing/2014/main" id="{D77B82B2-A85F-0345-970F-0FA817B986F5}"/>
              </a:ext>
            </a:extLst>
          </p:cNvPr>
          <p:cNvSpPr>
            <a:spLocks noGrp="1"/>
          </p:cNvSpPr>
          <p:nvPr>
            <p:ph type="body" sz="half" idx="2"/>
          </p:nvPr>
        </p:nvSpPr>
        <p:spPr>
          <a:xfrm>
            <a:off x="7421563"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Graphic 7">
            <a:extLst>
              <a:ext uri="{FF2B5EF4-FFF2-40B4-BE49-F238E27FC236}">
                <a16:creationId xmlns:a16="http://schemas.microsoft.com/office/drawing/2014/main" id="{3E33C66C-D91C-974D-8A92-97E6683304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00532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Hors-Piste Blu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DEBD4C8A-85D4-5043-BEF5-8A2D534C729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47402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Icons">
    <p:spTree>
      <p:nvGrpSpPr>
        <p:cNvPr id="1" name=""/>
        <p:cNvGrpSpPr/>
        <p:nvPr/>
      </p:nvGrpSpPr>
      <p:grpSpPr>
        <a:xfrm>
          <a:off x="0" y="0"/>
          <a:ext cx="0" cy="0"/>
          <a:chOff x="0" y="0"/>
          <a:chExt cx="0" cy="0"/>
        </a:xfrm>
      </p:grpSpPr>
      <p:pic>
        <p:nvPicPr>
          <p:cNvPr id="250" name="Graphic 249">
            <a:extLst>
              <a:ext uri="{FF2B5EF4-FFF2-40B4-BE49-F238E27FC236}">
                <a16:creationId xmlns:a16="http://schemas.microsoft.com/office/drawing/2014/main" id="{4C235A39-4C0A-5C46-A282-E8CFC7991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04129" y="4311366"/>
            <a:ext cx="720000" cy="720000"/>
          </a:xfrm>
          <a:prstGeom prst="rect">
            <a:avLst/>
          </a:prstGeom>
        </p:spPr>
      </p:pic>
      <p:pic>
        <p:nvPicPr>
          <p:cNvPr id="252" name="Graphic 251">
            <a:extLst>
              <a:ext uri="{FF2B5EF4-FFF2-40B4-BE49-F238E27FC236}">
                <a16:creationId xmlns:a16="http://schemas.microsoft.com/office/drawing/2014/main" id="{4503AF7B-36B3-664D-8EF6-DA145CD248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94405" y="4311366"/>
            <a:ext cx="720000" cy="720000"/>
          </a:xfrm>
          <a:prstGeom prst="rect">
            <a:avLst/>
          </a:prstGeom>
        </p:spPr>
      </p:pic>
      <p:pic>
        <p:nvPicPr>
          <p:cNvPr id="254" name="Graphic 253">
            <a:extLst>
              <a:ext uri="{FF2B5EF4-FFF2-40B4-BE49-F238E27FC236}">
                <a16:creationId xmlns:a16="http://schemas.microsoft.com/office/drawing/2014/main" id="{FE660C18-B577-314F-80F6-589EDC4EF7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658177" y="4311366"/>
            <a:ext cx="720000" cy="720000"/>
          </a:xfrm>
          <a:prstGeom prst="rect">
            <a:avLst/>
          </a:prstGeom>
        </p:spPr>
      </p:pic>
      <p:pic>
        <p:nvPicPr>
          <p:cNvPr id="256" name="Graphic 255">
            <a:extLst>
              <a:ext uri="{FF2B5EF4-FFF2-40B4-BE49-F238E27FC236}">
                <a16:creationId xmlns:a16="http://schemas.microsoft.com/office/drawing/2014/main" id="{ACF60A9D-9A27-A447-A681-753735C8BA4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799204" y="4311366"/>
            <a:ext cx="720000" cy="720000"/>
          </a:xfrm>
          <a:prstGeom prst="rect">
            <a:avLst/>
          </a:prstGeom>
        </p:spPr>
      </p:pic>
      <p:pic>
        <p:nvPicPr>
          <p:cNvPr id="258" name="Graphic 257">
            <a:extLst>
              <a:ext uri="{FF2B5EF4-FFF2-40B4-BE49-F238E27FC236}">
                <a16:creationId xmlns:a16="http://schemas.microsoft.com/office/drawing/2014/main" id="{2F4B4CF8-21F7-704C-9582-0DE788BD693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304129" y="3230218"/>
            <a:ext cx="720000" cy="720000"/>
          </a:xfrm>
          <a:prstGeom prst="rect">
            <a:avLst/>
          </a:prstGeom>
        </p:spPr>
      </p:pic>
      <p:pic>
        <p:nvPicPr>
          <p:cNvPr id="260" name="Graphic 259">
            <a:extLst>
              <a:ext uri="{FF2B5EF4-FFF2-40B4-BE49-F238E27FC236}">
                <a16:creationId xmlns:a16="http://schemas.microsoft.com/office/drawing/2014/main" id="{AF66BA95-875E-C541-BFA4-98589FE26A2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81153" y="3230218"/>
            <a:ext cx="720000" cy="720000"/>
          </a:xfrm>
          <a:prstGeom prst="rect">
            <a:avLst/>
          </a:prstGeom>
        </p:spPr>
      </p:pic>
      <p:pic>
        <p:nvPicPr>
          <p:cNvPr id="262" name="Graphic 261">
            <a:extLst>
              <a:ext uri="{FF2B5EF4-FFF2-40B4-BE49-F238E27FC236}">
                <a16:creationId xmlns:a16="http://schemas.microsoft.com/office/drawing/2014/main" id="{783A8F80-503E-B148-8616-8C7220A1DB6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658177" y="3230218"/>
            <a:ext cx="720000" cy="720000"/>
          </a:xfrm>
          <a:prstGeom prst="rect">
            <a:avLst/>
          </a:prstGeom>
        </p:spPr>
      </p:pic>
      <p:pic>
        <p:nvPicPr>
          <p:cNvPr id="264" name="Graphic 263">
            <a:extLst>
              <a:ext uri="{FF2B5EF4-FFF2-40B4-BE49-F238E27FC236}">
                <a16:creationId xmlns:a16="http://schemas.microsoft.com/office/drawing/2014/main" id="{871E8B32-0775-AA4A-94A9-B2A1C629C3F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799204" y="3230218"/>
            <a:ext cx="720000" cy="720000"/>
          </a:xfrm>
          <a:prstGeom prst="rect">
            <a:avLst/>
          </a:prstGeom>
        </p:spPr>
      </p:pic>
      <p:pic>
        <p:nvPicPr>
          <p:cNvPr id="266" name="Graphic 265">
            <a:extLst>
              <a:ext uri="{FF2B5EF4-FFF2-40B4-BE49-F238E27FC236}">
                <a16:creationId xmlns:a16="http://schemas.microsoft.com/office/drawing/2014/main" id="{B7B6931D-FAC8-A944-B91D-314F02A7F7F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799204" y="5392514"/>
            <a:ext cx="720000" cy="720000"/>
          </a:xfrm>
          <a:prstGeom prst="rect">
            <a:avLst/>
          </a:prstGeom>
        </p:spPr>
      </p:pic>
      <p:pic>
        <p:nvPicPr>
          <p:cNvPr id="270" name="Graphic 269">
            <a:extLst>
              <a:ext uri="{FF2B5EF4-FFF2-40B4-BE49-F238E27FC236}">
                <a16:creationId xmlns:a16="http://schemas.microsoft.com/office/drawing/2014/main" id="{A5CB98A2-6538-7743-A938-15A1AE46271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658177" y="5392514"/>
            <a:ext cx="720000" cy="720000"/>
          </a:xfrm>
          <a:prstGeom prst="rect">
            <a:avLst/>
          </a:prstGeom>
        </p:spPr>
      </p:pic>
      <p:pic>
        <p:nvPicPr>
          <p:cNvPr id="272" name="Graphic 271">
            <a:extLst>
              <a:ext uri="{FF2B5EF4-FFF2-40B4-BE49-F238E27FC236}">
                <a16:creationId xmlns:a16="http://schemas.microsoft.com/office/drawing/2014/main" id="{A8529D77-8C54-BC46-849B-25B4EC1AB35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6481153" y="5356514"/>
            <a:ext cx="720000" cy="720000"/>
          </a:xfrm>
          <a:prstGeom prst="rect">
            <a:avLst/>
          </a:prstGeom>
        </p:spPr>
      </p:pic>
      <p:pic>
        <p:nvPicPr>
          <p:cNvPr id="274" name="Graphic 273">
            <a:extLst>
              <a:ext uri="{FF2B5EF4-FFF2-40B4-BE49-F238E27FC236}">
                <a16:creationId xmlns:a16="http://schemas.microsoft.com/office/drawing/2014/main" id="{40EF11EA-A3F4-0646-87B7-F220550C9FAA}"/>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304129" y="5392514"/>
            <a:ext cx="720000" cy="720000"/>
          </a:xfrm>
          <a:prstGeom prst="rect">
            <a:avLst/>
          </a:prstGeom>
        </p:spPr>
      </p:pic>
      <p:pic>
        <p:nvPicPr>
          <p:cNvPr id="276" name="Graphic 275">
            <a:extLst>
              <a:ext uri="{FF2B5EF4-FFF2-40B4-BE49-F238E27FC236}">
                <a16:creationId xmlns:a16="http://schemas.microsoft.com/office/drawing/2014/main" id="{CD4119E3-C2C1-EB4B-A25C-8AF07D0B332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971121" y="1267852"/>
            <a:ext cx="1555200" cy="1080000"/>
          </a:xfrm>
          <a:prstGeom prst="rect">
            <a:avLst/>
          </a:prstGeom>
        </p:spPr>
      </p:pic>
      <p:pic>
        <p:nvPicPr>
          <p:cNvPr id="278" name="Graphic 277">
            <a:extLst>
              <a:ext uri="{FF2B5EF4-FFF2-40B4-BE49-F238E27FC236}">
                <a16:creationId xmlns:a16="http://schemas.microsoft.com/office/drawing/2014/main" id="{9BE3D580-2065-9746-9B71-926D77A3E085}"/>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7222440" y="1267852"/>
            <a:ext cx="1080000" cy="1080000"/>
          </a:xfrm>
          <a:prstGeom prst="rect">
            <a:avLst/>
          </a:prstGeom>
        </p:spPr>
      </p:pic>
      <p:pic>
        <p:nvPicPr>
          <p:cNvPr id="280" name="Graphic 279">
            <a:extLst>
              <a:ext uri="{FF2B5EF4-FFF2-40B4-BE49-F238E27FC236}">
                <a16:creationId xmlns:a16="http://schemas.microsoft.com/office/drawing/2014/main" id="{6F1D18DF-744F-A841-A3CE-DF8C7FDF0803}"/>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5257759" y="1267852"/>
            <a:ext cx="1296000" cy="1080000"/>
          </a:xfrm>
          <a:prstGeom prst="rect">
            <a:avLst/>
          </a:prstGeom>
        </p:spPr>
      </p:pic>
      <p:pic>
        <p:nvPicPr>
          <p:cNvPr id="282" name="Graphic 281">
            <a:extLst>
              <a:ext uri="{FF2B5EF4-FFF2-40B4-BE49-F238E27FC236}">
                <a16:creationId xmlns:a16="http://schemas.microsoft.com/office/drawing/2014/main" id="{5710505C-A079-C640-8BEB-01AC57FE309C}"/>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3509078" y="1267852"/>
            <a:ext cx="1080000" cy="1080000"/>
          </a:xfrm>
          <a:prstGeom prst="rect">
            <a:avLst/>
          </a:prstGeom>
        </p:spPr>
      </p:pic>
      <p:pic>
        <p:nvPicPr>
          <p:cNvPr id="284" name="Graphic 283">
            <a:extLst>
              <a:ext uri="{FF2B5EF4-FFF2-40B4-BE49-F238E27FC236}">
                <a16:creationId xmlns:a16="http://schemas.microsoft.com/office/drawing/2014/main" id="{0C9A79A9-CE9B-0946-B9E7-354CD0872CB0}"/>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1760397" y="1267852"/>
            <a:ext cx="1080000" cy="1080000"/>
          </a:xfrm>
          <a:prstGeom prst="rect">
            <a:avLst/>
          </a:prstGeom>
        </p:spPr>
      </p:pic>
    </p:spTree>
    <p:extLst>
      <p:ext uri="{BB962C8B-B14F-4D97-AF65-F5344CB8AC3E}">
        <p14:creationId xmlns:p14="http://schemas.microsoft.com/office/powerpoint/2010/main" val="226999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Hors-Piste Grey">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71CB74A4-2C42-A648-AD03-05EBBB84E88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694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Hors-Piste Dark Blue ">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827E675E-53CF-3A44-9759-13DD1BEF3E3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3129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2743730"/>
            <a:ext cx="9144000" cy="1370539"/>
          </a:xfrm>
        </p:spPr>
        <p:txBody>
          <a:bodyPr/>
          <a:lstStyle>
            <a:lvl1pPr algn="ctr">
              <a:defRPr>
                <a:solidFill>
                  <a:srgbClr val="2F5CEE"/>
                </a:solidFill>
              </a:defRPr>
            </a:lvl1pPr>
          </a:lstStyle>
          <a:p>
            <a:r>
              <a:rPr lang="en-US" dirty="0" err="1"/>
              <a:t>Titre</a:t>
            </a:r>
            <a:endParaRPr lang="en-US" dirty="0"/>
          </a:p>
        </p:txBody>
      </p:sp>
    </p:spTree>
    <p:extLst>
      <p:ext uri="{BB962C8B-B14F-4D97-AF65-F5344CB8AC3E}">
        <p14:creationId xmlns:p14="http://schemas.microsoft.com/office/powerpoint/2010/main" val="237800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Text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2AF0B2-0154-4249-9B24-EC39A7749F5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2743730"/>
            <a:ext cx="9144000" cy="1370539"/>
          </a:xfrm>
        </p:spPr>
        <p:txBody>
          <a:bodyPr/>
          <a:lstStyle>
            <a:lvl1pPr algn="ctr">
              <a:defRPr>
                <a:solidFill>
                  <a:srgbClr val="2F5CEE"/>
                </a:solidFill>
              </a:defRPr>
            </a:lvl1pPr>
          </a:lstStyle>
          <a:p>
            <a:r>
              <a:rPr lang="en-US" dirty="0" err="1"/>
              <a:t>Titre</a:t>
            </a:r>
            <a:endParaRPr lang="en-US" dirty="0"/>
          </a:p>
        </p:txBody>
      </p:sp>
    </p:spTree>
    <p:extLst>
      <p:ext uri="{BB962C8B-B14F-4D97-AF65-F5344CB8AC3E}">
        <p14:creationId xmlns:p14="http://schemas.microsoft.com/office/powerpoint/2010/main" val="211155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Textur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0C9A2-DBB8-A240-AAC3-53022231D0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2743730"/>
            <a:ext cx="9144000" cy="1370539"/>
          </a:xfrm>
        </p:spPr>
        <p:txBody>
          <a:bodyPr/>
          <a:lstStyle>
            <a:lvl1pPr algn="ctr">
              <a:defRPr>
                <a:solidFill>
                  <a:schemeClr val="bg1"/>
                </a:solidFill>
              </a:defRPr>
            </a:lvl1pPr>
          </a:lstStyle>
          <a:p>
            <a:r>
              <a:rPr lang="en-US" dirty="0" err="1"/>
              <a:t>Titre</a:t>
            </a:r>
            <a:endParaRPr lang="en-US" dirty="0"/>
          </a:p>
        </p:txBody>
      </p:sp>
    </p:spTree>
    <p:extLst>
      <p:ext uri="{BB962C8B-B14F-4D97-AF65-F5344CB8AC3E}">
        <p14:creationId xmlns:p14="http://schemas.microsoft.com/office/powerpoint/2010/main" val="2046579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title Slide with logo">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3047999"/>
            <a:ext cx="9144000" cy="1370539"/>
          </a:xfrm>
        </p:spPr>
        <p:txBody>
          <a:bodyPr/>
          <a:lstStyle>
            <a:lvl1pPr algn="ctr">
              <a:defRPr>
                <a:solidFill>
                  <a:srgbClr val="2F5CEE"/>
                </a:solidFill>
              </a:defRPr>
            </a:lvl1pPr>
          </a:lstStyle>
          <a:p>
            <a:r>
              <a:rPr lang="en-US" dirty="0" err="1"/>
              <a:t>Titre</a:t>
            </a:r>
            <a:endParaRPr lang="en-US" dirty="0"/>
          </a:p>
        </p:txBody>
      </p:sp>
      <p:sp>
        <p:nvSpPr>
          <p:cNvPr id="13" name="Subtitle 10">
            <a:extLst>
              <a:ext uri="{FF2B5EF4-FFF2-40B4-BE49-F238E27FC236}">
                <a16:creationId xmlns:a16="http://schemas.microsoft.com/office/drawing/2014/main" id="{934C526F-40A6-4E46-A1FD-8E436BB6826C}"/>
              </a:ext>
            </a:extLst>
          </p:cNvPr>
          <p:cNvSpPr>
            <a:spLocks noGrp="1"/>
          </p:cNvSpPr>
          <p:nvPr>
            <p:ph type="subTitle" idx="1" hasCustomPrompt="1"/>
          </p:nvPr>
        </p:nvSpPr>
        <p:spPr>
          <a:xfrm>
            <a:off x="1524000" y="4480538"/>
            <a:ext cx="9144000" cy="1655762"/>
          </a:xfrm>
        </p:spPr>
        <p:txBody>
          <a:bodyPr/>
          <a:lstStyle>
            <a:lvl1pPr marL="0" indent="0" algn="ctr">
              <a:buNone/>
              <a:defRPr>
                <a:solidFill>
                  <a:srgbClr val="2F5CEE"/>
                </a:solidFill>
              </a:defRPr>
            </a:lvl1pPr>
          </a:lstStyle>
          <a:p>
            <a:r>
              <a:rPr lang="en-US" dirty="0"/>
              <a:t>Sous-</a:t>
            </a:r>
            <a:r>
              <a:rPr lang="en-US" dirty="0" err="1"/>
              <a:t>titre</a:t>
            </a:r>
            <a:endParaRPr lang="en-US" dirty="0"/>
          </a:p>
        </p:txBody>
      </p:sp>
      <p:pic>
        <p:nvPicPr>
          <p:cNvPr id="14" name="Graphic 13">
            <a:extLst>
              <a:ext uri="{FF2B5EF4-FFF2-40B4-BE49-F238E27FC236}">
                <a16:creationId xmlns:a16="http://schemas.microsoft.com/office/drawing/2014/main" id="{EB70A0C8-9413-CD4F-AE8B-7E4846CAC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2348" y="1410055"/>
            <a:ext cx="4927304" cy="2153414"/>
          </a:xfrm>
          <a:prstGeom prst="rect">
            <a:avLst/>
          </a:prstGeom>
        </p:spPr>
      </p:pic>
    </p:spTree>
    <p:extLst>
      <p:ext uri="{BB962C8B-B14F-4D97-AF65-F5344CB8AC3E}">
        <p14:creationId xmlns:p14="http://schemas.microsoft.com/office/powerpoint/2010/main" val="2167323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Slide_Texture +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82C3E-D7DE-3E41-B8E1-63CA6DF620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3047999"/>
            <a:ext cx="9144000" cy="1370539"/>
          </a:xfrm>
        </p:spPr>
        <p:txBody>
          <a:bodyPr/>
          <a:lstStyle>
            <a:lvl1pPr algn="ctr">
              <a:defRPr>
                <a:solidFill>
                  <a:srgbClr val="2F5CEE"/>
                </a:solidFill>
              </a:defRPr>
            </a:lvl1pPr>
          </a:lstStyle>
          <a:p>
            <a:r>
              <a:rPr lang="en-US" dirty="0" err="1"/>
              <a:t>Titre</a:t>
            </a:r>
            <a:endParaRPr lang="en-US" dirty="0"/>
          </a:p>
        </p:txBody>
      </p:sp>
      <p:sp>
        <p:nvSpPr>
          <p:cNvPr id="13" name="Subtitle 10">
            <a:extLst>
              <a:ext uri="{FF2B5EF4-FFF2-40B4-BE49-F238E27FC236}">
                <a16:creationId xmlns:a16="http://schemas.microsoft.com/office/drawing/2014/main" id="{934C526F-40A6-4E46-A1FD-8E436BB6826C}"/>
              </a:ext>
            </a:extLst>
          </p:cNvPr>
          <p:cNvSpPr>
            <a:spLocks noGrp="1"/>
          </p:cNvSpPr>
          <p:nvPr>
            <p:ph type="subTitle" idx="1" hasCustomPrompt="1"/>
          </p:nvPr>
        </p:nvSpPr>
        <p:spPr>
          <a:xfrm>
            <a:off x="1524000" y="4480538"/>
            <a:ext cx="9144000" cy="1655762"/>
          </a:xfrm>
        </p:spPr>
        <p:txBody>
          <a:bodyPr/>
          <a:lstStyle>
            <a:lvl1pPr marL="0" indent="0" algn="ctr">
              <a:buNone/>
              <a:defRPr>
                <a:solidFill>
                  <a:srgbClr val="2F5CEE"/>
                </a:solidFill>
              </a:defRPr>
            </a:lvl1pPr>
          </a:lstStyle>
          <a:p>
            <a:r>
              <a:rPr lang="en-US" dirty="0"/>
              <a:t>Sous-</a:t>
            </a:r>
            <a:r>
              <a:rPr lang="en-US" dirty="0" err="1"/>
              <a:t>titre</a:t>
            </a:r>
            <a:endParaRPr lang="en-US" dirty="0"/>
          </a:p>
        </p:txBody>
      </p:sp>
      <p:pic>
        <p:nvPicPr>
          <p:cNvPr id="14" name="Graphic 13">
            <a:extLst>
              <a:ext uri="{FF2B5EF4-FFF2-40B4-BE49-F238E27FC236}">
                <a16:creationId xmlns:a16="http://schemas.microsoft.com/office/drawing/2014/main" id="{EB70A0C8-9413-CD4F-AE8B-7E4846CAC6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2348" y="1410055"/>
            <a:ext cx="4927304" cy="2153414"/>
          </a:xfrm>
          <a:prstGeom prst="rect">
            <a:avLst/>
          </a:prstGeom>
        </p:spPr>
      </p:pic>
    </p:spTree>
    <p:extLst>
      <p:ext uri="{BB962C8B-B14F-4D97-AF65-F5344CB8AC3E}">
        <p14:creationId xmlns:p14="http://schemas.microsoft.com/office/powerpoint/2010/main" val="221214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E8090C-C2C7-B64D-8F52-FE06616AA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D7AAD5F5-9DAB-3C45-9D0E-89252CB85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3570321"/>
      </p:ext>
    </p:extLst>
  </p:cSld>
  <p:clrMap bg1="lt1" tx1="dk1" bg2="lt2" tx2="dk2" accent1="accent1" accent2="accent2" accent3="accent3" accent4="accent4" accent5="accent5" accent6="accent6" hlink="hlink" folHlink="folHlink"/>
  <p:sldLayoutIdLst>
    <p:sldLayoutId id="2147483655" r:id="rId1"/>
    <p:sldLayoutId id="2147483666" r:id="rId2"/>
    <p:sldLayoutId id="2147483667" r:id="rId3"/>
    <p:sldLayoutId id="2147483670" r:id="rId4"/>
    <p:sldLayoutId id="2147483661" r:id="rId5"/>
    <p:sldLayoutId id="2147483662" r:id="rId6"/>
    <p:sldLayoutId id="2147483668" r:id="rId7"/>
    <p:sldLayoutId id="2147483649" r:id="rId8"/>
    <p:sldLayoutId id="2147483658" r:id="rId9"/>
    <p:sldLayoutId id="2147483669" r:id="rId10"/>
    <p:sldLayoutId id="2147483650" r:id="rId11"/>
    <p:sldLayoutId id="2147483660" r:id="rId12"/>
    <p:sldLayoutId id="2147483652" r:id="rId13"/>
    <p:sldLayoutId id="2147483663" r:id="rId14"/>
    <p:sldLayoutId id="2147483654" r:id="rId15"/>
    <p:sldLayoutId id="2147483657" r:id="rId16"/>
    <p:sldLayoutId id="2147483664" r:id="rId17"/>
    <p:sldLayoutId id="2147483659" r:id="rId18"/>
    <p:sldLayoutId id="2147483665" r:id="rId19"/>
    <p:sldLayoutId id="2147483671" r:id="rId20"/>
  </p:sldLayoutIdLst>
  <p:hf hdr="0" dt="0"/>
  <p:txStyles>
    <p:title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F5CE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F5CE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F5CE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F5CE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F5CE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4.xml"/><Relationship Id="rId7" Type="http://schemas.openxmlformats.org/officeDocument/2006/relationships/notesSlide" Target="../notesSlides/notesSlide9.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3.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hyperlink" Target="https://sante-mentale-jeunesse.usherbrooke.ca/wp-content/uploads/2018/12/Final-GPS.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4.jpeg"/><Relationship Id="rId2" Type="http://schemas.openxmlformats.org/officeDocument/2006/relationships/video" Target="https://www.youtube.com/embed/toJf4_dvwSQ?feature=oembed" TargetMode="External"/><Relationship Id="rId1" Type="http://schemas.openxmlformats.org/officeDocument/2006/relationships/tags" Target="../tags/tag7.xml"/><Relationship Id="rId6" Type="http://schemas.openxmlformats.org/officeDocument/2006/relationships/hyperlink" Target="https://www.youtube.com/watch?v=toJf4_dvwSQ" TargetMode="External"/><Relationship Id="rId5" Type="http://schemas.openxmlformats.org/officeDocument/2006/relationships/image" Target="../media/image49.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8.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video" Target="https://www.youtube.com/embed/N6-2fVsFV8E?start=1&amp;feature=oembed" TargetMode="Externa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9.xml"/><Relationship Id="rId5" Type="http://schemas.openxmlformats.org/officeDocument/2006/relationships/hyperlink" Target="https://sante-mentale-jeunesse.usherbrooke.ca/wp-content/uploads/2018/11/Montagne_final.wav" TargetMode="Externa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57.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21.xml"/><Relationship Id="rId5" Type="http://schemas.openxmlformats.org/officeDocument/2006/relationships/slideLayout" Target="../slideLayouts/slideLayout11.xml"/><Relationship Id="rId4" Type="http://schemas.openxmlformats.org/officeDocument/2006/relationships/tags" Target="../tags/tag13.xml"/></Relationships>
</file>

<file path=ppt/slides/_rels/slide26.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tags" Target="../tags/tag16.xml"/><Relationship Id="rId7" Type="http://schemas.openxmlformats.org/officeDocument/2006/relationships/image" Target="../media/image58.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22.xml"/><Relationship Id="rId5" Type="http://schemas.openxmlformats.org/officeDocument/2006/relationships/slideLayout" Target="../slideLayouts/slideLayout15.xml"/><Relationship Id="rId4" Type="http://schemas.openxmlformats.org/officeDocument/2006/relationships/tags" Target="../tags/tag17.xml"/></Relationships>
</file>

<file path=ppt/slides/_rels/slide27.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tags" Target="../tags/tag20.xml"/><Relationship Id="rId7" Type="http://schemas.openxmlformats.org/officeDocument/2006/relationships/notesSlide" Target="../notesSlides/notesSlide23.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5.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61.emf"/></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28360"/>
            <a:ext cx="12192000" cy="929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ZoneTexte 2"/>
          <p:cNvSpPr txBox="1"/>
          <p:nvPr/>
        </p:nvSpPr>
        <p:spPr>
          <a:xfrm>
            <a:off x="4806038" y="5939319"/>
            <a:ext cx="2579924" cy="646331"/>
          </a:xfrm>
          <a:prstGeom prst="rect">
            <a:avLst/>
          </a:prstGeom>
          <a:noFill/>
        </p:spPr>
        <p:txBody>
          <a:bodyPr wrap="square" rtlCol="0">
            <a:spAutoFit/>
          </a:bodyPr>
          <a:lstStyle/>
          <a:p>
            <a:r>
              <a:rPr lang="fr-CA" sz="3600" b="1" dirty="0">
                <a:solidFill>
                  <a:srgbClr val="2F5CEE"/>
                </a:solidFill>
              </a:rPr>
              <a:t>Expédition</a:t>
            </a:r>
          </a:p>
        </p:txBody>
      </p:sp>
    </p:spTree>
    <p:extLst>
      <p:ext uri="{BB962C8B-B14F-4D97-AF65-F5344CB8AC3E}">
        <p14:creationId xmlns:p14="http://schemas.microsoft.com/office/powerpoint/2010/main" val="1873661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p:nvPr>
        </p:nvSpPr>
        <p:spPr>
          <a:xfrm>
            <a:off x="1284370" y="-336081"/>
            <a:ext cx="9623259" cy="2004460"/>
          </a:xfrm>
        </p:spPr>
        <p:txBody>
          <a:bodyPr>
            <a:normAutofit fontScale="90000"/>
          </a:bodyPr>
          <a:lstStyle/>
          <a:p>
            <a:pPr algn="ctr"/>
            <a:br>
              <a:rPr lang="en-US" dirty="0"/>
            </a:br>
            <a:br>
              <a:rPr lang="en-US" dirty="0"/>
            </a:br>
            <a:r>
              <a:rPr lang="en-US" dirty="0" err="1"/>
              <a:t>Mes</a:t>
            </a:r>
            <a:r>
              <a:rPr lang="en-US" dirty="0"/>
              <a:t> pensées </a:t>
            </a:r>
            <a:r>
              <a:rPr lang="en-US" dirty="0" err="1"/>
              <a:t>sont-elles</a:t>
            </a:r>
            <a:r>
              <a:rPr lang="en-US" dirty="0"/>
              <a:t> </a:t>
            </a:r>
            <a:r>
              <a:rPr lang="en-US" dirty="0" err="1"/>
              <a:t>aidantes</a:t>
            </a:r>
            <a:r>
              <a:rPr lang="en-US" dirty="0"/>
              <a:t>?</a:t>
            </a:r>
            <a:br>
              <a:rPr lang="en-US" sz="3200" dirty="0"/>
            </a:br>
            <a:endParaRPr lang="en-US" sz="3200" dirty="0"/>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10</a:t>
            </a:fld>
            <a:endParaRPr lang="en-US" dirty="0"/>
          </a:p>
        </p:txBody>
      </p:sp>
      <p:graphicFrame>
        <p:nvGraphicFramePr>
          <p:cNvPr id="2" name="Tableau 1">
            <a:extLst>
              <a:ext uri="{FF2B5EF4-FFF2-40B4-BE49-F238E27FC236}">
                <a16:creationId xmlns:a16="http://schemas.microsoft.com/office/drawing/2014/main" id="{EDE95433-0ADC-4BCE-AD3F-E70FDA157284}"/>
              </a:ext>
            </a:extLst>
          </p:cNvPr>
          <p:cNvGraphicFramePr>
            <a:graphicFrameLocks noGrp="1"/>
          </p:cNvGraphicFramePr>
          <p:nvPr/>
        </p:nvGraphicFramePr>
        <p:xfrm>
          <a:off x="64168" y="1775858"/>
          <a:ext cx="12079706" cy="4005523"/>
        </p:xfrm>
        <a:graphic>
          <a:graphicData uri="http://schemas.openxmlformats.org/drawingml/2006/table">
            <a:tbl>
              <a:tblPr firstRow="1" firstCol="1" bandRow="1">
                <a:tableStyleId>{C083E6E3-FA7D-4D7B-A595-EF9225AFEA82}</a:tableStyleId>
              </a:tblPr>
              <a:tblGrid>
                <a:gridCol w="2415941">
                  <a:extLst>
                    <a:ext uri="{9D8B030D-6E8A-4147-A177-3AD203B41FA5}">
                      <a16:colId xmlns:a16="http://schemas.microsoft.com/office/drawing/2014/main" val="1250042748"/>
                    </a:ext>
                  </a:extLst>
                </a:gridCol>
                <a:gridCol w="2415941">
                  <a:extLst>
                    <a:ext uri="{9D8B030D-6E8A-4147-A177-3AD203B41FA5}">
                      <a16:colId xmlns:a16="http://schemas.microsoft.com/office/drawing/2014/main" val="3672364497"/>
                    </a:ext>
                  </a:extLst>
                </a:gridCol>
                <a:gridCol w="2415941">
                  <a:extLst>
                    <a:ext uri="{9D8B030D-6E8A-4147-A177-3AD203B41FA5}">
                      <a16:colId xmlns:a16="http://schemas.microsoft.com/office/drawing/2014/main" val="2738665593"/>
                    </a:ext>
                  </a:extLst>
                </a:gridCol>
                <a:gridCol w="2692872">
                  <a:extLst>
                    <a:ext uri="{9D8B030D-6E8A-4147-A177-3AD203B41FA5}">
                      <a16:colId xmlns:a16="http://schemas.microsoft.com/office/drawing/2014/main" val="3933425122"/>
                    </a:ext>
                  </a:extLst>
                </a:gridCol>
                <a:gridCol w="2139011">
                  <a:extLst>
                    <a:ext uri="{9D8B030D-6E8A-4147-A177-3AD203B41FA5}">
                      <a16:colId xmlns:a16="http://schemas.microsoft.com/office/drawing/2014/main" val="2373340301"/>
                    </a:ext>
                  </a:extLst>
                </a:gridCol>
              </a:tblGrid>
              <a:tr h="1039530">
                <a:tc>
                  <a:txBody>
                    <a:bodyPr/>
                    <a:lstStyle/>
                    <a:p>
                      <a:pPr algn="ctr">
                        <a:lnSpc>
                          <a:spcPct val="115000"/>
                        </a:lnSpc>
                        <a:spcAft>
                          <a:spcPts val="700"/>
                        </a:spcAft>
                      </a:pPr>
                      <a:r>
                        <a:rPr lang="fr-CA" sz="2000">
                          <a:effectLst/>
                        </a:rPr>
                        <a:t>Description de la situation</a:t>
                      </a:r>
                      <a:endParaRPr lang="fr-CA" sz="2000">
                        <a:effectLst/>
                        <a:latin typeface="Raleway" panose="020B0503030101060003" pitchFamily="34" charset="0"/>
                        <a:ea typeface="Raleway" panose="020B0503030101060003" pitchFamily="34" charset="0"/>
                        <a:cs typeface="Raleway" panose="020B0503030101060003" pitchFamily="34" charset="0"/>
                      </a:endParaRPr>
                    </a:p>
                  </a:txBody>
                  <a:tcPr marL="68580" marR="68580" marT="0" marB="0" anchor="ctr"/>
                </a:tc>
                <a:tc>
                  <a:txBody>
                    <a:bodyPr/>
                    <a:lstStyle/>
                    <a:p>
                      <a:pPr marR="53340" algn="ctr">
                        <a:lnSpc>
                          <a:spcPct val="115000"/>
                        </a:lnSpc>
                        <a:spcAft>
                          <a:spcPts val="700"/>
                        </a:spcAft>
                      </a:pPr>
                      <a:r>
                        <a:rPr lang="fr-CA" sz="2000">
                          <a:effectLst/>
                        </a:rPr>
                        <a:t>Pensées</a:t>
                      </a:r>
                      <a:endParaRPr lang="fr-CA" sz="2000">
                        <a:effectLst/>
                        <a:latin typeface="Raleway" panose="020B0503030101060003" pitchFamily="34" charset="0"/>
                        <a:ea typeface="Raleway" panose="020B0503030101060003" pitchFamily="34" charset="0"/>
                        <a:cs typeface="Raleway" panose="020B0503030101060003" pitchFamily="34" charset="0"/>
                      </a:endParaRPr>
                    </a:p>
                  </a:txBody>
                  <a:tcPr marL="68580" marR="68580" marT="0" marB="0" anchor="ctr"/>
                </a:tc>
                <a:tc>
                  <a:txBody>
                    <a:bodyPr/>
                    <a:lstStyle/>
                    <a:p>
                      <a:pPr marR="135890" algn="ctr">
                        <a:lnSpc>
                          <a:spcPct val="115000"/>
                        </a:lnSpc>
                        <a:spcAft>
                          <a:spcPts val="700"/>
                        </a:spcAft>
                      </a:pPr>
                      <a:r>
                        <a:rPr lang="fr-CA" sz="2000">
                          <a:effectLst/>
                        </a:rPr>
                        <a:t>Émotions et sensations</a:t>
                      </a:r>
                      <a:endParaRPr lang="fr-CA" sz="2000">
                        <a:effectLst/>
                        <a:latin typeface="Raleway" panose="020B0503030101060003" pitchFamily="34" charset="0"/>
                        <a:ea typeface="Raleway" panose="020B0503030101060003" pitchFamily="34" charset="0"/>
                        <a:cs typeface="Raleway" panose="020B0503030101060003" pitchFamily="34" charset="0"/>
                      </a:endParaRPr>
                    </a:p>
                  </a:txBody>
                  <a:tcPr marL="68580" marR="68580" marT="0" marB="0" anchor="ctr"/>
                </a:tc>
                <a:tc>
                  <a:txBody>
                    <a:bodyPr/>
                    <a:lstStyle/>
                    <a:p>
                      <a:pPr algn="ctr">
                        <a:lnSpc>
                          <a:spcPct val="115000"/>
                        </a:lnSpc>
                        <a:spcAft>
                          <a:spcPts val="700"/>
                        </a:spcAft>
                      </a:pPr>
                      <a:r>
                        <a:rPr lang="fr-CA" sz="2000">
                          <a:effectLst/>
                        </a:rPr>
                        <a:t>Reformulation de la pensée en pensée réaliste, aidante et positive</a:t>
                      </a:r>
                      <a:endParaRPr lang="fr-CA" sz="2000">
                        <a:effectLst/>
                        <a:latin typeface="Raleway" panose="020B0503030101060003" pitchFamily="34" charset="0"/>
                        <a:ea typeface="Raleway" panose="020B0503030101060003" pitchFamily="34" charset="0"/>
                        <a:cs typeface="Raleway" panose="020B0503030101060003" pitchFamily="34" charset="0"/>
                      </a:endParaRPr>
                    </a:p>
                  </a:txBody>
                  <a:tcPr marL="68580" marR="68580" marT="0" marB="0" anchor="ctr"/>
                </a:tc>
                <a:tc>
                  <a:txBody>
                    <a:bodyPr/>
                    <a:lstStyle/>
                    <a:p>
                      <a:pPr marR="64135" algn="ctr">
                        <a:lnSpc>
                          <a:spcPct val="115000"/>
                        </a:lnSpc>
                        <a:spcAft>
                          <a:spcPts val="700"/>
                        </a:spcAft>
                      </a:pPr>
                      <a:r>
                        <a:rPr lang="fr-CA" sz="2000">
                          <a:effectLst/>
                        </a:rPr>
                        <a:t>Émotions et sensations</a:t>
                      </a:r>
                      <a:endParaRPr lang="fr-CA" sz="2000">
                        <a:effectLst/>
                        <a:latin typeface="Raleway" panose="020B0503030101060003" pitchFamily="34" charset="0"/>
                        <a:ea typeface="Raleway" panose="020B0503030101060003" pitchFamily="34" charset="0"/>
                        <a:cs typeface="Raleway" panose="020B0503030101060003" pitchFamily="34" charset="0"/>
                      </a:endParaRPr>
                    </a:p>
                  </a:txBody>
                  <a:tcPr marL="68580" marR="68580" marT="0" marB="0" anchor="ctr"/>
                </a:tc>
                <a:extLst>
                  <a:ext uri="{0D108BD9-81ED-4DB2-BD59-A6C34878D82A}">
                    <a16:rowId xmlns:a16="http://schemas.microsoft.com/office/drawing/2014/main" val="2633438098"/>
                  </a:ext>
                </a:extLst>
              </a:tr>
              <a:tr h="2632843">
                <a:tc>
                  <a:txBody>
                    <a:bodyPr/>
                    <a:lstStyle/>
                    <a:p>
                      <a:pPr algn="ctr">
                        <a:lnSpc>
                          <a:spcPct val="115000"/>
                        </a:lnSpc>
                        <a:spcAft>
                          <a:spcPts val="700"/>
                        </a:spcAft>
                      </a:pPr>
                      <a:r>
                        <a:rPr lang="fr-CA" sz="2000">
                          <a:effectLst/>
                        </a:rPr>
                        <a:t>« Travail d’équipe, je ne connais personne »</a:t>
                      </a:r>
                      <a:endParaRPr lang="fr-CA" sz="2000">
                        <a:effectLst/>
                        <a:latin typeface="Raleway" panose="020B0503030101060003" pitchFamily="34" charset="0"/>
                        <a:ea typeface="Raleway" panose="020B0503030101060003" pitchFamily="34" charset="0"/>
                        <a:cs typeface="Raleway" panose="020B0503030101060003" pitchFamily="34" charset="0"/>
                      </a:endParaRPr>
                    </a:p>
                  </a:txBody>
                  <a:tcPr marL="68580" marR="68580" marT="0" marB="0" anchor="ctr"/>
                </a:tc>
                <a:tc>
                  <a:txBody>
                    <a:bodyPr/>
                    <a:lstStyle/>
                    <a:p>
                      <a:pPr marR="20320" algn="ctr">
                        <a:lnSpc>
                          <a:spcPct val="115000"/>
                        </a:lnSpc>
                        <a:spcAft>
                          <a:spcPts val="700"/>
                        </a:spcAft>
                      </a:pPr>
                      <a:r>
                        <a:rPr lang="fr-CA" sz="2000">
                          <a:effectLst/>
                        </a:rPr>
                        <a:t>« Personne ne voudra être avec moi »</a:t>
                      </a:r>
                      <a:endParaRPr lang="fr-CA" sz="2000">
                        <a:effectLst/>
                        <a:latin typeface="Raleway" panose="020B0503030101060003" pitchFamily="34" charset="0"/>
                        <a:ea typeface="Raleway" panose="020B0503030101060003" pitchFamily="34" charset="0"/>
                        <a:cs typeface="Raleway" panose="020B0503030101060003" pitchFamily="34" charset="0"/>
                      </a:endParaRPr>
                    </a:p>
                  </a:txBody>
                  <a:tcPr marL="68580" marR="68580" marT="0" marB="0" anchor="ctr"/>
                </a:tc>
                <a:tc>
                  <a:txBody>
                    <a:bodyPr/>
                    <a:lstStyle/>
                    <a:p>
                      <a:pPr algn="ctr">
                        <a:lnSpc>
                          <a:spcPct val="115000"/>
                        </a:lnSpc>
                        <a:spcAft>
                          <a:spcPts val="700"/>
                        </a:spcAft>
                      </a:pPr>
                      <a:r>
                        <a:rPr lang="fr-CA" sz="2000">
                          <a:effectLst/>
                        </a:rPr>
                        <a:t>« Peur, honte, cœur qui bat »</a:t>
                      </a:r>
                      <a:endParaRPr lang="fr-CA" sz="2000">
                        <a:effectLst/>
                        <a:latin typeface="Raleway" panose="020B0503030101060003" pitchFamily="34" charset="0"/>
                        <a:ea typeface="Raleway" panose="020B0503030101060003" pitchFamily="34" charset="0"/>
                        <a:cs typeface="Raleway" panose="020B0503030101060003" pitchFamily="34" charset="0"/>
                      </a:endParaRPr>
                    </a:p>
                  </a:txBody>
                  <a:tcPr marL="68580" marR="68580" marT="0" marB="0" anchor="ctr"/>
                </a:tc>
                <a:tc>
                  <a:txBody>
                    <a:bodyPr/>
                    <a:lstStyle/>
                    <a:p>
                      <a:pPr algn="ctr">
                        <a:lnSpc>
                          <a:spcPct val="115000"/>
                        </a:lnSpc>
                        <a:spcAft>
                          <a:spcPts val="700"/>
                        </a:spcAft>
                      </a:pPr>
                      <a:r>
                        <a:rPr lang="fr-CA" sz="2000">
                          <a:effectLst/>
                        </a:rPr>
                        <a:t>« Il y a peut-être quelqu’un d’aussi gêné que moi qui serait content que je lui offre qu’on travaille ensemble »</a:t>
                      </a:r>
                      <a:endParaRPr lang="fr-CA" sz="2000">
                        <a:effectLst/>
                        <a:latin typeface="Raleway" panose="020B0503030101060003" pitchFamily="34" charset="0"/>
                        <a:ea typeface="Raleway" panose="020B0503030101060003" pitchFamily="34" charset="0"/>
                        <a:cs typeface="Raleway" panose="020B0503030101060003" pitchFamily="34" charset="0"/>
                      </a:endParaRPr>
                    </a:p>
                  </a:txBody>
                  <a:tcPr marL="68580" marR="68580" marT="0" marB="0" anchor="ctr"/>
                </a:tc>
                <a:tc>
                  <a:txBody>
                    <a:bodyPr/>
                    <a:lstStyle/>
                    <a:p>
                      <a:pPr algn="ctr">
                        <a:lnSpc>
                          <a:spcPct val="115000"/>
                        </a:lnSpc>
                        <a:spcAft>
                          <a:spcPts val="700"/>
                        </a:spcAft>
                      </a:pPr>
                      <a:r>
                        <a:rPr lang="fr-CA" sz="2000" dirty="0">
                          <a:effectLst/>
                        </a:rPr>
                        <a:t>« Courage, dos plus droit »</a:t>
                      </a:r>
                      <a:endParaRPr lang="fr-CA" sz="2000" dirty="0">
                        <a:effectLst/>
                        <a:latin typeface="Raleway" panose="020B0503030101060003" pitchFamily="34" charset="0"/>
                        <a:ea typeface="Raleway" panose="020B0503030101060003" pitchFamily="34" charset="0"/>
                        <a:cs typeface="Raleway" panose="020B0503030101060003" pitchFamily="34" charset="0"/>
                      </a:endParaRPr>
                    </a:p>
                  </a:txBody>
                  <a:tcPr marL="68580" marR="68580" marT="0" marB="0" anchor="ctr"/>
                </a:tc>
                <a:extLst>
                  <a:ext uri="{0D108BD9-81ED-4DB2-BD59-A6C34878D82A}">
                    <a16:rowId xmlns:a16="http://schemas.microsoft.com/office/drawing/2014/main" val="3734255924"/>
                  </a:ext>
                </a:extLst>
              </a:tr>
            </a:tbl>
          </a:graphicData>
        </a:graphic>
      </p:graphicFrame>
    </p:spTree>
    <p:extLst>
      <p:ext uri="{BB962C8B-B14F-4D97-AF65-F5344CB8AC3E}">
        <p14:creationId xmlns:p14="http://schemas.microsoft.com/office/powerpoint/2010/main" val="1178231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Une image contenant texte, capture d’écran, diagramme, Police&#10;&#10;Description générée automatiquement">
            <a:extLst>
              <a:ext uri="{FF2B5EF4-FFF2-40B4-BE49-F238E27FC236}">
                <a16:creationId xmlns:a16="http://schemas.microsoft.com/office/drawing/2014/main" id="{EABA0236-A1EC-56E1-9F88-0A9BAF0DC1EA}"/>
              </a:ext>
            </a:extLst>
          </p:cNvPr>
          <p:cNvPicPr>
            <a:picLocks noChangeAspect="1"/>
          </p:cNvPicPr>
          <p:nvPr/>
        </p:nvPicPr>
        <p:blipFill rotWithShape="1">
          <a:blip r:embed="rId2"/>
          <a:srcRect b="19"/>
          <a:stretch/>
        </p:blipFill>
        <p:spPr>
          <a:xfrm>
            <a:off x="-58251" y="1282"/>
            <a:ext cx="12191980" cy="6856718"/>
          </a:xfrm>
          <a:prstGeom prst="rect">
            <a:avLst/>
          </a:prstGeom>
        </p:spPr>
      </p:pic>
      <p:sp>
        <p:nvSpPr>
          <p:cNvPr id="3" name="Espace réservé du numéro de diapositive 2">
            <a:extLst>
              <a:ext uri="{FF2B5EF4-FFF2-40B4-BE49-F238E27FC236}">
                <a16:creationId xmlns:a16="http://schemas.microsoft.com/office/drawing/2014/main" id="{62A02530-52DC-C6C1-091C-51D392F6E91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145B74D-6A0D-CF46-9BFB-933D6D9953E9}" type="slidenum">
              <a:rPr lang="en-US" sz="1200">
                <a:solidFill>
                  <a:srgbClr val="FFFFFF"/>
                </a:solidFill>
              </a:rPr>
              <a:pPr>
                <a:spcAft>
                  <a:spcPts val="600"/>
                </a:spcAft>
              </a:pPr>
              <a:t>11</a:t>
            </a:fld>
            <a:endParaRPr lang="en-US" sz="1200">
              <a:solidFill>
                <a:srgbClr val="FFFFFF"/>
              </a:solidFill>
            </a:endParaRPr>
          </a:p>
        </p:txBody>
      </p:sp>
      <p:sp>
        <p:nvSpPr>
          <p:cNvPr id="8" name="Slide Number Placeholder 2">
            <a:extLst>
              <a:ext uri="{FF2B5EF4-FFF2-40B4-BE49-F238E27FC236}">
                <a16:creationId xmlns:a16="http://schemas.microsoft.com/office/drawing/2014/main" id="{FB791F3A-D969-1EB9-9027-650DA50F9958}"/>
              </a:ext>
            </a:extLst>
          </p:cNvPr>
          <p:cNvSpPr txBox="1">
            <a:spLocks/>
          </p:cNvSpPr>
          <p:nvPr/>
        </p:nvSpPr>
        <p:spPr>
          <a:xfrm>
            <a:off x="8763000" y="6425623"/>
            <a:ext cx="2743200" cy="365125"/>
          </a:xfrm>
          <a:prstGeom prst="rect">
            <a:avLst/>
          </a:prstGeom>
        </p:spPr>
        <p:txBody>
          <a:bodyPr/>
          <a:lstStyle>
            <a:defPPr>
              <a:defRPr lang="en-US"/>
            </a:defPPr>
            <a:lvl1pPr marL="0" algn="r" defTabSz="914400" rtl="0" eaLnBrk="1" latinLnBrk="0" hangingPunct="1">
              <a:defRPr sz="1800" kern="1200">
                <a:solidFill>
                  <a:srgbClr val="2F5CE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45B74D-6A0D-CF46-9BFB-933D6D9953E9}" type="slidenum">
              <a:rPr lang="en-US" smtClean="0"/>
              <a:pPr/>
              <a:t>11</a:t>
            </a:fld>
            <a:endParaRPr lang="en-US" dirty="0"/>
          </a:p>
        </p:txBody>
      </p:sp>
    </p:spTree>
    <p:extLst>
      <p:ext uri="{BB962C8B-B14F-4D97-AF65-F5344CB8AC3E}">
        <p14:creationId xmlns:p14="http://schemas.microsoft.com/office/powerpoint/2010/main" val="2508005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C3131F-8674-884B-A69A-FA44DF503047}"/>
              </a:ext>
            </a:extLst>
          </p:cNvPr>
          <p:cNvSpPr>
            <a:spLocks noGrp="1"/>
          </p:cNvSpPr>
          <p:nvPr>
            <p:ph type="title"/>
            <p:custDataLst>
              <p:tags r:id="rId1"/>
            </p:custDataLst>
          </p:nvPr>
        </p:nvSpPr>
        <p:spPr>
          <a:xfrm>
            <a:off x="486697" y="272256"/>
            <a:ext cx="11400768" cy="1527047"/>
          </a:xfrm>
        </p:spPr>
        <p:txBody>
          <a:bodyPr>
            <a:normAutofit fontScale="90000"/>
          </a:bodyPr>
          <a:lstStyle/>
          <a:p>
            <a:pPr algn="ctr"/>
            <a:r>
              <a:rPr lang="fr-CA" sz="4000" b="1" dirty="0"/>
              <a:t>La pleine conscience: </a:t>
            </a:r>
            <a:br>
              <a:rPr lang="fr-CA" sz="4000" b="1" dirty="0"/>
            </a:br>
            <a:r>
              <a:rPr lang="fr-CA" sz="4000" dirty="0"/>
              <a:t>un outil essentiel pour mieux composer avec l’anxiété</a:t>
            </a:r>
            <a:endParaRPr lang="fr-CA" sz="400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6C329AB8-9C27-AA4D-8C06-AA273771F191}"/>
              </a:ext>
            </a:extLst>
          </p:cNvPr>
          <p:cNvSpPr>
            <a:spLocks noGrp="1"/>
          </p:cNvSpPr>
          <p:nvPr>
            <p:ph type="sldNum" sz="quarter" idx="12"/>
            <p:custDataLst>
              <p:tags r:id="rId2"/>
            </p:custDataLst>
          </p:nvPr>
        </p:nvSpPr>
        <p:spPr>
          <a:xfrm>
            <a:off x="8610600" y="6356350"/>
            <a:ext cx="2743200" cy="365125"/>
          </a:xfrm>
          <a:prstGeom prst="rect">
            <a:avLst/>
          </a:prstGeom>
        </p:spPr>
        <p:txBody>
          <a:bodyPr/>
          <a:lstStyle/>
          <a:p>
            <a:fld id="{C145B74D-6A0D-CF46-9BFB-933D6D9953E9}" type="slidenum">
              <a:rPr lang="en-US" smtClean="0"/>
              <a:pPr/>
              <a:t>12</a:t>
            </a:fld>
            <a:endParaRPr lang="en-US" dirty="0"/>
          </a:p>
        </p:txBody>
      </p:sp>
      <p:pic>
        <p:nvPicPr>
          <p:cNvPr id="3" name="Image 2"/>
          <p:cNvPicPr>
            <a:picLocks noChangeAspect="1"/>
          </p:cNvPicPr>
          <p:nvPr>
            <p:custDataLst>
              <p:tags r:id="rId3"/>
            </p:custDataLst>
          </p:nvPr>
        </p:nvPicPr>
        <p:blipFill>
          <a:blip r:embed="rId8">
            <a:duotone>
              <a:schemeClr val="bg2">
                <a:shade val="45000"/>
                <a:satMod val="135000"/>
              </a:schemeClr>
              <a:prstClr val="white"/>
            </a:duotone>
          </a:blip>
          <a:stretch>
            <a:fillRect/>
          </a:stretch>
        </p:blipFill>
        <p:spPr>
          <a:xfrm>
            <a:off x="649970" y="1451073"/>
            <a:ext cx="2791730" cy="3613835"/>
          </a:xfrm>
          <a:prstGeom prst="rect">
            <a:avLst/>
          </a:prstGeom>
          <a:solidFill>
            <a:schemeClr val="bg1"/>
          </a:solidFill>
        </p:spPr>
      </p:pic>
      <p:sp>
        <p:nvSpPr>
          <p:cNvPr id="9" name="ZoneTexte 8">
            <a:extLst>
              <a:ext uri="{FF2B5EF4-FFF2-40B4-BE49-F238E27FC236}">
                <a16:creationId xmlns:a16="http://schemas.microsoft.com/office/drawing/2014/main" id="{F1F10D60-E311-A143-A56F-3F027A6B06B0}"/>
              </a:ext>
            </a:extLst>
          </p:cNvPr>
          <p:cNvSpPr txBox="1"/>
          <p:nvPr>
            <p:custDataLst>
              <p:tags r:id="rId4"/>
            </p:custDataLst>
          </p:nvPr>
        </p:nvSpPr>
        <p:spPr>
          <a:xfrm>
            <a:off x="3975100" y="1956365"/>
            <a:ext cx="6934200" cy="2000548"/>
          </a:xfrm>
          <a:prstGeom prst="rect">
            <a:avLst/>
          </a:prstGeom>
          <a:noFill/>
        </p:spPr>
        <p:txBody>
          <a:bodyPr wrap="square" rtlCol="0">
            <a:spAutoFit/>
          </a:bodyPr>
          <a:lstStyle/>
          <a:p>
            <a:pPr algn="just"/>
            <a:r>
              <a:rPr lang="fr-FR" sz="2800" b="1" dirty="0">
                <a:latin typeface="Raleway" panose="020B0503030101060003" pitchFamily="34" charset="0"/>
              </a:rPr>
              <a:t>Pour aller plus loin… </a:t>
            </a:r>
          </a:p>
          <a:p>
            <a:pPr algn="just"/>
            <a:endParaRPr lang="fr-FR" sz="2400" b="1" dirty="0">
              <a:latin typeface="Raleway" panose="020B0503030101060003" pitchFamily="34" charset="0"/>
            </a:endParaRPr>
          </a:p>
          <a:p>
            <a:pPr marL="355600" lvl="2" indent="-355600" algn="just">
              <a:buFont typeface="Wingdings" panose="05000000000000000000" pitchFamily="2" charset="2"/>
              <a:buChar char="ü"/>
            </a:pPr>
            <a:r>
              <a:rPr lang="fr-CA" sz="2400" dirty="0">
                <a:latin typeface="Raleway" panose="020B0503030101060003" pitchFamily="34" charset="0"/>
              </a:rPr>
              <a:t>Le </a:t>
            </a:r>
            <a:r>
              <a:rPr lang="fr-CA" sz="2400" i="1" dirty="0">
                <a:latin typeface="Raleway" panose="020B0503030101060003" pitchFamily="34" charset="0"/>
              </a:rPr>
              <a:t>guide de présence à soi (GPS) </a:t>
            </a:r>
            <a:r>
              <a:rPr lang="fr-CA" sz="2400" dirty="0">
                <a:latin typeface="Raleway" panose="020B0503030101060003" pitchFamily="34" charset="0"/>
              </a:rPr>
              <a:t>est un recueil d’activités que tu peux faire à la maison </a:t>
            </a:r>
            <a:r>
              <a:rPr lang="fr-CA" sz="2400">
                <a:latin typeface="Raleway" panose="020B0503030101060003" pitchFamily="34" charset="0"/>
              </a:rPr>
              <a:t>au quotidien.</a:t>
            </a:r>
            <a:endParaRPr lang="fr-FR" sz="2400" dirty="0">
              <a:latin typeface="Raleway" panose="020B0503030101060003" pitchFamily="34" charset="0"/>
            </a:endParaRPr>
          </a:p>
        </p:txBody>
      </p:sp>
      <p:sp>
        <p:nvSpPr>
          <p:cNvPr id="2" name="Rectangle 1">
            <a:hlinkClick r:id="rId9"/>
          </p:cNvPr>
          <p:cNvSpPr/>
          <p:nvPr>
            <p:custDataLst>
              <p:tags r:id="rId5"/>
            </p:custDataLst>
          </p:nvPr>
        </p:nvSpPr>
        <p:spPr>
          <a:xfrm>
            <a:off x="1194079" y="5341297"/>
            <a:ext cx="10337800" cy="369332"/>
          </a:xfrm>
          <a:prstGeom prst="rect">
            <a:avLst/>
          </a:prstGeom>
        </p:spPr>
        <p:txBody>
          <a:bodyPr wrap="square">
            <a:spAutoFit/>
          </a:bodyPr>
          <a:lstStyle/>
          <a:p>
            <a:r>
              <a:rPr lang="fr-FR" u="sng" dirty="0">
                <a:hlinkClick r:id="rId9"/>
              </a:rPr>
              <a:t>https://sante-mentale-jeunesse.usherbrooke.ca/wp-content/uploads/2018/12/Final-GPS.pdf</a:t>
            </a:r>
            <a:r>
              <a:rPr lang="fr-FR" dirty="0"/>
              <a:t> </a:t>
            </a:r>
            <a:endParaRPr lang="fr-CA" dirty="0"/>
          </a:p>
        </p:txBody>
      </p:sp>
    </p:spTree>
    <p:extLst>
      <p:ext uri="{BB962C8B-B14F-4D97-AF65-F5344CB8AC3E}">
        <p14:creationId xmlns:p14="http://schemas.microsoft.com/office/powerpoint/2010/main" val="1257661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3">
            <a:extLst>
              <a:ext uri="{FF2B5EF4-FFF2-40B4-BE49-F238E27FC236}">
                <a16:creationId xmlns:a16="http://schemas.microsoft.com/office/drawing/2014/main" id="{1F8C14DF-FF51-F946-BE6E-3809C21533BC}"/>
              </a:ext>
            </a:extLst>
          </p:cNvPr>
          <p:cNvSpPr/>
          <p:nvPr/>
        </p:nvSpPr>
        <p:spPr>
          <a:xfrm>
            <a:off x="3810001" y="0"/>
            <a:ext cx="5524500" cy="6857999"/>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28575">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6">
            <a:extLst>
              <a:ext uri="{FF2B5EF4-FFF2-40B4-BE49-F238E27FC236}">
                <a16:creationId xmlns:a16="http://schemas.microsoft.com/office/drawing/2014/main" id="{BD3D1C51-6AA4-4540-9F76-BC1EC15F06C5}"/>
              </a:ext>
            </a:extLst>
          </p:cNvPr>
          <p:cNvSpPr>
            <a:spLocks noGrp="1"/>
          </p:cNvSpPr>
          <p:nvPr>
            <p:ph type="ctrTitle"/>
          </p:nvPr>
        </p:nvSpPr>
        <p:spPr>
          <a:xfrm>
            <a:off x="1524000" y="4342868"/>
            <a:ext cx="9144000" cy="1370539"/>
          </a:xfrm>
        </p:spPr>
        <p:txBody>
          <a:bodyPr>
            <a:normAutofit fontScale="90000"/>
          </a:bodyPr>
          <a:lstStyle/>
          <a:p>
            <a:r>
              <a:rPr lang="fr-CA" dirty="0"/>
              <a:t>Atelier 3 </a:t>
            </a:r>
            <a:br>
              <a:rPr lang="fr-CA" dirty="0"/>
            </a:br>
            <a:r>
              <a:rPr lang="fr-CA" dirty="0"/>
              <a:t>Qu’est-ce qui se passe en moi?</a:t>
            </a:r>
            <a:endParaRPr lang="en-US" dirty="0">
              <a:solidFill>
                <a:schemeClr val="tx1">
                  <a:lumMod val="75000"/>
                  <a:lumOff val="25000"/>
                </a:schemeClr>
              </a:solidFill>
            </a:endParaRPr>
          </a:p>
        </p:txBody>
      </p:sp>
      <p:pic>
        <p:nvPicPr>
          <p:cNvPr id="3" name="Image 2" descr="Une image contenant texte&#10;&#10;Description générée automatiquement">
            <a:extLst>
              <a:ext uri="{FF2B5EF4-FFF2-40B4-BE49-F238E27FC236}">
                <a16:creationId xmlns:a16="http://schemas.microsoft.com/office/drawing/2014/main" id="{E9F2EC48-5E6E-B943-BA01-3769B7BC5780}"/>
              </a:ext>
            </a:extLst>
          </p:cNvPr>
          <p:cNvPicPr>
            <a:picLocks noChangeAspect="1"/>
          </p:cNvPicPr>
          <p:nvPr/>
        </p:nvPicPr>
        <p:blipFill>
          <a:blip r:embed="rId3"/>
          <a:stretch>
            <a:fillRect/>
          </a:stretch>
        </p:blipFill>
        <p:spPr>
          <a:xfrm>
            <a:off x="2652531" y="914400"/>
            <a:ext cx="6886937" cy="3022600"/>
          </a:xfrm>
          <a:prstGeom prst="rect">
            <a:avLst/>
          </a:prstGeom>
        </p:spPr>
      </p:pic>
    </p:spTree>
    <p:extLst>
      <p:ext uri="{BB962C8B-B14F-4D97-AF65-F5344CB8AC3E}">
        <p14:creationId xmlns:p14="http://schemas.microsoft.com/office/powerpoint/2010/main" val="3888667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14</a:t>
            </a:fld>
            <a:endParaRPr lang="en-US" dirty="0"/>
          </a:p>
        </p:txBody>
      </p:sp>
      <p:sp>
        <p:nvSpPr>
          <p:cNvPr id="6" name="Title 3">
            <a:extLst>
              <a:ext uri="{FF2B5EF4-FFF2-40B4-BE49-F238E27FC236}">
                <a16:creationId xmlns:a16="http://schemas.microsoft.com/office/drawing/2014/main" id="{7E3F4489-0FBE-F641-92FD-638D280486FD}"/>
              </a:ext>
            </a:extLst>
          </p:cNvPr>
          <p:cNvSpPr txBox="1">
            <a:spLocks/>
          </p:cNvSpPr>
          <p:nvPr/>
        </p:nvSpPr>
        <p:spPr>
          <a:xfrm>
            <a:off x="838199" y="2126697"/>
            <a:ext cx="4311318" cy="200446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pPr algn="ctr"/>
            <a:r>
              <a:rPr lang="en-US" sz="4100" dirty="0"/>
              <a:t>Ce qui se </a:t>
            </a:r>
            <a:r>
              <a:rPr lang="en-US" sz="4100" dirty="0" err="1"/>
              <a:t>passe</a:t>
            </a:r>
            <a:r>
              <a:rPr lang="en-US" sz="4100" dirty="0"/>
              <a:t> en </a:t>
            </a:r>
            <a:r>
              <a:rPr lang="en-US" sz="4100" dirty="0" err="1"/>
              <a:t>moi</a:t>
            </a:r>
            <a:r>
              <a:rPr lang="en-US" sz="4100" dirty="0"/>
              <a:t> </a:t>
            </a:r>
          </a:p>
          <a:p>
            <a:endParaRPr lang="en-US" sz="4100" dirty="0"/>
          </a:p>
          <a:p>
            <a:r>
              <a:rPr lang="en-US" sz="4100" dirty="0"/>
              <a:t>MES ÉMOTIONS</a:t>
            </a:r>
            <a:endParaRPr lang="en-US" sz="3200" dirty="0"/>
          </a:p>
        </p:txBody>
      </p:sp>
      <p:pic>
        <p:nvPicPr>
          <p:cNvPr id="5" name="Image 4">
            <a:extLst>
              <a:ext uri="{FF2B5EF4-FFF2-40B4-BE49-F238E27FC236}">
                <a16:creationId xmlns:a16="http://schemas.microsoft.com/office/drawing/2014/main" id="{74D18D0F-083A-427E-B5CB-840C602FDA36}"/>
              </a:ext>
            </a:extLst>
          </p:cNvPr>
          <p:cNvPicPr/>
          <p:nvPr/>
        </p:nvPicPr>
        <p:blipFill>
          <a:blip r:embed="rId3">
            <a:extLst>
              <a:ext uri="{28A0092B-C50C-407E-A947-70E740481C1C}">
                <a14:useLocalDpi xmlns:a14="http://schemas.microsoft.com/office/drawing/2010/main" val="0"/>
              </a:ext>
            </a:extLst>
          </a:blip>
          <a:stretch>
            <a:fillRect/>
          </a:stretch>
        </p:blipFill>
        <p:spPr>
          <a:xfrm>
            <a:off x="6023610" y="256577"/>
            <a:ext cx="5173980" cy="6286500"/>
          </a:xfrm>
          <a:prstGeom prst="rect">
            <a:avLst/>
          </a:prstGeom>
        </p:spPr>
      </p:pic>
    </p:spTree>
    <p:extLst>
      <p:ext uri="{BB962C8B-B14F-4D97-AF65-F5344CB8AC3E}">
        <p14:creationId xmlns:p14="http://schemas.microsoft.com/office/powerpoint/2010/main" val="73922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p:nvPr>
        </p:nvSpPr>
        <p:spPr>
          <a:xfrm>
            <a:off x="2608080" y="346864"/>
            <a:ext cx="8594559" cy="1325563"/>
          </a:xfrm>
        </p:spPr>
        <p:txBody>
          <a:bodyPr>
            <a:noAutofit/>
          </a:bodyPr>
          <a:lstStyle/>
          <a:p>
            <a:r>
              <a:rPr lang="en-US" sz="4000" dirty="0" err="1"/>
              <a:t>Écoute</a:t>
            </a:r>
            <a:r>
              <a:rPr lang="en-US" sz="4000" dirty="0"/>
              <a:t> en </a:t>
            </a:r>
            <a:r>
              <a:rPr lang="en-US" sz="4000" dirty="0" err="1"/>
              <a:t>pleine</a:t>
            </a:r>
            <a:r>
              <a:rPr lang="en-US" sz="4000" dirty="0"/>
              <a:t> conscience</a:t>
            </a:r>
            <a:br>
              <a:rPr lang="en-US" sz="4000" dirty="0"/>
            </a:br>
            <a:endParaRPr lang="en-US" sz="4000" dirty="0"/>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15</a:t>
            </a:fld>
            <a:endParaRPr lang="en-US" dirty="0"/>
          </a:p>
        </p:txBody>
      </p:sp>
      <p:pic>
        <p:nvPicPr>
          <p:cNvPr id="7" name="Image 6">
            <a:extLst>
              <a:ext uri="{FF2B5EF4-FFF2-40B4-BE49-F238E27FC236}">
                <a16:creationId xmlns:a16="http://schemas.microsoft.com/office/drawing/2014/main" id="{9D91DA5A-11B2-8D42-B816-FD58A146E7E2}"/>
              </a:ext>
            </a:extLst>
          </p:cNvPr>
          <p:cNvPicPr>
            <a:picLocks noChangeAspect="1"/>
          </p:cNvPicPr>
          <p:nvPr>
            <p:custDataLst>
              <p:tags r:id="rId1"/>
            </p:custDataLst>
          </p:nvPr>
        </p:nvPicPr>
        <p:blipFill>
          <a:blip r:embed="rId5">
            <a:alphaModFix amt="70000"/>
          </a:blip>
          <a:stretch>
            <a:fillRect/>
          </a:stretch>
        </p:blipFill>
        <p:spPr>
          <a:xfrm>
            <a:off x="8191500" y="1672427"/>
            <a:ext cx="3581400" cy="3581400"/>
          </a:xfrm>
          <a:prstGeom prst="rect">
            <a:avLst/>
          </a:prstGeom>
        </p:spPr>
      </p:pic>
      <p:sp>
        <p:nvSpPr>
          <p:cNvPr id="8" name="Rectangle 7"/>
          <p:cNvSpPr/>
          <p:nvPr/>
        </p:nvSpPr>
        <p:spPr>
          <a:xfrm>
            <a:off x="1095872" y="5486532"/>
            <a:ext cx="6525536" cy="307777"/>
          </a:xfrm>
          <a:prstGeom prst="rect">
            <a:avLst/>
          </a:prstGeom>
        </p:spPr>
        <p:txBody>
          <a:bodyPr wrap="square">
            <a:spAutoFit/>
          </a:bodyPr>
          <a:lstStyle/>
          <a:p>
            <a:pPr algn="ctr"/>
            <a:r>
              <a:rPr lang="fr-CA" sz="1400" u="sng" dirty="0">
                <a:solidFill>
                  <a:srgbClr val="2F5CEE"/>
                </a:solidFill>
                <a:hlinkClick r:id="rId6"/>
              </a:rPr>
              <a:t>https://www.youtube.com/watch?v=toJf4_dvwSQ</a:t>
            </a:r>
            <a:endParaRPr lang="fr-CA" sz="1400" u="sng" dirty="0">
              <a:solidFill>
                <a:srgbClr val="2F5CEE"/>
              </a:solidFill>
            </a:endParaRPr>
          </a:p>
        </p:txBody>
      </p:sp>
      <p:pic>
        <p:nvPicPr>
          <p:cNvPr id="2" name="Média en ligne 1" descr="Le Fabuleux Destin d’Amélie Poulain,2001,Yann Tiersen">
            <a:hlinkClick r:id="" action="ppaction://media"/>
            <a:extLst>
              <a:ext uri="{FF2B5EF4-FFF2-40B4-BE49-F238E27FC236}">
                <a16:creationId xmlns:a16="http://schemas.microsoft.com/office/drawing/2014/main" id="{B1EBE868-986F-1044-BBAD-CB4A94D7727F}"/>
              </a:ext>
            </a:extLst>
          </p:cNvPr>
          <p:cNvPicPr>
            <a:picLocks noRot="1" noChangeAspect="1"/>
          </p:cNvPicPr>
          <p:nvPr>
            <a:videoFile r:link="rId2"/>
          </p:nvPr>
        </p:nvPicPr>
        <p:blipFill>
          <a:blip r:embed="rId7"/>
          <a:stretch>
            <a:fillRect/>
          </a:stretch>
        </p:blipFill>
        <p:spPr>
          <a:xfrm>
            <a:off x="877824" y="1371468"/>
            <a:ext cx="6961632" cy="3933322"/>
          </a:xfrm>
          <a:prstGeom prst="rect">
            <a:avLst/>
          </a:prstGeom>
        </p:spPr>
      </p:pic>
    </p:spTree>
    <p:extLst>
      <p:ext uri="{BB962C8B-B14F-4D97-AF65-F5344CB8AC3E}">
        <p14:creationId xmlns:p14="http://schemas.microsoft.com/office/powerpoint/2010/main" val="30897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3">
            <a:extLst>
              <a:ext uri="{FF2B5EF4-FFF2-40B4-BE49-F238E27FC236}">
                <a16:creationId xmlns:a16="http://schemas.microsoft.com/office/drawing/2014/main" id="{1F8C14DF-FF51-F946-BE6E-3809C21533BC}"/>
              </a:ext>
            </a:extLst>
          </p:cNvPr>
          <p:cNvSpPr/>
          <p:nvPr/>
        </p:nvSpPr>
        <p:spPr>
          <a:xfrm>
            <a:off x="3810001" y="0"/>
            <a:ext cx="5524500" cy="6857999"/>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28575">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6">
            <a:extLst>
              <a:ext uri="{FF2B5EF4-FFF2-40B4-BE49-F238E27FC236}">
                <a16:creationId xmlns:a16="http://schemas.microsoft.com/office/drawing/2014/main" id="{BD3D1C51-6AA4-4540-9F76-BC1EC15F06C5}"/>
              </a:ext>
            </a:extLst>
          </p:cNvPr>
          <p:cNvSpPr>
            <a:spLocks noGrp="1"/>
          </p:cNvSpPr>
          <p:nvPr>
            <p:ph type="ctrTitle"/>
          </p:nvPr>
        </p:nvSpPr>
        <p:spPr>
          <a:xfrm>
            <a:off x="1235242" y="4166130"/>
            <a:ext cx="10122568" cy="1370539"/>
          </a:xfrm>
        </p:spPr>
        <p:txBody>
          <a:bodyPr/>
          <a:lstStyle/>
          <a:p>
            <a:r>
              <a:rPr lang="fr-CA" dirty="0"/>
              <a:t>Atelier 4 </a:t>
            </a:r>
            <a:br>
              <a:rPr lang="fr-CA" dirty="0"/>
            </a:br>
            <a:r>
              <a:rPr lang="fr-CA" dirty="0"/>
              <a:t> Activité HORS-PISTE - Photos</a:t>
            </a:r>
            <a:endParaRPr lang="en-US" dirty="0">
              <a:solidFill>
                <a:schemeClr val="tx1">
                  <a:lumMod val="75000"/>
                  <a:lumOff val="25000"/>
                </a:schemeClr>
              </a:solidFill>
            </a:endParaRPr>
          </a:p>
        </p:txBody>
      </p:sp>
      <p:pic>
        <p:nvPicPr>
          <p:cNvPr id="3" name="Image 2" descr="Une image contenant texte&#10;&#10;Description générée automatiquement">
            <a:extLst>
              <a:ext uri="{FF2B5EF4-FFF2-40B4-BE49-F238E27FC236}">
                <a16:creationId xmlns:a16="http://schemas.microsoft.com/office/drawing/2014/main" id="{E9F2EC48-5E6E-B943-BA01-3769B7BC5780}"/>
              </a:ext>
            </a:extLst>
          </p:cNvPr>
          <p:cNvPicPr>
            <a:picLocks noChangeAspect="1"/>
          </p:cNvPicPr>
          <p:nvPr/>
        </p:nvPicPr>
        <p:blipFill>
          <a:blip r:embed="rId3"/>
          <a:stretch>
            <a:fillRect/>
          </a:stretch>
        </p:blipFill>
        <p:spPr>
          <a:xfrm>
            <a:off x="2652531" y="914400"/>
            <a:ext cx="6886937" cy="3022600"/>
          </a:xfrm>
          <a:prstGeom prst="rect">
            <a:avLst/>
          </a:prstGeom>
        </p:spPr>
      </p:pic>
    </p:spTree>
    <p:extLst>
      <p:ext uri="{BB962C8B-B14F-4D97-AF65-F5344CB8AC3E}">
        <p14:creationId xmlns:p14="http://schemas.microsoft.com/office/powerpoint/2010/main" val="428461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17</a:t>
            </a:fld>
            <a:endParaRPr lang="en-US" dirty="0"/>
          </a:p>
        </p:txBody>
      </p:sp>
      <p:sp>
        <p:nvSpPr>
          <p:cNvPr id="6" name="Title 3">
            <a:extLst>
              <a:ext uri="{FF2B5EF4-FFF2-40B4-BE49-F238E27FC236}">
                <a16:creationId xmlns:a16="http://schemas.microsoft.com/office/drawing/2014/main" id="{7E3F4489-0FBE-F641-92FD-638D280486FD}"/>
              </a:ext>
            </a:extLst>
          </p:cNvPr>
          <p:cNvSpPr txBox="1">
            <a:spLocks/>
          </p:cNvSpPr>
          <p:nvPr/>
        </p:nvSpPr>
        <p:spPr>
          <a:xfrm>
            <a:off x="2077281" y="322479"/>
            <a:ext cx="8452459" cy="2004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US" sz="4100" dirty="0" err="1"/>
              <a:t>Activité</a:t>
            </a:r>
            <a:r>
              <a:rPr lang="en-US" sz="4100" dirty="0"/>
              <a:t> de </a:t>
            </a:r>
            <a:r>
              <a:rPr lang="en-US" sz="4100" dirty="0" err="1"/>
              <a:t>pleine</a:t>
            </a:r>
            <a:r>
              <a:rPr lang="en-US" sz="4100" dirty="0"/>
              <a:t> conscience</a:t>
            </a:r>
            <a:br>
              <a:rPr lang="en-US" sz="3200" dirty="0"/>
            </a:br>
            <a:endParaRPr lang="en-US" sz="3200" dirty="0"/>
          </a:p>
        </p:txBody>
      </p:sp>
      <p:pic>
        <p:nvPicPr>
          <p:cNvPr id="8" name="Image 7">
            <a:extLst>
              <a:ext uri="{FF2B5EF4-FFF2-40B4-BE49-F238E27FC236}">
                <a16:creationId xmlns:a16="http://schemas.microsoft.com/office/drawing/2014/main" id="{0F08A7E7-15B9-4A0E-A1EE-204AC020972F}"/>
              </a:ext>
            </a:extLst>
          </p:cNvPr>
          <p:cNvPicPr>
            <a:picLocks noChangeAspect="1"/>
          </p:cNvPicPr>
          <p:nvPr>
            <p:custDataLst>
              <p:tags r:id="rId1"/>
            </p:custDataLst>
          </p:nvPr>
        </p:nvPicPr>
        <p:blipFill>
          <a:blip r:embed="rId4">
            <a:alphaModFix amt="70000"/>
          </a:blip>
          <a:stretch>
            <a:fillRect/>
          </a:stretch>
        </p:blipFill>
        <p:spPr>
          <a:xfrm>
            <a:off x="3753852" y="1324709"/>
            <a:ext cx="4684295" cy="4684295"/>
          </a:xfrm>
          <a:prstGeom prst="rect">
            <a:avLst/>
          </a:prstGeom>
        </p:spPr>
      </p:pic>
    </p:spTree>
    <p:extLst>
      <p:ext uri="{BB962C8B-B14F-4D97-AF65-F5344CB8AC3E}">
        <p14:creationId xmlns:p14="http://schemas.microsoft.com/office/powerpoint/2010/main" val="3445971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3">
            <a:extLst>
              <a:ext uri="{FF2B5EF4-FFF2-40B4-BE49-F238E27FC236}">
                <a16:creationId xmlns:a16="http://schemas.microsoft.com/office/drawing/2014/main" id="{1F8C14DF-FF51-F946-BE6E-3809C21533BC}"/>
              </a:ext>
            </a:extLst>
          </p:cNvPr>
          <p:cNvSpPr/>
          <p:nvPr/>
        </p:nvSpPr>
        <p:spPr>
          <a:xfrm>
            <a:off x="3810001" y="0"/>
            <a:ext cx="5524500" cy="6857999"/>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28575">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6">
            <a:extLst>
              <a:ext uri="{FF2B5EF4-FFF2-40B4-BE49-F238E27FC236}">
                <a16:creationId xmlns:a16="http://schemas.microsoft.com/office/drawing/2014/main" id="{BD3D1C51-6AA4-4540-9F76-BC1EC15F06C5}"/>
              </a:ext>
            </a:extLst>
          </p:cNvPr>
          <p:cNvSpPr>
            <a:spLocks noGrp="1"/>
          </p:cNvSpPr>
          <p:nvPr>
            <p:ph type="ctrTitle"/>
          </p:nvPr>
        </p:nvSpPr>
        <p:spPr>
          <a:xfrm>
            <a:off x="1524000" y="4026960"/>
            <a:ext cx="9144000" cy="1370539"/>
          </a:xfrm>
        </p:spPr>
        <p:txBody>
          <a:bodyPr/>
          <a:lstStyle/>
          <a:p>
            <a:r>
              <a:rPr lang="fr-CA" dirty="0"/>
              <a:t>Atelier 5 </a:t>
            </a:r>
            <a:br>
              <a:rPr lang="fr-CA" dirty="0"/>
            </a:br>
            <a:r>
              <a:rPr lang="fr-CA" dirty="0"/>
              <a:t>Semer une graine</a:t>
            </a:r>
            <a:endParaRPr lang="en-US" dirty="0">
              <a:solidFill>
                <a:schemeClr val="tx1">
                  <a:lumMod val="75000"/>
                  <a:lumOff val="25000"/>
                </a:schemeClr>
              </a:solidFill>
            </a:endParaRPr>
          </a:p>
        </p:txBody>
      </p:sp>
      <p:pic>
        <p:nvPicPr>
          <p:cNvPr id="3" name="Image 2" descr="Une image contenant texte&#10;&#10;Description générée automatiquement">
            <a:extLst>
              <a:ext uri="{FF2B5EF4-FFF2-40B4-BE49-F238E27FC236}">
                <a16:creationId xmlns:a16="http://schemas.microsoft.com/office/drawing/2014/main" id="{E9F2EC48-5E6E-B943-BA01-3769B7BC5780}"/>
              </a:ext>
            </a:extLst>
          </p:cNvPr>
          <p:cNvPicPr>
            <a:picLocks noChangeAspect="1"/>
          </p:cNvPicPr>
          <p:nvPr/>
        </p:nvPicPr>
        <p:blipFill>
          <a:blip r:embed="rId3"/>
          <a:stretch>
            <a:fillRect/>
          </a:stretch>
        </p:blipFill>
        <p:spPr>
          <a:xfrm>
            <a:off x="2652531" y="914400"/>
            <a:ext cx="6886937" cy="3022600"/>
          </a:xfrm>
          <a:prstGeom prst="rect">
            <a:avLst/>
          </a:prstGeom>
        </p:spPr>
      </p:pic>
    </p:spTree>
    <p:extLst>
      <p:ext uri="{BB962C8B-B14F-4D97-AF65-F5344CB8AC3E}">
        <p14:creationId xmlns:p14="http://schemas.microsoft.com/office/powerpoint/2010/main" val="3329251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19</a:t>
            </a:fld>
            <a:endParaRPr lang="en-US" dirty="0"/>
          </a:p>
        </p:txBody>
      </p:sp>
      <p:sp>
        <p:nvSpPr>
          <p:cNvPr id="6" name="Title 3">
            <a:extLst>
              <a:ext uri="{FF2B5EF4-FFF2-40B4-BE49-F238E27FC236}">
                <a16:creationId xmlns:a16="http://schemas.microsoft.com/office/drawing/2014/main" id="{7E3F4489-0FBE-F641-92FD-638D280486FD}"/>
              </a:ext>
            </a:extLst>
          </p:cNvPr>
          <p:cNvSpPr txBox="1">
            <a:spLocks/>
          </p:cNvSpPr>
          <p:nvPr/>
        </p:nvSpPr>
        <p:spPr>
          <a:xfrm>
            <a:off x="764004" y="136525"/>
            <a:ext cx="10663991" cy="2004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pPr algn="ctr"/>
            <a:r>
              <a:rPr lang="en-US" sz="4100" dirty="0" err="1"/>
              <a:t>L’effet</a:t>
            </a:r>
            <a:r>
              <a:rPr lang="en-US" sz="4100" dirty="0"/>
              <a:t> WOW!</a:t>
            </a:r>
            <a:br>
              <a:rPr lang="en-US" sz="3200" dirty="0"/>
            </a:br>
            <a:endParaRPr lang="en-US" sz="3200" dirty="0"/>
          </a:p>
        </p:txBody>
      </p:sp>
      <p:sp>
        <p:nvSpPr>
          <p:cNvPr id="2" name="Rectangle 1"/>
          <p:cNvSpPr/>
          <p:nvPr/>
        </p:nvSpPr>
        <p:spPr>
          <a:xfrm>
            <a:off x="2807491" y="5655063"/>
            <a:ext cx="6577013" cy="307777"/>
          </a:xfrm>
          <a:prstGeom prst="rect">
            <a:avLst/>
          </a:prstGeom>
        </p:spPr>
        <p:txBody>
          <a:bodyPr wrap="square">
            <a:spAutoFit/>
          </a:bodyPr>
          <a:lstStyle/>
          <a:p>
            <a:pPr algn="ctr"/>
            <a:r>
              <a:rPr lang="fr-CA" sz="1400" u="sng" dirty="0">
                <a:solidFill>
                  <a:srgbClr val="2F5CEE"/>
                </a:solidFill>
              </a:rPr>
              <a:t>https://</a:t>
            </a:r>
            <a:r>
              <a:rPr lang="fr-CA" sz="1400" u="sng" dirty="0" err="1">
                <a:solidFill>
                  <a:srgbClr val="2F5CEE"/>
                </a:solidFill>
              </a:rPr>
              <a:t>www.youtube.com</a:t>
            </a:r>
            <a:r>
              <a:rPr lang="fr-CA" sz="1400" u="sng" dirty="0">
                <a:solidFill>
                  <a:srgbClr val="2F5CEE"/>
                </a:solidFill>
              </a:rPr>
              <a:t>/</a:t>
            </a:r>
            <a:r>
              <a:rPr lang="fr-CA" sz="1400" u="sng" dirty="0" err="1">
                <a:solidFill>
                  <a:srgbClr val="2F5CEE"/>
                </a:solidFill>
              </a:rPr>
              <a:t>watch?v</a:t>
            </a:r>
            <a:r>
              <a:rPr lang="fr-CA" sz="1400" u="sng" dirty="0">
                <a:solidFill>
                  <a:srgbClr val="2F5CEE"/>
                </a:solidFill>
              </a:rPr>
              <a:t>=N6-2fVsFV8E&amp;t=1s</a:t>
            </a:r>
          </a:p>
        </p:txBody>
      </p:sp>
      <p:pic>
        <p:nvPicPr>
          <p:cNvPr id="4" name="Média en ligne 3" descr="Yosemite HD">
            <a:hlinkClick r:id="" action="ppaction://media"/>
            <a:extLst>
              <a:ext uri="{FF2B5EF4-FFF2-40B4-BE49-F238E27FC236}">
                <a16:creationId xmlns:a16="http://schemas.microsoft.com/office/drawing/2014/main" id="{5A21EA02-DA66-A844-89AD-ED67300A6A19}"/>
              </a:ext>
            </a:extLst>
          </p:cNvPr>
          <p:cNvPicPr>
            <a:picLocks noRot="1" noChangeAspect="1"/>
          </p:cNvPicPr>
          <p:nvPr>
            <a:videoFile r:link="rId1"/>
          </p:nvPr>
        </p:nvPicPr>
        <p:blipFill>
          <a:blip r:embed="rId4"/>
          <a:stretch>
            <a:fillRect/>
          </a:stretch>
        </p:blipFill>
        <p:spPr>
          <a:xfrm>
            <a:off x="2307802" y="1288669"/>
            <a:ext cx="7576393" cy="4280662"/>
          </a:xfrm>
          <a:prstGeom prst="rect">
            <a:avLst/>
          </a:prstGeom>
        </p:spPr>
      </p:pic>
    </p:spTree>
    <p:extLst>
      <p:ext uri="{BB962C8B-B14F-4D97-AF65-F5344CB8AC3E}">
        <p14:creationId xmlns:p14="http://schemas.microsoft.com/office/powerpoint/2010/main" val="388386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3">
            <a:extLst>
              <a:ext uri="{FF2B5EF4-FFF2-40B4-BE49-F238E27FC236}">
                <a16:creationId xmlns:a16="http://schemas.microsoft.com/office/drawing/2014/main" id="{1F8C14DF-FF51-F946-BE6E-3809C21533BC}"/>
              </a:ext>
            </a:extLst>
          </p:cNvPr>
          <p:cNvSpPr/>
          <p:nvPr/>
        </p:nvSpPr>
        <p:spPr>
          <a:xfrm>
            <a:off x="3810001" y="0"/>
            <a:ext cx="5524500" cy="6857999"/>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28575">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6">
            <a:extLst>
              <a:ext uri="{FF2B5EF4-FFF2-40B4-BE49-F238E27FC236}">
                <a16:creationId xmlns:a16="http://schemas.microsoft.com/office/drawing/2014/main" id="{BD3D1C51-6AA4-4540-9F76-BC1EC15F06C5}"/>
              </a:ext>
            </a:extLst>
          </p:cNvPr>
          <p:cNvSpPr>
            <a:spLocks noGrp="1"/>
          </p:cNvSpPr>
          <p:nvPr>
            <p:ph type="ctrTitle"/>
          </p:nvPr>
        </p:nvSpPr>
        <p:spPr>
          <a:xfrm>
            <a:off x="1524000" y="4166130"/>
            <a:ext cx="9144000" cy="1370539"/>
          </a:xfrm>
        </p:spPr>
        <p:txBody>
          <a:bodyPr/>
          <a:lstStyle/>
          <a:p>
            <a:r>
              <a:rPr lang="fr-CA" dirty="0"/>
              <a:t>Atelier 1  </a:t>
            </a:r>
            <a:br>
              <a:rPr lang="fr-CA" dirty="0"/>
            </a:br>
            <a:r>
              <a:rPr lang="fr-CA" dirty="0"/>
              <a:t>MOI ET L’ANXIÉTÉ</a:t>
            </a:r>
            <a:endParaRPr lang="en-US" dirty="0">
              <a:solidFill>
                <a:schemeClr val="tx1">
                  <a:lumMod val="75000"/>
                  <a:lumOff val="25000"/>
                </a:schemeClr>
              </a:solidFill>
            </a:endParaRPr>
          </a:p>
        </p:txBody>
      </p:sp>
      <p:pic>
        <p:nvPicPr>
          <p:cNvPr id="3" name="Image 2" descr="Une image contenant texte&#10;&#10;Description générée automatiquement">
            <a:extLst>
              <a:ext uri="{FF2B5EF4-FFF2-40B4-BE49-F238E27FC236}">
                <a16:creationId xmlns:a16="http://schemas.microsoft.com/office/drawing/2014/main" id="{E9F2EC48-5E6E-B943-BA01-3769B7BC5780}"/>
              </a:ext>
            </a:extLst>
          </p:cNvPr>
          <p:cNvPicPr>
            <a:picLocks noChangeAspect="1"/>
          </p:cNvPicPr>
          <p:nvPr/>
        </p:nvPicPr>
        <p:blipFill>
          <a:blip r:embed="rId3"/>
          <a:stretch>
            <a:fillRect/>
          </a:stretch>
        </p:blipFill>
        <p:spPr>
          <a:xfrm>
            <a:off x="2652531" y="914400"/>
            <a:ext cx="6886937" cy="3022600"/>
          </a:xfrm>
          <a:prstGeom prst="rect">
            <a:avLst/>
          </a:prstGeom>
        </p:spPr>
      </p:pic>
    </p:spTree>
    <p:extLst>
      <p:ext uri="{BB962C8B-B14F-4D97-AF65-F5344CB8AC3E}">
        <p14:creationId xmlns:p14="http://schemas.microsoft.com/office/powerpoint/2010/main" val="1918724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og sur entretien paysager et aménagement paysager à Sherbrooke">
            <a:extLst>
              <a:ext uri="{FF2B5EF4-FFF2-40B4-BE49-F238E27FC236}">
                <a16:creationId xmlns:a16="http://schemas.microsoft.com/office/drawing/2014/main" id="{5F442732-A00C-0600-0F7A-BDF80483BF1F}"/>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11133"/>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7E3F4489-0FBE-F641-92FD-638D280486FD}"/>
              </a:ext>
            </a:extLst>
          </p:cNvPr>
          <p:cNvSpPr txBox="1">
            <a:spLocks/>
          </p:cNvSpPr>
          <p:nvPr/>
        </p:nvSpPr>
        <p:spPr>
          <a:xfrm>
            <a:off x="1524000" y="1122363"/>
            <a:ext cx="9144000" cy="30632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pPr algn="ctr">
              <a:spcAft>
                <a:spcPts val="600"/>
              </a:spcAft>
            </a:pPr>
            <a:r>
              <a:rPr lang="en-US" sz="6600" dirty="0" err="1">
                <a:solidFill>
                  <a:schemeClr val="tx1"/>
                </a:solidFill>
              </a:rPr>
              <a:t>Mes</a:t>
            </a:r>
            <a:r>
              <a:rPr lang="en-US" sz="6600" dirty="0">
                <a:solidFill>
                  <a:schemeClr val="tx1"/>
                </a:solidFill>
              </a:rPr>
              <a:t> habitudes de vie</a:t>
            </a:r>
            <a:br>
              <a:rPr lang="en-US" sz="6600" dirty="0">
                <a:solidFill>
                  <a:srgbClr val="FFFFFF"/>
                </a:solidFill>
              </a:rPr>
            </a:br>
            <a:endParaRPr lang="en-US" sz="6600" dirty="0">
              <a:solidFill>
                <a:srgbClr val="FFFFFF"/>
              </a:solidFill>
            </a:endParaRPr>
          </a:p>
        </p:txBody>
      </p:sp>
    </p:spTree>
    <p:extLst>
      <p:ext uri="{BB962C8B-B14F-4D97-AF65-F5344CB8AC3E}">
        <p14:creationId xmlns:p14="http://schemas.microsoft.com/office/powerpoint/2010/main" val="38177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21</a:t>
            </a:fld>
            <a:endParaRPr lang="en-US" dirty="0"/>
          </a:p>
        </p:txBody>
      </p:sp>
      <p:sp>
        <p:nvSpPr>
          <p:cNvPr id="6" name="Title 3">
            <a:extLst>
              <a:ext uri="{FF2B5EF4-FFF2-40B4-BE49-F238E27FC236}">
                <a16:creationId xmlns:a16="http://schemas.microsoft.com/office/drawing/2014/main" id="{7E3F4489-0FBE-F641-92FD-638D280486FD}"/>
              </a:ext>
            </a:extLst>
          </p:cNvPr>
          <p:cNvSpPr txBox="1">
            <a:spLocks/>
          </p:cNvSpPr>
          <p:nvPr/>
        </p:nvSpPr>
        <p:spPr>
          <a:xfrm>
            <a:off x="-224116" y="2426770"/>
            <a:ext cx="4365811" cy="2004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pPr algn="ctr"/>
            <a:r>
              <a:rPr lang="en-US" sz="4400" kern="1200" dirty="0" err="1">
                <a:latin typeface="+mj-lt"/>
                <a:ea typeface="+mj-ea"/>
                <a:cs typeface="+mj-cs"/>
              </a:rPr>
              <a:t>Liste</a:t>
            </a:r>
            <a:r>
              <a:rPr lang="en-US" sz="4400" kern="1200" dirty="0">
                <a:latin typeface="+mj-lt"/>
                <a:ea typeface="+mj-ea"/>
                <a:cs typeface="+mj-cs"/>
              </a:rPr>
              <a:t> de </a:t>
            </a:r>
            <a:r>
              <a:rPr lang="en-US" sz="4400" kern="1200" dirty="0" err="1">
                <a:latin typeface="+mj-lt"/>
                <a:ea typeface="+mj-ea"/>
                <a:cs typeface="+mj-cs"/>
              </a:rPr>
              <a:t>stratégies</a:t>
            </a:r>
            <a:endParaRPr lang="en-US" sz="3200" dirty="0"/>
          </a:p>
        </p:txBody>
      </p:sp>
      <p:sp>
        <p:nvSpPr>
          <p:cNvPr id="2" name="ZoneTexte 1">
            <a:extLst>
              <a:ext uri="{FF2B5EF4-FFF2-40B4-BE49-F238E27FC236}">
                <a16:creationId xmlns:a16="http://schemas.microsoft.com/office/drawing/2014/main" id="{915E3A49-3051-6CC3-966A-23F8957E074A}"/>
              </a:ext>
            </a:extLst>
          </p:cNvPr>
          <p:cNvSpPr txBox="1"/>
          <p:nvPr/>
        </p:nvSpPr>
        <p:spPr>
          <a:xfrm>
            <a:off x="4025153" y="295836"/>
            <a:ext cx="7736541" cy="6078587"/>
          </a:xfrm>
          <a:prstGeom prst="rect">
            <a:avLst/>
          </a:prstGeom>
          <a:noFill/>
        </p:spPr>
        <p:txBody>
          <a:bodyPr wrap="square" rtlCol="0">
            <a:spAutoFit/>
          </a:bodyPr>
          <a:lstStyle/>
          <a:p>
            <a:pPr marL="358775" lvl="3" eaLnBrk="0" fontAlgn="base" hangingPunct="0">
              <a:lnSpc>
                <a:spcPct val="150000"/>
              </a:lnSpc>
              <a:spcBef>
                <a:spcPct val="0"/>
              </a:spcBef>
              <a:spcAft>
                <a:spcPct val="0"/>
              </a:spcAft>
              <a:buFont typeface="Wingdings" panose="05000000000000000000" pitchFamily="2" charset="2"/>
              <a:buChar char=""/>
            </a:pPr>
            <a:r>
              <a:rPr lang="fr-CA" altLang="fr-FR" sz="1400" dirty="0">
                <a:solidFill>
                  <a:srgbClr val="231F1F"/>
                </a:solidFill>
                <a:latin typeface="Calibri" panose="020F0502020204030204" pitchFamily="34" charset="0"/>
                <a:ea typeface="Raleway" pitchFamily="2" charset="0"/>
                <a:cs typeface="Calibri" panose="020F0502020204030204" pitchFamily="34" charset="0"/>
              </a:rPr>
              <a:t>Demander de l’aide, en parler, avoir du soutien de pairs ou de parents;</a:t>
            </a:r>
            <a:endParaRPr lang="fr-CA" altLang="fr-FR" sz="1400" dirty="0">
              <a:solidFill>
                <a:schemeClr val="tx1"/>
              </a:solidFill>
              <a:latin typeface="Calibri" panose="020F0502020204030204" pitchFamily="34" charset="0"/>
              <a:cs typeface="Calibri" panose="020F0502020204030204" pitchFamily="34" charset="0"/>
            </a:endParaRPr>
          </a:p>
          <a:p>
            <a:pPr marL="358775" lvl="3" eaLnBrk="0" fontAlgn="base" hangingPunct="0">
              <a:lnSpc>
                <a:spcPct val="150000"/>
              </a:lnSpc>
              <a:spcBef>
                <a:spcPct val="0"/>
              </a:spcBef>
              <a:spcAft>
                <a:spcPct val="0"/>
              </a:spcAft>
              <a:buFont typeface="Wingdings" panose="05000000000000000000" pitchFamily="2" charset="2"/>
              <a:buChar char=""/>
            </a:pPr>
            <a:r>
              <a:rPr lang="fr-CA" altLang="fr-FR" sz="1400" dirty="0">
                <a:solidFill>
                  <a:srgbClr val="231F1F"/>
                </a:solidFill>
                <a:latin typeface="Calibri" panose="020F0502020204030204" pitchFamily="34" charset="0"/>
                <a:ea typeface="Raleway" pitchFamily="2" charset="0"/>
                <a:cs typeface="Calibri" panose="020F0502020204030204" pitchFamily="34" charset="0"/>
              </a:rPr>
              <a:t>Faire des exercices de relaxation, de respiration, de yoga, de pleine conscience;</a:t>
            </a:r>
            <a:endParaRPr lang="fr-CA" altLang="fr-FR" sz="1400" dirty="0">
              <a:solidFill>
                <a:schemeClr val="tx1"/>
              </a:solidFill>
              <a:latin typeface="Calibri" panose="020F0502020204030204" pitchFamily="34" charset="0"/>
              <a:cs typeface="Calibri" panose="020F0502020204030204" pitchFamily="34" charset="0"/>
            </a:endParaRPr>
          </a:p>
          <a:p>
            <a:pPr marL="358775" lvl="3" eaLnBrk="0" fontAlgn="base" hangingPunct="0">
              <a:lnSpc>
                <a:spcPct val="150000"/>
              </a:lnSpc>
              <a:spcBef>
                <a:spcPct val="0"/>
              </a:spcBef>
              <a:spcAft>
                <a:spcPct val="0"/>
              </a:spcAft>
              <a:buFont typeface="Wingdings" panose="05000000000000000000" pitchFamily="2" charset="2"/>
              <a:buChar char=""/>
            </a:pPr>
            <a:r>
              <a:rPr lang="fr-CA" altLang="fr-FR" sz="1400" dirty="0">
                <a:solidFill>
                  <a:srgbClr val="231F1F"/>
                </a:solidFill>
                <a:latin typeface="Calibri" panose="020F0502020204030204" pitchFamily="34" charset="0"/>
                <a:ea typeface="Raleway" pitchFamily="2" charset="0"/>
                <a:cs typeface="Calibri" panose="020F0502020204030204" pitchFamily="34" charset="0"/>
              </a:rPr>
              <a:t>Dormir, se dorloter, donner de l'affection, changer de rythme, déconnecter;</a:t>
            </a:r>
            <a:endParaRPr lang="fr-CA" altLang="fr-FR" sz="1400" dirty="0">
              <a:solidFill>
                <a:schemeClr val="tx1"/>
              </a:solidFill>
              <a:latin typeface="Calibri" panose="020F0502020204030204" pitchFamily="34" charset="0"/>
              <a:cs typeface="Calibri" panose="020F0502020204030204" pitchFamily="34" charset="0"/>
            </a:endParaRPr>
          </a:p>
          <a:p>
            <a:pPr marL="358775" lvl="3" eaLnBrk="0" fontAlgn="base" hangingPunct="0">
              <a:lnSpc>
                <a:spcPct val="150000"/>
              </a:lnSpc>
              <a:spcBef>
                <a:spcPct val="0"/>
              </a:spcBef>
              <a:spcAft>
                <a:spcPct val="0"/>
              </a:spcAft>
              <a:buFont typeface="Wingdings" panose="05000000000000000000" pitchFamily="2" charset="2"/>
              <a:buChar char=""/>
            </a:pPr>
            <a:r>
              <a:rPr lang="fr-CA" altLang="fr-FR" sz="1400" dirty="0">
                <a:solidFill>
                  <a:srgbClr val="231F1F"/>
                </a:solidFill>
                <a:latin typeface="Calibri" panose="020F0502020204030204" pitchFamily="34" charset="0"/>
                <a:ea typeface="Raleway" pitchFamily="2" charset="0"/>
                <a:cs typeface="Calibri" panose="020F0502020204030204" pitchFamily="34" charset="0"/>
              </a:rPr>
              <a:t>Tenter de voir les choses autrement; </a:t>
            </a:r>
            <a:endParaRPr lang="fr-CA" altLang="fr-FR" sz="1400" dirty="0">
              <a:solidFill>
                <a:schemeClr val="tx1"/>
              </a:solidFill>
              <a:latin typeface="Calibri" panose="020F0502020204030204" pitchFamily="34" charset="0"/>
              <a:cs typeface="Calibri" panose="020F0502020204030204" pitchFamily="34" charset="0"/>
            </a:endParaRPr>
          </a:p>
          <a:p>
            <a:pPr marL="358775" lvl="0" eaLnBrk="0" fontAlgn="base" hangingPunct="0">
              <a:lnSpc>
                <a:spcPct val="150000"/>
              </a:lnSpc>
              <a:spcBef>
                <a:spcPct val="0"/>
              </a:spcBef>
              <a:spcAft>
                <a:spcPct val="0"/>
              </a:spcAft>
              <a:buFontTx/>
              <a:buChar char="•"/>
            </a:pPr>
            <a:r>
              <a:rPr lang="fr-CA" altLang="fr-FR" sz="1400" dirty="0">
                <a:solidFill>
                  <a:srgbClr val="231F1F"/>
                </a:solidFill>
                <a:latin typeface="Calibri" panose="020F0502020204030204" pitchFamily="34" charset="0"/>
                <a:ea typeface="Raleway" pitchFamily="2" charset="0"/>
                <a:cs typeface="Calibri" panose="020F0502020204030204" pitchFamily="34" charset="0"/>
              </a:rPr>
              <a:t>Avoir de la gratitude, cultiver l’effet « Wow » en soi</a:t>
            </a:r>
            <a:endParaRPr lang="fr-CA" altLang="fr-FR" sz="1400" dirty="0">
              <a:solidFill>
                <a:schemeClr val="tx1"/>
              </a:solidFill>
              <a:latin typeface="Calibri" panose="020F0502020204030204" pitchFamily="34" charset="0"/>
              <a:cs typeface="Calibri" panose="020F0502020204030204" pitchFamily="34" charset="0"/>
            </a:endParaRPr>
          </a:p>
          <a:p>
            <a:pPr marL="358775" lvl="0" eaLnBrk="0" fontAlgn="base" hangingPunct="0">
              <a:lnSpc>
                <a:spcPct val="150000"/>
              </a:lnSpc>
              <a:spcBef>
                <a:spcPct val="0"/>
              </a:spcBef>
              <a:spcAft>
                <a:spcPct val="0"/>
              </a:spcAft>
              <a:buFontTx/>
              <a:buChar char="•"/>
            </a:pPr>
            <a:r>
              <a:rPr lang="fr-CA" altLang="fr-FR" sz="1400" dirty="0">
                <a:solidFill>
                  <a:srgbClr val="231F1F"/>
                </a:solidFill>
                <a:latin typeface="Calibri" panose="020F0502020204030204" pitchFamily="34" charset="0"/>
                <a:ea typeface="Raleway" pitchFamily="2" charset="0"/>
                <a:cs typeface="Calibri" panose="020F0502020204030204" pitchFamily="34" charset="0"/>
              </a:rPr>
              <a:t>Vivre le moment présent;</a:t>
            </a:r>
            <a:endParaRPr lang="fr-CA" altLang="fr-FR" sz="1400" dirty="0">
              <a:solidFill>
                <a:schemeClr val="tx1"/>
              </a:solidFill>
              <a:latin typeface="Calibri" panose="020F0502020204030204" pitchFamily="34" charset="0"/>
              <a:cs typeface="Calibri" panose="020F0502020204030204" pitchFamily="34" charset="0"/>
            </a:endParaRPr>
          </a:p>
          <a:p>
            <a:pPr marL="358775" lvl="3" eaLnBrk="0" fontAlgn="base" hangingPunct="0">
              <a:lnSpc>
                <a:spcPct val="150000"/>
              </a:lnSpc>
              <a:spcBef>
                <a:spcPct val="0"/>
              </a:spcBef>
              <a:spcAft>
                <a:spcPct val="0"/>
              </a:spcAft>
              <a:buFont typeface="Wingdings" panose="05000000000000000000" pitchFamily="2" charset="2"/>
              <a:buChar char=""/>
            </a:pPr>
            <a:r>
              <a:rPr lang="fr-CA" altLang="fr-FR" sz="1400" dirty="0">
                <a:solidFill>
                  <a:srgbClr val="231F1F"/>
                </a:solidFill>
                <a:latin typeface="Calibri" panose="020F0502020204030204" pitchFamily="34" charset="0"/>
                <a:ea typeface="Raleway" pitchFamily="2" charset="0"/>
                <a:cs typeface="Calibri" panose="020F0502020204030204" pitchFamily="34" charset="0"/>
              </a:rPr>
              <a:t>Reformuler les pensées négatives en pensées plus réalistes, aidantes;</a:t>
            </a:r>
            <a:endParaRPr lang="fr-CA" altLang="fr-FR" sz="1400" dirty="0">
              <a:solidFill>
                <a:schemeClr val="tx1"/>
              </a:solidFill>
              <a:latin typeface="Calibri" panose="020F0502020204030204" pitchFamily="34" charset="0"/>
              <a:cs typeface="Calibri" panose="020F0502020204030204" pitchFamily="34" charset="0"/>
            </a:endParaRPr>
          </a:p>
          <a:p>
            <a:pPr marL="358775" lvl="0" eaLnBrk="0" fontAlgn="base" hangingPunct="0">
              <a:lnSpc>
                <a:spcPct val="150000"/>
              </a:lnSpc>
              <a:spcBef>
                <a:spcPct val="0"/>
              </a:spcBef>
              <a:spcAft>
                <a:spcPct val="0"/>
              </a:spcAft>
              <a:buFont typeface="Arial" panose="020B0604020202020204" pitchFamily="34" charset="0"/>
              <a:buChar char="•"/>
            </a:pPr>
            <a:r>
              <a:rPr lang="fr-CA" altLang="fr-FR" sz="1400" dirty="0">
                <a:solidFill>
                  <a:srgbClr val="231F1F"/>
                </a:solidFill>
                <a:latin typeface="Calibri" panose="020F0502020204030204" pitchFamily="34" charset="0"/>
                <a:ea typeface="Raleway" pitchFamily="2" charset="0"/>
                <a:cs typeface="Calibri" panose="020F0502020204030204" pitchFamily="34" charset="0"/>
              </a:rPr>
              <a:t>Rire, avoir du plaisir, faire une fête, s'amuser;</a:t>
            </a:r>
          </a:p>
          <a:p>
            <a:pPr marL="358775" lvl="0" eaLnBrk="0" fontAlgn="base" hangingPunct="0">
              <a:lnSpc>
                <a:spcPct val="150000"/>
              </a:lnSpc>
              <a:spcBef>
                <a:spcPct val="0"/>
              </a:spcBef>
              <a:spcAft>
                <a:spcPct val="0"/>
              </a:spcAft>
              <a:buFont typeface="Arial" panose="020B0604020202020204" pitchFamily="34" charset="0"/>
              <a:buChar char="•"/>
            </a:pPr>
            <a:r>
              <a:rPr lang="fr-CA" altLang="fr-FR" sz="1400" dirty="0">
                <a:solidFill>
                  <a:srgbClr val="231F1F"/>
                </a:solidFill>
                <a:latin typeface="Calibri" panose="020F0502020204030204" pitchFamily="34" charset="0"/>
                <a:ea typeface="Raleway" pitchFamily="2" charset="0"/>
                <a:cs typeface="Calibri" panose="020F0502020204030204" pitchFamily="34" charset="0"/>
              </a:rPr>
              <a:t>Écrire ou dessiner ses émotions, ses pensées</a:t>
            </a:r>
          </a:p>
          <a:p>
            <a:pPr marL="358775" marR="951865" lvl="3">
              <a:lnSpc>
                <a:spcPct val="150000"/>
              </a:lnSpc>
              <a:spcAft>
                <a:spcPts val="700"/>
              </a:spcAft>
              <a:buFont typeface="Symbol" panose="05050102010706020507" pitchFamily="18" charset="2"/>
              <a:buChar char=""/>
            </a:pPr>
            <a:r>
              <a:rPr lang="fr-CA" sz="1400" dirty="0">
                <a:solidFill>
                  <a:srgbClr val="231F1F"/>
                </a:solidFill>
                <a:effectLst/>
                <a:latin typeface="Calibri" panose="020F0502020204030204" pitchFamily="34" charset="0"/>
                <a:ea typeface="Raleway" pitchFamily="2" charset="0"/>
                <a:cs typeface="Calibri" panose="020F0502020204030204" pitchFamily="34" charset="0"/>
              </a:rPr>
              <a:t>Être en contact avec un animal qui nous fait du bien;</a:t>
            </a:r>
            <a:endParaRPr lang="fr-CA" sz="1400" dirty="0">
              <a:effectLst/>
              <a:latin typeface="Calibri" panose="020F0502020204030204" pitchFamily="34" charset="0"/>
              <a:ea typeface="Raleway" pitchFamily="2" charset="0"/>
              <a:cs typeface="Calibri" panose="020F0502020204030204" pitchFamily="34" charset="0"/>
            </a:endParaRPr>
          </a:p>
          <a:p>
            <a:pPr marL="358775" marR="951865" lvl="3">
              <a:lnSpc>
                <a:spcPct val="150000"/>
              </a:lnSpc>
              <a:spcAft>
                <a:spcPts val="700"/>
              </a:spcAft>
              <a:buFont typeface="Symbol" panose="05050102010706020507" pitchFamily="18" charset="2"/>
              <a:buChar char=""/>
            </a:pPr>
            <a:r>
              <a:rPr lang="fr-CA" sz="1400" dirty="0">
                <a:solidFill>
                  <a:srgbClr val="231F1F"/>
                </a:solidFill>
                <a:effectLst/>
                <a:latin typeface="Calibri" panose="020F0502020204030204" pitchFamily="34" charset="0"/>
                <a:ea typeface="Raleway" pitchFamily="2" charset="0"/>
                <a:cs typeface="Calibri" panose="020F0502020204030204" pitchFamily="34" charset="0"/>
              </a:rPr>
              <a:t>Pratiquer des activités sportives, créatives et récréatives;</a:t>
            </a:r>
            <a:endParaRPr lang="fr-CA" sz="1400" dirty="0">
              <a:latin typeface="Calibri" panose="020F0502020204030204" pitchFamily="34" charset="0"/>
              <a:ea typeface="Raleway" pitchFamily="2" charset="0"/>
              <a:cs typeface="Calibri" panose="020F0502020204030204" pitchFamily="34" charset="0"/>
            </a:endParaRPr>
          </a:p>
          <a:p>
            <a:pPr marL="358775" marR="951865" lvl="3">
              <a:lnSpc>
                <a:spcPct val="150000"/>
              </a:lnSpc>
              <a:spcAft>
                <a:spcPts val="700"/>
              </a:spcAft>
              <a:buFont typeface="Symbol" panose="05050102010706020507" pitchFamily="18" charset="2"/>
              <a:buChar char=""/>
            </a:pPr>
            <a:r>
              <a:rPr lang="fr-CA" sz="1400" dirty="0">
                <a:solidFill>
                  <a:srgbClr val="231F1F"/>
                </a:solidFill>
                <a:effectLst/>
                <a:latin typeface="Calibri" panose="020F0502020204030204" pitchFamily="34" charset="0"/>
                <a:ea typeface="Raleway" pitchFamily="2" charset="0"/>
                <a:cs typeface="Calibri" panose="020F0502020204030204" pitchFamily="34" charset="0"/>
              </a:rPr>
              <a:t>Sports, exercices, marche, arts martiaux, sports de combat, etc.;</a:t>
            </a:r>
            <a:endParaRPr lang="fr-CA" sz="1400" dirty="0">
              <a:latin typeface="Calibri" panose="020F0502020204030204" pitchFamily="34" charset="0"/>
              <a:ea typeface="Raleway" pitchFamily="2" charset="0"/>
              <a:cs typeface="Calibri" panose="020F0502020204030204" pitchFamily="34" charset="0"/>
            </a:endParaRPr>
          </a:p>
          <a:p>
            <a:pPr marL="358775" marR="951865" lvl="3">
              <a:lnSpc>
                <a:spcPct val="150000"/>
              </a:lnSpc>
              <a:spcAft>
                <a:spcPts val="700"/>
              </a:spcAft>
              <a:buFont typeface="Symbol" panose="05050102010706020507" pitchFamily="18" charset="2"/>
              <a:buChar char=""/>
            </a:pPr>
            <a:r>
              <a:rPr lang="fr-CA" sz="1400" dirty="0">
                <a:solidFill>
                  <a:srgbClr val="231F1F"/>
                </a:solidFill>
                <a:effectLst/>
                <a:latin typeface="Calibri" panose="020F0502020204030204" pitchFamily="34" charset="0"/>
                <a:ea typeface="Raleway" pitchFamily="2" charset="0"/>
                <a:cs typeface="Calibri" panose="020F0502020204030204" pitchFamily="34" charset="0"/>
              </a:rPr>
              <a:t>Dessin, écriture, arts, théâtre, danse, musique, chant, travaux manuels, lecture, photographie, etc.;</a:t>
            </a:r>
            <a:endParaRPr lang="fr-CA" sz="1400" dirty="0">
              <a:effectLst/>
              <a:latin typeface="Calibri" panose="020F0502020204030204" pitchFamily="34" charset="0"/>
              <a:ea typeface="Raleway" pitchFamily="2" charset="0"/>
              <a:cs typeface="Calibri" panose="020F0502020204030204" pitchFamily="34" charset="0"/>
            </a:endParaRPr>
          </a:p>
          <a:p>
            <a:pPr marL="358775" marR="951865" lvl="3">
              <a:lnSpc>
                <a:spcPct val="150000"/>
              </a:lnSpc>
              <a:spcAft>
                <a:spcPts val="700"/>
              </a:spcAft>
              <a:buFont typeface="Symbol" panose="05050102010706020507" pitchFamily="18" charset="2"/>
              <a:buChar char=""/>
            </a:pPr>
            <a:r>
              <a:rPr lang="fr-CA" sz="1400" dirty="0">
                <a:solidFill>
                  <a:srgbClr val="231F1F"/>
                </a:solidFill>
                <a:effectLst/>
                <a:latin typeface="Calibri" panose="020F0502020204030204" pitchFamily="34" charset="0"/>
                <a:ea typeface="Raleway" pitchFamily="2" charset="0"/>
                <a:cs typeface="Calibri" panose="020F0502020204030204" pitchFamily="34" charset="0"/>
              </a:rPr>
              <a:t>Faire une sortie culturelle; </a:t>
            </a:r>
          </a:p>
          <a:p>
            <a:pPr marL="358775" marR="951865" lvl="3">
              <a:lnSpc>
                <a:spcPct val="150000"/>
              </a:lnSpc>
              <a:spcAft>
                <a:spcPts val="700"/>
              </a:spcAft>
              <a:buFont typeface="Symbol" panose="05050102010706020507" pitchFamily="18" charset="2"/>
              <a:buChar char=""/>
            </a:pPr>
            <a:r>
              <a:rPr lang="fr-CA" sz="1400" dirty="0">
                <a:solidFill>
                  <a:srgbClr val="231F1F"/>
                </a:solidFill>
                <a:latin typeface="Calibri" panose="020F0502020204030204" pitchFamily="34" charset="0"/>
                <a:ea typeface="Raleway" pitchFamily="2" charset="0"/>
                <a:cs typeface="Calibri" panose="020F0502020204030204" pitchFamily="34" charset="0"/>
              </a:rPr>
              <a:t>Être en contact avec la nature: aller dans la forêt…jardiner!</a:t>
            </a:r>
            <a:endParaRPr lang="fr-CA" sz="1400" dirty="0">
              <a:effectLst/>
              <a:latin typeface="Calibri" panose="020F0502020204030204" pitchFamily="34" charset="0"/>
              <a:ea typeface="Raleway" pitchFamily="2" charset="0"/>
              <a:cs typeface="Calibri" panose="020F0502020204030204" pitchFamily="34" charset="0"/>
            </a:endParaRPr>
          </a:p>
          <a:p>
            <a:endParaRPr lang="fr-CA" dirty="0"/>
          </a:p>
        </p:txBody>
      </p:sp>
    </p:spTree>
    <p:extLst>
      <p:ext uri="{BB962C8B-B14F-4D97-AF65-F5344CB8AC3E}">
        <p14:creationId xmlns:p14="http://schemas.microsoft.com/office/powerpoint/2010/main" val="2564260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3">
            <a:extLst>
              <a:ext uri="{FF2B5EF4-FFF2-40B4-BE49-F238E27FC236}">
                <a16:creationId xmlns:a16="http://schemas.microsoft.com/office/drawing/2014/main" id="{1F8C14DF-FF51-F946-BE6E-3809C21533BC}"/>
              </a:ext>
            </a:extLst>
          </p:cNvPr>
          <p:cNvSpPr/>
          <p:nvPr/>
        </p:nvSpPr>
        <p:spPr>
          <a:xfrm>
            <a:off x="3810001" y="0"/>
            <a:ext cx="5524500" cy="6857999"/>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28575">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6">
            <a:extLst>
              <a:ext uri="{FF2B5EF4-FFF2-40B4-BE49-F238E27FC236}">
                <a16:creationId xmlns:a16="http://schemas.microsoft.com/office/drawing/2014/main" id="{BD3D1C51-6AA4-4540-9F76-BC1EC15F06C5}"/>
              </a:ext>
            </a:extLst>
          </p:cNvPr>
          <p:cNvSpPr>
            <a:spLocks noGrp="1"/>
          </p:cNvSpPr>
          <p:nvPr>
            <p:ph type="ctrTitle"/>
          </p:nvPr>
        </p:nvSpPr>
        <p:spPr>
          <a:xfrm>
            <a:off x="1524000" y="4166130"/>
            <a:ext cx="9144000" cy="1370539"/>
          </a:xfrm>
        </p:spPr>
        <p:txBody>
          <a:bodyPr>
            <a:normAutofit fontScale="90000"/>
          </a:bodyPr>
          <a:lstStyle/>
          <a:p>
            <a:r>
              <a:rPr lang="fr-CA" dirty="0"/>
              <a:t>Atelier 6  </a:t>
            </a:r>
            <a:br>
              <a:rPr lang="fr-CA" dirty="0"/>
            </a:br>
            <a:r>
              <a:rPr lang="fr-CA" dirty="0"/>
              <a:t>Des lunettes qui déforment la réalité</a:t>
            </a:r>
            <a:endParaRPr lang="en-US" dirty="0">
              <a:solidFill>
                <a:schemeClr val="tx1">
                  <a:lumMod val="75000"/>
                  <a:lumOff val="25000"/>
                </a:schemeClr>
              </a:solidFill>
            </a:endParaRPr>
          </a:p>
        </p:txBody>
      </p:sp>
      <p:pic>
        <p:nvPicPr>
          <p:cNvPr id="3" name="Image 2" descr="Une image contenant texte&#10;&#10;Description générée automatiquement">
            <a:extLst>
              <a:ext uri="{FF2B5EF4-FFF2-40B4-BE49-F238E27FC236}">
                <a16:creationId xmlns:a16="http://schemas.microsoft.com/office/drawing/2014/main" id="{E9F2EC48-5E6E-B943-BA01-3769B7BC5780}"/>
              </a:ext>
            </a:extLst>
          </p:cNvPr>
          <p:cNvPicPr>
            <a:picLocks noChangeAspect="1"/>
          </p:cNvPicPr>
          <p:nvPr/>
        </p:nvPicPr>
        <p:blipFill>
          <a:blip r:embed="rId3"/>
          <a:stretch>
            <a:fillRect/>
          </a:stretch>
        </p:blipFill>
        <p:spPr>
          <a:xfrm>
            <a:off x="2652531" y="914400"/>
            <a:ext cx="6886937" cy="3022600"/>
          </a:xfrm>
          <a:prstGeom prst="rect">
            <a:avLst/>
          </a:prstGeom>
        </p:spPr>
      </p:pic>
    </p:spTree>
    <p:extLst>
      <p:ext uri="{BB962C8B-B14F-4D97-AF65-F5344CB8AC3E}">
        <p14:creationId xmlns:p14="http://schemas.microsoft.com/office/powerpoint/2010/main" val="2505283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23</a:t>
            </a:fld>
            <a:endParaRPr lang="en-US" dirty="0"/>
          </a:p>
        </p:txBody>
      </p:sp>
      <p:sp>
        <p:nvSpPr>
          <p:cNvPr id="6" name="Title 3">
            <a:extLst>
              <a:ext uri="{FF2B5EF4-FFF2-40B4-BE49-F238E27FC236}">
                <a16:creationId xmlns:a16="http://schemas.microsoft.com/office/drawing/2014/main" id="{7E3F4489-0FBE-F641-92FD-638D280486FD}"/>
              </a:ext>
            </a:extLst>
          </p:cNvPr>
          <p:cNvSpPr txBox="1">
            <a:spLocks/>
          </p:cNvSpPr>
          <p:nvPr/>
        </p:nvSpPr>
        <p:spPr>
          <a:xfrm>
            <a:off x="2293849" y="308074"/>
            <a:ext cx="10663991" cy="2004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US" sz="4100" dirty="0" err="1"/>
              <a:t>Méditation</a:t>
            </a:r>
            <a:r>
              <a:rPr lang="en-US" sz="4100" dirty="0"/>
              <a:t> de la </a:t>
            </a:r>
            <a:r>
              <a:rPr lang="en-US" sz="4100" dirty="0" err="1"/>
              <a:t>montagne</a:t>
            </a:r>
            <a:br>
              <a:rPr lang="en-US" sz="3200" dirty="0"/>
            </a:br>
            <a:endParaRPr lang="en-US" sz="3200" dirty="0"/>
          </a:p>
        </p:txBody>
      </p:sp>
      <p:pic>
        <p:nvPicPr>
          <p:cNvPr id="8" name="Image 7">
            <a:extLst>
              <a:ext uri="{FF2B5EF4-FFF2-40B4-BE49-F238E27FC236}">
                <a16:creationId xmlns:a16="http://schemas.microsoft.com/office/drawing/2014/main" id="{0F08A7E7-15B9-4A0E-A1EE-204AC020972F}"/>
              </a:ext>
            </a:extLst>
          </p:cNvPr>
          <p:cNvPicPr>
            <a:picLocks noChangeAspect="1"/>
          </p:cNvPicPr>
          <p:nvPr>
            <p:custDataLst>
              <p:tags r:id="rId1"/>
            </p:custDataLst>
          </p:nvPr>
        </p:nvPicPr>
        <p:blipFill>
          <a:blip r:embed="rId4">
            <a:alphaModFix amt="70000"/>
          </a:blip>
          <a:stretch>
            <a:fillRect/>
          </a:stretch>
        </p:blipFill>
        <p:spPr>
          <a:xfrm>
            <a:off x="3753852" y="1324709"/>
            <a:ext cx="4283243" cy="4283243"/>
          </a:xfrm>
          <a:prstGeom prst="rect">
            <a:avLst/>
          </a:prstGeom>
        </p:spPr>
      </p:pic>
      <p:sp>
        <p:nvSpPr>
          <p:cNvPr id="2" name="ZoneTexte 1">
            <a:extLst>
              <a:ext uri="{FF2B5EF4-FFF2-40B4-BE49-F238E27FC236}">
                <a16:creationId xmlns:a16="http://schemas.microsoft.com/office/drawing/2014/main" id="{05C9F0C6-4652-BE4C-A69D-BC7919CF770C}"/>
              </a:ext>
            </a:extLst>
          </p:cNvPr>
          <p:cNvSpPr txBox="1"/>
          <p:nvPr/>
        </p:nvSpPr>
        <p:spPr>
          <a:xfrm>
            <a:off x="3095885" y="5346342"/>
            <a:ext cx="5599176" cy="523220"/>
          </a:xfrm>
          <a:prstGeom prst="rect">
            <a:avLst/>
          </a:prstGeom>
          <a:noFill/>
        </p:spPr>
        <p:txBody>
          <a:bodyPr wrap="square" rtlCol="0">
            <a:spAutoFit/>
          </a:bodyPr>
          <a:lstStyle/>
          <a:p>
            <a:pPr algn="ctr"/>
            <a:r>
              <a:rPr lang="fr-FR" sz="1400" dirty="0">
                <a:hlinkClick r:id="rId5"/>
              </a:rPr>
              <a:t>https://sante-mentale-jeunesse.usherbrooke.ca/wp-content/uploads/2018/11/Montagne_final.wav</a:t>
            </a:r>
            <a:r>
              <a:rPr lang="fr-FR" sz="1400" dirty="0"/>
              <a:t> </a:t>
            </a:r>
          </a:p>
        </p:txBody>
      </p:sp>
    </p:spTree>
    <p:extLst>
      <p:ext uri="{BB962C8B-B14F-4D97-AF65-F5344CB8AC3E}">
        <p14:creationId xmlns:p14="http://schemas.microsoft.com/office/powerpoint/2010/main" val="948138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BB520A-3AEB-4DBC-827E-3503F7FDA705}"/>
              </a:ext>
            </a:extLst>
          </p:cNvPr>
          <p:cNvSpPr>
            <a:spLocks noGrp="1"/>
          </p:cNvSpPr>
          <p:nvPr>
            <p:ph type="title"/>
          </p:nvPr>
        </p:nvSpPr>
        <p:spPr/>
        <p:txBody>
          <a:bodyPr/>
          <a:lstStyle/>
          <a:p>
            <a:r>
              <a:rPr lang="fr-CA" dirty="0"/>
              <a:t>Travail d’équipe</a:t>
            </a:r>
          </a:p>
        </p:txBody>
      </p:sp>
      <p:sp>
        <p:nvSpPr>
          <p:cNvPr id="3" name="Espace réservé du numéro de diapositive 2">
            <a:extLst>
              <a:ext uri="{FF2B5EF4-FFF2-40B4-BE49-F238E27FC236}">
                <a16:creationId xmlns:a16="http://schemas.microsoft.com/office/drawing/2014/main" id="{373B76E2-4FC6-419F-BA10-1F4BF9E214EC}"/>
              </a:ext>
            </a:extLst>
          </p:cNvPr>
          <p:cNvSpPr>
            <a:spLocks noGrp="1"/>
          </p:cNvSpPr>
          <p:nvPr>
            <p:ph type="sldNum" sz="quarter" idx="12"/>
          </p:nvPr>
        </p:nvSpPr>
        <p:spPr/>
        <p:txBody>
          <a:bodyPr/>
          <a:lstStyle/>
          <a:p>
            <a:fld id="{C145B74D-6A0D-CF46-9BFB-933D6D9953E9}" type="slidenum">
              <a:rPr lang="en-US" smtClean="0"/>
              <a:pPr/>
              <a:t>24</a:t>
            </a:fld>
            <a:endParaRPr lang="en-US" dirty="0"/>
          </a:p>
        </p:txBody>
      </p:sp>
      <p:sp>
        <p:nvSpPr>
          <p:cNvPr id="4" name="ZoneTexte 3">
            <a:extLst>
              <a:ext uri="{FF2B5EF4-FFF2-40B4-BE49-F238E27FC236}">
                <a16:creationId xmlns:a16="http://schemas.microsoft.com/office/drawing/2014/main" id="{B96762B9-1ABB-4E33-AEEA-CE102084ADEC}"/>
              </a:ext>
            </a:extLst>
          </p:cNvPr>
          <p:cNvSpPr txBox="1"/>
          <p:nvPr/>
        </p:nvSpPr>
        <p:spPr>
          <a:xfrm>
            <a:off x="980388" y="1857080"/>
            <a:ext cx="9662474" cy="3693319"/>
          </a:xfrm>
          <a:prstGeom prst="rect">
            <a:avLst/>
          </a:prstGeom>
          <a:noFill/>
        </p:spPr>
        <p:txBody>
          <a:bodyPr wrap="square" rtlCol="0">
            <a:spAutoFit/>
          </a:bodyPr>
          <a:lstStyle/>
          <a:p>
            <a:r>
              <a:rPr lang="fr-CA" b="1" dirty="0"/>
              <a:t>5 types d’intolérance</a:t>
            </a:r>
          </a:p>
          <a:p>
            <a:endParaRPr lang="fr-CA" b="1" dirty="0"/>
          </a:p>
          <a:p>
            <a:r>
              <a:rPr lang="fr-CA" dirty="0"/>
              <a:t>Le perfectionnisme : je ressens de l’insatisfaction si ce n’est pas parfait.</a:t>
            </a:r>
          </a:p>
          <a:p>
            <a:endParaRPr lang="fr-CA" dirty="0"/>
          </a:p>
          <a:p>
            <a:r>
              <a:rPr lang="fr-CA" dirty="0"/>
              <a:t>L’intolérance à l’incertitude : je m’inquiète à propos de tout! </a:t>
            </a:r>
          </a:p>
          <a:p>
            <a:endParaRPr lang="fr-CA" dirty="0"/>
          </a:p>
          <a:p>
            <a:r>
              <a:rPr lang="fr-CA" dirty="0"/>
              <a:t>La responsabilité excessive : je me sens tout le temps coupable. </a:t>
            </a:r>
          </a:p>
          <a:p>
            <a:endParaRPr lang="fr-CA" dirty="0"/>
          </a:p>
          <a:p>
            <a:r>
              <a:rPr lang="fr-CA" dirty="0"/>
              <a:t>La peur du jugement des autres : je sais qu’ils me jugent. </a:t>
            </a:r>
          </a:p>
          <a:p>
            <a:endParaRPr lang="fr-CA" dirty="0"/>
          </a:p>
          <a:p>
            <a:r>
              <a:rPr lang="fr-CA" dirty="0"/>
              <a:t>L’intolérance aux émotions négatives et aux sensations physiques désagréables : quelque chose ne va pas dans mon corps! </a:t>
            </a:r>
          </a:p>
          <a:p>
            <a:endParaRPr lang="fr-CA" dirty="0"/>
          </a:p>
        </p:txBody>
      </p:sp>
    </p:spTree>
    <p:extLst>
      <p:ext uri="{BB962C8B-B14F-4D97-AF65-F5344CB8AC3E}">
        <p14:creationId xmlns:p14="http://schemas.microsoft.com/office/powerpoint/2010/main" val="500621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custDataLst>
              <p:tags r:id="rId1"/>
            </p:custDataLst>
          </p:nvPr>
        </p:nvGrpSpPr>
        <p:grpSpPr>
          <a:xfrm rot="5400000">
            <a:off x="11353495" y="5983115"/>
            <a:ext cx="72000" cy="1117549"/>
            <a:chOff x="931025" y="2994379"/>
            <a:chExt cx="72000" cy="1117549"/>
          </a:xfrm>
        </p:grpSpPr>
        <p:sp>
          <p:nvSpPr>
            <p:cNvPr id="3" name="Ellipse 2"/>
            <p:cNvSpPr/>
            <p:nvPr/>
          </p:nvSpPr>
          <p:spPr>
            <a:xfrm>
              <a:off x="931025" y="2994379"/>
              <a:ext cx="72000" cy="72000"/>
            </a:xfrm>
            <a:prstGeom prst="ellipse">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Ellipse 3"/>
            <p:cNvSpPr/>
            <p:nvPr/>
          </p:nvSpPr>
          <p:spPr>
            <a:xfrm>
              <a:off x="931025" y="3312416"/>
              <a:ext cx="72000" cy="72000"/>
            </a:xfrm>
            <a:prstGeom prst="ellipse">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llipse 4"/>
            <p:cNvSpPr/>
            <p:nvPr/>
          </p:nvSpPr>
          <p:spPr>
            <a:xfrm>
              <a:off x="931025" y="4039928"/>
              <a:ext cx="72000" cy="72000"/>
            </a:xfrm>
            <a:prstGeom prst="ellipse">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2" name="Titre 11">
            <a:extLst>
              <a:ext uri="{FF2B5EF4-FFF2-40B4-BE49-F238E27FC236}">
                <a16:creationId xmlns:a16="http://schemas.microsoft.com/office/drawing/2014/main" id="{B9823F26-B40B-4599-A3AF-89DB4F1E576F}"/>
              </a:ext>
            </a:extLst>
          </p:cNvPr>
          <p:cNvSpPr>
            <a:spLocks noGrp="1"/>
          </p:cNvSpPr>
          <p:nvPr>
            <p:ph type="title"/>
          </p:nvPr>
        </p:nvSpPr>
        <p:spPr/>
        <p:txBody>
          <a:bodyPr/>
          <a:lstStyle/>
          <a:p>
            <a:r>
              <a:rPr lang="fr-CA" b="1" dirty="0">
                <a:latin typeface="Barlow"/>
              </a:rPr>
              <a:t>LES RÉACTIONS D’INTOLÉRANCES</a:t>
            </a:r>
            <a:br>
              <a:rPr lang="fr-CA" b="1" dirty="0">
                <a:latin typeface="Barlow"/>
              </a:rPr>
            </a:br>
            <a:endParaRPr lang="fr-CA" dirty="0"/>
          </a:p>
        </p:txBody>
      </p:sp>
      <p:sp>
        <p:nvSpPr>
          <p:cNvPr id="13" name="Espace réservé du contenu 12">
            <a:extLst>
              <a:ext uri="{FF2B5EF4-FFF2-40B4-BE49-F238E27FC236}">
                <a16:creationId xmlns:a16="http://schemas.microsoft.com/office/drawing/2014/main" id="{5BAB7F71-7B59-4393-BA34-CEB2023950A8}"/>
              </a:ext>
            </a:extLst>
          </p:cNvPr>
          <p:cNvSpPr>
            <a:spLocks noGrp="1"/>
          </p:cNvSpPr>
          <p:nvPr>
            <p:ph idx="1"/>
          </p:nvPr>
        </p:nvSpPr>
        <p:spPr>
          <a:xfrm>
            <a:off x="838200" y="3000795"/>
            <a:ext cx="10515600" cy="3176168"/>
          </a:xfrm>
        </p:spPr>
        <p:txBody>
          <a:bodyPr>
            <a:normAutofit fontScale="92500" lnSpcReduction="10000"/>
          </a:bodyPr>
          <a:lstStyle/>
          <a:p>
            <a:pPr marL="0" indent="0">
              <a:spcBef>
                <a:spcPts val="600"/>
              </a:spcBef>
              <a:buNone/>
            </a:pPr>
            <a:endParaRPr lang="fr-CA" b="1" dirty="0">
              <a:latin typeface="Barlow"/>
            </a:endParaRPr>
          </a:p>
          <a:p>
            <a:pPr marL="0" indent="0">
              <a:spcBef>
                <a:spcPts val="600"/>
              </a:spcBef>
              <a:buNone/>
            </a:pPr>
            <a:r>
              <a:rPr lang="fr-CA" dirty="0">
                <a:solidFill>
                  <a:schemeClr val="tx1">
                    <a:lumMod val="95000"/>
                    <a:lumOff val="5000"/>
                  </a:schemeClr>
                </a:solidFill>
                <a:latin typeface="Barlow"/>
              </a:rPr>
              <a:t>Les </a:t>
            </a:r>
            <a:r>
              <a:rPr lang="fr-CA" u="sng" dirty="0">
                <a:solidFill>
                  <a:schemeClr val="tx1">
                    <a:lumMod val="95000"/>
                    <a:lumOff val="5000"/>
                  </a:schemeClr>
                </a:solidFill>
                <a:latin typeface="Barlow"/>
              </a:rPr>
              <a:t>cinq grands types d’intolérance</a:t>
            </a:r>
            <a:r>
              <a:rPr lang="fr-CA" dirty="0">
                <a:solidFill>
                  <a:schemeClr val="tx1">
                    <a:lumMod val="95000"/>
                    <a:lumOff val="5000"/>
                  </a:schemeClr>
                </a:solidFill>
                <a:latin typeface="Barlow"/>
              </a:rPr>
              <a:t>:</a:t>
            </a:r>
          </a:p>
          <a:p>
            <a:pPr>
              <a:spcBef>
                <a:spcPts val="600"/>
              </a:spcBef>
            </a:pPr>
            <a:endParaRPr lang="fr-CA" dirty="0">
              <a:solidFill>
                <a:schemeClr val="tx1">
                  <a:lumMod val="95000"/>
                  <a:lumOff val="5000"/>
                </a:schemeClr>
              </a:solidFill>
              <a:latin typeface="Barlow"/>
            </a:endParaRPr>
          </a:p>
          <a:p>
            <a:pPr marL="285750" indent="-285750">
              <a:spcBef>
                <a:spcPts val="600"/>
              </a:spcBef>
            </a:pPr>
            <a:r>
              <a:rPr lang="fr-CA" b="1" dirty="0">
                <a:solidFill>
                  <a:schemeClr val="tx1">
                    <a:lumMod val="95000"/>
                    <a:lumOff val="5000"/>
                  </a:schemeClr>
                </a:solidFill>
                <a:latin typeface="Barlow"/>
              </a:rPr>
              <a:t>L’intolérance à l’incertitude </a:t>
            </a:r>
            <a:r>
              <a:rPr lang="fr-CA" dirty="0">
                <a:solidFill>
                  <a:schemeClr val="tx1">
                    <a:lumMod val="95000"/>
                    <a:lumOff val="5000"/>
                  </a:schemeClr>
                </a:solidFill>
                <a:latin typeface="Barlow"/>
              </a:rPr>
              <a:t>:</a:t>
            </a:r>
          </a:p>
          <a:p>
            <a:pPr>
              <a:spcBef>
                <a:spcPts val="600"/>
              </a:spcBef>
            </a:pPr>
            <a:r>
              <a:rPr lang="fr-CA" dirty="0">
                <a:solidFill>
                  <a:schemeClr val="tx1">
                    <a:lumMod val="95000"/>
                    <a:lumOff val="5000"/>
                  </a:schemeClr>
                </a:solidFill>
                <a:latin typeface="Barlow"/>
              </a:rPr>
              <a:t>   je m’inquiète à propos de tout!</a:t>
            </a:r>
          </a:p>
          <a:p>
            <a:pPr>
              <a:spcBef>
                <a:spcPts val="600"/>
              </a:spcBef>
            </a:pPr>
            <a:r>
              <a:rPr lang="fr-CA" dirty="0">
                <a:solidFill>
                  <a:schemeClr val="tx1">
                    <a:lumMod val="95000"/>
                    <a:lumOff val="5000"/>
                  </a:schemeClr>
                </a:solidFill>
                <a:latin typeface="Barlow"/>
              </a:rPr>
              <a:t>   C’est une intolérance au danger</a:t>
            </a:r>
          </a:p>
          <a:p>
            <a:pPr>
              <a:spcBef>
                <a:spcPts val="600"/>
              </a:spcBef>
            </a:pPr>
            <a:r>
              <a:rPr lang="fr-CA" dirty="0">
                <a:solidFill>
                  <a:schemeClr val="tx1">
                    <a:lumMod val="95000"/>
                    <a:lumOff val="5000"/>
                  </a:schemeClr>
                </a:solidFill>
                <a:latin typeface="Barlow"/>
              </a:rPr>
              <a:t>   possible, au changement et à la</a:t>
            </a:r>
          </a:p>
          <a:p>
            <a:pPr>
              <a:spcBef>
                <a:spcPts val="600"/>
              </a:spcBef>
            </a:pPr>
            <a:r>
              <a:rPr lang="fr-CA" dirty="0">
                <a:solidFill>
                  <a:schemeClr val="tx1">
                    <a:lumMod val="95000"/>
                    <a:lumOff val="5000"/>
                  </a:schemeClr>
                </a:solidFill>
                <a:latin typeface="Barlow"/>
              </a:rPr>
              <a:t>   nouveauté. </a:t>
            </a:r>
          </a:p>
          <a:p>
            <a:endParaRPr lang="fr-CA" dirty="0"/>
          </a:p>
        </p:txBody>
      </p:sp>
      <p:sp>
        <p:nvSpPr>
          <p:cNvPr id="6" name="Espace réservé du numéro de diapositive 5"/>
          <p:cNvSpPr>
            <a:spLocks noGrp="1"/>
          </p:cNvSpPr>
          <p:nvPr>
            <p:ph type="sldNum" sz="quarter" idx="12"/>
            <p:custDataLst>
              <p:tags r:id="rId2"/>
            </p:custDataLst>
          </p:nvPr>
        </p:nvSpPr>
        <p:spPr/>
        <p:txBody>
          <a:bodyPr/>
          <a:lstStyle/>
          <a:p>
            <a:fld id="{1F2E2B80-6E93-4A3A-A847-E85C01C3FAF7}" type="slidenum">
              <a:rPr lang="fr-CA" smtClean="0"/>
              <a:t>25</a:t>
            </a:fld>
            <a:endParaRPr lang="fr-CA"/>
          </a:p>
        </p:txBody>
      </p:sp>
      <p:sp>
        <p:nvSpPr>
          <p:cNvPr id="8" name="Rectangle 7"/>
          <p:cNvSpPr/>
          <p:nvPr>
            <p:custDataLst>
              <p:tags r:id="rId3"/>
            </p:custDataLst>
          </p:nvPr>
        </p:nvSpPr>
        <p:spPr>
          <a:xfrm>
            <a:off x="1047404" y="1266745"/>
            <a:ext cx="1487978" cy="121480"/>
          </a:xfrm>
          <a:prstGeom prst="rect">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ZoneTexte 13"/>
          <p:cNvSpPr txBox="1"/>
          <p:nvPr>
            <p:custDataLst>
              <p:tags r:id="rId4"/>
            </p:custDataLst>
          </p:nvPr>
        </p:nvSpPr>
        <p:spPr>
          <a:xfrm>
            <a:off x="1047404" y="1549641"/>
            <a:ext cx="9579865" cy="1754326"/>
          </a:xfrm>
          <a:prstGeom prst="rect">
            <a:avLst/>
          </a:prstGeom>
          <a:noFill/>
        </p:spPr>
        <p:txBody>
          <a:bodyPr wrap="square" rtlCol="0">
            <a:spAutoFit/>
          </a:bodyPr>
          <a:lstStyle/>
          <a:p>
            <a:pPr>
              <a:spcBef>
                <a:spcPts val="600"/>
              </a:spcBef>
            </a:pPr>
            <a:r>
              <a:rPr lang="fr-CA" sz="2400" dirty="0">
                <a:latin typeface="Barlow"/>
              </a:rPr>
              <a:t>Les intolérances sont comme des lunettes qui déforment parfois la réalité. Lorsqu’on en a conscience, on peut faire un effort pour enlever ces lunettes déformantes et voir la situation autrement.</a:t>
            </a:r>
          </a:p>
          <a:p>
            <a:endParaRPr lang="fr-CA" dirty="0">
              <a:latin typeface="Barlow"/>
            </a:endParaRPr>
          </a:p>
          <a:p>
            <a:endParaRPr lang="fr-CA" i="1" dirty="0"/>
          </a:p>
        </p:txBody>
      </p:sp>
      <p:pic>
        <p:nvPicPr>
          <p:cNvPr id="11" name="Image 10"/>
          <p:cNvPicPr>
            <a:picLocks noChangeAspect="1"/>
          </p:cNvPicPr>
          <p:nvPr/>
        </p:nvPicPr>
        <p:blipFill>
          <a:blip r:embed="rId7"/>
          <a:stretch>
            <a:fillRect/>
          </a:stretch>
        </p:blipFill>
        <p:spPr>
          <a:xfrm>
            <a:off x="6573427" y="3675873"/>
            <a:ext cx="3991137" cy="2551412"/>
          </a:xfrm>
          <a:prstGeom prst="rect">
            <a:avLst/>
          </a:prstGeom>
        </p:spPr>
      </p:pic>
    </p:spTree>
    <p:extLst>
      <p:ext uri="{BB962C8B-B14F-4D97-AF65-F5344CB8AC3E}">
        <p14:creationId xmlns:p14="http://schemas.microsoft.com/office/powerpoint/2010/main" val="1570697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custDataLst>
              <p:tags r:id="rId1"/>
            </p:custDataLst>
          </p:nvPr>
        </p:nvGrpSpPr>
        <p:grpSpPr>
          <a:xfrm rot="5400000">
            <a:off x="11353495" y="5983115"/>
            <a:ext cx="72000" cy="1117549"/>
            <a:chOff x="931025" y="2994379"/>
            <a:chExt cx="72000" cy="1117549"/>
          </a:xfrm>
        </p:grpSpPr>
        <p:sp>
          <p:nvSpPr>
            <p:cNvPr id="3" name="Ellipse 2"/>
            <p:cNvSpPr/>
            <p:nvPr/>
          </p:nvSpPr>
          <p:spPr>
            <a:xfrm>
              <a:off x="931025" y="2994379"/>
              <a:ext cx="72000" cy="72000"/>
            </a:xfrm>
            <a:prstGeom prst="ellipse">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Ellipse 3"/>
            <p:cNvSpPr/>
            <p:nvPr/>
          </p:nvSpPr>
          <p:spPr>
            <a:xfrm>
              <a:off x="931025" y="3312416"/>
              <a:ext cx="72000" cy="72000"/>
            </a:xfrm>
            <a:prstGeom prst="ellipse">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llipse 4"/>
            <p:cNvSpPr/>
            <p:nvPr/>
          </p:nvSpPr>
          <p:spPr>
            <a:xfrm>
              <a:off x="931025" y="4039928"/>
              <a:ext cx="72000" cy="72000"/>
            </a:xfrm>
            <a:prstGeom prst="ellipse">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3" name="Titre 12">
            <a:extLst>
              <a:ext uri="{FF2B5EF4-FFF2-40B4-BE49-F238E27FC236}">
                <a16:creationId xmlns:a16="http://schemas.microsoft.com/office/drawing/2014/main" id="{CBEC1763-8347-4739-9FAE-B4FD171A52BC}"/>
              </a:ext>
            </a:extLst>
          </p:cNvPr>
          <p:cNvSpPr>
            <a:spLocks noGrp="1"/>
          </p:cNvSpPr>
          <p:nvPr>
            <p:ph type="title"/>
          </p:nvPr>
        </p:nvSpPr>
        <p:spPr/>
        <p:txBody>
          <a:bodyPr/>
          <a:lstStyle/>
          <a:p>
            <a:r>
              <a:rPr lang="fr-CA" b="1" dirty="0">
                <a:latin typeface="Barlow"/>
              </a:rPr>
              <a:t>LES RÉACTIONS D’INTOLÉRANCES</a:t>
            </a:r>
            <a:br>
              <a:rPr lang="fr-CA" b="1" dirty="0">
                <a:latin typeface="Barlow"/>
              </a:rPr>
            </a:br>
            <a:endParaRPr lang="fr-CA" dirty="0"/>
          </a:p>
        </p:txBody>
      </p:sp>
      <p:sp>
        <p:nvSpPr>
          <p:cNvPr id="6" name="Espace réservé du numéro de diapositive 5"/>
          <p:cNvSpPr>
            <a:spLocks noGrp="1"/>
          </p:cNvSpPr>
          <p:nvPr>
            <p:ph type="sldNum" sz="quarter" idx="12"/>
            <p:custDataLst>
              <p:tags r:id="rId2"/>
            </p:custDataLst>
          </p:nvPr>
        </p:nvSpPr>
        <p:spPr/>
        <p:txBody>
          <a:bodyPr/>
          <a:lstStyle/>
          <a:p>
            <a:fld id="{1F2E2B80-6E93-4A3A-A847-E85C01C3FAF7}" type="slidenum">
              <a:rPr lang="fr-CA" smtClean="0"/>
              <a:t>26</a:t>
            </a:fld>
            <a:endParaRPr lang="fr-CA"/>
          </a:p>
        </p:txBody>
      </p:sp>
      <p:sp>
        <p:nvSpPr>
          <p:cNvPr id="8" name="Rectangle 7"/>
          <p:cNvSpPr/>
          <p:nvPr>
            <p:custDataLst>
              <p:tags r:id="rId3"/>
            </p:custDataLst>
          </p:nvPr>
        </p:nvSpPr>
        <p:spPr>
          <a:xfrm>
            <a:off x="1047404" y="1266745"/>
            <a:ext cx="1487978" cy="121480"/>
          </a:xfrm>
          <a:prstGeom prst="rect">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ZoneTexte 13"/>
          <p:cNvSpPr txBox="1"/>
          <p:nvPr>
            <p:custDataLst>
              <p:tags r:id="rId4"/>
            </p:custDataLst>
          </p:nvPr>
        </p:nvSpPr>
        <p:spPr>
          <a:xfrm>
            <a:off x="834509" y="2067683"/>
            <a:ext cx="5425113" cy="323165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fr-CA" sz="2200" b="1" dirty="0">
                <a:latin typeface="Barlow"/>
              </a:rPr>
              <a:t>Le perfectionnisme </a:t>
            </a:r>
            <a:r>
              <a:rPr lang="fr-CA" sz="2200" dirty="0">
                <a:latin typeface="Barlow"/>
              </a:rPr>
              <a:t>: je ne suis pas satisfait si ce n’est pas parfait. C’est une intolérance au risque d’erreur, une tendance à critiquer tes propres réalisations, une intolérance aux choses non parfaites et à la culpabilité. </a:t>
            </a:r>
          </a:p>
          <a:p>
            <a:endParaRPr lang="fr-CA" dirty="0">
              <a:latin typeface="Barlow"/>
            </a:endParaRPr>
          </a:p>
          <a:p>
            <a:r>
              <a:rPr lang="fr-CA" dirty="0"/>
              <a:t> </a:t>
            </a:r>
          </a:p>
          <a:p>
            <a:endParaRPr lang="fr-CA" i="1" dirty="0"/>
          </a:p>
          <a:p>
            <a:endParaRPr lang="fr-CA" i="1" dirty="0"/>
          </a:p>
        </p:txBody>
      </p:sp>
      <p:pic>
        <p:nvPicPr>
          <p:cNvPr id="10" name="Image 9"/>
          <p:cNvPicPr>
            <a:picLocks noChangeAspect="1"/>
          </p:cNvPicPr>
          <p:nvPr/>
        </p:nvPicPr>
        <p:blipFill>
          <a:blip r:embed="rId7"/>
          <a:stretch>
            <a:fillRect/>
          </a:stretch>
        </p:blipFill>
        <p:spPr>
          <a:xfrm>
            <a:off x="7097490" y="1388225"/>
            <a:ext cx="3520582" cy="2348187"/>
          </a:xfrm>
          <a:prstGeom prst="rect">
            <a:avLst/>
          </a:prstGeom>
        </p:spPr>
      </p:pic>
      <p:sp>
        <p:nvSpPr>
          <p:cNvPr id="11" name="Rectangle 10"/>
          <p:cNvSpPr/>
          <p:nvPr/>
        </p:nvSpPr>
        <p:spPr>
          <a:xfrm>
            <a:off x="3050384" y="4601740"/>
            <a:ext cx="8094211" cy="1785104"/>
          </a:xfrm>
          <a:prstGeom prst="rect">
            <a:avLst/>
          </a:prstGeom>
        </p:spPr>
        <p:txBody>
          <a:bodyPr wrap="square">
            <a:spAutoFit/>
          </a:bodyPr>
          <a:lstStyle/>
          <a:p>
            <a:pPr marL="285750" indent="-285750">
              <a:spcBef>
                <a:spcPts val="600"/>
              </a:spcBef>
              <a:buFont typeface="Arial" panose="020B0604020202020204" pitchFamily="34" charset="0"/>
              <a:buChar char="•"/>
            </a:pPr>
            <a:r>
              <a:rPr lang="fr-CA" sz="2200" b="1" dirty="0">
                <a:latin typeface="Barlow"/>
              </a:rPr>
              <a:t>La responsabilité excessive </a:t>
            </a:r>
            <a:r>
              <a:rPr lang="fr-CA" sz="2200" dirty="0">
                <a:latin typeface="Barlow"/>
              </a:rPr>
              <a:t>: je me sens tout le temps coupable. C’est une intolérance au fait que des conséquences pourraient arriver aux autres ou les affecter et que ce soit de ta faute, que tu n’aies rien fait pour les prévenir. </a:t>
            </a:r>
          </a:p>
        </p:txBody>
      </p:sp>
      <p:pic>
        <p:nvPicPr>
          <p:cNvPr id="12" name="Image 11"/>
          <p:cNvPicPr>
            <a:picLocks noChangeAspect="1"/>
          </p:cNvPicPr>
          <p:nvPr/>
        </p:nvPicPr>
        <p:blipFill rotWithShape="1">
          <a:blip r:embed="rId8"/>
          <a:srcRect r="55340"/>
          <a:stretch/>
        </p:blipFill>
        <p:spPr>
          <a:xfrm>
            <a:off x="914951" y="4202545"/>
            <a:ext cx="1926230" cy="2086708"/>
          </a:xfrm>
          <a:prstGeom prst="rect">
            <a:avLst/>
          </a:prstGeom>
        </p:spPr>
      </p:pic>
    </p:spTree>
    <p:extLst>
      <p:ext uri="{BB962C8B-B14F-4D97-AF65-F5344CB8AC3E}">
        <p14:creationId xmlns:p14="http://schemas.microsoft.com/office/powerpoint/2010/main" val="2100150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custDataLst>
              <p:tags r:id="rId1"/>
            </p:custDataLst>
          </p:nvPr>
        </p:nvGrpSpPr>
        <p:grpSpPr>
          <a:xfrm rot="5400000">
            <a:off x="11353495" y="5983115"/>
            <a:ext cx="72000" cy="1117549"/>
            <a:chOff x="931025" y="2994379"/>
            <a:chExt cx="72000" cy="1117549"/>
          </a:xfrm>
        </p:grpSpPr>
        <p:sp>
          <p:nvSpPr>
            <p:cNvPr id="3" name="Ellipse 2"/>
            <p:cNvSpPr/>
            <p:nvPr/>
          </p:nvSpPr>
          <p:spPr>
            <a:xfrm>
              <a:off x="931025" y="2994379"/>
              <a:ext cx="72000" cy="72000"/>
            </a:xfrm>
            <a:prstGeom prst="ellipse">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Ellipse 3"/>
            <p:cNvSpPr/>
            <p:nvPr/>
          </p:nvSpPr>
          <p:spPr>
            <a:xfrm>
              <a:off x="931025" y="3312416"/>
              <a:ext cx="72000" cy="72000"/>
            </a:xfrm>
            <a:prstGeom prst="ellipse">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llipse 4"/>
            <p:cNvSpPr/>
            <p:nvPr/>
          </p:nvSpPr>
          <p:spPr>
            <a:xfrm>
              <a:off x="931025" y="4039928"/>
              <a:ext cx="72000" cy="72000"/>
            </a:xfrm>
            <a:prstGeom prst="ellipse">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2" name="Titre 11">
            <a:extLst>
              <a:ext uri="{FF2B5EF4-FFF2-40B4-BE49-F238E27FC236}">
                <a16:creationId xmlns:a16="http://schemas.microsoft.com/office/drawing/2014/main" id="{9575EC8E-2729-4935-94C1-FA6AA89DA8F8}"/>
              </a:ext>
            </a:extLst>
          </p:cNvPr>
          <p:cNvSpPr>
            <a:spLocks noGrp="1"/>
          </p:cNvSpPr>
          <p:nvPr>
            <p:ph type="title"/>
          </p:nvPr>
        </p:nvSpPr>
        <p:spPr/>
        <p:txBody>
          <a:bodyPr/>
          <a:lstStyle/>
          <a:p>
            <a:r>
              <a:rPr lang="fr-CA" b="1" dirty="0">
                <a:latin typeface="Barlow"/>
              </a:rPr>
              <a:t>LES RÉACTIONS D’INTOLÉRANCES</a:t>
            </a:r>
            <a:br>
              <a:rPr lang="fr-CA" b="1" dirty="0">
                <a:latin typeface="Barlow"/>
              </a:rPr>
            </a:br>
            <a:endParaRPr lang="fr-CA" dirty="0"/>
          </a:p>
        </p:txBody>
      </p:sp>
      <p:sp>
        <p:nvSpPr>
          <p:cNvPr id="6" name="Espace réservé du numéro de diapositive 5"/>
          <p:cNvSpPr>
            <a:spLocks noGrp="1"/>
          </p:cNvSpPr>
          <p:nvPr>
            <p:ph type="sldNum" sz="quarter" idx="12"/>
            <p:custDataLst>
              <p:tags r:id="rId2"/>
            </p:custDataLst>
          </p:nvPr>
        </p:nvSpPr>
        <p:spPr/>
        <p:txBody>
          <a:bodyPr/>
          <a:lstStyle/>
          <a:p>
            <a:fld id="{1F2E2B80-6E93-4A3A-A847-E85C01C3FAF7}" type="slidenum">
              <a:rPr lang="fr-CA" smtClean="0"/>
              <a:t>27</a:t>
            </a:fld>
            <a:endParaRPr lang="fr-CA"/>
          </a:p>
        </p:txBody>
      </p:sp>
      <p:sp>
        <p:nvSpPr>
          <p:cNvPr id="8" name="Rectangle 7"/>
          <p:cNvSpPr/>
          <p:nvPr>
            <p:custDataLst>
              <p:tags r:id="rId3"/>
            </p:custDataLst>
          </p:nvPr>
        </p:nvSpPr>
        <p:spPr>
          <a:xfrm>
            <a:off x="1047404" y="1266745"/>
            <a:ext cx="1487978" cy="121480"/>
          </a:xfrm>
          <a:prstGeom prst="rect">
            <a:avLst/>
          </a:prstGeom>
          <a:solidFill>
            <a:srgbClr val="EBE646"/>
          </a:solidFill>
          <a:ln>
            <a:solidFill>
              <a:srgbClr val="EBE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ZoneTexte 13"/>
          <p:cNvSpPr txBox="1"/>
          <p:nvPr>
            <p:custDataLst>
              <p:tags r:id="rId4"/>
            </p:custDataLst>
          </p:nvPr>
        </p:nvSpPr>
        <p:spPr>
          <a:xfrm>
            <a:off x="945365" y="1654332"/>
            <a:ext cx="5043059" cy="289310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fr-CA" sz="2200" b="1" dirty="0">
                <a:latin typeface="Barlow"/>
              </a:rPr>
              <a:t>La peur du jugement des autres </a:t>
            </a:r>
            <a:r>
              <a:rPr lang="fr-CA" sz="2200" dirty="0">
                <a:latin typeface="Barlow"/>
              </a:rPr>
              <a:t>: je sais qu’ils me jugent. C’est une intolérance au jugement et à la critique possible des autres, à la dérision et au fait de faire rire de toi. </a:t>
            </a:r>
          </a:p>
          <a:p>
            <a:endParaRPr lang="fr-CA" dirty="0">
              <a:latin typeface="Barlow"/>
            </a:endParaRPr>
          </a:p>
          <a:p>
            <a:r>
              <a:rPr lang="fr-CA" dirty="0"/>
              <a:t> </a:t>
            </a:r>
          </a:p>
          <a:p>
            <a:endParaRPr lang="fr-CA" i="1" dirty="0"/>
          </a:p>
          <a:p>
            <a:endParaRPr lang="fr-CA" i="1" dirty="0"/>
          </a:p>
        </p:txBody>
      </p:sp>
      <p:sp>
        <p:nvSpPr>
          <p:cNvPr id="15" name="ZoneTexte 14">
            <a:extLst>
              <a:ext uri="{FF2B5EF4-FFF2-40B4-BE49-F238E27FC236}">
                <a16:creationId xmlns:a16="http://schemas.microsoft.com/office/drawing/2014/main" id="{853BCE1A-837C-498C-A9DD-28572725032F}"/>
              </a:ext>
            </a:extLst>
          </p:cNvPr>
          <p:cNvSpPr txBox="1"/>
          <p:nvPr>
            <p:custDataLst>
              <p:tags r:id="rId5"/>
            </p:custDataLst>
          </p:nvPr>
        </p:nvSpPr>
        <p:spPr>
          <a:xfrm>
            <a:off x="945364" y="425642"/>
            <a:ext cx="9957357" cy="707886"/>
          </a:xfrm>
          <a:prstGeom prst="rect">
            <a:avLst/>
          </a:prstGeom>
          <a:noFill/>
        </p:spPr>
        <p:txBody>
          <a:bodyPr wrap="square" rtlCol="0">
            <a:spAutoFit/>
          </a:bodyPr>
          <a:lstStyle/>
          <a:p>
            <a:endParaRPr lang="fr-CA" sz="4000" b="1" dirty="0">
              <a:latin typeface="Barlow"/>
            </a:endParaRPr>
          </a:p>
        </p:txBody>
      </p:sp>
      <p:sp>
        <p:nvSpPr>
          <p:cNvPr id="7" name="ZoneTexte 6"/>
          <p:cNvSpPr txBox="1"/>
          <p:nvPr/>
        </p:nvSpPr>
        <p:spPr>
          <a:xfrm>
            <a:off x="3766129" y="4370255"/>
            <a:ext cx="7864103" cy="1723549"/>
          </a:xfrm>
          <a:prstGeom prst="rect">
            <a:avLst/>
          </a:prstGeom>
          <a:noFill/>
        </p:spPr>
        <p:txBody>
          <a:bodyPr wrap="square" rtlCol="0">
            <a:spAutoFit/>
          </a:bodyPr>
          <a:lstStyle/>
          <a:p>
            <a:pPr marL="342900" indent="-342900">
              <a:buFont typeface="Arial" panose="020B0604020202020204" pitchFamily="34" charset="0"/>
              <a:buChar char="•"/>
            </a:pPr>
            <a:r>
              <a:rPr lang="fr-CA" sz="2200" b="1" dirty="0">
                <a:latin typeface="Barlow"/>
              </a:rPr>
              <a:t>L’intolérance aux émotions négatives et aux sensations physiques désagréables </a:t>
            </a:r>
            <a:r>
              <a:rPr lang="fr-CA" sz="2200" dirty="0">
                <a:latin typeface="Barlow"/>
              </a:rPr>
              <a:t>: quelque chose ne va pas dans mon corps! C’est la tendance à s’inquiéter exagérément des sensations physiques et des symp­tômes provoqués par l’anxiété. </a:t>
            </a:r>
          </a:p>
          <a:p>
            <a:endParaRPr lang="fr-CA" dirty="0"/>
          </a:p>
        </p:txBody>
      </p:sp>
      <p:pic>
        <p:nvPicPr>
          <p:cNvPr id="10" name="Image 9"/>
          <p:cNvPicPr>
            <a:picLocks noChangeAspect="1"/>
          </p:cNvPicPr>
          <p:nvPr/>
        </p:nvPicPr>
        <p:blipFill>
          <a:blip r:embed="rId8"/>
          <a:stretch>
            <a:fillRect/>
          </a:stretch>
        </p:blipFill>
        <p:spPr>
          <a:xfrm>
            <a:off x="6544235" y="1758078"/>
            <a:ext cx="2991823" cy="2094276"/>
          </a:xfrm>
          <a:prstGeom prst="rect">
            <a:avLst/>
          </a:prstGeom>
        </p:spPr>
      </p:pic>
      <p:pic>
        <p:nvPicPr>
          <p:cNvPr id="11" name="Image 10"/>
          <p:cNvPicPr>
            <a:picLocks noChangeAspect="1"/>
          </p:cNvPicPr>
          <p:nvPr/>
        </p:nvPicPr>
        <p:blipFill rotWithShape="1">
          <a:blip r:embed="rId9"/>
          <a:srcRect l="20607" t="-3815" r="11604" b="3815"/>
          <a:stretch/>
        </p:blipFill>
        <p:spPr>
          <a:xfrm>
            <a:off x="1055764" y="3429000"/>
            <a:ext cx="2718726" cy="2765891"/>
          </a:xfrm>
          <a:prstGeom prst="rect">
            <a:avLst/>
          </a:prstGeom>
        </p:spPr>
      </p:pic>
    </p:spTree>
    <p:extLst>
      <p:ext uri="{BB962C8B-B14F-4D97-AF65-F5344CB8AC3E}">
        <p14:creationId xmlns:p14="http://schemas.microsoft.com/office/powerpoint/2010/main" val="140177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3">
            <a:extLst>
              <a:ext uri="{FF2B5EF4-FFF2-40B4-BE49-F238E27FC236}">
                <a16:creationId xmlns:a16="http://schemas.microsoft.com/office/drawing/2014/main" id="{1F8C14DF-FF51-F946-BE6E-3809C21533BC}"/>
              </a:ext>
            </a:extLst>
          </p:cNvPr>
          <p:cNvSpPr/>
          <p:nvPr/>
        </p:nvSpPr>
        <p:spPr>
          <a:xfrm>
            <a:off x="3810001" y="0"/>
            <a:ext cx="5524500" cy="6857999"/>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28575">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6">
            <a:extLst>
              <a:ext uri="{FF2B5EF4-FFF2-40B4-BE49-F238E27FC236}">
                <a16:creationId xmlns:a16="http://schemas.microsoft.com/office/drawing/2014/main" id="{BD3D1C51-6AA4-4540-9F76-BC1EC15F06C5}"/>
              </a:ext>
            </a:extLst>
          </p:cNvPr>
          <p:cNvSpPr>
            <a:spLocks noGrp="1"/>
          </p:cNvSpPr>
          <p:nvPr>
            <p:ph type="ctrTitle"/>
          </p:nvPr>
        </p:nvSpPr>
        <p:spPr>
          <a:xfrm>
            <a:off x="1524000" y="4166130"/>
            <a:ext cx="9144000" cy="1370539"/>
          </a:xfrm>
        </p:spPr>
        <p:txBody>
          <a:bodyPr>
            <a:noAutofit/>
          </a:bodyPr>
          <a:lstStyle/>
          <a:p>
            <a:r>
              <a:rPr lang="fr-CA" dirty="0"/>
              <a:t>Atelier 7</a:t>
            </a:r>
            <a:br>
              <a:rPr lang="fr-CA" dirty="0"/>
            </a:br>
            <a:r>
              <a:rPr lang="fr-CA" dirty="0"/>
              <a:t>Activité HORS-PISTE</a:t>
            </a:r>
            <a:endParaRPr lang="en-US" dirty="0">
              <a:solidFill>
                <a:schemeClr val="tx1">
                  <a:lumMod val="75000"/>
                  <a:lumOff val="25000"/>
                </a:schemeClr>
              </a:solidFill>
            </a:endParaRPr>
          </a:p>
        </p:txBody>
      </p:sp>
      <p:pic>
        <p:nvPicPr>
          <p:cNvPr id="3" name="Image 2" descr="Une image contenant texte&#10;&#10;Description générée automatiquement">
            <a:extLst>
              <a:ext uri="{FF2B5EF4-FFF2-40B4-BE49-F238E27FC236}">
                <a16:creationId xmlns:a16="http://schemas.microsoft.com/office/drawing/2014/main" id="{E9F2EC48-5E6E-B943-BA01-3769B7BC5780}"/>
              </a:ext>
            </a:extLst>
          </p:cNvPr>
          <p:cNvPicPr>
            <a:picLocks noChangeAspect="1"/>
          </p:cNvPicPr>
          <p:nvPr/>
        </p:nvPicPr>
        <p:blipFill>
          <a:blip r:embed="rId3"/>
          <a:stretch>
            <a:fillRect/>
          </a:stretch>
        </p:blipFill>
        <p:spPr>
          <a:xfrm>
            <a:off x="2652531" y="914400"/>
            <a:ext cx="6886937" cy="3022600"/>
          </a:xfrm>
          <a:prstGeom prst="rect">
            <a:avLst/>
          </a:prstGeom>
        </p:spPr>
      </p:pic>
    </p:spTree>
    <p:extLst>
      <p:ext uri="{BB962C8B-B14F-4D97-AF65-F5344CB8AC3E}">
        <p14:creationId xmlns:p14="http://schemas.microsoft.com/office/powerpoint/2010/main" val="2603584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29</a:t>
            </a:fld>
            <a:endParaRPr lang="en-US" dirty="0"/>
          </a:p>
        </p:txBody>
      </p:sp>
      <p:sp>
        <p:nvSpPr>
          <p:cNvPr id="6" name="Title 3">
            <a:extLst>
              <a:ext uri="{FF2B5EF4-FFF2-40B4-BE49-F238E27FC236}">
                <a16:creationId xmlns:a16="http://schemas.microsoft.com/office/drawing/2014/main" id="{7E3F4489-0FBE-F641-92FD-638D280486FD}"/>
              </a:ext>
            </a:extLst>
          </p:cNvPr>
          <p:cNvSpPr txBox="1">
            <a:spLocks/>
          </p:cNvSpPr>
          <p:nvPr/>
        </p:nvSpPr>
        <p:spPr>
          <a:xfrm>
            <a:off x="2077281" y="322479"/>
            <a:ext cx="10663991" cy="2004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US" sz="4100" dirty="0" err="1"/>
              <a:t>Respirer</a:t>
            </a:r>
            <a:r>
              <a:rPr lang="en-US" sz="4100" dirty="0"/>
              <a:t> en </a:t>
            </a:r>
            <a:r>
              <a:rPr lang="en-US" sz="4100" dirty="0" err="1"/>
              <a:t>pleine</a:t>
            </a:r>
            <a:r>
              <a:rPr lang="en-US" sz="4100" dirty="0"/>
              <a:t> conscience</a:t>
            </a:r>
            <a:br>
              <a:rPr lang="en-US" sz="3200" dirty="0"/>
            </a:br>
            <a:endParaRPr lang="en-US" sz="3200" dirty="0"/>
          </a:p>
        </p:txBody>
      </p:sp>
      <p:pic>
        <p:nvPicPr>
          <p:cNvPr id="8" name="Image 7">
            <a:extLst>
              <a:ext uri="{FF2B5EF4-FFF2-40B4-BE49-F238E27FC236}">
                <a16:creationId xmlns:a16="http://schemas.microsoft.com/office/drawing/2014/main" id="{0F08A7E7-15B9-4A0E-A1EE-204AC020972F}"/>
              </a:ext>
            </a:extLst>
          </p:cNvPr>
          <p:cNvPicPr>
            <a:picLocks noChangeAspect="1"/>
          </p:cNvPicPr>
          <p:nvPr>
            <p:custDataLst>
              <p:tags r:id="rId1"/>
            </p:custDataLst>
          </p:nvPr>
        </p:nvPicPr>
        <p:blipFill>
          <a:blip r:embed="rId4">
            <a:alphaModFix amt="70000"/>
          </a:blip>
          <a:stretch>
            <a:fillRect/>
          </a:stretch>
        </p:blipFill>
        <p:spPr>
          <a:xfrm>
            <a:off x="3753852" y="1324709"/>
            <a:ext cx="4684295" cy="4684295"/>
          </a:xfrm>
          <a:prstGeom prst="rect">
            <a:avLst/>
          </a:prstGeom>
        </p:spPr>
      </p:pic>
    </p:spTree>
    <p:extLst>
      <p:ext uri="{BB962C8B-B14F-4D97-AF65-F5344CB8AC3E}">
        <p14:creationId xmlns:p14="http://schemas.microsoft.com/office/powerpoint/2010/main" val="1278093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p:nvPr>
        </p:nvSpPr>
        <p:spPr>
          <a:xfrm>
            <a:off x="857960" y="581344"/>
            <a:ext cx="10495840" cy="1325563"/>
          </a:xfrm>
        </p:spPr>
        <p:txBody>
          <a:bodyPr>
            <a:noAutofit/>
          </a:bodyPr>
          <a:lstStyle/>
          <a:p>
            <a:pPr algn="ctr"/>
            <a:r>
              <a:rPr lang="en-US" sz="4000" dirty="0"/>
              <a:t>La zone de </a:t>
            </a:r>
            <a:r>
              <a:rPr lang="en-US" sz="4000" dirty="0" err="1"/>
              <a:t>confort</a:t>
            </a:r>
            <a:endParaRPr lang="en-US" sz="4000" dirty="0"/>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3</a:t>
            </a:fld>
            <a:endParaRPr lang="en-US" dirty="0"/>
          </a:p>
        </p:txBody>
      </p:sp>
      <p:pic>
        <p:nvPicPr>
          <p:cNvPr id="38" name="Image 37">
            <a:extLst>
              <a:ext uri="{FF2B5EF4-FFF2-40B4-BE49-F238E27FC236}">
                <a16:creationId xmlns:a16="http://schemas.microsoft.com/office/drawing/2014/main" id="{AAB784D9-03DC-447F-B327-A046ED75843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734385" y="1906907"/>
            <a:ext cx="6742990" cy="3926838"/>
          </a:xfrm>
          <a:prstGeom prst="rect">
            <a:avLst/>
          </a:prstGeom>
        </p:spPr>
      </p:pic>
    </p:spTree>
    <p:extLst>
      <p:ext uri="{BB962C8B-B14F-4D97-AF65-F5344CB8AC3E}">
        <p14:creationId xmlns:p14="http://schemas.microsoft.com/office/powerpoint/2010/main" val="1336960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mment planifier un voyage de tourisme d'aventure? - Visagov">
            <a:extLst>
              <a:ext uri="{FF2B5EF4-FFF2-40B4-BE49-F238E27FC236}">
                <a16:creationId xmlns:a16="http://schemas.microsoft.com/office/drawing/2014/main" id="{39D5C872-6D4E-426F-9645-7F2AE903B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239" y="523849"/>
            <a:ext cx="8698057" cy="581030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30</a:t>
            </a:fld>
            <a:endParaRPr lang="en-US" dirty="0"/>
          </a:p>
        </p:txBody>
      </p:sp>
      <p:sp>
        <p:nvSpPr>
          <p:cNvPr id="6" name="Title 3">
            <a:extLst>
              <a:ext uri="{FF2B5EF4-FFF2-40B4-BE49-F238E27FC236}">
                <a16:creationId xmlns:a16="http://schemas.microsoft.com/office/drawing/2014/main" id="{7E3F4489-0FBE-F641-92FD-638D280486FD}"/>
              </a:ext>
            </a:extLst>
          </p:cNvPr>
          <p:cNvSpPr txBox="1">
            <a:spLocks/>
          </p:cNvSpPr>
          <p:nvPr/>
        </p:nvSpPr>
        <p:spPr>
          <a:xfrm>
            <a:off x="94268" y="397894"/>
            <a:ext cx="12192000" cy="2004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pPr algn="ctr"/>
            <a:r>
              <a:rPr lang="en-US" sz="2900" dirty="0"/>
              <a:t>Il </a:t>
            </a:r>
            <a:r>
              <a:rPr lang="en-US" sz="2900" dirty="0" err="1"/>
              <a:t>est</a:t>
            </a:r>
            <a:r>
              <a:rPr lang="en-US" sz="2900" dirty="0"/>
              <a:t> temps de </a:t>
            </a:r>
            <a:r>
              <a:rPr lang="en-US" sz="2900" dirty="0" err="1"/>
              <a:t>sortir</a:t>
            </a:r>
            <a:r>
              <a:rPr lang="en-US" sz="2900" dirty="0"/>
              <a:t> des </a:t>
            </a:r>
            <a:r>
              <a:rPr lang="en-US" sz="2900" dirty="0" err="1"/>
              <a:t>sentiers</a:t>
            </a:r>
            <a:r>
              <a:rPr lang="en-US" sz="2900" dirty="0"/>
              <a:t> </a:t>
            </a:r>
            <a:r>
              <a:rPr lang="en-US" sz="2900" dirty="0" err="1"/>
              <a:t>battus</a:t>
            </a:r>
            <a:r>
              <a:rPr lang="en-US" sz="2900" dirty="0"/>
              <a:t>!</a:t>
            </a:r>
            <a:br>
              <a:rPr lang="en-US" sz="3200" dirty="0"/>
            </a:br>
            <a:endParaRPr lang="en-US" sz="3200" dirty="0"/>
          </a:p>
        </p:txBody>
      </p:sp>
    </p:spTree>
    <p:extLst>
      <p:ext uri="{BB962C8B-B14F-4D97-AF65-F5344CB8AC3E}">
        <p14:creationId xmlns:p14="http://schemas.microsoft.com/office/powerpoint/2010/main" val="574456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ment planifier un voyage de tourisme d'aventure? - Visagov">
            <a:extLst>
              <a:ext uri="{FF2B5EF4-FFF2-40B4-BE49-F238E27FC236}">
                <a16:creationId xmlns:a16="http://schemas.microsoft.com/office/drawing/2014/main" id="{F1DEED04-8F10-4874-B9ED-6FBF6D9CA1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841239" y="754144"/>
            <a:ext cx="8698057" cy="55800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31</a:t>
            </a:fld>
            <a:endParaRPr lang="en-US" dirty="0"/>
          </a:p>
        </p:txBody>
      </p:sp>
      <p:sp>
        <p:nvSpPr>
          <p:cNvPr id="6" name="Title 3">
            <a:extLst>
              <a:ext uri="{FF2B5EF4-FFF2-40B4-BE49-F238E27FC236}">
                <a16:creationId xmlns:a16="http://schemas.microsoft.com/office/drawing/2014/main" id="{7E3F4489-0FBE-F641-92FD-638D280486FD}"/>
              </a:ext>
            </a:extLst>
          </p:cNvPr>
          <p:cNvSpPr txBox="1">
            <a:spLocks/>
          </p:cNvSpPr>
          <p:nvPr/>
        </p:nvSpPr>
        <p:spPr>
          <a:xfrm>
            <a:off x="3170669" y="333873"/>
            <a:ext cx="5850661" cy="2004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US" sz="4100" dirty="0"/>
              <a:t>Retour sur </a:t>
            </a:r>
            <a:r>
              <a:rPr lang="en-US" sz="4100" dirty="0" err="1"/>
              <a:t>l’activité</a:t>
            </a:r>
            <a:br>
              <a:rPr lang="en-US" sz="3200" dirty="0"/>
            </a:br>
            <a:endParaRPr lang="en-US" sz="3200" dirty="0"/>
          </a:p>
        </p:txBody>
      </p:sp>
    </p:spTree>
    <p:extLst>
      <p:ext uri="{BB962C8B-B14F-4D97-AF65-F5344CB8AC3E}">
        <p14:creationId xmlns:p14="http://schemas.microsoft.com/office/powerpoint/2010/main" val="2178839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3">
            <a:extLst>
              <a:ext uri="{FF2B5EF4-FFF2-40B4-BE49-F238E27FC236}">
                <a16:creationId xmlns:a16="http://schemas.microsoft.com/office/drawing/2014/main" id="{1F8C14DF-FF51-F946-BE6E-3809C21533BC}"/>
              </a:ext>
            </a:extLst>
          </p:cNvPr>
          <p:cNvSpPr/>
          <p:nvPr/>
        </p:nvSpPr>
        <p:spPr>
          <a:xfrm>
            <a:off x="3810001" y="0"/>
            <a:ext cx="5524500" cy="6857999"/>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28575">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6">
            <a:extLst>
              <a:ext uri="{FF2B5EF4-FFF2-40B4-BE49-F238E27FC236}">
                <a16:creationId xmlns:a16="http://schemas.microsoft.com/office/drawing/2014/main" id="{BD3D1C51-6AA4-4540-9F76-BC1EC15F06C5}"/>
              </a:ext>
            </a:extLst>
          </p:cNvPr>
          <p:cNvSpPr>
            <a:spLocks noGrp="1"/>
          </p:cNvSpPr>
          <p:nvPr>
            <p:ph type="ctrTitle"/>
          </p:nvPr>
        </p:nvSpPr>
        <p:spPr>
          <a:xfrm>
            <a:off x="1524000" y="3657599"/>
            <a:ext cx="9144000" cy="1370539"/>
          </a:xfrm>
        </p:spPr>
        <p:txBody>
          <a:bodyPr/>
          <a:lstStyle/>
          <a:p>
            <a:r>
              <a:rPr lang="fr-CA" dirty="0"/>
              <a:t>Atelier 8 </a:t>
            </a:r>
            <a:br>
              <a:rPr lang="fr-CA" dirty="0"/>
            </a:br>
            <a:r>
              <a:rPr lang="fr-CA" dirty="0"/>
              <a:t>WOW! Quel chemin parcouru!</a:t>
            </a:r>
            <a:endParaRPr lang="en-US" dirty="0">
              <a:solidFill>
                <a:schemeClr val="tx1">
                  <a:lumMod val="75000"/>
                  <a:lumOff val="25000"/>
                </a:schemeClr>
              </a:solidFill>
            </a:endParaRPr>
          </a:p>
        </p:txBody>
      </p:sp>
      <p:pic>
        <p:nvPicPr>
          <p:cNvPr id="3" name="Image 2" descr="Une image contenant texte&#10;&#10;Description générée automatiquement">
            <a:extLst>
              <a:ext uri="{FF2B5EF4-FFF2-40B4-BE49-F238E27FC236}">
                <a16:creationId xmlns:a16="http://schemas.microsoft.com/office/drawing/2014/main" id="{E9F2EC48-5E6E-B943-BA01-3769B7BC5780}"/>
              </a:ext>
            </a:extLst>
          </p:cNvPr>
          <p:cNvPicPr>
            <a:picLocks noChangeAspect="1"/>
          </p:cNvPicPr>
          <p:nvPr/>
        </p:nvPicPr>
        <p:blipFill>
          <a:blip r:embed="rId3"/>
          <a:stretch>
            <a:fillRect/>
          </a:stretch>
        </p:blipFill>
        <p:spPr>
          <a:xfrm>
            <a:off x="2652531" y="914400"/>
            <a:ext cx="6886937" cy="3022600"/>
          </a:xfrm>
          <a:prstGeom prst="rect">
            <a:avLst/>
          </a:prstGeom>
        </p:spPr>
      </p:pic>
    </p:spTree>
    <p:extLst>
      <p:ext uri="{BB962C8B-B14F-4D97-AF65-F5344CB8AC3E}">
        <p14:creationId xmlns:p14="http://schemas.microsoft.com/office/powerpoint/2010/main" val="2159726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p:nvPr>
        </p:nvSpPr>
        <p:spPr>
          <a:xfrm>
            <a:off x="501316" y="2001884"/>
            <a:ext cx="3593123" cy="1560390"/>
          </a:xfrm>
        </p:spPr>
        <p:txBody>
          <a:bodyPr>
            <a:noAutofit/>
          </a:bodyPr>
          <a:lstStyle/>
          <a:p>
            <a:pPr algn="ctr"/>
            <a:r>
              <a:rPr lang="en-US" sz="4000" dirty="0"/>
              <a:t>Retour sur la </a:t>
            </a:r>
            <a:r>
              <a:rPr lang="en-US" sz="4000" dirty="0" err="1"/>
              <a:t>semaine</a:t>
            </a:r>
            <a:endParaRPr lang="en-US" sz="4000" dirty="0"/>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33</a:t>
            </a:fld>
            <a:endParaRPr lang="en-US" dirty="0"/>
          </a:p>
        </p:txBody>
      </p:sp>
      <p:sp>
        <p:nvSpPr>
          <p:cNvPr id="2" name="ZoneTexte 1">
            <a:extLst>
              <a:ext uri="{FF2B5EF4-FFF2-40B4-BE49-F238E27FC236}">
                <a16:creationId xmlns:a16="http://schemas.microsoft.com/office/drawing/2014/main" id="{C4E3022D-604F-4EBA-946F-D9B45B5CF2CA}"/>
              </a:ext>
            </a:extLst>
          </p:cNvPr>
          <p:cNvSpPr txBox="1"/>
          <p:nvPr/>
        </p:nvSpPr>
        <p:spPr>
          <a:xfrm>
            <a:off x="5763491" y="1219200"/>
            <a:ext cx="5273964" cy="369332"/>
          </a:xfrm>
          <a:prstGeom prst="rect">
            <a:avLst/>
          </a:prstGeom>
          <a:noFill/>
        </p:spPr>
        <p:txBody>
          <a:bodyPr wrap="square" rtlCol="0">
            <a:spAutoFit/>
          </a:bodyPr>
          <a:lstStyle/>
          <a:p>
            <a:r>
              <a:rPr lang="fr-CA" dirty="0">
                <a:solidFill>
                  <a:srgbClr val="2F5CEE"/>
                </a:solidFill>
              </a:rPr>
              <a:t>Quelles sont les situations qui t’ont fait réagir?</a:t>
            </a:r>
          </a:p>
        </p:txBody>
      </p:sp>
      <p:sp>
        <p:nvSpPr>
          <p:cNvPr id="6" name="ZoneTexte 5">
            <a:extLst>
              <a:ext uri="{FF2B5EF4-FFF2-40B4-BE49-F238E27FC236}">
                <a16:creationId xmlns:a16="http://schemas.microsoft.com/office/drawing/2014/main" id="{2D2DFEDD-895F-4B5E-B9AF-48D166DF45C9}"/>
              </a:ext>
            </a:extLst>
          </p:cNvPr>
          <p:cNvSpPr txBox="1"/>
          <p:nvPr/>
        </p:nvSpPr>
        <p:spPr>
          <a:xfrm>
            <a:off x="5763491" y="2429164"/>
            <a:ext cx="5273964" cy="369332"/>
          </a:xfrm>
          <a:prstGeom prst="rect">
            <a:avLst/>
          </a:prstGeom>
          <a:noFill/>
        </p:spPr>
        <p:txBody>
          <a:bodyPr wrap="square" rtlCol="0">
            <a:spAutoFit/>
          </a:bodyPr>
          <a:lstStyle/>
          <a:p>
            <a:r>
              <a:rPr lang="fr-CA" dirty="0">
                <a:solidFill>
                  <a:srgbClr val="2F5CEE"/>
                </a:solidFill>
              </a:rPr>
              <a:t>As-tu tenté de sortir de ta zone de confort?</a:t>
            </a:r>
          </a:p>
        </p:txBody>
      </p:sp>
      <p:sp>
        <p:nvSpPr>
          <p:cNvPr id="7" name="ZoneTexte 6">
            <a:extLst>
              <a:ext uri="{FF2B5EF4-FFF2-40B4-BE49-F238E27FC236}">
                <a16:creationId xmlns:a16="http://schemas.microsoft.com/office/drawing/2014/main" id="{F9741DE2-035D-438A-A1D0-C7F19755C03B}"/>
              </a:ext>
            </a:extLst>
          </p:cNvPr>
          <p:cNvSpPr txBox="1"/>
          <p:nvPr/>
        </p:nvSpPr>
        <p:spPr>
          <a:xfrm>
            <a:off x="5911273" y="3562274"/>
            <a:ext cx="4470400" cy="923330"/>
          </a:xfrm>
          <a:prstGeom prst="rect">
            <a:avLst/>
          </a:prstGeom>
          <a:noFill/>
        </p:spPr>
        <p:txBody>
          <a:bodyPr wrap="square" rtlCol="0">
            <a:spAutoFit/>
          </a:bodyPr>
          <a:lstStyle/>
          <a:p>
            <a:r>
              <a:rPr lang="fr-CA" dirty="0">
                <a:solidFill>
                  <a:srgbClr val="2F5CEE"/>
                </a:solidFill>
              </a:rPr>
              <a:t>Qu’as-tu fait cette semaine pour entretenir ou développer ton réseau social de soutien?</a:t>
            </a:r>
          </a:p>
        </p:txBody>
      </p:sp>
    </p:spTree>
    <p:extLst>
      <p:ext uri="{BB962C8B-B14F-4D97-AF65-F5344CB8AC3E}">
        <p14:creationId xmlns:p14="http://schemas.microsoft.com/office/powerpoint/2010/main" val="42414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p:nvPr>
        </p:nvSpPr>
        <p:spPr>
          <a:xfrm>
            <a:off x="501316" y="2001884"/>
            <a:ext cx="3593123" cy="1560390"/>
          </a:xfrm>
        </p:spPr>
        <p:txBody>
          <a:bodyPr>
            <a:noAutofit/>
          </a:bodyPr>
          <a:lstStyle/>
          <a:p>
            <a:pPr algn="ctr"/>
            <a:r>
              <a:rPr lang="en-US" sz="4000" dirty="0"/>
              <a:t>Portrait de ma zone de </a:t>
            </a:r>
            <a:r>
              <a:rPr lang="en-US" sz="4000" dirty="0" err="1"/>
              <a:t>confort</a:t>
            </a:r>
            <a:endParaRPr lang="en-US" sz="4000" dirty="0"/>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34</a:t>
            </a:fld>
            <a:endParaRPr lang="en-US" dirty="0"/>
          </a:p>
        </p:txBody>
      </p:sp>
      <p:pic>
        <p:nvPicPr>
          <p:cNvPr id="5" name="Image 4">
            <a:extLst>
              <a:ext uri="{FF2B5EF4-FFF2-40B4-BE49-F238E27FC236}">
                <a16:creationId xmlns:a16="http://schemas.microsoft.com/office/drawing/2014/main" id="{745D517E-B24E-4C92-BEA9-B38DB2CD0B2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350052" y="238877"/>
            <a:ext cx="7495022" cy="6380246"/>
          </a:xfrm>
          <a:prstGeom prst="rect">
            <a:avLst/>
          </a:prstGeom>
        </p:spPr>
      </p:pic>
    </p:spTree>
    <p:extLst>
      <p:ext uri="{BB962C8B-B14F-4D97-AF65-F5344CB8AC3E}">
        <p14:creationId xmlns:p14="http://schemas.microsoft.com/office/powerpoint/2010/main" val="1104697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p:nvPr>
        </p:nvSpPr>
        <p:spPr>
          <a:xfrm>
            <a:off x="545432" y="165230"/>
            <a:ext cx="11337758" cy="1560390"/>
          </a:xfrm>
        </p:spPr>
        <p:txBody>
          <a:bodyPr>
            <a:noAutofit/>
          </a:bodyPr>
          <a:lstStyle/>
          <a:p>
            <a:pPr algn="ctr"/>
            <a:r>
              <a:rPr lang="en-US" sz="4000"/>
              <a:t>Placer des inukshuks sur son chemin…</a:t>
            </a:r>
            <a:endParaRPr lang="en-US" sz="4000" dirty="0"/>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35</a:t>
            </a:fld>
            <a:endParaRPr lang="en-US" dirty="0"/>
          </a:p>
        </p:txBody>
      </p:sp>
      <p:sp>
        <p:nvSpPr>
          <p:cNvPr id="2" name="Rectangle 1">
            <a:extLst>
              <a:ext uri="{FF2B5EF4-FFF2-40B4-BE49-F238E27FC236}">
                <a16:creationId xmlns:a16="http://schemas.microsoft.com/office/drawing/2014/main" id="{A776FF28-9FEC-495D-9425-53EA0E27499E}"/>
              </a:ext>
            </a:extLst>
          </p:cNvPr>
          <p:cNvSpPr/>
          <p:nvPr/>
        </p:nvSpPr>
        <p:spPr>
          <a:xfrm>
            <a:off x="3801979" y="1823015"/>
            <a:ext cx="8081209" cy="3108543"/>
          </a:xfrm>
          <a:prstGeom prst="rect">
            <a:avLst/>
          </a:prstGeom>
        </p:spPr>
        <p:txBody>
          <a:bodyPr wrap="square">
            <a:spAutoFit/>
          </a:bodyPr>
          <a:lstStyle/>
          <a:p>
            <a:pPr algn="just"/>
            <a:r>
              <a:rPr lang="fr-CA" sz="2800" dirty="0">
                <a:solidFill>
                  <a:srgbClr val="231F1F"/>
                </a:solidFill>
                <a:latin typeface="Raleway" panose="020B0503030101060003" pitchFamily="34" charset="0"/>
                <a:ea typeface="Raleway" panose="020B0503030101060003" pitchFamily="34" charset="0"/>
                <a:cs typeface="Calibri" panose="020F0502020204030204" pitchFamily="34" charset="0"/>
              </a:rPr>
              <a:t>« Les inukshuks sont placés à travers le paysage arctique et agissent en tant qu’« aides » pour les Inuits. Parmi leurs nombreuses fonctions pratiques, ils sont utilisés comme aides à la navigation et la chasse, comme points de coordination, comme indicateurs de toutes sortes et comme centres de messages »</a:t>
            </a:r>
            <a:endParaRPr lang="fr-CA" sz="2800" dirty="0"/>
          </a:p>
        </p:txBody>
      </p:sp>
      <p:sp>
        <p:nvSpPr>
          <p:cNvPr id="6" name="Rectangle 5">
            <a:extLst>
              <a:ext uri="{FF2B5EF4-FFF2-40B4-BE49-F238E27FC236}">
                <a16:creationId xmlns:a16="http://schemas.microsoft.com/office/drawing/2014/main" id="{AD5C4FB4-7D5C-4B6D-8021-723690C43333}"/>
              </a:ext>
            </a:extLst>
          </p:cNvPr>
          <p:cNvSpPr/>
          <p:nvPr/>
        </p:nvSpPr>
        <p:spPr>
          <a:xfrm>
            <a:off x="9982200" y="5337828"/>
            <a:ext cx="1741182" cy="369332"/>
          </a:xfrm>
          <a:prstGeom prst="rect">
            <a:avLst/>
          </a:prstGeom>
        </p:spPr>
        <p:txBody>
          <a:bodyPr wrap="none">
            <a:spAutoFit/>
          </a:bodyPr>
          <a:lstStyle/>
          <a:p>
            <a:r>
              <a:rPr lang="fr-CA" dirty="0" err="1">
                <a:solidFill>
                  <a:srgbClr val="231F1F"/>
                </a:solidFill>
                <a:latin typeface="Raleway" panose="020B0503030101060003" pitchFamily="34" charset="0"/>
                <a:ea typeface="Raleway" panose="020B0503030101060003" pitchFamily="34" charset="0"/>
                <a:cs typeface="Calibri" panose="020F0502020204030204" pitchFamily="34" charset="0"/>
              </a:rPr>
              <a:t>Hallendy</a:t>
            </a:r>
            <a:r>
              <a:rPr lang="fr-CA" dirty="0">
                <a:solidFill>
                  <a:srgbClr val="231F1F"/>
                </a:solidFill>
                <a:latin typeface="Raleway" panose="020B0503030101060003" pitchFamily="34" charset="0"/>
                <a:ea typeface="Raleway" panose="020B0503030101060003" pitchFamily="34" charset="0"/>
                <a:cs typeface="Calibri" panose="020F0502020204030204" pitchFamily="34" charset="0"/>
              </a:rPr>
              <a:t>, 2015</a:t>
            </a:r>
            <a:endParaRPr lang="fr-CA" dirty="0"/>
          </a:p>
        </p:txBody>
      </p:sp>
      <p:pic>
        <p:nvPicPr>
          <p:cNvPr id="7" name="Image 6">
            <a:extLst>
              <a:ext uri="{FF2B5EF4-FFF2-40B4-BE49-F238E27FC236}">
                <a16:creationId xmlns:a16="http://schemas.microsoft.com/office/drawing/2014/main" id="{542EAE79-AE0E-4457-9DDB-8229C6C5E308}"/>
              </a:ext>
            </a:extLst>
          </p:cNvPr>
          <p:cNvPicPr/>
          <p:nvPr/>
        </p:nvPicPr>
        <p:blipFill rotWithShape="1">
          <a:blip r:embed="rId2">
            <a:extLst>
              <a:ext uri="{28A0092B-C50C-407E-A947-70E740481C1C}">
                <a14:useLocalDpi xmlns:a14="http://schemas.microsoft.com/office/drawing/2010/main" val="0"/>
              </a:ext>
            </a:extLst>
          </a:blip>
          <a:srcRect b="4921"/>
          <a:stretch/>
        </p:blipFill>
        <p:spPr bwMode="auto">
          <a:xfrm>
            <a:off x="943979" y="1823015"/>
            <a:ext cx="2451684" cy="35941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3178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p:nvPr>
        </p:nvSpPr>
        <p:spPr>
          <a:xfrm>
            <a:off x="1000436" y="365125"/>
            <a:ext cx="10195560" cy="1325563"/>
          </a:xfrm>
        </p:spPr>
        <p:txBody>
          <a:bodyPr>
            <a:normAutofit/>
          </a:bodyPr>
          <a:lstStyle/>
          <a:p>
            <a:pPr algn="ctr"/>
            <a:r>
              <a:rPr lang="en-US" sz="4000" dirty="0"/>
              <a:t>Les </a:t>
            </a:r>
            <a:r>
              <a:rPr lang="en-US" sz="4000" dirty="0" err="1"/>
              <a:t>stratégies</a:t>
            </a:r>
            <a:r>
              <a:rPr lang="en-US" sz="4000" dirty="0"/>
              <a:t> </a:t>
            </a:r>
            <a:r>
              <a:rPr lang="en-US" sz="4000" dirty="0" err="1"/>
              <a:t>d’évitement</a:t>
            </a:r>
            <a:r>
              <a:rPr lang="en-US" sz="4000" dirty="0"/>
              <a:t> et </a:t>
            </a:r>
            <a:r>
              <a:rPr lang="en-US" sz="4000" dirty="0" err="1"/>
              <a:t>d’exposition</a:t>
            </a:r>
            <a:endParaRPr lang="en-US" sz="4000" dirty="0"/>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4</a:t>
            </a:fld>
            <a:endParaRPr lang="en-US" dirty="0"/>
          </a:p>
        </p:txBody>
      </p:sp>
      <p:sp>
        <p:nvSpPr>
          <p:cNvPr id="7" name="Ellipse 6">
            <a:extLst>
              <a:ext uri="{FF2B5EF4-FFF2-40B4-BE49-F238E27FC236}">
                <a16:creationId xmlns:a16="http://schemas.microsoft.com/office/drawing/2014/main" id="{F4F426A0-FCE9-6E41-9E84-C7225E5F9C6A}"/>
              </a:ext>
            </a:extLst>
          </p:cNvPr>
          <p:cNvSpPr/>
          <p:nvPr/>
        </p:nvSpPr>
        <p:spPr>
          <a:xfrm>
            <a:off x="1000436" y="1974150"/>
            <a:ext cx="1005588" cy="939338"/>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nvPicPr>
        <p:blipFill>
          <a:blip r:embed="rId2"/>
          <a:stretch>
            <a:fillRect/>
          </a:stretch>
        </p:blipFill>
        <p:spPr>
          <a:xfrm>
            <a:off x="838200" y="1964658"/>
            <a:ext cx="4625340" cy="3641790"/>
          </a:xfrm>
          <a:prstGeom prst="rect">
            <a:avLst/>
          </a:prstGeom>
        </p:spPr>
      </p:pic>
      <p:pic>
        <p:nvPicPr>
          <p:cNvPr id="19" name="Image 18"/>
          <p:cNvPicPr>
            <a:picLocks noChangeAspect="1"/>
          </p:cNvPicPr>
          <p:nvPr/>
        </p:nvPicPr>
        <p:blipFill>
          <a:blip r:embed="rId3"/>
          <a:stretch>
            <a:fillRect/>
          </a:stretch>
        </p:blipFill>
        <p:spPr>
          <a:xfrm>
            <a:off x="6492045" y="2810063"/>
            <a:ext cx="6098939" cy="2796385"/>
          </a:xfrm>
          <a:prstGeom prst="rect">
            <a:avLst/>
          </a:prstGeom>
        </p:spPr>
      </p:pic>
    </p:spTree>
    <p:extLst>
      <p:ext uri="{BB962C8B-B14F-4D97-AF65-F5344CB8AC3E}">
        <p14:creationId xmlns:p14="http://schemas.microsoft.com/office/powerpoint/2010/main" val="402895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p:nvPr>
        </p:nvSpPr>
        <p:spPr>
          <a:xfrm>
            <a:off x="533400" y="515419"/>
            <a:ext cx="4477246" cy="2574691"/>
          </a:xfrm>
        </p:spPr>
        <p:txBody>
          <a:bodyPr>
            <a:normAutofit fontScale="90000"/>
          </a:bodyPr>
          <a:lstStyle/>
          <a:p>
            <a:pPr algn="ctr"/>
            <a:r>
              <a:rPr lang="en-US" dirty="0"/>
              <a:t>Pour </a:t>
            </a:r>
            <a:r>
              <a:rPr lang="en-US" dirty="0" err="1"/>
              <a:t>élargir</a:t>
            </a:r>
            <a:r>
              <a:rPr lang="en-US" dirty="0"/>
              <a:t> </a:t>
            </a:r>
            <a:r>
              <a:rPr lang="en-US" dirty="0" err="1"/>
              <a:t>votre</a:t>
            </a:r>
            <a:r>
              <a:rPr lang="en-US" dirty="0"/>
              <a:t> zone de </a:t>
            </a:r>
            <a:r>
              <a:rPr lang="en-US" dirty="0" err="1"/>
              <a:t>confort</a:t>
            </a:r>
            <a:r>
              <a:rPr lang="en-US" dirty="0"/>
              <a:t>, </a:t>
            </a:r>
            <a:r>
              <a:rPr lang="en-US" dirty="0" err="1"/>
              <a:t>vous</a:t>
            </a:r>
            <a:r>
              <a:rPr lang="en-US" dirty="0"/>
              <a:t> </a:t>
            </a:r>
            <a:r>
              <a:rPr lang="en-US" dirty="0" err="1"/>
              <a:t>apprendrez</a:t>
            </a:r>
            <a:r>
              <a:rPr lang="en-US" dirty="0"/>
              <a:t> à…</a:t>
            </a:r>
            <a:br>
              <a:rPr lang="en-US" sz="3200" dirty="0"/>
            </a:br>
            <a:endParaRPr lang="en-US" sz="3200" dirty="0"/>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5</a:t>
            </a:fld>
            <a:endParaRPr lang="en-US" dirty="0"/>
          </a:p>
        </p:txBody>
      </p:sp>
      <p:sp>
        <p:nvSpPr>
          <p:cNvPr id="2" name="ZoneTexte 1"/>
          <p:cNvSpPr txBox="1"/>
          <p:nvPr/>
        </p:nvSpPr>
        <p:spPr>
          <a:xfrm>
            <a:off x="538230" y="3090110"/>
            <a:ext cx="5048095" cy="2031325"/>
          </a:xfrm>
          <a:prstGeom prst="rect">
            <a:avLst/>
          </a:prstGeom>
          <a:noFill/>
        </p:spPr>
        <p:txBody>
          <a:bodyPr wrap="square" rtlCol="0">
            <a:spAutoFit/>
          </a:bodyPr>
          <a:lstStyle/>
          <a:p>
            <a:endParaRPr lang="fr-CA" dirty="0">
              <a:latin typeface="Raleway" panose="020B0503030101060003" pitchFamily="34" charset="0"/>
            </a:endParaRPr>
          </a:p>
          <a:p>
            <a:pPr marL="285750" indent="-285750">
              <a:buFont typeface="Wingdings" panose="05000000000000000000" pitchFamily="2" charset="2"/>
              <a:buChar char="ü"/>
            </a:pPr>
            <a:r>
              <a:rPr lang="fr-CA" dirty="0">
                <a:latin typeface="Raleway" panose="020B0503030101060003" pitchFamily="34" charset="0"/>
              </a:rPr>
              <a:t>Reformuler vos pensées; </a:t>
            </a:r>
          </a:p>
          <a:p>
            <a:pPr marL="285750" indent="-285750">
              <a:buFont typeface="Wingdings" panose="05000000000000000000" pitchFamily="2" charset="2"/>
              <a:buChar char="ü"/>
            </a:pPr>
            <a:r>
              <a:rPr lang="fr-CA" dirty="0">
                <a:latin typeface="Raleway" panose="020B0503030101060003" pitchFamily="34" charset="0"/>
              </a:rPr>
              <a:t>Réguler vos émotions; </a:t>
            </a:r>
          </a:p>
          <a:p>
            <a:pPr marL="285750" indent="-285750">
              <a:buFont typeface="Wingdings" panose="05000000000000000000" pitchFamily="2" charset="2"/>
              <a:buChar char="ü"/>
            </a:pPr>
            <a:r>
              <a:rPr lang="fr-CA" dirty="0">
                <a:latin typeface="Raleway" panose="020B0503030101060003" pitchFamily="34" charset="0"/>
              </a:rPr>
              <a:t>Passer à l’action; </a:t>
            </a:r>
          </a:p>
          <a:p>
            <a:pPr marL="285750" indent="-285750">
              <a:buFont typeface="Wingdings" panose="05000000000000000000" pitchFamily="2" charset="2"/>
              <a:buChar char="ü"/>
            </a:pPr>
            <a:r>
              <a:rPr lang="fr-CA" dirty="0">
                <a:latin typeface="Raleway" panose="020B0503030101060003" pitchFamily="34" charset="0"/>
              </a:rPr>
              <a:t>Adopter des habitudes de vie aidantes; </a:t>
            </a:r>
          </a:p>
          <a:p>
            <a:pPr marL="285750" indent="-285750">
              <a:buFont typeface="Wingdings" panose="05000000000000000000" pitchFamily="2" charset="2"/>
              <a:buChar char="ü"/>
            </a:pPr>
            <a:r>
              <a:rPr lang="fr-CA" dirty="0">
                <a:latin typeface="Raleway" panose="020B0503030101060003" pitchFamily="34" charset="0"/>
              </a:rPr>
              <a:t>Utiliser des stratégies de gestion de stress;</a:t>
            </a:r>
          </a:p>
          <a:p>
            <a:pPr marL="285750" indent="-285750">
              <a:buFont typeface="Wingdings" panose="05000000000000000000" pitchFamily="2" charset="2"/>
              <a:buChar char="ü"/>
            </a:pPr>
            <a:r>
              <a:rPr lang="fr-CA" dirty="0">
                <a:latin typeface="Raleway" panose="020B0503030101060003" pitchFamily="34" charset="0"/>
              </a:rPr>
              <a:t>Nourrir et bien utiliser votre réseau social. </a:t>
            </a:r>
          </a:p>
        </p:txBody>
      </p:sp>
      <p:grpSp>
        <p:nvGrpSpPr>
          <p:cNvPr id="7" name="Groupe 6">
            <a:extLst>
              <a:ext uri="{FF2B5EF4-FFF2-40B4-BE49-F238E27FC236}">
                <a16:creationId xmlns:a16="http://schemas.microsoft.com/office/drawing/2014/main" id="{40AAC17A-5A89-4B9F-964D-C96A87719DDA}"/>
              </a:ext>
            </a:extLst>
          </p:cNvPr>
          <p:cNvGrpSpPr/>
          <p:nvPr/>
        </p:nvGrpSpPr>
        <p:grpSpPr>
          <a:xfrm>
            <a:off x="5881802" y="369252"/>
            <a:ext cx="6119495" cy="6119495"/>
            <a:chOff x="0" y="0"/>
            <a:chExt cx="6120000" cy="6120000"/>
          </a:xfrm>
        </p:grpSpPr>
        <p:sp>
          <p:nvSpPr>
            <p:cNvPr id="8" name="Ellipse 7">
              <a:extLst>
                <a:ext uri="{FF2B5EF4-FFF2-40B4-BE49-F238E27FC236}">
                  <a16:creationId xmlns:a16="http://schemas.microsoft.com/office/drawing/2014/main" id="{09F5F956-2846-4242-A91C-1C2911CB905C}"/>
                </a:ext>
              </a:extLst>
            </p:cNvPr>
            <p:cNvSpPr/>
            <p:nvPr/>
          </p:nvSpPr>
          <p:spPr>
            <a:xfrm>
              <a:off x="0" y="0"/>
              <a:ext cx="6120000" cy="6120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9" name="Ellipse 8">
              <a:extLst>
                <a:ext uri="{FF2B5EF4-FFF2-40B4-BE49-F238E27FC236}">
                  <a16:creationId xmlns:a16="http://schemas.microsoft.com/office/drawing/2014/main" id="{8DFF9616-8F94-4F73-BE87-E621FD8C204E}"/>
                </a:ext>
              </a:extLst>
            </p:cNvPr>
            <p:cNvSpPr/>
            <p:nvPr/>
          </p:nvSpPr>
          <p:spPr>
            <a:xfrm>
              <a:off x="711161" y="716367"/>
              <a:ext cx="4680000" cy="468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10" name="Double flèche horizontale 31">
              <a:extLst>
                <a:ext uri="{FF2B5EF4-FFF2-40B4-BE49-F238E27FC236}">
                  <a16:creationId xmlns:a16="http://schemas.microsoft.com/office/drawing/2014/main" id="{32954F6C-879A-4F61-8D73-93EE674FAC01}"/>
                </a:ext>
              </a:extLst>
            </p:cNvPr>
            <p:cNvSpPr/>
            <p:nvPr/>
          </p:nvSpPr>
          <p:spPr>
            <a:xfrm rot="15015461">
              <a:off x="1876696" y="4094067"/>
              <a:ext cx="3395948" cy="407323"/>
            </a:xfrm>
            <a:prstGeom prst="lef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11" name="Double flèche horizontale 30">
              <a:extLst>
                <a:ext uri="{FF2B5EF4-FFF2-40B4-BE49-F238E27FC236}">
                  <a16:creationId xmlns:a16="http://schemas.microsoft.com/office/drawing/2014/main" id="{47723BB2-5443-46CF-9456-FA8760AC049F}"/>
                </a:ext>
              </a:extLst>
            </p:cNvPr>
            <p:cNvSpPr/>
            <p:nvPr/>
          </p:nvSpPr>
          <p:spPr>
            <a:xfrm rot="17640567">
              <a:off x="814305" y="4052449"/>
              <a:ext cx="3460719" cy="407323"/>
            </a:xfrm>
            <a:prstGeom prst="lef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12" name="Double flèche horizontale 29">
              <a:extLst>
                <a:ext uri="{FF2B5EF4-FFF2-40B4-BE49-F238E27FC236}">
                  <a16:creationId xmlns:a16="http://schemas.microsoft.com/office/drawing/2014/main" id="{5FE3AF03-1383-404A-BCE4-5C6F8AB701C4}"/>
                </a:ext>
              </a:extLst>
            </p:cNvPr>
            <p:cNvSpPr/>
            <p:nvPr/>
          </p:nvSpPr>
          <p:spPr>
            <a:xfrm rot="20257214">
              <a:off x="20448" y="2862544"/>
              <a:ext cx="6084202" cy="407323"/>
            </a:xfrm>
            <a:prstGeom prst="lef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13" name="Double flèche horizontale 28">
              <a:extLst>
                <a:ext uri="{FF2B5EF4-FFF2-40B4-BE49-F238E27FC236}">
                  <a16:creationId xmlns:a16="http://schemas.microsoft.com/office/drawing/2014/main" id="{6F286E87-C8F3-41B2-9680-A0BB284A290D}"/>
                </a:ext>
              </a:extLst>
            </p:cNvPr>
            <p:cNvSpPr/>
            <p:nvPr/>
          </p:nvSpPr>
          <p:spPr>
            <a:xfrm rot="1508947">
              <a:off x="2697" y="2901325"/>
              <a:ext cx="6074808" cy="407323"/>
            </a:xfrm>
            <a:prstGeom prst="lef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14" name="ZoneTexte 22">
              <a:extLst>
                <a:ext uri="{FF2B5EF4-FFF2-40B4-BE49-F238E27FC236}">
                  <a16:creationId xmlns:a16="http://schemas.microsoft.com/office/drawing/2014/main" id="{1FDBD614-DAA0-46CF-9B83-D124958F8DDA}"/>
                </a:ext>
              </a:extLst>
            </p:cNvPr>
            <p:cNvSpPr txBox="1"/>
            <p:nvPr/>
          </p:nvSpPr>
          <p:spPr>
            <a:xfrm>
              <a:off x="2186611" y="146179"/>
              <a:ext cx="1694180" cy="255270"/>
            </a:xfrm>
            <a:prstGeom prst="rect">
              <a:avLst/>
            </a:prstGeom>
            <a:noFill/>
          </p:spPr>
          <p:txBody>
            <a:bodyPr wrap="none" rtlCol="0">
              <a:spAutoFit/>
            </a:bodyPr>
            <a:lstStyle/>
            <a:p>
              <a:pPr algn="ctr">
                <a:spcAft>
                  <a:spcPts val="0"/>
                </a:spcAft>
              </a:pPr>
              <a:r>
                <a:rPr lang="fr-CA" sz="1100" b="1" kern="1200">
                  <a:solidFill>
                    <a:srgbClr val="000000"/>
                  </a:solidFill>
                  <a:effectLst/>
                  <a:latin typeface="Raleway" panose="020B0503030101060003" pitchFamily="34" charset="0"/>
                  <a:ea typeface="Times New Roman" panose="02020603050405020304" pitchFamily="18" charset="0"/>
                  <a:cs typeface="Times New Roman" panose="02020603050405020304" pitchFamily="18" charset="0"/>
                </a:rPr>
                <a:t>Ma zone de possibilités</a:t>
              </a:r>
              <a:endParaRPr lang="fr-CA" sz="1200">
                <a:effectLst/>
                <a:latin typeface="Times New Roman" panose="02020603050405020304" pitchFamily="18" charset="0"/>
                <a:ea typeface="Times New Roman" panose="02020603050405020304" pitchFamily="18" charset="0"/>
              </a:endParaRPr>
            </a:p>
          </p:txBody>
        </p:sp>
        <p:sp>
          <p:nvSpPr>
            <p:cNvPr id="15" name="Ellipse 14">
              <a:extLst>
                <a:ext uri="{FF2B5EF4-FFF2-40B4-BE49-F238E27FC236}">
                  <a16:creationId xmlns:a16="http://schemas.microsoft.com/office/drawing/2014/main" id="{643A1120-0372-46C4-A4F5-74EC43193830}"/>
                </a:ext>
              </a:extLst>
            </p:cNvPr>
            <p:cNvSpPr/>
            <p:nvPr/>
          </p:nvSpPr>
          <p:spPr>
            <a:xfrm>
              <a:off x="1459639" y="1436367"/>
              <a:ext cx="3240000" cy="3240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cxnSp>
          <p:nvCxnSpPr>
            <p:cNvPr id="16" name="Connecteur droit 15">
              <a:extLst>
                <a:ext uri="{FF2B5EF4-FFF2-40B4-BE49-F238E27FC236}">
                  <a16:creationId xmlns:a16="http://schemas.microsoft.com/office/drawing/2014/main" id="{48C99C19-825A-4EA8-BC40-97A8247DF4A4}"/>
                </a:ext>
              </a:extLst>
            </p:cNvPr>
            <p:cNvCxnSpPr/>
            <p:nvPr/>
          </p:nvCxnSpPr>
          <p:spPr>
            <a:xfrm>
              <a:off x="896253" y="896253"/>
              <a:ext cx="4327494" cy="43274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A191CB3C-07A5-42D8-8F85-8FF3DAD401F9}"/>
                </a:ext>
              </a:extLst>
            </p:cNvPr>
            <p:cNvCxnSpPr/>
            <p:nvPr/>
          </p:nvCxnSpPr>
          <p:spPr>
            <a:xfrm flipV="1">
              <a:off x="896253" y="896253"/>
              <a:ext cx="4327494" cy="43274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78F455A1-9292-447D-A0C8-F02898AFFE31}"/>
                </a:ext>
              </a:extLst>
            </p:cNvPr>
            <p:cNvCxnSpPr/>
            <p:nvPr/>
          </p:nvCxnSpPr>
          <p:spPr>
            <a:xfrm flipV="1">
              <a:off x="3060000" y="3371906"/>
              <a:ext cx="5249" cy="27480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64E63D74-722C-4EBC-BD2E-C996FF3951E5}"/>
                </a:ext>
              </a:extLst>
            </p:cNvPr>
            <p:cNvCxnSpPr/>
            <p:nvPr/>
          </p:nvCxnSpPr>
          <p:spPr>
            <a:xfrm>
              <a:off x="0" y="3060000"/>
              <a:ext cx="6120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ZoneTexte 14">
              <a:extLst>
                <a:ext uri="{FF2B5EF4-FFF2-40B4-BE49-F238E27FC236}">
                  <a16:creationId xmlns:a16="http://schemas.microsoft.com/office/drawing/2014/main" id="{EB3F7EF2-363C-4EC9-BA0D-BB4D2600D7DE}"/>
                </a:ext>
              </a:extLst>
            </p:cNvPr>
            <p:cNvSpPr txBox="1"/>
            <p:nvPr/>
          </p:nvSpPr>
          <p:spPr>
            <a:xfrm>
              <a:off x="2344179" y="1800474"/>
              <a:ext cx="1441450" cy="255270"/>
            </a:xfrm>
            <a:prstGeom prst="rect">
              <a:avLst/>
            </a:prstGeom>
            <a:noFill/>
          </p:spPr>
          <p:txBody>
            <a:bodyPr wrap="none" rtlCol="0">
              <a:spAutoFit/>
            </a:bodyPr>
            <a:lstStyle/>
            <a:p>
              <a:pPr algn="ctr">
                <a:spcAft>
                  <a:spcPts val="0"/>
                </a:spcAft>
              </a:pPr>
              <a:r>
                <a:rPr lang="fr-CA" sz="1100" b="1" kern="1200">
                  <a:solidFill>
                    <a:srgbClr val="000000"/>
                  </a:solidFill>
                  <a:effectLst/>
                  <a:latin typeface="Raleway" panose="020B0503030101060003" pitchFamily="34" charset="0"/>
                  <a:ea typeface="Times New Roman" panose="02020603050405020304" pitchFamily="18" charset="0"/>
                  <a:cs typeface="Times New Roman" panose="02020603050405020304" pitchFamily="18" charset="0"/>
                </a:rPr>
                <a:t>Ma zone de confort</a:t>
              </a:r>
              <a:endParaRPr lang="fr-CA" sz="1200">
                <a:effectLst/>
                <a:latin typeface="Times New Roman" panose="02020603050405020304" pitchFamily="18" charset="0"/>
                <a:ea typeface="Times New Roman" panose="02020603050405020304" pitchFamily="18" charset="0"/>
              </a:endParaRPr>
            </a:p>
          </p:txBody>
        </p:sp>
        <p:sp>
          <p:nvSpPr>
            <p:cNvPr id="21" name="ZoneTexte 39">
              <a:extLst>
                <a:ext uri="{FF2B5EF4-FFF2-40B4-BE49-F238E27FC236}">
                  <a16:creationId xmlns:a16="http://schemas.microsoft.com/office/drawing/2014/main" id="{60EEEF84-B001-4446-9A97-16BA2C8A5942}"/>
                </a:ext>
              </a:extLst>
            </p:cNvPr>
            <p:cNvSpPr txBox="1"/>
            <p:nvPr/>
          </p:nvSpPr>
          <p:spPr>
            <a:xfrm>
              <a:off x="2534632" y="885191"/>
              <a:ext cx="1059815" cy="255270"/>
            </a:xfrm>
            <a:prstGeom prst="rect">
              <a:avLst/>
            </a:prstGeom>
            <a:noFill/>
          </p:spPr>
          <p:txBody>
            <a:bodyPr wrap="none" rtlCol="0">
              <a:spAutoFit/>
            </a:bodyPr>
            <a:lstStyle/>
            <a:p>
              <a:pPr algn="ctr">
                <a:spcAft>
                  <a:spcPts val="0"/>
                </a:spcAft>
              </a:pPr>
              <a:r>
                <a:rPr lang="fr-CA" sz="1100" b="1" kern="1200">
                  <a:solidFill>
                    <a:srgbClr val="000000"/>
                  </a:solidFill>
                  <a:effectLst/>
                  <a:latin typeface="Raleway" panose="020B0503030101060003" pitchFamily="34" charset="0"/>
                  <a:ea typeface="Times New Roman" panose="02020603050405020304" pitchFamily="18" charset="0"/>
                  <a:cs typeface="Times New Roman" panose="02020603050405020304" pitchFamily="18" charset="0"/>
                </a:rPr>
                <a:t>Zone de peur</a:t>
              </a:r>
              <a:endParaRPr lang="fr-CA" sz="1200">
                <a:effectLst/>
                <a:latin typeface="Times New Roman" panose="02020603050405020304" pitchFamily="18" charset="0"/>
                <a:ea typeface="Times New Roman" panose="02020603050405020304" pitchFamily="18" charset="0"/>
              </a:endParaRPr>
            </a:p>
          </p:txBody>
        </p:sp>
        <p:sp>
          <p:nvSpPr>
            <p:cNvPr id="22" name="Double flèche horizontale 24">
              <a:extLst>
                <a:ext uri="{FF2B5EF4-FFF2-40B4-BE49-F238E27FC236}">
                  <a16:creationId xmlns:a16="http://schemas.microsoft.com/office/drawing/2014/main" id="{80AC62AD-9DC6-4CE5-82CB-C509B24AC8C5}"/>
                </a:ext>
              </a:extLst>
            </p:cNvPr>
            <p:cNvSpPr/>
            <p:nvPr/>
          </p:nvSpPr>
          <p:spPr>
            <a:xfrm rot="1508947">
              <a:off x="696801" y="2897830"/>
              <a:ext cx="4662441" cy="407323"/>
            </a:xfrm>
            <a:prstGeom prst="leftRightArrow">
              <a:avLst/>
            </a:prstGeom>
            <a:solidFill>
              <a:srgbClr val="FFADAD"/>
            </a:solidFill>
            <a:ln>
              <a:solidFill>
                <a:srgbClr val="FFA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23" name="Double flèche horizontale 34">
              <a:extLst>
                <a:ext uri="{FF2B5EF4-FFF2-40B4-BE49-F238E27FC236}">
                  <a16:creationId xmlns:a16="http://schemas.microsoft.com/office/drawing/2014/main" id="{079D4C96-C603-4CA6-8D82-4EE0485BF549}"/>
                </a:ext>
              </a:extLst>
            </p:cNvPr>
            <p:cNvSpPr/>
            <p:nvPr/>
          </p:nvSpPr>
          <p:spPr>
            <a:xfrm rot="1508947">
              <a:off x="1420670" y="2900632"/>
              <a:ext cx="3235906" cy="407323"/>
            </a:xfrm>
            <a:prstGeom prst="leftRight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24" name="ZoneTexte 15">
              <a:extLst>
                <a:ext uri="{FF2B5EF4-FFF2-40B4-BE49-F238E27FC236}">
                  <a16:creationId xmlns:a16="http://schemas.microsoft.com/office/drawing/2014/main" id="{4F4019D3-E7B2-48A5-83B8-44E6C871FF54}"/>
                </a:ext>
              </a:extLst>
            </p:cNvPr>
            <p:cNvSpPr txBox="1"/>
            <p:nvPr/>
          </p:nvSpPr>
          <p:spPr>
            <a:xfrm rot="1473910">
              <a:off x="162300" y="2166752"/>
              <a:ext cx="2306320" cy="259715"/>
            </a:xfrm>
            <a:prstGeom prst="rect">
              <a:avLst/>
            </a:prstGeom>
            <a:noFill/>
          </p:spPr>
          <p:txBody>
            <a:bodyPr wrap="square" rtlCol="0">
              <a:spAutoFit/>
            </a:bodyPr>
            <a:lstStyle/>
            <a:p>
              <a:pPr algn="ctr">
                <a:spcAft>
                  <a:spcPts val="0"/>
                </a:spcAft>
              </a:pPr>
              <a:r>
                <a:rPr lang="fr-CA" sz="1000" kern="1200">
                  <a:solidFill>
                    <a:srgbClr val="000000"/>
                  </a:solidFill>
                  <a:effectLst>
                    <a:outerShdw blurRad="38100" dist="38100" dir="2700000" algn="tl">
                      <a:srgbClr val="000000">
                        <a:alpha val="43000"/>
                      </a:srgbClr>
                    </a:outerShdw>
                  </a:effectLst>
                  <a:latin typeface="Raleway" panose="020B0503030101060003" pitchFamily="34" charset="0"/>
                  <a:ea typeface="Times New Roman" panose="02020603050405020304" pitchFamily="18" charset="0"/>
                  <a:cs typeface="Times New Roman" panose="02020603050405020304" pitchFamily="18" charset="0"/>
                </a:rPr>
                <a:t>Reformuler mes pensées</a:t>
              </a:r>
              <a:endParaRPr lang="fr-CA" sz="1200">
                <a:effectLst/>
                <a:latin typeface="Times New Roman" panose="02020603050405020304" pitchFamily="18" charset="0"/>
                <a:ea typeface="Times New Roman" panose="02020603050405020304" pitchFamily="18" charset="0"/>
              </a:endParaRPr>
            </a:p>
          </p:txBody>
        </p:sp>
        <p:sp>
          <p:nvSpPr>
            <p:cNvPr id="25" name="ZoneTexte 18">
              <a:extLst>
                <a:ext uri="{FF2B5EF4-FFF2-40B4-BE49-F238E27FC236}">
                  <a16:creationId xmlns:a16="http://schemas.microsoft.com/office/drawing/2014/main" id="{2C18B55B-A88C-4681-9910-7C4C07D0658D}"/>
                </a:ext>
              </a:extLst>
            </p:cNvPr>
            <p:cNvSpPr txBox="1"/>
            <p:nvPr/>
          </p:nvSpPr>
          <p:spPr>
            <a:xfrm rot="1479314">
              <a:off x="4336203" y="3879052"/>
              <a:ext cx="1242060" cy="259715"/>
            </a:xfrm>
            <a:prstGeom prst="rect">
              <a:avLst/>
            </a:prstGeom>
            <a:noFill/>
          </p:spPr>
          <p:txBody>
            <a:bodyPr wrap="square" rtlCol="0">
              <a:spAutoFit/>
            </a:bodyPr>
            <a:lstStyle/>
            <a:p>
              <a:pPr>
                <a:spcAft>
                  <a:spcPts val="0"/>
                </a:spcAft>
              </a:pPr>
              <a:r>
                <a:rPr lang="fr-CA" sz="1000" kern="1200">
                  <a:solidFill>
                    <a:srgbClr val="000000"/>
                  </a:solidFill>
                  <a:effectLst>
                    <a:outerShdw blurRad="38100" dist="38100" dir="2700000" algn="tl">
                      <a:srgbClr val="000000">
                        <a:alpha val="43000"/>
                      </a:srgbClr>
                    </a:outerShdw>
                  </a:effectLst>
                  <a:latin typeface="Raleway" panose="020B0503030101060003" pitchFamily="34" charset="0"/>
                  <a:ea typeface="Times New Roman" panose="02020603050405020304" pitchFamily="18" charset="0"/>
                  <a:cs typeface="Times New Roman" panose="02020603050405020304" pitchFamily="18" charset="0"/>
                </a:rPr>
                <a:t>Passer à l’action</a:t>
              </a:r>
              <a:endParaRPr lang="fr-CA" sz="1200">
                <a:effectLst/>
                <a:latin typeface="Times New Roman" panose="02020603050405020304" pitchFamily="18" charset="0"/>
                <a:ea typeface="Times New Roman" panose="02020603050405020304" pitchFamily="18" charset="0"/>
              </a:endParaRPr>
            </a:p>
          </p:txBody>
        </p:sp>
        <p:sp>
          <p:nvSpPr>
            <p:cNvPr id="26" name="Double flèche horizontale 25">
              <a:extLst>
                <a:ext uri="{FF2B5EF4-FFF2-40B4-BE49-F238E27FC236}">
                  <a16:creationId xmlns:a16="http://schemas.microsoft.com/office/drawing/2014/main" id="{2BC528EB-C49C-4E21-9324-5CBB2AC165EB}"/>
                </a:ext>
              </a:extLst>
            </p:cNvPr>
            <p:cNvSpPr/>
            <p:nvPr/>
          </p:nvSpPr>
          <p:spPr>
            <a:xfrm rot="20254012">
              <a:off x="728253" y="2859463"/>
              <a:ext cx="4662441" cy="407323"/>
            </a:xfrm>
            <a:prstGeom prst="leftRightArrow">
              <a:avLst/>
            </a:prstGeom>
            <a:solidFill>
              <a:srgbClr val="FFADAD"/>
            </a:solidFill>
            <a:ln>
              <a:solidFill>
                <a:srgbClr val="FFA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27" name="Double flèche horizontale 35">
              <a:extLst>
                <a:ext uri="{FF2B5EF4-FFF2-40B4-BE49-F238E27FC236}">
                  <a16:creationId xmlns:a16="http://schemas.microsoft.com/office/drawing/2014/main" id="{EE173B83-0C8D-412D-890B-BB42A6C7F4EF}"/>
                </a:ext>
              </a:extLst>
            </p:cNvPr>
            <p:cNvSpPr/>
            <p:nvPr/>
          </p:nvSpPr>
          <p:spPr>
            <a:xfrm rot="20257214">
              <a:off x="1452438" y="2850727"/>
              <a:ext cx="3255278" cy="407323"/>
            </a:xfrm>
            <a:prstGeom prst="leftRight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28" name="ZoneTexte 17">
              <a:extLst>
                <a:ext uri="{FF2B5EF4-FFF2-40B4-BE49-F238E27FC236}">
                  <a16:creationId xmlns:a16="http://schemas.microsoft.com/office/drawing/2014/main" id="{407BC492-D667-407E-876F-33917CF6511D}"/>
                </a:ext>
              </a:extLst>
            </p:cNvPr>
            <p:cNvSpPr txBox="1"/>
            <p:nvPr/>
          </p:nvSpPr>
          <p:spPr>
            <a:xfrm rot="20231838">
              <a:off x="122684" y="3577886"/>
              <a:ext cx="2755265" cy="259715"/>
            </a:xfrm>
            <a:prstGeom prst="rect">
              <a:avLst/>
            </a:prstGeom>
            <a:noFill/>
          </p:spPr>
          <p:txBody>
            <a:bodyPr wrap="square" rtlCol="0">
              <a:spAutoFit/>
            </a:bodyPr>
            <a:lstStyle/>
            <a:p>
              <a:pPr algn="ctr">
                <a:spcAft>
                  <a:spcPts val="0"/>
                </a:spcAft>
              </a:pPr>
              <a:r>
                <a:rPr lang="fr-CA" sz="1000" kern="1200">
                  <a:solidFill>
                    <a:srgbClr val="000000"/>
                  </a:solidFill>
                  <a:effectLst>
                    <a:outerShdw blurRad="38100" dist="38100" dir="2700000" algn="tl">
                      <a:srgbClr val="000000">
                        <a:alpha val="43000"/>
                      </a:srgbClr>
                    </a:outerShdw>
                  </a:effectLst>
                  <a:latin typeface="Raleway" panose="020B0503030101060003" pitchFamily="34" charset="0"/>
                  <a:ea typeface="Times New Roman" panose="02020603050405020304" pitchFamily="18" charset="0"/>
                  <a:cs typeface="Times New Roman" panose="02020603050405020304" pitchFamily="18" charset="0"/>
                </a:rPr>
                <a:t>Utiliser des stratégies de gestion de stress</a:t>
              </a:r>
              <a:endParaRPr lang="fr-CA" sz="1200">
                <a:effectLst/>
                <a:latin typeface="Times New Roman" panose="02020603050405020304" pitchFamily="18" charset="0"/>
                <a:ea typeface="Times New Roman" panose="02020603050405020304" pitchFamily="18" charset="0"/>
              </a:endParaRPr>
            </a:p>
          </p:txBody>
        </p:sp>
        <p:sp>
          <p:nvSpPr>
            <p:cNvPr id="29" name="ZoneTexte 16">
              <a:extLst>
                <a:ext uri="{FF2B5EF4-FFF2-40B4-BE49-F238E27FC236}">
                  <a16:creationId xmlns:a16="http://schemas.microsoft.com/office/drawing/2014/main" id="{9B1D3CA9-CB4B-49E1-92EE-F2D6A1EC0294}"/>
                </a:ext>
              </a:extLst>
            </p:cNvPr>
            <p:cNvSpPr txBox="1"/>
            <p:nvPr/>
          </p:nvSpPr>
          <p:spPr>
            <a:xfrm rot="20312995">
              <a:off x="4062471" y="2132026"/>
              <a:ext cx="1850390" cy="259715"/>
            </a:xfrm>
            <a:prstGeom prst="rect">
              <a:avLst/>
            </a:prstGeom>
            <a:noFill/>
          </p:spPr>
          <p:txBody>
            <a:bodyPr wrap="square" rtlCol="0">
              <a:spAutoFit/>
            </a:bodyPr>
            <a:lstStyle/>
            <a:p>
              <a:pPr algn="ctr">
                <a:spcAft>
                  <a:spcPts val="0"/>
                </a:spcAft>
              </a:pPr>
              <a:r>
                <a:rPr lang="fr-CA" sz="1000" kern="1200">
                  <a:solidFill>
                    <a:srgbClr val="000000"/>
                  </a:solidFill>
                  <a:effectLst>
                    <a:outerShdw blurRad="38100" dist="38100" dir="2700000" algn="tl">
                      <a:srgbClr val="000000">
                        <a:alpha val="43000"/>
                      </a:srgbClr>
                    </a:outerShdw>
                  </a:effectLst>
                  <a:latin typeface="Raleway" panose="020B0503030101060003" pitchFamily="34" charset="0"/>
                  <a:ea typeface="Times New Roman" panose="02020603050405020304" pitchFamily="18" charset="0"/>
                  <a:cs typeface="Times New Roman" panose="02020603050405020304" pitchFamily="18" charset="0"/>
                </a:rPr>
                <a:t>Réguler mes émotions</a:t>
              </a:r>
              <a:endParaRPr lang="fr-CA" sz="1200">
                <a:effectLst/>
                <a:latin typeface="Times New Roman" panose="02020603050405020304" pitchFamily="18" charset="0"/>
                <a:ea typeface="Times New Roman" panose="02020603050405020304" pitchFamily="18" charset="0"/>
              </a:endParaRPr>
            </a:p>
          </p:txBody>
        </p:sp>
        <p:sp>
          <p:nvSpPr>
            <p:cNvPr id="30" name="Double flèche horizontale 26">
              <a:extLst>
                <a:ext uri="{FF2B5EF4-FFF2-40B4-BE49-F238E27FC236}">
                  <a16:creationId xmlns:a16="http://schemas.microsoft.com/office/drawing/2014/main" id="{8ACB8E95-CD03-4B7A-AFC9-55FC79AF1761}"/>
                </a:ext>
              </a:extLst>
            </p:cNvPr>
            <p:cNvSpPr/>
            <p:nvPr/>
          </p:nvSpPr>
          <p:spPr>
            <a:xfrm rot="17640567">
              <a:off x="1388704" y="3826319"/>
              <a:ext cx="2513349" cy="407323"/>
            </a:xfrm>
            <a:prstGeom prst="leftRightArrow">
              <a:avLst/>
            </a:prstGeom>
            <a:solidFill>
              <a:srgbClr val="FFADAD"/>
            </a:solidFill>
            <a:ln>
              <a:solidFill>
                <a:srgbClr val="FFA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31" name="Double flèche horizontale 37">
              <a:extLst>
                <a:ext uri="{FF2B5EF4-FFF2-40B4-BE49-F238E27FC236}">
                  <a16:creationId xmlns:a16="http://schemas.microsoft.com/office/drawing/2014/main" id="{286C55FC-88D0-4B35-BCA4-F666FF7A9AF3}"/>
                </a:ext>
              </a:extLst>
            </p:cNvPr>
            <p:cNvSpPr/>
            <p:nvPr/>
          </p:nvSpPr>
          <p:spPr>
            <a:xfrm rot="17640567">
              <a:off x="1887550" y="3568580"/>
              <a:ext cx="1749044" cy="407323"/>
            </a:xfrm>
            <a:prstGeom prst="leftRight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32" name="ZoneTexte 19">
              <a:extLst>
                <a:ext uri="{FF2B5EF4-FFF2-40B4-BE49-F238E27FC236}">
                  <a16:creationId xmlns:a16="http://schemas.microsoft.com/office/drawing/2014/main" id="{E8A9E6A6-386B-4F64-A28A-A38BFECCE1FF}"/>
                </a:ext>
              </a:extLst>
            </p:cNvPr>
            <p:cNvSpPr txBox="1"/>
            <p:nvPr/>
          </p:nvSpPr>
          <p:spPr>
            <a:xfrm rot="17627652">
              <a:off x="1043471" y="4460373"/>
              <a:ext cx="2668905" cy="259715"/>
            </a:xfrm>
            <a:prstGeom prst="rect">
              <a:avLst/>
            </a:prstGeom>
            <a:noFill/>
          </p:spPr>
          <p:txBody>
            <a:bodyPr wrap="square" rtlCol="0">
              <a:spAutoFit/>
            </a:bodyPr>
            <a:lstStyle/>
            <a:p>
              <a:pPr algn="ctr">
                <a:spcAft>
                  <a:spcPts val="0"/>
                </a:spcAft>
              </a:pPr>
              <a:r>
                <a:rPr lang="fr-CA" sz="1000" kern="1200">
                  <a:solidFill>
                    <a:srgbClr val="000000"/>
                  </a:solidFill>
                  <a:effectLst>
                    <a:outerShdw blurRad="38100" dist="38100" dir="2700000" algn="tl">
                      <a:srgbClr val="000000">
                        <a:alpha val="43000"/>
                      </a:srgbClr>
                    </a:outerShdw>
                  </a:effectLst>
                  <a:latin typeface="Raleway" panose="020B0503030101060003" pitchFamily="34" charset="0"/>
                  <a:ea typeface="Times New Roman" panose="02020603050405020304" pitchFamily="18" charset="0"/>
                  <a:cs typeface="Times New Roman" panose="02020603050405020304" pitchFamily="18" charset="0"/>
                </a:rPr>
                <a:t>Nourrir et utiliser mon réseau social</a:t>
              </a:r>
              <a:endParaRPr lang="fr-CA" sz="1200">
                <a:effectLst/>
                <a:latin typeface="Times New Roman" panose="02020603050405020304" pitchFamily="18" charset="0"/>
                <a:ea typeface="Times New Roman" panose="02020603050405020304" pitchFamily="18" charset="0"/>
              </a:endParaRPr>
            </a:p>
          </p:txBody>
        </p:sp>
        <p:sp>
          <p:nvSpPr>
            <p:cNvPr id="33" name="Double flèche horizontale 27">
              <a:extLst>
                <a:ext uri="{FF2B5EF4-FFF2-40B4-BE49-F238E27FC236}">
                  <a16:creationId xmlns:a16="http://schemas.microsoft.com/office/drawing/2014/main" id="{8E14C6F8-2963-41AF-917B-BB24FD68F441}"/>
                </a:ext>
              </a:extLst>
            </p:cNvPr>
            <p:cNvSpPr/>
            <p:nvPr/>
          </p:nvSpPr>
          <p:spPr>
            <a:xfrm rot="15015461">
              <a:off x="2229750" y="3826498"/>
              <a:ext cx="2502690" cy="407323"/>
            </a:xfrm>
            <a:prstGeom prst="leftRightArrow">
              <a:avLst/>
            </a:prstGeom>
            <a:solidFill>
              <a:srgbClr val="FFADAD"/>
            </a:solidFill>
            <a:ln>
              <a:solidFill>
                <a:srgbClr val="FFA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34" name="Double flèche horizontale 38">
              <a:extLst>
                <a:ext uri="{FF2B5EF4-FFF2-40B4-BE49-F238E27FC236}">
                  <a16:creationId xmlns:a16="http://schemas.microsoft.com/office/drawing/2014/main" id="{867C8B95-C9B4-447C-8B77-63EF3788C481}"/>
                </a:ext>
              </a:extLst>
            </p:cNvPr>
            <p:cNvSpPr/>
            <p:nvPr/>
          </p:nvSpPr>
          <p:spPr>
            <a:xfrm rot="15015461">
              <a:off x="2497926" y="3543213"/>
              <a:ext cx="1760817" cy="407323"/>
            </a:xfrm>
            <a:prstGeom prst="leftRight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a:p>
          </p:txBody>
        </p:sp>
        <p:sp>
          <p:nvSpPr>
            <p:cNvPr id="35" name="ZoneTexte 20">
              <a:extLst>
                <a:ext uri="{FF2B5EF4-FFF2-40B4-BE49-F238E27FC236}">
                  <a16:creationId xmlns:a16="http://schemas.microsoft.com/office/drawing/2014/main" id="{2F528570-843C-4B15-806D-7332415B505A}"/>
                </a:ext>
              </a:extLst>
            </p:cNvPr>
            <p:cNvSpPr txBox="1"/>
            <p:nvPr/>
          </p:nvSpPr>
          <p:spPr>
            <a:xfrm rot="4187722">
              <a:off x="2321659" y="4496460"/>
              <a:ext cx="2726055" cy="259715"/>
            </a:xfrm>
            <a:prstGeom prst="rect">
              <a:avLst/>
            </a:prstGeom>
            <a:noFill/>
          </p:spPr>
          <p:txBody>
            <a:bodyPr wrap="square" rtlCol="0">
              <a:spAutoFit/>
            </a:bodyPr>
            <a:lstStyle/>
            <a:p>
              <a:pPr algn="ctr">
                <a:spcAft>
                  <a:spcPts val="0"/>
                </a:spcAft>
              </a:pPr>
              <a:r>
                <a:rPr lang="fr-CA" sz="1000" kern="1200">
                  <a:solidFill>
                    <a:srgbClr val="000000"/>
                  </a:solidFill>
                  <a:effectLst>
                    <a:outerShdw blurRad="38100" dist="38100" dir="2700000" algn="tl">
                      <a:srgbClr val="000000">
                        <a:alpha val="43000"/>
                      </a:srgbClr>
                    </a:outerShdw>
                  </a:effectLst>
                  <a:latin typeface="Raleway" panose="020B0503030101060003" pitchFamily="34" charset="0"/>
                  <a:ea typeface="Times New Roman" panose="02020603050405020304" pitchFamily="18" charset="0"/>
                  <a:cs typeface="Times New Roman" panose="02020603050405020304" pitchFamily="18" charset="0"/>
                </a:rPr>
                <a:t>Adopter des habitudes de vie aidantes</a:t>
              </a:r>
              <a:endParaRPr lang="fr-CA" sz="1200">
                <a:effectLst/>
                <a:latin typeface="Times New Roman" panose="02020603050405020304" pitchFamily="18" charset="0"/>
                <a:ea typeface="Times New Roman" panose="02020603050405020304" pitchFamily="18" charset="0"/>
              </a:endParaRPr>
            </a:p>
          </p:txBody>
        </p:sp>
        <p:sp>
          <p:nvSpPr>
            <p:cNvPr id="36" name="Ellipse 35">
              <a:extLst>
                <a:ext uri="{FF2B5EF4-FFF2-40B4-BE49-F238E27FC236}">
                  <a16:creationId xmlns:a16="http://schemas.microsoft.com/office/drawing/2014/main" id="{188265D8-2EB8-4927-B507-FD8B56B65A1A}"/>
                </a:ext>
              </a:extLst>
            </p:cNvPr>
            <p:cNvSpPr/>
            <p:nvPr/>
          </p:nvSpPr>
          <p:spPr>
            <a:xfrm>
              <a:off x="2759249" y="2759906"/>
              <a:ext cx="612000" cy="612000"/>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fr-CA" sz="1000" b="1" kern="1200">
                  <a:solidFill>
                    <a:srgbClr val="000000"/>
                  </a:solidFill>
                  <a:effectLst/>
                  <a:latin typeface="Raleway" panose="020B0503030101060003" pitchFamily="34" charset="0"/>
                  <a:ea typeface="Times New Roman" panose="02020603050405020304" pitchFamily="18" charset="0"/>
                  <a:cs typeface="Times New Roman" panose="02020603050405020304" pitchFamily="18" charset="0"/>
                </a:rPr>
                <a:t>Moi</a:t>
              </a:r>
              <a:endParaRPr lang="fr-CA" sz="12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94476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idx="4294967295"/>
          </p:nvPr>
        </p:nvSpPr>
        <p:spPr>
          <a:xfrm>
            <a:off x="0" y="427038"/>
            <a:ext cx="11401425" cy="1325562"/>
          </a:xfrm>
        </p:spPr>
        <p:txBody>
          <a:bodyPr>
            <a:normAutofit/>
          </a:bodyPr>
          <a:lstStyle/>
          <a:p>
            <a:pPr algn="ctr"/>
            <a:r>
              <a:rPr lang="en-US" sz="2800" dirty="0"/>
              <a:t> </a:t>
            </a:r>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4294967295"/>
          </p:nvPr>
        </p:nvSpPr>
        <p:spPr>
          <a:xfrm>
            <a:off x="9448800" y="6356350"/>
            <a:ext cx="2743200" cy="365125"/>
          </a:xfrm>
          <a:prstGeom prst="rect">
            <a:avLst/>
          </a:prstGeom>
        </p:spPr>
        <p:txBody>
          <a:bodyPr/>
          <a:lstStyle/>
          <a:p>
            <a:fld id="{C145B74D-6A0D-CF46-9BFB-933D6D9953E9}" type="slidenum">
              <a:rPr lang="en-US" smtClean="0"/>
              <a:pPr/>
              <a:t>6</a:t>
            </a:fld>
            <a:endParaRPr lang="en-US" dirty="0"/>
          </a:p>
        </p:txBody>
      </p:sp>
      <p:pic>
        <p:nvPicPr>
          <p:cNvPr id="1026" name="Picture 2" descr="Résultat d’images pour cible">
            <a:extLst>
              <a:ext uri="{FF2B5EF4-FFF2-40B4-BE49-F238E27FC236}">
                <a16:creationId xmlns:a16="http://schemas.microsoft.com/office/drawing/2014/main" id="{0DE32081-85C8-42A2-B172-55D8BD2D0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655" y="97594"/>
            <a:ext cx="6834909" cy="681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005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p:nvPr>
        </p:nvSpPr>
        <p:spPr>
          <a:xfrm>
            <a:off x="2047717" y="293762"/>
            <a:ext cx="8244348" cy="1325563"/>
          </a:xfrm>
        </p:spPr>
        <p:txBody>
          <a:bodyPr>
            <a:noAutofit/>
          </a:bodyPr>
          <a:lstStyle/>
          <a:p>
            <a:r>
              <a:rPr lang="en-US" dirty="0"/>
              <a:t>La </a:t>
            </a:r>
            <a:r>
              <a:rPr lang="en-US" dirty="0" err="1"/>
              <a:t>pleine</a:t>
            </a:r>
            <a:r>
              <a:rPr lang="en-US" dirty="0"/>
              <a:t> conscience…</a:t>
            </a:r>
            <a:br>
              <a:rPr lang="en-US" dirty="0"/>
            </a:br>
            <a:endParaRPr lang="en-US" dirty="0"/>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7</a:t>
            </a:fld>
            <a:endParaRPr lang="en-US" dirty="0"/>
          </a:p>
        </p:txBody>
      </p:sp>
      <p:sp>
        <p:nvSpPr>
          <p:cNvPr id="5" name="ZoneTexte 4">
            <a:extLst>
              <a:ext uri="{FF2B5EF4-FFF2-40B4-BE49-F238E27FC236}">
                <a16:creationId xmlns:a16="http://schemas.microsoft.com/office/drawing/2014/main" id="{AF84289C-94F1-4739-AD58-C8227F02DED7}"/>
              </a:ext>
            </a:extLst>
          </p:cNvPr>
          <p:cNvSpPr txBox="1"/>
          <p:nvPr/>
        </p:nvSpPr>
        <p:spPr>
          <a:xfrm>
            <a:off x="730798" y="1085252"/>
            <a:ext cx="10623002" cy="707886"/>
          </a:xfrm>
          <a:prstGeom prst="rect">
            <a:avLst/>
          </a:prstGeom>
          <a:noFill/>
        </p:spPr>
        <p:txBody>
          <a:bodyPr wrap="square" rtlCol="0">
            <a:spAutoFit/>
          </a:bodyPr>
          <a:lstStyle/>
          <a:p>
            <a:r>
              <a:rPr lang="fr-CA" sz="4000" dirty="0">
                <a:solidFill>
                  <a:srgbClr val="2F5CEE"/>
                </a:solidFill>
                <a:latin typeface="+mj-lt"/>
                <a:ea typeface="+mj-ea"/>
                <a:cs typeface="+mj-cs"/>
              </a:rPr>
              <a:t>Jeu questionnaire: Mythe ou réalité?</a:t>
            </a:r>
          </a:p>
        </p:txBody>
      </p:sp>
      <p:sp>
        <p:nvSpPr>
          <p:cNvPr id="6" name="ZoneTexte 5">
            <a:extLst>
              <a:ext uri="{FF2B5EF4-FFF2-40B4-BE49-F238E27FC236}">
                <a16:creationId xmlns:a16="http://schemas.microsoft.com/office/drawing/2014/main" id="{CEE71774-1B82-4A46-B9D1-5A098588367B}"/>
              </a:ext>
            </a:extLst>
          </p:cNvPr>
          <p:cNvSpPr txBox="1"/>
          <p:nvPr/>
        </p:nvSpPr>
        <p:spPr>
          <a:xfrm>
            <a:off x="730798" y="2094747"/>
            <a:ext cx="7301792" cy="461665"/>
          </a:xfrm>
          <a:prstGeom prst="rect">
            <a:avLst/>
          </a:prstGeom>
          <a:noFill/>
        </p:spPr>
        <p:txBody>
          <a:bodyPr wrap="square" rtlCol="0">
            <a:spAutoFit/>
          </a:bodyPr>
          <a:lstStyle/>
          <a:p>
            <a:r>
              <a:rPr lang="fr-CA" sz="2400" dirty="0"/>
              <a:t>1. La pleine conscience, c’est de la méditation. </a:t>
            </a:r>
          </a:p>
        </p:txBody>
      </p:sp>
      <p:sp>
        <p:nvSpPr>
          <p:cNvPr id="9" name="Rectangle 8">
            <a:extLst>
              <a:ext uri="{FF2B5EF4-FFF2-40B4-BE49-F238E27FC236}">
                <a16:creationId xmlns:a16="http://schemas.microsoft.com/office/drawing/2014/main" id="{FE45C988-9275-412D-BBA8-5072F62B6CC9}"/>
              </a:ext>
            </a:extLst>
          </p:cNvPr>
          <p:cNvSpPr/>
          <p:nvPr/>
        </p:nvSpPr>
        <p:spPr>
          <a:xfrm>
            <a:off x="730798" y="2914739"/>
            <a:ext cx="9128283" cy="461665"/>
          </a:xfrm>
          <a:prstGeom prst="rect">
            <a:avLst/>
          </a:prstGeom>
        </p:spPr>
        <p:txBody>
          <a:bodyPr wrap="square">
            <a:spAutoFit/>
          </a:bodyPr>
          <a:lstStyle/>
          <a:p>
            <a:r>
              <a:rPr lang="fr-CA" sz="2400" dirty="0"/>
              <a:t>2. La pleine conscience, c’est juste de se reposer et de relaxer.</a:t>
            </a:r>
          </a:p>
        </p:txBody>
      </p:sp>
      <p:sp>
        <p:nvSpPr>
          <p:cNvPr id="10" name="Rectangle 9">
            <a:extLst>
              <a:ext uri="{FF2B5EF4-FFF2-40B4-BE49-F238E27FC236}">
                <a16:creationId xmlns:a16="http://schemas.microsoft.com/office/drawing/2014/main" id="{0CD3EFD4-4EC4-421A-928F-41C20AE136E8}"/>
              </a:ext>
            </a:extLst>
          </p:cNvPr>
          <p:cNvSpPr/>
          <p:nvPr/>
        </p:nvSpPr>
        <p:spPr>
          <a:xfrm>
            <a:off x="246584" y="3709690"/>
            <a:ext cx="10959732" cy="673389"/>
          </a:xfrm>
          <a:prstGeom prst="rect">
            <a:avLst/>
          </a:prstGeom>
        </p:spPr>
        <p:txBody>
          <a:bodyPr wrap="none">
            <a:spAutoFit/>
          </a:bodyPr>
          <a:lstStyle/>
          <a:p>
            <a:pPr marR="1042035" lvl="1" fontAlgn="base">
              <a:lnSpc>
                <a:spcPts val="1800"/>
              </a:lnSpc>
              <a:spcAft>
                <a:spcPts val="1125"/>
              </a:spcAft>
              <a:buClr>
                <a:srgbClr val="231F1F"/>
              </a:buClr>
              <a:buSzPts val="1100"/>
            </a:pPr>
            <a:r>
              <a:rPr lang="fr-CA" sz="2400" dirty="0"/>
              <a:t>3. Pour faire de la pleine conscience, il faut arriver à ne plus penser.</a:t>
            </a:r>
          </a:p>
          <a:p>
            <a:pPr marR="1042035" lvl="1" fontAlgn="base">
              <a:lnSpc>
                <a:spcPts val="1800"/>
              </a:lnSpc>
              <a:spcAft>
                <a:spcPts val="1125"/>
              </a:spcAft>
              <a:buClr>
                <a:srgbClr val="231F1F"/>
              </a:buClr>
              <a:buSzPts val="1100"/>
            </a:pPr>
            <a:endParaRPr lang="fr-CA" sz="1200" dirty="0">
              <a:effectLst/>
              <a:latin typeface="Times New Roman" panose="02020603050405020304" pitchFamily="18" charset="0"/>
              <a:ea typeface="Raleway"/>
              <a:cs typeface="Calibri" panose="020F0502020204030204" pitchFamily="34" charset="0"/>
            </a:endParaRPr>
          </a:p>
        </p:txBody>
      </p:sp>
      <p:pic>
        <p:nvPicPr>
          <p:cNvPr id="7" name="Image 6">
            <a:extLst>
              <a:ext uri="{FF2B5EF4-FFF2-40B4-BE49-F238E27FC236}">
                <a16:creationId xmlns:a16="http://schemas.microsoft.com/office/drawing/2014/main" id="{9D91DA5A-11B2-8D42-B816-FD58A146E7E2}"/>
              </a:ext>
            </a:extLst>
          </p:cNvPr>
          <p:cNvPicPr>
            <a:picLocks noChangeAspect="1"/>
          </p:cNvPicPr>
          <p:nvPr>
            <p:custDataLst>
              <p:tags r:id="rId1"/>
            </p:custDataLst>
          </p:nvPr>
        </p:nvPicPr>
        <p:blipFill>
          <a:blip r:embed="rId4">
            <a:alphaModFix amt="70000"/>
          </a:blip>
          <a:stretch>
            <a:fillRect/>
          </a:stretch>
        </p:blipFill>
        <p:spPr>
          <a:xfrm>
            <a:off x="4883094" y="4046384"/>
            <a:ext cx="2573594" cy="2573594"/>
          </a:xfrm>
          <a:prstGeom prst="rect">
            <a:avLst/>
          </a:prstGeom>
        </p:spPr>
      </p:pic>
      <p:sp>
        <p:nvSpPr>
          <p:cNvPr id="2" name="ZoneTexte 1">
            <a:extLst>
              <a:ext uri="{FF2B5EF4-FFF2-40B4-BE49-F238E27FC236}">
                <a16:creationId xmlns:a16="http://schemas.microsoft.com/office/drawing/2014/main" id="{9E0B3ACA-5E44-CD76-93FB-D83B33E61412}"/>
              </a:ext>
            </a:extLst>
          </p:cNvPr>
          <p:cNvSpPr txBox="1"/>
          <p:nvPr/>
        </p:nvSpPr>
        <p:spPr>
          <a:xfrm rot="20403978">
            <a:off x="7115013" y="1858638"/>
            <a:ext cx="2189920" cy="646331"/>
          </a:xfrm>
          <a:prstGeom prst="rect">
            <a:avLst/>
          </a:prstGeom>
          <a:noFill/>
        </p:spPr>
        <p:txBody>
          <a:bodyPr wrap="square" rtlCol="0">
            <a:spAutoFit/>
          </a:bodyPr>
          <a:lstStyle/>
          <a:p>
            <a:r>
              <a:rPr lang="fr-CA" b="1" dirty="0">
                <a:solidFill>
                  <a:srgbClr val="00B050"/>
                </a:solidFill>
              </a:rPr>
              <a:t>Réalité… mais pas uniquement!</a:t>
            </a:r>
          </a:p>
        </p:txBody>
      </p:sp>
      <p:sp>
        <p:nvSpPr>
          <p:cNvPr id="8" name="ZoneTexte 7">
            <a:extLst>
              <a:ext uri="{FF2B5EF4-FFF2-40B4-BE49-F238E27FC236}">
                <a16:creationId xmlns:a16="http://schemas.microsoft.com/office/drawing/2014/main" id="{867E6783-F855-F665-3CF4-3299BCF992EC}"/>
              </a:ext>
            </a:extLst>
          </p:cNvPr>
          <p:cNvSpPr txBox="1"/>
          <p:nvPr/>
        </p:nvSpPr>
        <p:spPr>
          <a:xfrm rot="20092844">
            <a:off x="9375267" y="2788275"/>
            <a:ext cx="1113116" cy="369332"/>
          </a:xfrm>
          <a:prstGeom prst="rect">
            <a:avLst/>
          </a:prstGeom>
          <a:noFill/>
        </p:spPr>
        <p:txBody>
          <a:bodyPr wrap="square" rtlCol="0">
            <a:spAutoFit/>
          </a:bodyPr>
          <a:lstStyle/>
          <a:p>
            <a:r>
              <a:rPr lang="fr-CA" b="1" dirty="0">
                <a:solidFill>
                  <a:srgbClr val="FF0000"/>
                </a:solidFill>
              </a:rPr>
              <a:t>Mythe!</a:t>
            </a:r>
          </a:p>
        </p:txBody>
      </p:sp>
      <p:sp>
        <p:nvSpPr>
          <p:cNvPr id="12" name="ZoneTexte 11">
            <a:extLst>
              <a:ext uri="{FF2B5EF4-FFF2-40B4-BE49-F238E27FC236}">
                <a16:creationId xmlns:a16="http://schemas.microsoft.com/office/drawing/2014/main" id="{1B2182AE-C936-AE34-9F0D-7C68491E0D3C}"/>
              </a:ext>
            </a:extLst>
          </p:cNvPr>
          <p:cNvSpPr txBox="1"/>
          <p:nvPr/>
        </p:nvSpPr>
        <p:spPr>
          <a:xfrm rot="20250524">
            <a:off x="10137023" y="3434540"/>
            <a:ext cx="1341326" cy="369332"/>
          </a:xfrm>
          <a:prstGeom prst="rect">
            <a:avLst/>
          </a:prstGeom>
          <a:noFill/>
        </p:spPr>
        <p:txBody>
          <a:bodyPr wrap="square" rtlCol="0">
            <a:spAutoFit/>
          </a:bodyPr>
          <a:lstStyle/>
          <a:p>
            <a:r>
              <a:rPr lang="fr-CA" b="1" dirty="0">
                <a:solidFill>
                  <a:srgbClr val="FF0000"/>
                </a:solidFill>
              </a:rPr>
              <a:t>Mythe!</a:t>
            </a:r>
          </a:p>
        </p:txBody>
      </p:sp>
    </p:spTree>
    <p:extLst>
      <p:ext uri="{BB962C8B-B14F-4D97-AF65-F5344CB8AC3E}">
        <p14:creationId xmlns:p14="http://schemas.microsoft.com/office/powerpoint/2010/main" val="358756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2"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3">
            <a:extLst>
              <a:ext uri="{FF2B5EF4-FFF2-40B4-BE49-F238E27FC236}">
                <a16:creationId xmlns:a16="http://schemas.microsoft.com/office/drawing/2014/main" id="{1F8C14DF-FF51-F946-BE6E-3809C21533BC}"/>
              </a:ext>
            </a:extLst>
          </p:cNvPr>
          <p:cNvSpPr/>
          <p:nvPr/>
        </p:nvSpPr>
        <p:spPr>
          <a:xfrm>
            <a:off x="3810001" y="0"/>
            <a:ext cx="5524500" cy="6857999"/>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28575">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6">
            <a:extLst>
              <a:ext uri="{FF2B5EF4-FFF2-40B4-BE49-F238E27FC236}">
                <a16:creationId xmlns:a16="http://schemas.microsoft.com/office/drawing/2014/main" id="{BD3D1C51-6AA4-4540-9F76-BC1EC15F06C5}"/>
              </a:ext>
            </a:extLst>
          </p:cNvPr>
          <p:cNvSpPr>
            <a:spLocks noGrp="1"/>
          </p:cNvSpPr>
          <p:nvPr>
            <p:ph type="ctrTitle"/>
          </p:nvPr>
        </p:nvSpPr>
        <p:spPr>
          <a:xfrm>
            <a:off x="604684" y="3937000"/>
            <a:ext cx="11208773" cy="2183581"/>
          </a:xfrm>
        </p:spPr>
        <p:txBody>
          <a:bodyPr>
            <a:normAutofit/>
          </a:bodyPr>
          <a:lstStyle/>
          <a:p>
            <a:r>
              <a:rPr lang="fr-CA" dirty="0"/>
              <a:t>Atelier 2  </a:t>
            </a:r>
            <a:br>
              <a:rPr lang="fr-CA" dirty="0"/>
            </a:br>
            <a:r>
              <a:rPr lang="fr-CA" cap="all" dirty="0"/>
              <a:t>Et si je voyais ça autrement…</a:t>
            </a:r>
            <a:endParaRPr lang="en-US" cap="all" dirty="0">
              <a:solidFill>
                <a:schemeClr val="tx1">
                  <a:lumMod val="75000"/>
                  <a:lumOff val="25000"/>
                </a:schemeClr>
              </a:solidFill>
            </a:endParaRPr>
          </a:p>
        </p:txBody>
      </p:sp>
      <p:pic>
        <p:nvPicPr>
          <p:cNvPr id="3" name="Image 2" descr="Une image contenant texte&#10;&#10;Description générée automatiquement">
            <a:extLst>
              <a:ext uri="{FF2B5EF4-FFF2-40B4-BE49-F238E27FC236}">
                <a16:creationId xmlns:a16="http://schemas.microsoft.com/office/drawing/2014/main" id="{E9F2EC48-5E6E-B943-BA01-3769B7BC5780}"/>
              </a:ext>
            </a:extLst>
          </p:cNvPr>
          <p:cNvPicPr>
            <a:picLocks noChangeAspect="1"/>
          </p:cNvPicPr>
          <p:nvPr/>
        </p:nvPicPr>
        <p:blipFill>
          <a:blip r:embed="rId3"/>
          <a:stretch>
            <a:fillRect/>
          </a:stretch>
        </p:blipFill>
        <p:spPr>
          <a:xfrm>
            <a:off x="2652531" y="914400"/>
            <a:ext cx="6886937" cy="3022600"/>
          </a:xfrm>
          <a:prstGeom prst="rect">
            <a:avLst/>
          </a:prstGeom>
        </p:spPr>
      </p:pic>
    </p:spTree>
    <p:extLst>
      <p:ext uri="{BB962C8B-B14F-4D97-AF65-F5344CB8AC3E}">
        <p14:creationId xmlns:p14="http://schemas.microsoft.com/office/powerpoint/2010/main" val="424660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3F4489-0FBE-F641-92FD-638D280486FD}"/>
              </a:ext>
            </a:extLst>
          </p:cNvPr>
          <p:cNvSpPr>
            <a:spLocks noGrp="1"/>
          </p:cNvSpPr>
          <p:nvPr>
            <p:ph type="title"/>
          </p:nvPr>
        </p:nvSpPr>
        <p:spPr>
          <a:xfrm>
            <a:off x="533398" y="2078255"/>
            <a:ext cx="4471739" cy="2004460"/>
          </a:xfrm>
        </p:spPr>
        <p:txBody>
          <a:bodyPr>
            <a:normAutofit fontScale="90000"/>
          </a:bodyPr>
          <a:lstStyle/>
          <a:p>
            <a:pPr algn="ctr"/>
            <a:r>
              <a:rPr lang="en-US" dirty="0"/>
              <a:t>Ce qui se </a:t>
            </a:r>
            <a:r>
              <a:rPr lang="en-US" dirty="0" err="1"/>
              <a:t>passe</a:t>
            </a:r>
            <a:r>
              <a:rPr lang="en-US" dirty="0"/>
              <a:t> en </a:t>
            </a:r>
            <a:r>
              <a:rPr lang="en-US" dirty="0" err="1"/>
              <a:t>moi</a:t>
            </a:r>
            <a:br>
              <a:rPr lang="en-US" dirty="0"/>
            </a:br>
            <a:br>
              <a:rPr lang="en-US" dirty="0"/>
            </a:br>
            <a:r>
              <a:rPr lang="en-US" dirty="0"/>
              <a:t>MES PENSÉES</a:t>
            </a:r>
            <a:br>
              <a:rPr lang="en-US" sz="3200" dirty="0"/>
            </a:br>
            <a:endParaRPr lang="en-US" sz="3200" dirty="0"/>
          </a:p>
        </p:txBody>
      </p:sp>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nvPr>
        </p:nvSpPr>
        <p:spPr/>
        <p:txBody>
          <a:bodyPr/>
          <a:lstStyle/>
          <a:p>
            <a:fld id="{C145B74D-6A0D-CF46-9BFB-933D6D9953E9}" type="slidenum">
              <a:rPr lang="en-US" smtClean="0"/>
              <a:pPr/>
              <a:t>9</a:t>
            </a:fld>
            <a:endParaRPr lang="en-US" dirty="0"/>
          </a:p>
        </p:txBody>
      </p:sp>
      <p:pic>
        <p:nvPicPr>
          <p:cNvPr id="6" name="Image 5"/>
          <p:cNvPicPr/>
          <p:nvPr/>
        </p:nvPicPr>
        <p:blipFill>
          <a:blip r:embed="rId3">
            <a:extLst>
              <a:ext uri="{28A0092B-C50C-407E-A947-70E740481C1C}">
                <a14:useLocalDpi xmlns:a14="http://schemas.microsoft.com/office/drawing/2010/main" val="0"/>
              </a:ext>
            </a:extLst>
          </a:blip>
          <a:stretch>
            <a:fillRect/>
          </a:stretch>
        </p:blipFill>
        <p:spPr>
          <a:xfrm>
            <a:off x="6096000" y="899161"/>
            <a:ext cx="5796932" cy="4731618"/>
          </a:xfrm>
          <a:prstGeom prst="rect">
            <a:avLst/>
          </a:prstGeom>
        </p:spPr>
      </p:pic>
    </p:spTree>
    <p:extLst>
      <p:ext uri="{BB962C8B-B14F-4D97-AF65-F5344CB8AC3E}">
        <p14:creationId xmlns:p14="http://schemas.microsoft.com/office/powerpoint/2010/main" val="1303889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001d00d-704d-4116-b30c-8a0869d6c5a2">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C28247282A8946B89C1792E33C9581" ma:contentTypeVersion="10" ma:contentTypeDescription="Crée un document." ma:contentTypeScope="" ma:versionID="0640c496e40da9d853f383bc193a51ce">
  <xsd:schema xmlns:xsd="http://www.w3.org/2001/XMLSchema" xmlns:xs="http://www.w3.org/2001/XMLSchema" xmlns:p="http://schemas.microsoft.com/office/2006/metadata/properties" xmlns:ns2="ebafb6e5-fda8-4f8f-90f6-6bb6cfa2fb73" xmlns:ns3="1001d00d-704d-4116-b30c-8a0869d6c5a2" targetNamespace="http://schemas.microsoft.com/office/2006/metadata/properties" ma:root="true" ma:fieldsID="f2a91648e89e4f23c8ce6c1cf6565f89" ns2:_="" ns3:_="">
    <xsd:import namespace="ebafb6e5-fda8-4f8f-90f6-6bb6cfa2fb73"/>
    <xsd:import namespace="1001d00d-704d-4116-b30c-8a0869d6c5a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afb6e5-fda8-4f8f-90f6-6bb6cfa2fb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01d00d-704d-4116-b30c-8a0869d6c5a2"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68B3AC-5868-47C3-A29D-7AA0B85404AD}">
  <ds:schemaRefs>
    <ds:schemaRef ds:uri="http://schemas.microsoft.com/sharepoint/v3/contenttype/forms"/>
  </ds:schemaRefs>
</ds:datastoreItem>
</file>

<file path=customXml/itemProps2.xml><?xml version="1.0" encoding="utf-8"?>
<ds:datastoreItem xmlns:ds="http://schemas.openxmlformats.org/officeDocument/2006/customXml" ds:itemID="{671F46D5-EF84-4BD2-92E8-CF7C01FFA821}">
  <ds:schemaRefs>
    <ds:schemaRef ds:uri="http://purl.org/dc/elements/1.1/"/>
    <ds:schemaRef ds:uri="http://schemas.openxmlformats.org/package/2006/metadata/core-properties"/>
    <ds:schemaRef ds:uri="http://schemas.microsoft.com/office/2006/metadata/properties"/>
    <ds:schemaRef ds:uri="ebafb6e5-fda8-4f8f-90f6-6bb6cfa2fb73"/>
    <ds:schemaRef ds:uri="http://purl.org/dc/dcmitype/"/>
    <ds:schemaRef ds:uri="1001d00d-704d-4116-b30c-8a0869d6c5a2"/>
    <ds:schemaRef ds:uri="http://www.w3.org/XML/1998/namespace"/>
    <ds:schemaRef ds:uri="http://schemas.microsoft.com/office/2006/documentManagement/types"/>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58FA4120-EB32-4619-B92E-DD4CA6D402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afb6e5-fda8-4f8f-90f6-6bb6cfa2fb73"/>
    <ds:schemaRef ds:uri="1001d00d-704d-4116-b30c-8a0869d6c5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2658</TotalTime>
  <Words>1304</Words>
  <Application>Microsoft Office PowerPoint</Application>
  <PresentationFormat>Grand écran</PresentationFormat>
  <Paragraphs>187</Paragraphs>
  <Slides>35</Slides>
  <Notes>28</Notes>
  <HiddenSlides>0</HiddenSlides>
  <MMClips>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35</vt:i4>
      </vt:variant>
    </vt:vector>
  </HeadingPairs>
  <TitlesOfParts>
    <vt:vector size="44" baseType="lpstr">
      <vt:lpstr>Arial</vt:lpstr>
      <vt:lpstr>Arial Black</vt:lpstr>
      <vt:lpstr>Barlow</vt:lpstr>
      <vt:lpstr>Calibri</vt:lpstr>
      <vt:lpstr>Raleway</vt:lpstr>
      <vt:lpstr>Symbol</vt:lpstr>
      <vt:lpstr>Times New Roman</vt:lpstr>
      <vt:lpstr>Wingdings</vt:lpstr>
      <vt:lpstr>Office Theme</vt:lpstr>
      <vt:lpstr>Présentation PowerPoint</vt:lpstr>
      <vt:lpstr>Atelier 1   MOI ET L’ANXIÉTÉ</vt:lpstr>
      <vt:lpstr>La zone de confort</vt:lpstr>
      <vt:lpstr>Les stratégies d’évitement et d’exposition</vt:lpstr>
      <vt:lpstr>Pour élargir votre zone de confort, vous apprendrez à… </vt:lpstr>
      <vt:lpstr> </vt:lpstr>
      <vt:lpstr>La pleine conscience… </vt:lpstr>
      <vt:lpstr>Atelier 2   Et si je voyais ça autrement…</vt:lpstr>
      <vt:lpstr>Ce qui se passe en moi  MES PENSÉES </vt:lpstr>
      <vt:lpstr>  Mes pensées sont-elles aidantes? </vt:lpstr>
      <vt:lpstr>Présentation PowerPoint</vt:lpstr>
      <vt:lpstr>La pleine conscience:  un outil essentiel pour mieux composer avec l’anxiété</vt:lpstr>
      <vt:lpstr>Atelier 3  Qu’est-ce qui se passe en moi?</vt:lpstr>
      <vt:lpstr>Présentation PowerPoint</vt:lpstr>
      <vt:lpstr>Écoute en pleine conscience </vt:lpstr>
      <vt:lpstr>Atelier 4   Activité HORS-PISTE - Photos</vt:lpstr>
      <vt:lpstr>Présentation PowerPoint</vt:lpstr>
      <vt:lpstr>Atelier 5  Semer une graine</vt:lpstr>
      <vt:lpstr>Présentation PowerPoint</vt:lpstr>
      <vt:lpstr>Présentation PowerPoint</vt:lpstr>
      <vt:lpstr>Présentation PowerPoint</vt:lpstr>
      <vt:lpstr>Atelier 6   Des lunettes qui déforment la réalité</vt:lpstr>
      <vt:lpstr>Présentation PowerPoint</vt:lpstr>
      <vt:lpstr>Travail d’équipe</vt:lpstr>
      <vt:lpstr>LES RÉACTIONS D’INTOLÉRANCES </vt:lpstr>
      <vt:lpstr>LES RÉACTIONS D’INTOLÉRANCES </vt:lpstr>
      <vt:lpstr>LES RÉACTIONS D’INTOLÉRANCES </vt:lpstr>
      <vt:lpstr>Atelier 7 Activité HORS-PISTE</vt:lpstr>
      <vt:lpstr>Présentation PowerPoint</vt:lpstr>
      <vt:lpstr>Présentation PowerPoint</vt:lpstr>
      <vt:lpstr>Présentation PowerPoint</vt:lpstr>
      <vt:lpstr>Atelier 8  WOW! Quel chemin parcouru!</vt:lpstr>
      <vt:lpstr>Retour sur la semaine</vt:lpstr>
      <vt:lpstr>Portrait de ma zone de confort</vt:lpstr>
      <vt:lpstr>Placer des inukshuks sur son chemin…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Joelle Montembeault</dc:creator>
  <cp:lastModifiedBy>Sonia Vachon</cp:lastModifiedBy>
  <cp:revision>172</cp:revision>
  <dcterms:created xsi:type="dcterms:W3CDTF">2019-08-01T17:41:17Z</dcterms:created>
  <dcterms:modified xsi:type="dcterms:W3CDTF">2023-11-24T13:10:02Z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0x0101009BC28247282A8946B89C1792E33C9581</vt:lpwstr>
  </property>
  <property fmtid="{D5CDD505-2E9C-101B-9397-08002B2CF9AE}" pid="3" name="Order">
    <vt:r8>12646400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