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sldIdLst>
    <p:sldId id="271" r:id="rId5"/>
    <p:sldId id="265" r:id="rId6"/>
    <p:sldId id="267" r:id="rId7"/>
    <p:sldId id="268" r:id="rId8"/>
    <p:sldId id="269" r:id="rId9"/>
    <p:sldId id="270" r:id="rId10"/>
    <p:sldId id="256" r:id="rId11"/>
    <p:sldId id="260" r:id="rId12"/>
    <p:sldId id="273" r:id="rId13"/>
    <p:sldId id="272" r:id="rId14"/>
    <p:sldId id="264" r:id="rId15"/>
    <p:sldId id="266" r:id="rId16"/>
    <p:sldId id="263" r:id="rId17"/>
    <p:sldId id="25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4966DD-7AE1-5CF8-6589-695DCEEB34DF}" name="Valérie Serres (CISSSMC16)" initials="V(" userId="S::valerie.serres.cssshrr16_ssss.gouv.qc.ca#ext#@usherbrooke.onmicrosoft.com::ec111c61-4067-457c-b9e4-592ee8c984e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56A3D-6A2F-D8E8-B50E-DB8F35C5EA6B}" v="8" dt="2023-11-30T20:36:40.792"/>
    <p1510:client id="{5F5731E7-95B7-CD47-83E0-E9DAA6A16766}" v="761" dt="2023-08-09T21:30:12.976"/>
    <p1510:client id="{BEF24A85-4BC1-DB04-5F73-30C0FBD03486}" v="2" dt="2023-09-05T15:11:47.238"/>
    <p1510:client id="{D72A0E32-58B9-D1BE-226B-8C406FA9900E}" v="1" dt="2023-08-11T14:25:22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/>
    <p:restoredTop sz="95768"/>
  </p:normalViewPr>
  <p:slideViewPr>
    <p:cSldViewPr snapToGrid="0">
      <p:cViewPr varScale="1">
        <p:scale>
          <a:sx n="62" d="100"/>
          <a:sy n="62" d="100"/>
        </p:scale>
        <p:origin x="90" y="9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3D875-B7A2-8C48-998B-6502AEB4E4E3}" type="datetimeFigureOut">
              <a:rPr lang="fr-FR" smtClean="0"/>
              <a:t>04/12/2023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16E30-10F8-804D-A00B-63CFA3D69F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48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75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3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89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29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50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0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45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16E30-10F8-804D-A00B-63CFA3D69FE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26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999F-9377-4191-9D2C-0A7969641ABF}" type="datetime1">
              <a:rPr lang="fr-CA" smtClean="0"/>
              <a:t>2023-12-04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07F9-3959-4E11-9F50-C912E41B2A21}" type="datetime1">
              <a:rPr lang="fr-CA" smtClean="0"/>
              <a:t>2023-12-04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B354-89C7-4B5F-9C8D-5C2AF0A5D963}" type="datetime1">
              <a:rPr lang="fr-CA" smtClean="0"/>
              <a:t>2023-12-04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F5AA-541F-4172-B750-7C5E5B53C2AB}" type="datetime1">
              <a:rPr lang="fr-CA" smtClean="0"/>
              <a:t>2023-12-04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5BBF-2CB5-4B42-A23E-B2B819E73029}" type="datetime1">
              <a:rPr lang="fr-CA" smtClean="0"/>
              <a:t>2023-12-04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2F4D-A9D3-4B90-AE83-0CD22240B749}" type="datetime1">
              <a:rPr lang="fr-CA" smtClean="0"/>
              <a:t>2023-12-04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42A8-0A38-4491-9400-0BDFCAA8D0F0}" type="datetime1">
              <a:rPr lang="fr-CA" smtClean="0"/>
              <a:t>2023-12-04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1EB1-CD65-4412-AA99-417DCD4602B0}" type="datetime1">
              <a:rPr lang="fr-CA" smtClean="0"/>
              <a:t>2023-12-04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9928-5689-4552-92B8-9C03240B7C9E}" type="datetime1">
              <a:rPr lang="fr-CA" smtClean="0"/>
              <a:t>2023-12-04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7E9B-2258-44B6-838B-82D8BC75CAA9}" type="datetime1">
              <a:rPr lang="fr-CA" smtClean="0"/>
              <a:t>2023-12-04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E177-32C7-4756-9BBD-FFC9D8121D4A}" type="datetime1">
              <a:rPr lang="fr-CA" smtClean="0"/>
              <a:t>2023-12-04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15CE-228B-4A07-9AA5-F92EDBE442C2}" type="datetime1">
              <a:rPr lang="fr-CA" smtClean="0"/>
              <a:t>2023-12-04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4.xml"/><Relationship Id="rId7" Type="http://schemas.openxmlformats.org/officeDocument/2006/relationships/image" Target="../media/image11.sv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image" Target="../media/image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18.xml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1.xml"/><Relationship Id="rId7" Type="http://schemas.openxmlformats.org/officeDocument/2006/relationships/image" Target="../media/image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hyperlink" Target="https://youtu.be/2rjYOzddu44" TargetMode="External"/><Relationship Id="rId11" Type="http://schemas.openxmlformats.org/officeDocument/2006/relationships/image" Target="../media/image18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22.xml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48E7D8-B9F1-F3A4-76C1-6DCC41641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62"/>
            <a:ext cx="12212091" cy="6846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26D523-0C13-98B6-FB54-CDE67A030EEC}"/>
              </a:ext>
            </a:extLst>
          </p:cNvPr>
          <p:cNvSpPr/>
          <p:nvPr/>
        </p:nvSpPr>
        <p:spPr>
          <a:xfrm>
            <a:off x="10262937" y="6112042"/>
            <a:ext cx="1929063" cy="74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E0E10C-EB60-758A-B1DB-925BFBFF633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442772" y="122797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6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6.1</a:t>
            </a:r>
          </a:p>
        </p:txBody>
      </p:sp>
    </p:spTree>
    <p:extLst>
      <p:ext uri="{BB962C8B-B14F-4D97-AF65-F5344CB8AC3E}">
        <p14:creationId xmlns:p14="http://schemas.microsoft.com/office/powerpoint/2010/main" val="167134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oupe contour">
            <a:extLst>
              <a:ext uri="{FF2B5EF4-FFF2-40B4-BE49-F238E27FC236}">
                <a16:creationId xmlns:a16="http://schemas.microsoft.com/office/drawing/2014/main" id="{1C738BDD-AB00-4BE2-88F0-E4CC68A3A1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2629" y="472812"/>
            <a:ext cx="914400" cy="9144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1018171-13C1-59C7-E13C-17BE755B6EA1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Détectives du stress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18EF80-6C2A-828C-079D-39F1767850A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5">
            <a:off x="790188" y="1421386"/>
            <a:ext cx="5502408" cy="42711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92004D-65F6-16F9-C88F-998439E60A5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910" flipH="1">
            <a:off x="6022487" y="1352164"/>
            <a:ext cx="5446920" cy="43392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E5D0A66-DB38-B553-4981-A88562A4A403}"/>
              </a:ext>
            </a:extLst>
          </p:cNvPr>
          <p:cNvSpPr txBox="1"/>
          <p:nvPr/>
        </p:nvSpPr>
        <p:spPr>
          <a:xfrm>
            <a:off x="1458909" y="2398769"/>
            <a:ext cx="42204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34950" algn="ctr">
              <a:lnSpc>
                <a:spcPct val="100000"/>
              </a:lnSpc>
              <a:spcBef>
                <a:spcPts val="600"/>
              </a:spcBef>
              <a:buSzPct val="80000"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que ça te fait </a:t>
            </a:r>
            <a:b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 voir que les autres sont stressés par les mêmes choses que toi?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1F634D-E451-839E-4B08-74F62317A654}"/>
              </a:ext>
            </a:extLst>
          </p:cNvPr>
          <p:cNvSpPr txBox="1"/>
          <p:nvPr/>
        </p:nvSpPr>
        <p:spPr>
          <a:xfrm>
            <a:off x="6466868" y="2386133"/>
            <a:ext cx="47245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34950" algn="ctr">
              <a:lnSpc>
                <a:spcPct val="100000"/>
              </a:lnSpc>
              <a:spcBef>
                <a:spcPts val="600"/>
              </a:spcBef>
              <a:buSzPct val="80000"/>
              <a:tabLst>
                <a:tab pos="2700655" algn="l"/>
              </a:tabLst>
            </a:pP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que ça te fait </a:t>
            </a:r>
            <a:b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 voir que les autres ne sont pas stressés par les mêmes choses </a:t>
            </a:r>
            <a:b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fr-FR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 toi?</a:t>
            </a:r>
            <a:endParaRPr lang="fr-CA" sz="24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27029" y="3853"/>
            <a:ext cx="2743200" cy="365125"/>
          </a:xfrm>
        </p:spPr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5361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943D75B-4580-C448-88E3-5759192F9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4" y="3703849"/>
            <a:ext cx="11408550" cy="15309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Détectives du stress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01209" y="1631800"/>
            <a:ext cx="9237114" cy="19742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500" dirty="0">
                <a:ea typeface="Trebuchet MS" panose="020B0603020202020204" pitchFamily="34" charset="0"/>
                <a:cs typeface="Trebuchet MS" panose="020B0603020202020204" pitchFamily="34" charset="0"/>
              </a:rPr>
              <a:t>Vous êtes tous différents. Il est donc normal que les situations qui vous stressent varient d’une personne à l’autre.</a:t>
            </a: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0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500" dirty="0">
                <a:ea typeface="Trebuchet MS" panose="020B0603020202020204" pitchFamily="34" charset="0"/>
                <a:cs typeface="Trebuchet MS" panose="020B0603020202020204" pitchFamily="34" charset="0"/>
              </a:rPr>
              <a:t>Il est important de reconnaître ce qui te stresse pour trouver des solutions qui te conviennent.</a:t>
            </a:r>
          </a:p>
        </p:txBody>
      </p:sp>
      <p:pic>
        <p:nvPicPr>
          <p:cNvPr id="6" name="Graphique 5" descr="Loupe contour">
            <a:extLst>
              <a:ext uri="{FF2B5EF4-FFF2-40B4-BE49-F238E27FC236}">
                <a16:creationId xmlns:a16="http://schemas.microsoft.com/office/drawing/2014/main" id="{1C738BDD-AB00-4BE2-88F0-E4CC68A3A1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2629" y="472812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9A1B4A-8792-58A3-7F86-A816FEC53E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4768">
            <a:off x="606486" y="2156531"/>
            <a:ext cx="1513891" cy="6080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B69FF1B-9D9B-22D3-A79F-176CA7F2EA12}"/>
              </a:ext>
            </a:extLst>
          </p:cNvPr>
          <p:cNvSpPr txBox="1"/>
          <p:nvPr/>
        </p:nvSpPr>
        <p:spPr>
          <a:xfrm>
            <a:off x="1617674" y="4053816"/>
            <a:ext cx="94041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dirty="0">
                <a:ea typeface="Trebuchet MS" panose="020B0603020202020204" pitchFamily="34" charset="0"/>
                <a:cs typeface="Trebuchet MS" panose="020B0603020202020204" pitchFamily="34" charset="0"/>
              </a:rPr>
              <a:t>Au fil des ans, tu as acquis plusieurs trucs et moyens qui peuvent t’aider lorsque tu ressens du stress ou de l’anxiété. Peux-tu en nommer?</a:t>
            </a:r>
            <a:endParaRPr lang="fr-CA" sz="24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609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Détectives du stress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08723" y="1698367"/>
            <a:ext cx="8774547" cy="2197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234950" lvl="3" indent="0" algn="ctr">
              <a:spcBef>
                <a:spcPts val="0"/>
              </a:spcBef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Et maintenant, voici un exercice de cohérence cardiaque pour se pratiquer à s'apaiser.</a:t>
            </a:r>
            <a:endParaRPr lang="fr-FR" dirty="0"/>
          </a:p>
          <a:p>
            <a:pPr marL="0" marR="234950" lvl="3" indent="0" algn="ctr">
              <a:spcBef>
                <a:spcPts val="0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FF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ctr">
              <a:spcBef>
                <a:spcPts val="0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FF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r>
              <a:rPr lang="fr-FR" sz="2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hlinkClick r:id="rId6"/>
              </a:rPr>
              <a:t>https://youtu.be/2rjYOzddu44</a:t>
            </a: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endParaRPr lang="fr-CA" sz="2800" dirty="0">
              <a:solidFill>
                <a:srgbClr val="FF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oupe contour">
            <a:extLst>
              <a:ext uri="{FF2B5EF4-FFF2-40B4-BE49-F238E27FC236}">
                <a16:creationId xmlns:a16="http://schemas.microsoft.com/office/drawing/2014/main" id="{1C738BDD-AB00-4BE2-88F0-E4CC68A3A1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2629" y="472812"/>
            <a:ext cx="914400" cy="914400"/>
          </a:xfrm>
          <a:prstGeom prst="rect">
            <a:avLst/>
          </a:prstGeom>
        </p:spPr>
      </p:pic>
      <p:pic>
        <p:nvPicPr>
          <p:cNvPr id="7" name="Graphique 6" descr="Poumons atteints d’un virus contour">
            <a:extLst>
              <a:ext uri="{FF2B5EF4-FFF2-40B4-BE49-F238E27FC236}">
                <a16:creationId xmlns:a16="http://schemas.microsoft.com/office/drawing/2014/main" id="{7B724A5D-CA48-10AF-406D-107C5039A4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38123" y="3472331"/>
            <a:ext cx="1915745" cy="191574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07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6" y="2001582"/>
            <a:ext cx="4428877" cy="3197435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000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porte attention 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aux situations qui te causent du stress et utilise un moyen pour t’apaiser en te référant à la fiche M</a:t>
            </a:r>
            <a:r>
              <a:rPr lang="fr-CA" i="1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es moyens pour m’apaiser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AC569D2-FCE5-F893-8D09-DFACD824C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36612"/>
            <a:ext cx="12221898" cy="684126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ADBFF0-FB37-167E-5498-B031CB51A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0"/>
            <a:ext cx="12191998" cy="6857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7"/>
          <a:stretch/>
        </p:blipFill>
        <p:spPr>
          <a:xfrm>
            <a:off x="1677924" y="0"/>
            <a:ext cx="8836152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193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essin humoristique, mammifère, illustration&#10;&#10;Description générée automatiquement">
            <a:extLst>
              <a:ext uri="{FF2B5EF4-FFF2-40B4-BE49-F238E27FC236}">
                <a16:creationId xmlns:a16="http://schemas.microsoft.com/office/drawing/2014/main" id="{C31E71E7-F5E6-5D94-8D30-FACAB86FF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6" y="8655"/>
            <a:ext cx="12150607" cy="686891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770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2E703D5-0783-754C-9C28-F966E541A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00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264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F04596CD-65B2-F4CC-2D99-A62F910A9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6341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04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C448C4A2-5015-7508-A400-04435DF2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157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396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3EA37B-E21A-5DCB-D3EA-4F45F7032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"/>
            <a:ext cx="12188952" cy="6840738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888932" y="1728842"/>
            <a:ext cx="7180385" cy="2861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2600" dirty="0"/>
          </a:p>
          <a:p>
            <a:pPr algn="just">
              <a:lnSpc>
                <a:spcPct val="100000"/>
              </a:lnSpc>
              <a:spcBef>
                <a:spcPts val="0"/>
              </a:spcBef>
              <a:buSzPct val="80000"/>
            </a:pPr>
            <a:r>
              <a:rPr lang="fr-CA" sz="2400" dirty="0"/>
              <a:t>Sur les </a:t>
            </a:r>
            <a:r>
              <a:rPr lang="fr-CA" sz="2400" i="1" dirty="0"/>
              <a:t>post-it</a:t>
            </a:r>
            <a:r>
              <a:rPr lang="fr-CA" sz="2400" dirty="0"/>
              <a:t>, écris </a:t>
            </a:r>
            <a:r>
              <a:rPr lang="fr-FR" sz="2400" dirty="0">
                <a:solidFill>
                  <a:srgbClr val="000000"/>
                </a:solidFill>
                <a:effectLst/>
                <a:latin typeface="Calibri"/>
                <a:ea typeface="Trebuchet MS" panose="020B0603020202020204" pitchFamily="34" charset="0"/>
                <a:cs typeface="Calibri"/>
              </a:rPr>
              <a:t>tout ce qui est source de stress pour toi dans ta vie de tous les jours;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ct val="80000"/>
              <a:buNone/>
            </a:pPr>
            <a:endParaRPr lang="fr-FR" sz="2400" dirty="0">
              <a:solidFill>
                <a:srgbClr val="000000"/>
              </a:solidFill>
              <a:effectLst/>
              <a:latin typeface="Calibri"/>
              <a:ea typeface="Trebuchet MS" panose="020B0603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</a:pP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Écris une source de stress par </a:t>
            </a:r>
            <a:r>
              <a:rPr lang="fr-FR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post-it;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0000"/>
              <a:buNone/>
            </a:pPr>
            <a:endParaRPr lang="fr-F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</a:pP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</a:rPr>
              <a:t>Utilise un crayon à mine.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Loupe contour">
            <a:extLst>
              <a:ext uri="{FF2B5EF4-FFF2-40B4-BE49-F238E27FC236}">
                <a16:creationId xmlns:a16="http://schemas.microsoft.com/office/drawing/2014/main" id="{9FFE3AA6-6A13-4ED3-B4DB-441F667C58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2629" y="472812"/>
            <a:ext cx="914400" cy="9144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87052DB-438B-440D-1AAA-032925AB1E0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b="1">
                <a:solidFill>
                  <a:srgbClr val="00CC99"/>
                </a:solidFill>
              </a:rPr>
              <a:t>Détectives du stress</a:t>
            </a:r>
            <a:endParaRPr lang="fr-CA" b="1" dirty="0">
              <a:solidFill>
                <a:srgbClr val="00CC99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41691B-BE8B-B1F7-3317-465EE1F5255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" y="1887801"/>
            <a:ext cx="3167964" cy="286172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74431" y="2427528"/>
            <a:ext cx="9460346" cy="2223708"/>
          </a:xfrm>
        </p:spPr>
        <p:txBody>
          <a:bodyPr>
            <a:noAutofit/>
          </a:bodyPr>
          <a:lstStyle/>
          <a:p>
            <a:pPr marL="0" marR="234950" indent="0" algn="ctr">
              <a:lnSpc>
                <a:spcPct val="100000"/>
              </a:lnSpc>
              <a:spcBef>
                <a:spcPts val="600"/>
              </a:spcBef>
              <a:buSzPct val="80000"/>
              <a:buNone/>
              <a:tabLst>
                <a:tab pos="2700655" algn="l"/>
              </a:tabLst>
            </a:pPr>
            <a:r>
              <a:rPr lang="fr-FR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Quelles catégories semblent être les plus grandes sources de stress pour la plupart des élèves? </a:t>
            </a:r>
          </a:p>
          <a:p>
            <a:pPr marL="0" marR="234950" indent="0" algn="ctr">
              <a:lnSpc>
                <a:spcPct val="100000"/>
              </a:lnSpc>
              <a:spcBef>
                <a:spcPts val="600"/>
              </a:spcBef>
              <a:buSzPct val="80000"/>
              <a:buNone/>
              <a:tabLst>
                <a:tab pos="2700655" algn="l"/>
              </a:tabLst>
            </a:pPr>
            <a:endParaRPr lang="fr-FR" sz="25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indent="0" algn="ctr">
              <a:lnSpc>
                <a:spcPct val="100000"/>
              </a:lnSpc>
              <a:spcBef>
                <a:spcPts val="600"/>
              </a:spcBef>
              <a:buSzPct val="80000"/>
              <a:buNone/>
              <a:tabLst>
                <a:tab pos="2700655" algn="l"/>
              </a:tabLst>
            </a:pPr>
            <a:r>
              <a:rPr lang="fr-FR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Les moins grandes sources de stress?</a:t>
            </a:r>
          </a:p>
          <a:p>
            <a:pPr marR="234950" algn="just">
              <a:lnSpc>
                <a:spcPct val="100000"/>
              </a:lnSpc>
              <a:spcBef>
                <a:spcPts val="600"/>
              </a:spcBef>
              <a:buSzPct val="80000"/>
              <a:tabLst>
                <a:tab pos="2700655" algn="l"/>
              </a:tabLst>
            </a:pPr>
            <a:endParaRPr lang="fr-FR" sz="6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oupe contour">
            <a:extLst>
              <a:ext uri="{FF2B5EF4-FFF2-40B4-BE49-F238E27FC236}">
                <a16:creationId xmlns:a16="http://schemas.microsoft.com/office/drawing/2014/main" id="{1C738BDD-AB00-4BE2-88F0-E4CC68A3A1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2629" y="472812"/>
            <a:ext cx="914400" cy="9144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1018171-13C1-59C7-E13C-17BE755B6EA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Détectives du stress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D6A27B-484F-76A4-6B03-44D7FA5FB72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45" y="1798375"/>
            <a:ext cx="2485336" cy="289403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866735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D9D5DC-79FE-48F5-A9B9-C459CD5ED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A46683-6DDB-4F31-AFED-9D6CED3F1BCB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bc2d96f8-f76f-46b3-b2c2-a8ec45c8f182"/>
    <ds:schemaRef ds:uri="cd95c8f1-3cc3-4b75-8c41-c750205dc126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2690</TotalTime>
  <Words>263</Words>
  <Application>Microsoft Office PowerPoint</Application>
  <PresentationFormat>Grand écran</PresentationFormat>
  <Paragraphs>48</Paragraphs>
  <Slides>14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Détectives du stress</vt:lpstr>
      <vt:lpstr>Détectives du stress</vt:lpstr>
      <vt:lpstr>Détectives du stress</vt:lpstr>
      <vt:lpstr>Détectives du stress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Joelle Lepage</cp:lastModifiedBy>
  <cp:revision>75</cp:revision>
  <dcterms:created xsi:type="dcterms:W3CDTF">2021-07-12T13:08:33Z</dcterms:created>
  <dcterms:modified xsi:type="dcterms:W3CDTF">2023-12-04T14:05:34Z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