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97202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7A6"/>
    <a:srgbClr val="275CAA"/>
    <a:srgbClr val="1E5EF8"/>
    <a:srgbClr val="0BD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2"/>
    <p:restoredTop sz="94675"/>
  </p:normalViewPr>
  <p:slideViewPr>
    <p:cSldViewPr snapToGrid="0" snapToObjects="1">
      <p:cViewPr varScale="1">
        <p:scale>
          <a:sx n="45" d="100"/>
          <a:sy n="45" d="100"/>
        </p:scale>
        <p:origin x="2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590794"/>
            <a:ext cx="6425724" cy="33840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105389"/>
            <a:ext cx="5669756" cy="234681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23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65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17514"/>
            <a:ext cx="1630055" cy="823747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17514"/>
            <a:ext cx="4795669" cy="823747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67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423318"/>
            <a:ext cx="6520220" cy="40433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504929"/>
            <a:ext cx="6520220" cy="212630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07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17516"/>
            <a:ext cx="6520220" cy="18788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382815"/>
            <a:ext cx="3198096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550596"/>
            <a:ext cx="3198096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382815"/>
            <a:ext cx="3213847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550596"/>
            <a:ext cx="3213847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2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67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3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399540"/>
            <a:ext cx="3827085" cy="690768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57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399540"/>
            <a:ext cx="3827085" cy="690768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18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87570"/>
            <a:ext cx="6520220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919F-2067-5A47-A572-763723D5493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009246"/>
            <a:ext cx="255139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04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3D4F523-372F-D4C3-E72F-33C5969E5A6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3203"/>
          <a:stretch/>
        </p:blipFill>
        <p:spPr>
          <a:xfrm>
            <a:off x="-9189" y="8610304"/>
            <a:ext cx="7559675" cy="1109959"/>
          </a:xfrm>
          <a:prstGeom prst="rect">
            <a:avLst/>
          </a:prstGeom>
        </p:spPr>
      </p:pic>
      <p:sp>
        <p:nvSpPr>
          <p:cNvPr id="4" name="Pentagone 3"/>
          <p:cNvSpPr/>
          <p:nvPr>
            <p:custDataLst>
              <p:tags r:id="rId1"/>
            </p:custDataLst>
          </p:nvPr>
        </p:nvSpPr>
        <p:spPr>
          <a:xfrm rot="10800000">
            <a:off x="4149599" y="3780275"/>
            <a:ext cx="3124200" cy="397264"/>
          </a:xfrm>
          <a:prstGeom prst="homePlate">
            <a:avLst/>
          </a:prstGeom>
          <a:solidFill>
            <a:srgbClr val="275CAA"/>
          </a:solidFill>
          <a:ln>
            <a:solidFill>
              <a:srgbClr val="275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0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249611" y="3790097"/>
            <a:ext cx="2924176" cy="3878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7750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000" b="1" dirty="0">
                <a:solidFill>
                  <a:schemeClr val="bg1"/>
                </a:solidFill>
              </a:rPr>
              <a:t>8 rencontres de groupe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A7A4C-633E-8F44-921E-D406331E93E9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457229" y="597362"/>
            <a:ext cx="3831204" cy="60405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anose="020B0003030101060003" pitchFamily="34" charset="0"/>
              </a:rPr>
              <a:t> </a:t>
            </a:r>
            <a:br>
              <a:rPr lang="fr-FR" dirty="0">
                <a:latin typeface="Raleway" panose="020B0003030101060003" pitchFamily="34" charset="0"/>
              </a:rPr>
            </a:br>
            <a:r>
              <a:rPr lang="fr-FR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Volet Expédition</a:t>
            </a:r>
            <a:endParaRPr lang="fr-FR" sz="4400" b="1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7AAF9D5-BB0C-0944-936E-54B2A480428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9462" y="1104962"/>
            <a:ext cx="72230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 dirty="0">
              <a:latin typeface="Raleway" panose="020B0003030101060003" pitchFamily="34" charset="0"/>
            </a:endParaRPr>
          </a:p>
          <a:p>
            <a:pPr algn="just"/>
            <a:r>
              <a:rPr lang="fr-FR" sz="1400" b="1" i="1" dirty="0">
                <a:latin typeface="Raleway" panose="020B0003030101060003" pitchFamily="34" charset="0"/>
              </a:rPr>
              <a:t>HORS-PISTE – Expédition </a:t>
            </a:r>
            <a:r>
              <a:rPr lang="fr-FR" sz="1400" dirty="0">
                <a:latin typeface="Raleway" panose="020B0003030101060003" pitchFamily="34" charset="0"/>
              </a:rPr>
              <a:t>est un programme qui vise à aider les membres du groupe à développer les compétences nécessaires pour faire face aux situations anxiogènes auxquelles ils sont confrontés. Selon la situation et le besoin, le programme comporte aussi un volet destiné à l’entourage, visant à outiller les proches dans la mise en place de moyens pour favoriser le développement de ces nouvelles compétences.</a:t>
            </a:r>
          </a:p>
          <a:p>
            <a:pPr algn="just"/>
            <a:endParaRPr lang="fr-FR" sz="1400" dirty="0">
              <a:latin typeface="Raleway" panose="020B0003030101060003" pitchFamily="34" charset="0"/>
            </a:endParaRPr>
          </a:p>
          <a:p>
            <a:pPr algn="just"/>
            <a:r>
              <a:rPr lang="fr-FR" sz="1400" dirty="0">
                <a:latin typeface="Raleway" panose="020B0003030101060003" pitchFamily="34" charset="0"/>
              </a:rPr>
              <a:t>À l’image d’un sentier hors-piste, le programme invite à se dépasser, à essayer de nouvelles solutions et à adopter de nouvelles façons de penser! HORS-PISTE amène les membres du groupe à reconnaître leurs forces et leurs limites et les accompagne vers de nouvelles façons d’aborder la vie avec confiance, bienveillance et persévérance. </a:t>
            </a:r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463053" y="4281380"/>
            <a:ext cx="524864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… qui permettront aux membres du groupe de découvrir comment élargir leur zone de confort en apprenant à :</a:t>
            </a:r>
          </a:p>
          <a:p>
            <a:endParaRPr lang="fr-CA" sz="1400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Reconnaître leurs sensations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Reformuler leurs pensées pour qu’elles soient aidantes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Réguler leurs émotions pour mieux vivre avec elles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Adopter de nouveaux comportements 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Adopter des habitudes de vie aidantes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Utiliser des stratégies de gestion du stress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Utiliser leurs forces pour contribuer au cheminement des autres membres du groupe </a:t>
            </a:r>
          </a:p>
          <a:p>
            <a:endParaRPr lang="fr-CA" sz="1300" dirty="0">
              <a:latin typeface="Raleway" panose="020B0003030101060003" pitchFamily="34" charset="0"/>
              <a:ea typeface="+mj-ea"/>
              <a:cs typeface="+mj-cs"/>
            </a:endParaRPr>
          </a:p>
        </p:txBody>
      </p:sp>
      <p:sp>
        <p:nvSpPr>
          <p:cNvPr id="23" name="ZoneTexte 22"/>
          <p:cNvSpPr txBox="1"/>
          <p:nvPr>
            <p:custDataLst>
              <p:tags r:id="rId6"/>
            </p:custDataLst>
          </p:nvPr>
        </p:nvSpPr>
        <p:spPr>
          <a:xfrm>
            <a:off x="1491457" y="7405512"/>
            <a:ext cx="586102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defTabSz="755934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fr-CA" sz="1400" dirty="0">
                <a:solidFill>
                  <a:schemeClr val="tx1"/>
                </a:solidFill>
              </a:rPr>
              <a:t>Des informations à transmettre à un membre de l’entourage, selon le besoin, et qui lui donnera l’opportunité de : </a:t>
            </a:r>
          </a:p>
          <a:p>
            <a:pPr marL="0" indent="0" algn="just">
              <a:buNone/>
            </a:pPr>
            <a:endParaRPr lang="fr-CA" sz="14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r-CA" sz="1400" dirty="0">
                <a:solidFill>
                  <a:schemeClr val="tx1"/>
                </a:solidFill>
              </a:rPr>
              <a:t>Comprendre l’anxiété et reconnaître son impact sur la personne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CA" sz="1400" spc="-10" dirty="0">
                <a:solidFill>
                  <a:schemeClr val="tx1"/>
                </a:solidFill>
              </a:rPr>
              <a:t>Développer des outils pour accompagner la personne </a:t>
            </a:r>
            <a:r>
              <a:rPr lang="fr-CA" sz="1400" dirty="0">
                <a:solidFill>
                  <a:schemeClr val="tx1"/>
                </a:solidFill>
              </a:rPr>
              <a:t>à élargir sa zone de confort</a:t>
            </a:r>
          </a:p>
        </p:txBody>
      </p:sp>
      <p:sp>
        <p:nvSpPr>
          <p:cNvPr id="11" name="Pentagone 3">
            <a:extLst>
              <a:ext uri="{FF2B5EF4-FFF2-40B4-BE49-F238E27FC236}">
                <a16:creationId xmlns:a16="http://schemas.microsoft.com/office/drawing/2014/main" id="{0651FB92-3124-4BED-BD83-560A74CCF6A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5599" y="6870973"/>
            <a:ext cx="4940301" cy="397264"/>
          </a:xfrm>
          <a:prstGeom prst="homePlate">
            <a:avLst/>
          </a:prstGeom>
          <a:solidFill>
            <a:srgbClr val="275CAA"/>
          </a:solidFill>
          <a:ln>
            <a:solidFill>
              <a:srgbClr val="275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14428BC-AF66-4122-B431-9A8AC485040A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42368" y="6890240"/>
            <a:ext cx="4772557" cy="3878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7750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000" b="1" dirty="0">
                <a:solidFill>
                  <a:schemeClr val="bg1"/>
                </a:solidFill>
              </a:rPr>
              <a:t>Pour l’entourage du membre du groupe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304D9B-E233-42B6-B7E0-64153BB12A3F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703331" y="396141"/>
            <a:ext cx="2882687" cy="8544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131CC8-88EF-749D-BF58-9BEC315443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67023" y="8918838"/>
            <a:ext cx="2060632" cy="4494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D0EA68-58FE-4317-319E-0B9EEA518A0E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78" y="8875535"/>
            <a:ext cx="1536791" cy="53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03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250</Words>
  <Application>Microsoft Office PowerPoint</Application>
  <PresentationFormat>Personnalisé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Raleway</vt:lpstr>
      <vt:lpstr>Wingdings</vt:lpstr>
      <vt:lpstr>Thème Office</vt:lpstr>
      <vt:lpstr>  Volet Expédition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HORS-PISTE  Parler d’anxiété sans stress…</dc:title>
  <dc:creator>Danyka Therriault</dc:creator>
  <cp:lastModifiedBy>Audrey-Anne Marcotte</cp:lastModifiedBy>
  <cp:revision>57</cp:revision>
  <cp:lastPrinted>2019-09-11T14:05:43Z</cp:lastPrinted>
  <dcterms:created xsi:type="dcterms:W3CDTF">2019-07-05T17:11:10Z</dcterms:created>
  <dcterms:modified xsi:type="dcterms:W3CDTF">2023-06-07T11:17:40Z</dcterms:modified>
</cp:coreProperties>
</file>