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4"/>
  </p:notesMasterIdLst>
  <p:sldIdLst>
    <p:sldId id="260" r:id="rId2"/>
    <p:sldId id="295" r:id="rId3"/>
    <p:sldId id="279" r:id="rId4"/>
    <p:sldId id="280" r:id="rId5"/>
    <p:sldId id="308" r:id="rId6"/>
    <p:sldId id="309" r:id="rId7"/>
    <p:sldId id="310" r:id="rId8"/>
    <p:sldId id="311" r:id="rId9"/>
    <p:sldId id="312" r:id="rId10"/>
    <p:sldId id="287" r:id="rId11"/>
    <p:sldId id="297" r:id="rId12"/>
    <p:sldId id="305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6" r:id="rId21"/>
    <p:sldId id="292" r:id="rId22"/>
    <p:sldId id="30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CAA"/>
    <a:srgbClr val="2F5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80148" autoAdjust="0"/>
  </p:normalViewPr>
  <p:slideViewPr>
    <p:cSldViewPr snapToGrid="0">
      <p:cViewPr varScale="1">
        <p:scale>
          <a:sx n="54" d="100"/>
          <a:sy n="54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D299-1C2B-4CBD-B079-BD42BA8633FA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54667-76EB-4149-AAB4-8806E6F19A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409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4667-76EB-4149-AAB4-8806E6F19A1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257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4667-76EB-4149-AAB4-8806E6F19A1B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539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855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911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813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35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57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24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85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51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9653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38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801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945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59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647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50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10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049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2B3CEA-A9A1-488C-AFAF-2F0DC0A0D767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5422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0" Type="http://schemas.openxmlformats.org/officeDocument/2006/relationships/image" Target="../media/image10.sv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39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38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64.xml"/><Relationship Id="rId7" Type="http://schemas.openxmlformats.org/officeDocument/2006/relationships/image" Target="../media/image13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66.xml"/><Relationship Id="rId10" Type="http://schemas.openxmlformats.org/officeDocument/2006/relationships/image" Target="../media/image42.png"/><Relationship Id="rId4" Type="http://schemas.openxmlformats.org/officeDocument/2006/relationships/tags" Target="../tags/tag65.xml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4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43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1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10.svg"/><Relationship Id="rId5" Type="http://schemas.openxmlformats.org/officeDocument/2006/relationships/tags" Target="../tags/tag75.xml"/><Relationship Id="rId10" Type="http://schemas.openxmlformats.org/officeDocument/2006/relationships/image" Target="../media/image9.png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18.xml"/><Relationship Id="rId14" Type="http://schemas.openxmlformats.org/officeDocument/2006/relationships/hyperlink" Target="https://www.youtube.com/watch?v=uw2q1D4a_OE&amp;list=PLmTxKnfmNpVNsl-OuKeIIgbI3x_T6cLzg&amp;index=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43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13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10.svg"/><Relationship Id="rId5" Type="http://schemas.openxmlformats.org/officeDocument/2006/relationships/tags" Target="../tags/tag83.xml"/><Relationship Id="rId10" Type="http://schemas.openxmlformats.org/officeDocument/2006/relationships/image" Target="../media/image9.png"/><Relationship Id="rId4" Type="http://schemas.openxmlformats.org/officeDocument/2006/relationships/tags" Target="../tags/tag82.xml"/><Relationship Id="rId9" Type="http://schemas.openxmlformats.org/officeDocument/2006/relationships/slideLayout" Target="../slideLayouts/slideLayout18.xml"/><Relationship Id="rId14" Type="http://schemas.openxmlformats.org/officeDocument/2006/relationships/hyperlink" Target="https://www.youtube.com/watch?v=EKcUSGRN2MI&amp;list=PLmTxKnfmNpVNsl-OuKeIIgbI3x_T6cLzg&amp;index=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13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10.sv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9.png"/><Relationship Id="rId5" Type="http://schemas.openxmlformats.org/officeDocument/2006/relationships/tags" Target="../tags/tag91.xml"/><Relationship Id="rId15" Type="http://schemas.openxmlformats.org/officeDocument/2006/relationships/hyperlink" Target="https://www.youtube.com/watch?v=eYiaxZpYFwk&amp;list=PLmTxKnfmNpVNsl-OuKeIIgbI3x_T6cLzg&amp;index=5" TargetMode="Externa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43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13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10.svg"/><Relationship Id="rId5" Type="http://schemas.openxmlformats.org/officeDocument/2006/relationships/tags" Target="../tags/tag100.xml"/><Relationship Id="rId10" Type="http://schemas.openxmlformats.org/officeDocument/2006/relationships/image" Target="../media/image9.png"/><Relationship Id="rId4" Type="http://schemas.openxmlformats.org/officeDocument/2006/relationships/tags" Target="../tags/tag99.xml"/><Relationship Id="rId9" Type="http://schemas.openxmlformats.org/officeDocument/2006/relationships/slideLayout" Target="../slideLayouts/slideLayout18.xml"/><Relationship Id="rId14" Type="http://schemas.openxmlformats.org/officeDocument/2006/relationships/hyperlink" Target="https://www.youtube.com/watch?v=mBN0uKpOgdc&amp;list=PLmTxKnfmNpVNsl-OuKeIIgbI3x_T6cLzg&amp;index=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13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10.svg"/><Relationship Id="rId2" Type="http://schemas.openxmlformats.org/officeDocument/2006/relationships/tags" Target="../tags/tag105.xml"/><Relationship Id="rId16" Type="http://schemas.openxmlformats.org/officeDocument/2006/relationships/image" Target="../media/image44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9.png"/><Relationship Id="rId5" Type="http://schemas.openxmlformats.org/officeDocument/2006/relationships/tags" Target="../tags/tag108.xml"/><Relationship Id="rId15" Type="http://schemas.openxmlformats.org/officeDocument/2006/relationships/hyperlink" Target="https://www.youtube.com/watch?v=SFNTwnBW574&amp;list=PLmTxKnfmNpVNsl-OuKeIIgbI3x_T6cLzg&amp;index=7" TargetMode="Externa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43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13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10.svg"/><Relationship Id="rId5" Type="http://schemas.openxmlformats.org/officeDocument/2006/relationships/tags" Target="../tags/tag117.xml"/><Relationship Id="rId10" Type="http://schemas.openxmlformats.org/officeDocument/2006/relationships/image" Target="../media/image9.png"/><Relationship Id="rId4" Type="http://schemas.openxmlformats.org/officeDocument/2006/relationships/tags" Target="../tags/tag116.xml"/><Relationship Id="rId9" Type="http://schemas.openxmlformats.org/officeDocument/2006/relationships/slideLayout" Target="../slideLayouts/slideLayout18.xml"/><Relationship Id="rId14" Type="http://schemas.openxmlformats.org/officeDocument/2006/relationships/hyperlink" Target="https://www.youtube.com/watch?v=Cx7iF9Ia0QY&amp;list=PLmTxKnfmNpVNsl-OuKeIIgbI3x_T6cLzg&amp;index=8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hyperlink" Target="https://www.pexels.com/it-it/foto/acqua-acque-calme-alba-alberi-2878019/" TargetMode="Externa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45.jp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13.png"/><Relationship Id="rId5" Type="http://schemas.openxmlformats.org/officeDocument/2006/relationships/tags" Target="../tags/tag125.xml"/><Relationship Id="rId10" Type="http://schemas.openxmlformats.org/officeDocument/2006/relationships/image" Target="../media/image10.svg"/><Relationship Id="rId4" Type="http://schemas.openxmlformats.org/officeDocument/2006/relationships/tags" Target="../tags/tag124.xml"/><Relationship Id="rId9" Type="http://schemas.openxmlformats.org/officeDocument/2006/relationships/image" Target="../media/image9.png"/><Relationship Id="rId14" Type="http://schemas.openxmlformats.org/officeDocument/2006/relationships/hyperlink" Target="https://www.youtube.com/watch?v=J2FJ6Y2pikw&amp;list=PLmTxKnfmNpVNsl-OuKeIIgbI3x_T6cLzg&amp;index=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4.png"/><Relationship Id="rId5" Type="http://schemas.openxmlformats.org/officeDocument/2006/relationships/tags" Target="../tags/tag11.xml"/><Relationship Id="rId10" Type="http://schemas.openxmlformats.org/officeDocument/2006/relationships/image" Target="../media/image13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7.sv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46.png"/><Relationship Id="rId5" Type="http://schemas.openxmlformats.org/officeDocument/2006/relationships/tags" Target="../tags/tag132.xml"/><Relationship Id="rId10" Type="http://schemas.openxmlformats.org/officeDocument/2006/relationships/image" Target="../media/image13.png"/><Relationship Id="rId4" Type="http://schemas.openxmlformats.org/officeDocument/2006/relationships/tags" Target="../tags/tag131.xml"/><Relationship Id="rId9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36.xml"/><Relationship Id="rId7" Type="http://schemas.openxmlformats.org/officeDocument/2006/relationships/image" Target="../media/image48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7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tags" Target="../tags/tag21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7.png"/><Relationship Id="rId5" Type="http://schemas.openxmlformats.org/officeDocument/2006/relationships/tags" Target="../tags/tag24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microsoft.com/office/2007/relationships/hdphoto" Target="../media/hdphoto1.wdp"/><Relationship Id="rId5" Type="http://schemas.openxmlformats.org/officeDocument/2006/relationships/tags" Target="../tags/tag32.xml"/><Relationship Id="rId10" Type="http://schemas.openxmlformats.org/officeDocument/2006/relationships/image" Target="../media/image29.png"/><Relationship Id="rId4" Type="http://schemas.openxmlformats.org/officeDocument/2006/relationships/tags" Target="../tags/tag31.xm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microsoft.com/office/2007/relationships/hdphoto" Target="../media/hdphoto1.wdp"/><Relationship Id="rId5" Type="http://schemas.openxmlformats.org/officeDocument/2006/relationships/tags" Target="../tags/tag38.xml"/><Relationship Id="rId10" Type="http://schemas.openxmlformats.org/officeDocument/2006/relationships/image" Target="../media/image29.png"/><Relationship Id="rId4" Type="http://schemas.openxmlformats.org/officeDocument/2006/relationships/tags" Target="../tags/tag37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microsoft.com/office/2007/relationships/hdphoto" Target="../media/hdphoto1.wdp"/><Relationship Id="rId5" Type="http://schemas.openxmlformats.org/officeDocument/2006/relationships/tags" Target="../tags/tag44.xml"/><Relationship Id="rId10" Type="http://schemas.openxmlformats.org/officeDocument/2006/relationships/image" Target="../media/image29.png"/><Relationship Id="rId4" Type="http://schemas.openxmlformats.org/officeDocument/2006/relationships/tags" Target="../tags/tag43.xml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microsoft.com/office/2007/relationships/hdphoto" Target="../media/hdphoto1.wdp"/><Relationship Id="rId5" Type="http://schemas.openxmlformats.org/officeDocument/2006/relationships/tags" Target="../tags/tag50.xml"/><Relationship Id="rId10" Type="http://schemas.openxmlformats.org/officeDocument/2006/relationships/image" Target="../media/image29.png"/><Relationship Id="rId4" Type="http://schemas.openxmlformats.org/officeDocument/2006/relationships/tags" Target="../tags/tag49.xml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microsoft.com/office/2007/relationships/hdphoto" Target="../media/hdphoto1.wdp"/><Relationship Id="rId5" Type="http://schemas.openxmlformats.org/officeDocument/2006/relationships/tags" Target="../tags/tag56.xml"/><Relationship Id="rId10" Type="http://schemas.openxmlformats.org/officeDocument/2006/relationships/image" Target="../media/image29.png"/><Relationship Id="rId4" Type="http://schemas.openxmlformats.org/officeDocument/2006/relationships/tags" Target="../tags/tag55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" y="1683526"/>
            <a:ext cx="12191999" cy="378565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RETROUVER LE « NORD » </a:t>
            </a: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GRÂCE À LA BOUSSOLE INTÉRIEURE</a:t>
            </a: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</a:p>
          <a:p>
            <a:pPr algn="ctr"/>
            <a:endParaRPr lang="fr-CA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«</a:t>
            </a:r>
            <a:r>
              <a:rPr lang="fr-CA" sz="3200" b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J’adopte des habitudes de vie aidantes pour m’approcher de ce qui est important pour moi </a:t>
            </a:r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»</a:t>
            </a: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3237" y="2940915"/>
            <a:ext cx="1305515" cy="130551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363DE77-C637-9D50-DDBF-9F9AE0C37EF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7716" y="6105206"/>
            <a:ext cx="2768268" cy="5913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6AD94C-00C2-2B49-3B0B-D6AD364345C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980908" y="6024323"/>
            <a:ext cx="2155637" cy="7575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6C242-EE67-4227-ACA5-BA66284CE2E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235242"/>
            <a:ext cx="12192000" cy="5099175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538163" algn="l"/>
            <a:b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  </a:t>
            </a:r>
            <a:r>
              <a:rPr lang="fr-CA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La question qui tue!</a:t>
            </a:r>
            <a:endParaRPr lang="fr-CA" sz="4800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C51680-0119-4D78-A8A0-3707E072A1B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03359" y="2973371"/>
            <a:ext cx="7183800" cy="1763043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r>
              <a:rPr lang="fr-CA" sz="3200" b="1" dirty="0">
                <a:solidFill>
                  <a:schemeClr val="tx1"/>
                </a:solidFill>
                <a:latin typeface="Raleway" pitchFamily="2" charset="0"/>
              </a:rPr>
              <a:t>Pourquoi est-il difficile d’adopter en tout temps de saines habitudes de vie?</a:t>
            </a:r>
          </a:p>
        </p:txBody>
      </p:sp>
      <p:pic>
        <p:nvPicPr>
          <p:cNvPr id="5122" name="Picture 2" descr="A Billion Dollar Question | Shane Cradock">
            <a:extLst>
              <a:ext uri="{FF2B5EF4-FFF2-40B4-BE49-F238E27FC236}">
                <a16:creationId xmlns:a16="http://schemas.microsoft.com/office/drawing/2014/main" id="{E26CF81D-0EF8-4B93-B808-99D8926D7DC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48" y="2073011"/>
            <a:ext cx="3203261" cy="35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1CFA42-FC3D-577C-9E8F-2A363E9AE35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81690" y="-583564"/>
            <a:ext cx="3828620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6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5"/>
            <a:ext cx="12191999" cy="40932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400" dirty="0"/>
          </a:p>
          <a:p>
            <a:pPr algn="ctr"/>
            <a:r>
              <a:rPr lang="fr-CA" sz="5400" b="1" dirty="0">
                <a:latin typeface="Raleway" pitchFamily="2" charset="0"/>
              </a:rPr>
              <a:t>PAUSE ACTIVE!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81689" y="-509275"/>
            <a:ext cx="3828620" cy="2481287"/>
          </a:xfrm>
          <a:prstGeom prst="rect">
            <a:avLst/>
          </a:prstGeom>
        </p:spPr>
      </p:pic>
      <p:pic>
        <p:nvPicPr>
          <p:cNvPr id="5" name="Graphique 4" descr="Yoga avec un remplissage uni">
            <a:extLst>
              <a:ext uri="{FF2B5EF4-FFF2-40B4-BE49-F238E27FC236}">
                <a16:creationId xmlns:a16="http://schemas.microsoft.com/office/drawing/2014/main" id="{17E5E13D-5916-307A-BC19-15B5CBB0E2D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6389" y="3169565"/>
            <a:ext cx="1902371" cy="190237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0533D09-D253-6C78-8C13-24852BCF6D9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45245" y="5564541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" y="1561563"/>
            <a:ext cx="12191999" cy="33547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4800" b="1" cap="all" dirty="0">
                <a:latin typeface="Raleway"/>
              </a:rPr>
              <a:t>La boussole intérieure </a:t>
            </a:r>
          </a:p>
          <a:p>
            <a:pPr algn="ctr"/>
            <a:endParaRPr lang="fr-CA" sz="16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latin typeface="Raleway" pitchFamily="2" charset="0"/>
              </a:rPr>
              <a:t>Bienveillance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latin typeface="Raleway" pitchFamily="2" charset="0"/>
              </a:rPr>
              <a:t>Authenticité et honnêteté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latin typeface="Raleway" pitchFamily="2" charset="0"/>
              </a:rPr>
              <a:t>Respect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Silence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28129" y="-566728"/>
            <a:ext cx="4135734" cy="268032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AD8200D-B69F-A97A-AC49-48434AC4EA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443667" y="5626641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3241" y="5623984"/>
            <a:ext cx="1305515" cy="1305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81690" y="-468416"/>
            <a:ext cx="3828620" cy="24812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1605178"/>
            <a:ext cx="6295892" cy="387736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C9B6E46-100B-4439-A806-2B2C622BDAD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608283" y="1717014"/>
            <a:ext cx="558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4"/>
              </a:rPr>
              <a:t>Retrouver le Nord : Partie 2_1 - YouTube</a:t>
            </a:r>
            <a:endParaRPr lang="fr-CA" sz="1600" dirty="0">
              <a:latin typeface="Raleway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811817" y="2554438"/>
            <a:ext cx="49968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Identifiez, dans le quadrant 1 de votre boussole, votre </a:t>
            </a:r>
            <a:r>
              <a:rPr lang="fr-CA" sz="2400" b="1" dirty="0">
                <a:latin typeface="Raleway" pitchFamily="2" charset="0"/>
              </a:rPr>
              <a:t>« Nord » </a:t>
            </a:r>
            <a:r>
              <a:rPr lang="fr-CA" sz="2400" dirty="0">
                <a:latin typeface="Raleway" pitchFamily="2" charset="0"/>
              </a:rPr>
              <a:t>: </a:t>
            </a:r>
          </a:p>
          <a:p>
            <a:pPr algn="ctr"/>
            <a:endParaRPr lang="fr-CA" sz="2400" dirty="0">
              <a:latin typeface="Raleway" pitchFamily="2" charset="0"/>
            </a:endParaRPr>
          </a:p>
          <a:p>
            <a:pPr algn="ctr"/>
            <a:r>
              <a:rPr lang="fr-CA" sz="2400" b="1" dirty="0">
                <a:latin typeface="Raleway" pitchFamily="2" charset="0"/>
              </a:rPr>
              <a:t>UNE valeur prioritaire </a:t>
            </a:r>
            <a:r>
              <a:rPr lang="fr-CA" sz="2400" dirty="0">
                <a:latin typeface="Raleway" pitchFamily="2" charset="0"/>
              </a:rPr>
              <a:t>pour vous : votre valeur principale, la plus importante à vos yeux en ce moment.</a:t>
            </a:r>
          </a:p>
          <a:p>
            <a:endParaRPr lang="fr-CA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51293E0-73C8-40DC-9DB0-BE70D5EE3AD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248727" y="4086465"/>
            <a:ext cx="142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95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3241" y="5621969"/>
            <a:ext cx="1305515" cy="1305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81690" y="-468416"/>
            <a:ext cx="3828620" cy="24812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1605178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748756" y="2433418"/>
            <a:ext cx="49968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Identifiez, dans le quadrant 4 de votre boussole, des </a:t>
            </a:r>
            <a:r>
              <a:rPr lang="fr-CA" sz="2400" b="1" dirty="0">
                <a:latin typeface="Raleway" pitchFamily="2" charset="0"/>
              </a:rPr>
              <a:t>stratégies, comportements et habitudes de vie aidantes que vous mettez déjà en place </a:t>
            </a:r>
            <a:r>
              <a:rPr lang="fr-CA" sz="2400" dirty="0">
                <a:latin typeface="Raleway" pitchFamily="2" charset="0"/>
              </a:rPr>
              <a:t>et qui vous permettent d’être en cohérence avec votre valeur prioritaire.</a:t>
            </a:r>
          </a:p>
          <a:p>
            <a:endParaRPr lang="fr-CA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1ABF75E-C4B6-4E68-A157-B6A6982B6F1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645891" y="2660073"/>
            <a:ext cx="803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9FD79D-FFAF-D577-440A-55CE07D46EF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608283" y="1717014"/>
            <a:ext cx="558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4"/>
              </a:rPr>
              <a:t>Retrouver le Nord : Partie 2_2 - YouTube</a:t>
            </a:r>
            <a:endParaRPr lang="fr-CA" sz="16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43241" y="5616413"/>
            <a:ext cx="1305515" cy="1305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181690" y="-468416"/>
            <a:ext cx="3828620" cy="24812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1605178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93941" y="2168804"/>
            <a:ext cx="544186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Observez à l’intérieur de vous et identifiez, dans le quadrant 2 de votre boussole, vos </a:t>
            </a:r>
            <a:r>
              <a:rPr lang="fr-CA" sz="2400" b="1" dirty="0">
                <a:latin typeface="Raleway" pitchFamily="2" charset="0"/>
              </a:rPr>
              <a:t>obstacles intérieurs.</a:t>
            </a:r>
          </a:p>
          <a:p>
            <a:pPr algn="ctr"/>
            <a:endParaRPr lang="fr-CA" sz="2400" b="1" dirty="0">
              <a:latin typeface="Raleway" pitchFamily="2" charset="0"/>
            </a:endParaRPr>
          </a:p>
          <a:p>
            <a:pPr algn="ctr"/>
            <a:endParaRPr lang="fr-CA" sz="1600" b="1" dirty="0">
              <a:latin typeface="Raleway" pitchFamily="2" charset="0"/>
            </a:endParaRPr>
          </a:p>
          <a:p>
            <a:pPr algn="ctr"/>
            <a:r>
              <a:rPr lang="fr-CA" sz="2400" dirty="0">
                <a:latin typeface="Raleway" pitchFamily="2" charset="0"/>
              </a:rPr>
              <a:t>États internes difficiles : </a:t>
            </a:r>
          </a:p>
          <a:p>
            <a:pPr algn="ctr"/>
            <a:r>
              <a:rPr lang="fr-CA" sz="2400" b="1" dirty="0">
                <a:latin typeface="Raleway" pitchFamily="2" charset="0"/>
              </a:rPr>
              <a:t>émotions, pensées, sensations inconfortables </a:t>
            </a:r>
          </a:p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89891" y="4137891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B86A93-DC3D-5648-D978-E19BDFC4F2F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5"/>
              </a:rPr>
              <a:t>Retrouver le Nord : Partie 2_3 - YouTube</a:t>
            </a:r>
            <a:endParaRPr lang="fr-CA" sz="1600" dirty="0">
              <a:latin typeface="Raleway" pitchFamily="2" charset="0"/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324C4917-9EB1-2201-1EBD-EF020F63677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159889" y="3770834"/>
            <a:ext cx="309966" cy="366147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41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3241" y="5582169"/>
            <a:ext cx="1305515" cy="1305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81690" y="-468416"/>
            <a:ext cx="3828620" cy="24812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1605177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01099" y="2385655"/>
            <a:ext cx="4996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Identifiez, dans le quadrant 3 de votre boussole, les </a:t>
            </a:r>
            <a:r>
              <a:rPr lang="fr-CA" sz="2400" b="1" dirty="0">
                <a:latin typeface="Raleway" pitchFamily="2" charset="0"/>
              </a:rPr>
              <a:t>stratégies d’évitement, comportements de lutte ou habitudes de vie nuisibles </a:t>
            </a:r>
            <a:r>
              <a:rPr lang="fr-CA" sz="2400" dirty="0">
                <a:latin typeface="Raleway" pitchFamily="2" charset="0"/>
              </a:rPr>
              <a:t>qui font surface lorsque des obstacles intérieurs se manifestent.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89891" y="2625601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9919A7-ABCE-94B2-C511-CEB15130CAB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4"/>
              </a:rPr>
              <a:t>Retrouver le Nord : Partie 2_4 - YouTube</a:t>
            </a:r>
            <a:endParaRPr lang="fr-CA" sz="16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43241" y="5616412"/>
            <a:ext cx="1305515" cy="1305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181690" y="-468416"/>
            <a:ext cx="3828620" cy="24812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1605177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01099" y="2181910"/>
            <a:ext cx="499687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atin typeface="Raleway" pitchFamily="2" charset="0"/>
              </a:rPr>
              <a:t>Observez et identifiez, dans le quadrant 2 de votre boussole, </a:t>
            </a:r>
            <a:r>
              <a:rPr lang="fr-CA" sz="2000" b="1" dirty="0">
                <a:latin typeface="Raleway" pitchFamily="2" charset="0"/>
              </a:rPr>
              <a:t>comment vous vous sentez intérieurement </a:t>
            </a:r>
            <a:r>
              <a:rPr lang="fr-CA" sz="2000" dirty="0">
                <a:latin typeface="Raleway" pitchFamily="2" charset="0"/>
              </a:rPr>
              <a:t>quand vous adoptez de </a:t>
            </a:r>
            <a:r>
              <a:rPr lang="fr-CA" sz="2000" b="1" dirty="0">
                <a:latin typeface="Raleway" pitchFamily="2" charset="0"/>
              </a:rPr>
              <a:t>manière répétée </a:t>
            </a:r>
            <a:r>
              <a:rPr lang="fr-CA" sz="2000" dirty="0">
                <a:latin typeface="Raleway" pitchFamily="2" charset="0"/>
              </a:rPr>
              <a:t>certaines </a:t>
            </a:r>
            <a:r>
              <a:rPr lang="fr-CA" sz="2000" b="1" dirty="0">
                <a:latin typeface="Raleway" pitchFamily="2" charset="0"/>
              </a:rPr>
              <a:t>stratégies d’évitement ou habitudes de vie nuisibles</a:t>
            </a:r>
            <a:r>
              <a:rPr lang="fr-CA" sz="2000" dirty="0">
                <a:latin typeface="Raleway" pitchFamily="2" charset="0"/>
              </a:rPr>
              <a:t>. </a:t>
            </a:r>
          </a:p>
          <a:p>
            <a:pPr algn="ctr"/>
            <a:endParaRPr lang="fr-CA" sz="1200" dirty="0">
              <a:latin typeface="Raleway" pitchFamily="2" charset="0"/>
            </a:endParaRPr>
          </a:p>
          <a:p>
            <a:pPr algn="ctr"/>
            <a:endParaRPr lang="fr-CA" sz="1200" dirty="0">
              <a:latin typeface="Raleway" pitchFamily="2" charset="0"/>
            </a:endParaRPr>
          </a:p>
          <a:p>
            <a:pPr algn="ctr"/>
            <a:endParaRPr lang="fr-CA" sz="1200" dirty="0">
              <a:latin typeface="Raleway" pitchFamily="2" charset="0"/>
            </a:endParaRPr>
          </a:p>
          <a:p>
            <a:pPr algn="ctr"/>
            <a:r>
              <a:rPr lang="fr-CA" sz="2000" dirty="0">
                <a:latin typeface="Raleway" pitchFamily="2" charset="0"/>
              </a:rPr>
              <a:t>Inscrivez les </a:t>
            </a:r>
            <a:r>
              <a:rPr lang="fr-CA" sz="2000" b="1" dirty="0">
                <a:latin typeface="Raleway" pitchFamily="2" charset="0"/>
              </a:rPr>
              <a:t>émotions, pensées et sensations inconfortables </a:t>
            </a:r>
            <a:r>
              <a:rPr lang="fr-CA" sz="2000" dirty="0">
                <a:latin typeface="Raleway" pitchFamily="2" charset="0"/>
              </a:rPr>
              <a:t>qui surviennent à ce moment. </a:t>
            </a:r>
          </a:p>
          <a:p>
            <a:pPr algn="ctr"/>
            <a:endParaRPr lang="fr-CA" sz="1200" dirty="0">
              <a:latin typeface="Raleway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89891" y="3937164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605133-103D-869C-BA72-DE03178DE98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5"/>
              </a:rPr>
              <a:t>Retrouver le Nord : Partie 2_5 -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1FE4E2-5E87-7B7A-F790-6853FAC24F6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033275" y="4126795"/>
            <a:ext cx="35969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6267" y="5615721"/>
            <a:ext cx="1305515" cy="1305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81690" y="-468416"/>
            <a:ext cx="3828620" cy="24812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1605177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751782" y="2139337"/>
            <a:ext cx="499687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latin typeface="Raleway" pitchFamily="2" charset="0"/>
              </a:rPr>
              <a:t>Identifiez, dans le quadrant 4 de votre boussole, des </a:t>
            </a:r>
            <a:r>
              <a:rPr lang="fr-CA" sz="2100" b="1" dirty="0">
                <a:latin typeface="Raleway" pitchFamily="2" charset="0"/>
              </a:rPr>
              <a:t>stratégies d’approche, des comportements engagés et des habitudes de vie aidantes </a:t>
            </a:r>
            <a:r>
              <a:rPr lang="fr-CA" sz="2100" dirty="0">
                <a:latin typeface="Raleway" pitchFamily="2" charset="0"/>
              </a:rPr>
              <a:t>qui vous inspirent, et que vous pourriez mettre en place pour </a:t>
            </a:r>
            <a:r>
              <a:rPr lang="fr-CA" sz="2100" b="1" dirty="0">
                <a:latin typeface="Raleway" pitchFamily="2" charset="0"/>
              </a:rPr>
              <a:t>agir en cohérence avec votre valeur prioritaire</a:t>
            </a:r>
            <a:r>
              <a:rPr lang="fr-CA" sz="2100" dirty="0">
                <a:latin typeface="Raleway" pitchFamily="2" charset="0"/>
              </a:rPr>
              <a:t>, </a:t>
            </a:r>
            <a:r>
              <a:rPr lang="fr-CA" sz="2100" b="1" dirty="0">
                <a:latin typeface="Raleway" pitchFamily="2" charset="0"/>
              </a:rPr>
              <a:t>ce qui est </a:t>
            </a:r>
            <a:r>
              <a:rPr lang="fr-CA" sz="2100" dirty="0">
                <a:latin typeface="Raleway" pitchFamily="2" charset="0"/>
              </a:rPr>
              <a:t>important pour vous </a:t>
            </a:r>
          </a:p>
          <a:p>
            <a:pPr algn="ctr"/>
            <a:r>
              <a:rPr lang="fr-CA" sz="2100" dirty="0">
                <a:latin typeface="Raleway" pitchFamily="2" charset="0"/>
              </a:rPr>
              <a:t>(buts, désirs, aspirations).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59565" y="2564334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F104B-F185-4CB1-2F76-103D9F50221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4"/>
              </a:rPr>
              <a:t>Retrouver le Nord : Partie 2_6 - YouTube</a:t>
            </a:r>
            <a:endParaRPr lang="fr-CA" sz="16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397426"/>
            <a:ext cx="12191999" cy="43396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83959" y="5676116"/>
            <a:ext cx="1305515" cy="1305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81690" y="-468416"/>
            <a:ext cx="3828620" cy="248128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C9B6E46-100B-4439-A806-2B2C622BDAD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4420" y="2597755"/>
            <a:ext cx="5687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200" b="1" i="1" dirty="0">
              <a:latin typeface="Raleway" pitchFamily="2" charset="0"/>
            </a:endParaRPr>
          </a:p>
          <a:p>
            <a:pPr algn="ctr"/>
            <a:r>
              <a:rPr lang="fr-CA" sz="5400" b="1" i="1" dirty="0">
                <a:latin typeface="Raleway" pitchFamily="2" charset="0"/>
              </a:rPr>
              <a:t>Retour au calme intérieur…</a:t>
            </a:r>
          </a:p>
        </p:txBody>
      </p:sp>
      <p:pic>
        <p:nvPicPr>
          <p:cNvPr id="11" name="Image 10" descr="Une image contenant ciel, eau, crépuscule, extérieur">
            <a:extLst>
              <a:ext uri="{FF2B5EF4-FFF2-40B4-BE49-F238E27FC236}">
                <a16:creationId xmlns:a16="http://schemas.microsoft.com/office/drawing/2014/main" id="{48FC3436-7A55-BFE1-402D-7526CAEC1D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036717" y="1584961"/>
            <a:ext cx="6028713" cy="397078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71ECC2C-A1B2-6C66-10C0-7FDE5221491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48840" y="1657366"/>
            <a:ext cx="556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4"/>
              </a:rPr>
              <a:t>Retrouver le Nord : Partie 2_7 - YouTube</a:t>
            </a:r>
            <a:endParaRPr lang="fr-CA" sz="16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" y="3273147"/>
            <a:ext cx="12191999" cy="35394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171450" lvl="0"/>
            <a:r>
              <a:rPr lang="fr-CA" sz="2800" b="1" dirty="0">
                <a:latin typeface="Raleway" pitchFamily="2" charset="0"/>
              </a:rPr>
              <a:t>			</a:t>
            </a:r>
            <a:r>
              <a:rPr lang="fr-CA" sz="2800" dirty="0">
                <a:latin typeface="Raleway" pitchFamily="2" charset="0"/>
              </a:rPr>
              <a:t>Identifier votre valeur prioritaire actuelle</a:t>
            </a:r>
          </a:p>
          <a:p>
            <a:pPr marL="185737" lvl="0"/>
            <a:r>
              <a:rPr lang="fr-CA" sz="2800" dirty="0">
                <a:latin typeface="Raleway" pitchFamily="2" charset="0"/>
              </a:rPr>
              <a:t>			Reconnaître vos émotions, pensées et sensations 									inconfortables</a:t>
            </a:r>
          </a:p>
          <a:p>
            <a:pPr marL="1347788" lvl="0" defTabSz="449263"/>
            <a:r>
              <a:rPr lang="fr-CA" sz="2800" dirty="0">
                <a:latin typeface="Raleway" pitchFamily="2" charset="0"/>
              </a:rPr>
              <a:t>	Reconnaître vos stratégies d’évitement et vos habitudes de vie 	nuisibles</a:t>
            </a:r>
          </a:p>
          <a:p>
            <a:pPr marL="1341438" lvl="0"/>
            <a:r>
              <a:rPr lang="fr-CA" sz="2800" dirty="0">
                <a:latin typeface="Raleway" pitchFamily="2" charset="0"/>
              </a:rPr>
              <a:t>	Identifier vos stratégies d’approche, comportements engagés 		ou habitudes de vie aidantes qui peuvent contribuer à votre 			bien-être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81690" y="-468416"/>
            <a:ext cx="3828620" cy="24812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6F6B062-050D-3F9D-BDC6-2C4EC72AC2A7}"/>
              </a:ext>
            </a:extLst>
          </p:cNvPr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1" y="1434166"/>
            <a:ext cx="12191989" cy="1659727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À la fin de l’atelier, vous serez en </a:t>
            </a:r>
            <a:b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mesure de…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FC697E-8832-CECA-8BF0-6AE94D408C6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9960" y="3326270"/>
            <a:ext cx="384081" cy="3840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DA9DAF-6D7B-F642-7BD9-1BFB048B27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9959" y="3763474"/>
            <a:ext cx="384081" cy="3840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0D7388-A647-6D78-541A-D7C88A1ADC1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9958" y="4596748"/>
            <a:ext cx="384081" cy="3840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76D47E-0D35-100E-3E3B-400B0304629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9958" y="5483145"/>
            <a:ext cx="38408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" y="1336466"/>
            <a:ext cx="12191999" cy="43396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3242" y="5647436"/>
            <a:ext cx="1305515" cy="1305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81690" y="-468416"/>
            <a:ext cx="3828620" cy="248128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C9B6E46-100B-4439-A806-2B2C622BDAD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48941" y="1908115"/>
            <a:ext cx="8694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all" dirty="0">
                <a:latin typeface="Raleway" pitchFamily="2" charset="0"/>
              </a:rPr>
              <a:t>Échange en groupe!</a:t>
            </a:r>
          </a:p>
        </p:txBody>
      </p:sp>
      <p:pic>
        <p:nvPicPr>
          <p:cNvPr id="5" name="Graphique 4" descr="Brainstorming de groupe avec un remplissage uni">
            <a:extLst>
              <a:ext uri="{FF2B5EF4-FFF2-40B4-BE49-F238E27FC236}">
                <a16:creationId xmlns:a16="http://schemas.microsoft.com/office/drawing/2014/main" id="{60A15B68-463F-C06C-E37E-E8E8AAD6704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83629" y="3074549"/>
            <a:ext cx="2024742" cy="20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A8208-E4A5-4B05-ACFC-69712F4FCD7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358045"/>
            <a:ext cx="12191999" cy="1729006"/>
          </a:xfrm>
          <a:solidFill>
            <a:schemeClr val="bg1">
              <a:lumMod val="75000"/>
              <a:lumOff val="25000"/>
            </a:schemeClr>
          </a:solidFill>
        </p:spPr>
        <p:txBody>
          <a:bodyPr anchor="ctr" anchorCtr="0"/>
          <a:lstStyle/>
          <a:p>
            <a:r>
              <a:rPr lang="fr-CA" sz="6000" b="1" dirty="0">
                <a:solidFill>
                  <a:schemeClr val="tx1"/>
                </a:solidFill>
                <a:latin typeface="Raleway" pitchFamily="2" charset="0"/>
              </a:rPr>
              <a:t>Défi Hors-Piste!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F40DE9-34F2-45DB-AF76-59B4F86C9D4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" y="3211350"/>
            <a:ext cx="12191999" cy="3029194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CA" sz="3500" dirty="0">
                <a:solidFill>
                  <a:schemeClr val="tx1"/>
                </a:solidFill>
                <a:latin typeface="Raleway" pitchFamily="2" charset="0"/>
              </a:rPr>
              <a:t>Mettez en place </a:t>
            </a:r>
            <a:r>
              <a:rPr lang="fr-CA" sz="3500" b="1" dirty="0">
                <a:solidFill>
                  <a:schemeClr val="tx1"/>
                </a:solidFill>
                <a:latin typeface="Raleway" pitchFamily="2" charset="0"/>
              </a:rPr>
              <a:t>2 stratégies d’approche, comportements engagés ou habitudes de vie aidantes </a:t>
            </a:r>
            <a:r>
              <a:rPr lang="fr-CA" sz="3500" dirty="0">
                <a:solidFill>
                  <a:schemeClr val="tx1"/>
                </a:solidFill>
                <a:latin typeface="Raleway" pitchFamily="2" charset="0"/>
              </a:rPr>
              <a:t>identifiées dans votre boussole (quadrant 4) afin de…</a:t>
            </a:r>
          </a:p>
          <a:p>
            <a:pPr algn="l"/>
            <a:endParaRPr lang="fr-CA" sz="1100" dirty="0">
              <a:solidFill>
                <a:schemeClr val="tx1"/>
              </a:solidFill>
              <a:latin typeface="Raleway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CA" sz="2200" dirty="0">
                <a:solidFill>
                  <a:schemeClr val="tx1"/>
                </a:solidFill>
                <a:latin typeface="Raleway" pitchFamily="2" charset="0"/>
              </a:rPr>
              <a:t>Vous approcher</a:t>
            </a:r>
            <a:r>
              <a:rPr lang="fr-CA" sz="22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fr-CA" sz="2200" dirty="0">
                <a:solidFill>
                  <a:schemeClr val="tx1"/>
                </a:solidFill>
                <a:latin typeface="Raleway" pitchFamily="2" charset="0"/>
              </a:rPr>
              <a:t>de ce qui </a:t>
            </a:r>
            <a:r>
              <a:rPr lang="fr-CA" sz="2200" b="1" dirty="0">
                <a:solidFill>
                  <a:schemeClr val="tx1"/>
                </a:solidFill>
                <a:latin typeface="Raleway" pitchFamily="2" charset="0"/>
              </a:rPr>
              <a:t>est important pour vous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CA" sz="2200" dirty="0">
                <a:solidFill>
                  <a:schemeClr val="tx1"/>
                </a:solidFill>
                <a:latin typeface="Raleway" pitchFamily="2" charset="0"/>
              </a:rPr>
              <a:t>Tendre vers un </a:t>
            </a:r>
            <a:r>
              <a:rPr lang="fr-CA" sz="2200" b="1" dirty="0">
                <a:solidFill>
                  <a:schemeClr val="tx1"/>
                </a:solidFill>
                <a:latin typeface="Raleway" pitchFamily="2" charset="0"/>
              </a:rPr>
              <a:t>mode de vie </a:t>
            </a:r>
            <a:r>
              <a:rPr lang="fr-CA" sz="2200" b="1" dirty="0">
                <a:solidFill>
                  <a:schemeClr val="tx1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plus sain, conscient</a:t>
            </a:r>
            <a:r>
              <a:rPr lang="fr-CA" sz="2200" dirty="0">
                <a:solidFill>
                  <a:schemeClr val="tx1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et </a:t>
            </a:r>
            <a:r>
              <a:rPr lang="fr-CA" sz="2200" b="1" dirty="0">
                <a:solidFill>
                  <a:schemeClr val="tx1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contribuant à </a:t>
            </a:r>
            <a:r>
              <a:rPr lang="fr-CA" sz="2200" b="1" dirty="0">
                <a:solidFill>
                  <a:schemeClr val="tx1"/>
                </a:solidFill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votre</a:t>
            </a:r>
            <a:r>
              <a:rPr lang="fr-CA" sz="2200" b="1" dirty="0">
                <a:solidFill>
                  <a:schemeClr val="tx1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bien-être</a:t>
            </a:r>
            <a:endParaRPr lang="fr-CA" sz="2200" b="1" dirty="0">
              <a:solidFill>
                <a:schemeClr val="tx1"/>
              </a:solidFill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0FB570-1324-7302-2BEF-FF5F6476A9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72177" y="-625991"/>
            <a:ext cx="4047644" cy="26232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2B9E14-995D-C0BA-5114-1158E2A31C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367718"/>
            <a:ext cx="2294721" cy="4902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D352122-8E91-9DB8-3CBA-F142CE0BDA7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496529" y="6259317"/>
            <a:ext cx="1695470" cy="5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6A363A-62FF-4672-A6E4-328E9BE9061D}"/>
              </a:ext>
            </a:extLst>
          </p:cNvPr>
          <p:cNvSpPr/>
          <p:nvPr/>
        </p:nvSpPr>
        <p:spPr>
          <a:xfrm>
            <a:off x="4128895" y="1842052"/>
            <a:ext cx="2349775" cy="845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4FB4C7-4085-48DC-8C0C-F07D0F2CDB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7363" r="6598" b="6179"/>
          <a:stretch/>
        </p:blipFill>
        <p:spPr>
          <a:xfrm>
            <a:off x="5887625" y="1881887"/>
            <a:ext cx="3975652" cy="394362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C4D5C3F-53F3-4D15-A284-EFEF2ACF8256}"/>
              </a:ext>
            </a:extLst>
          </p:cNvPr>
          <p:cNvSpPr txBox="1"/>
          <p:nvPr/>
        </p:nvSpPr>
        <p:spPr>
          <a:xfrm>
            <a:off x="5178855" y="884194"/>
            <a:ext cx="5393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i="1" dirty="0">
                <a:solidFill>
                  <a:srgbClr val="295CAA"/>
                </a:solidFill>
                <a:latin typeface="Raleway"/>
              </a:rPr>
              <a:t>Répondez à ce court questionnaire à partir de votre téléphone.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654F1C-A0A4-4BEC-992B-1ACF174BE51F}"/>
              </a:ext>
            </a:extLst>
          </p:cNvPr>
          <p:cNvSpPr txBox="1"/>
          <p:nvPr/>
        </p:nvSpPr>
        <p:spPr>
          <a:xfrm>
            <a:off x="226152" y="2208003"/>
            <a:ext cx="5135560" cy="3255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fr-CA" sz="4000" b="1" dirty="0">
                <a:solidFill>
                  <a:srgbClr val="2F5CEE"/>
                </a:solidFill>
                <a:latin typeface="Raleway"/>
              </a:rPr>
              <a:t>L’équipe HORS-PISTE veut savoir ce que vous pensez de cet atelier.</a:t>
            </a:r>
          </a:p>
          <a:p>
            <a:pPr algn="ctr">
              <a:lnSpc>
                <a:spcPts val="5000"/>
              </a:lnSpc>
            </a:pPr>
            <a:endParaRPr lang="fr-CA" sz="4000" b="1" dirty="0">
              <a:solidFill>
                <a:srgbClr val="295CAA"/>
              </a:solidFill>
              <a:latin typeface="Raleway"/>
            </a:endParaRPr>
          </a:p>
        </p:txBody>
      </p:sp>
      <p:pic>
        <p:nvPicPr>
          <p:cNvPr id="1036" name="Picture 12" descr="https://lh5.googleusercontent.com/frXL9LRE0YayqwwrT-9Ca-igmrez2w5dI2ziTWPFaGHCZJkqeCr100cgt2pMZTS21EAIU-zS7Ji1JZDPpiYNSWAOKRMV-uYaWIBE8Q86J3UGsq0W7OpSzFxt3Nqb0LefKjkMG47wI1Dd7Cf97i7AFgtb3g=s2048">
            <a:extLst>
              <a:ext uri="{FF2B5EF4-FFF2-40B4-BE49-F238E27FC236}">
                <a16:creationId xmlns:a16="http://schemas.microsoft.com/office/drawing/2014/main" id="{5A0E0674-5AD4-46F1-BA25-F0F978D4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7909" flipH="1">
            <a:off x="9719488" y="12598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99E18-C7A3-458D-96B0-F0DAF60C19B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036863"/>
            <a:ext cx="12192000" cy="5435656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77"/>
              </a:rPr>
              <a:t>Les habitudes de vie, </a:t>
            </a:r>
            <a:b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77"/>
              </a:rPr>
            </a:b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77"/>
              </a:rPr>
              <a:t>vous connaissez? </a:t>
            </a:r>
            <a:br>
              <a:rPr lang="fr-CA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77"/>
              </a:rPr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EDDBF5-FC03-45EB-8E5A-7F596248CF2C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3410" y="2465294"/>
            <a:ext cx="5430716" cy="3657600"/>
          </a:xfr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38163" indent="-179388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Comportements, actions, moyens</a:t>
            </a:r>
          </a:p>
          <a:p>
            <a:pPr marL="538163" indent="-179388" algn="l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Adoptés de manière </a:t>
            </a:r>
            <a:r>
              <a:rPr lang="fr-CA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répétée</a:t>
            </a: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 et à </a:t>
            </a:r>
            <a:r>
              <a:rPr lang="fr-CA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long terme</a:t>
            </a:r>
          </a:p>
          <a:p>
            <a:pPr marL="538163" indent="-179388" algn="l" defTabSz="890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Composent notre </a:t>
            </a:r>
            <a:r>
              <a:rPr lang="fr-CA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mode de vie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6BF574AE-7F6B-84E0-B4D2-4A83642512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37536" y="2465294"/>
            <a:ext cx="5631736" cy="36576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79388" marR="0" lvl="0" indent="0" algn="ctr" defTabSz="890588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Mode de vie 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: </a:t>
            </a:r>
          </a:p>
          <a:p>
            <a:pPr marL="179388" marR="0" lvl="0" indent="0" algn="ctr" defTabSz="890588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« </a:t>
            </a:r>
            <a:r>
              <a:rPr kumimoji="0" lang="fr-CA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Ensemble d'habitudes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 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qui assurent la survie et l'épanouissement d'une personne dans sa société tout au long de son existence. » </a:t>
            </a:r>
          </a:p>
          <a:p>
            <a:pPr marL="534988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178E17-AB7D-6B45-C49A-12D9155FE3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206102" y="6142355"/>
            <a:ext cx="2663170" cy="3107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E93F28-E4C3-6ED3-3941-2C62731834B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81690" y="-730209"/>
            <a:ext cx="3828620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6C242-EE67-4227-ACA5-BA66284CE2E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047165"/>
            <a:ext cx="12192000" cy="5229649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fr-CA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Les 5 principales habitudes</a:t>
            </a:r>
            <a:br>
              <a:rPr lang="fr-CA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r>
              <a:rPr lang="fr-CA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de vie</a:t>
            </a:r>
            <a:endParaRPr lang="fr-CA" sz="4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9571F7-4B88-3267-DCE9-D5FCCC76DD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30471" y="-694601"/>
            <a:ext cx="3828620" cy="248128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8F48AAE-26A5-6866-632B-00E1D29A24F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02591" y="2737311"/>
            <a:ext cx="9996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Activité physique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Utilisation des écrans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Sommeil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Alimentation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Consommation d’alcool, de cannabis et d’autres drogues</a:t>
            </a:r>
          </a:p>
        </p:txBody>
      </p:sp>
      <p:pic>
        <p:nvPicPr>
          <p:cNvPr id="12" name="Graphique 11" descr="Yoga contour">
            <a:extLst>
              <a:ext uri="{FF2B5EF4-FFF2-40B4-BE49-F238E27FC236}">
                <a16:creationId xmlns:a16="http://schemas.microsoft.com/office/drawing/2014/main" id="{C928C97C-5829-83C4-DE43-7F010ED31F5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17203" y="2445726"/>
            <a:ext cx="914400" cy="914400"/>
          </a:xfrm>
          <a:prstGeom prst="rect">
            <a:avLst/>
          </a:prstGeom>
        </p:spPr>
      </p:pic>
      <p:pic>
        <p:nvPicPr>
          <p:cNvPr id="14" name="Graphique 13" descr="Selfie avec un remplissage uni">
            <a:extLst>
              <a:ext uri="{FF2B5EF4-FFF2-40B4-BE49-F238E27FC236}">
                <a16:creationId xmlns:a16="http://schemas.microsoft.com/office/drawing/2014/main" id="{42B0C212-60B1-6BD8-A26D-FE3066A7266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45377" y="3148950"/>
            <a:ext cx="914400" cy="914400"/>
          </a:xfrm>
          <a:prstGeom prst="rect">
            <a:avLst/>
          </a:prstGeom>
        </p:spPr>
      </p:pic>
      <p:pic>
        <p:nvPicPr>
          <p:cNvPr id="16" name="Graphique 15" descr="Dormir contour">
            <a:extLst>
              <a:ext uri="{FF2B5EF4-FFF2-40B4-BE49-F238E27FC236}">
                <a16:creationId xmlns:a16="http://schemas.microsoft.com/office/drawing/2014/main" id="{84477A2A-58F9-766D-D6C6-A1DA6B4249E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50267" y="3511860"/>
            <a:ext cx="914400" cy="1050893"/>
          </a:xfrm>
          <a:prstGeom prst="rect">
            <a:avLst/>
          </a:prstGeom>
        </p:spPr>
      </p:pic>
      <p:pic>
        <p:nvPicPr>
          <p:cNvPr id="18" name="Graphique 17" descr="Sac de courses avec un remplissage uni">
            <a:extLst>
              <a:ext uri="{FF2B5EF4-FFF2-40B4-BE49-F238E27FC236}">
                <a16:creationId xmlns:a16="http://schemas.microsoft.com/office/drawing/2014/main" id="{07F8C814-0C30-AFCA-EB5B-CC4D27F1E53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50267" y="4255682"/>
            <a:ext cx="914400" cy="914400"/>
          </a:xfrm>
          <a:prstGeom prst="rect">
            <a:avLst/>
          </a:prstGeom>
        </p:spPr>
      </p:pic>
      <p:pic>
        <p:nvPicPr>
          <p:cNvPr id="20" name="Graphique 19" descr="Coupes à champagne contour">
            <a:extLst>
              <a:ext uri="{FF2B5EF4-FFF2-40B4-BE49-F238E27FC236}">
                <a16:creationId xmlns:a16="http://schemas.microsoft.com/office/drawing/2014/main" id="{6C231731-5B6E-6778-5D40-34FFF6FF20A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06155" y="47128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6C242-EE67-4227-ACA5-BA66284CE2E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138518"/>
            <a:ext cx="12192000" cy="5334000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538163" algn="l"/>
            <a:b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br>
              <a:rPr lang="fr-CA" b="1" dirty="0">
                <a:solidFill>
                  <a:srgbClr val="86C4A7"/>
                </a:solidFill>
                <a:latin typeface="Raleway" panose="020B0003030101060003" pitchFamily="34" charset="0"/>
              </a:rPr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C51680-0119-4D78-A8A0-3707E072A1B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699531" y="1680562"/>
            <a:ext cx="4514850" cy="538001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CA" sz="3600" b="1" u="sng" dirty="0">
                <a:solidFill>
                  <a:schemeClr val="tx1"/>
                </a:solidFill>
                <a:latin typeface="Raleway" pitchFamily="2" charset="0"/>
              </a:rPr>
              <a:t>Activité physique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5D23B0-C9F2-4FD6-8CE0-A03852BFBC8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38723" y="3002602"/>
            <a:ext cx="59984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+mj-lt"/>
              </a:rPr>
              <a:t>En quoi l’activité physique est-elle bénéfique pour la santé mentale? </a:t>
            </a:r>
          </a:p>
          <a:p>
            <a:endParaRPr lang="fr-CA" sz="2400" dirty="0">
              <a:latin typeface="+mj-lt"/>
            </a:endParaRPr>
          </a:p>
          <a:p>
            <a:r>
              <a:rPr lang="fr-CA" sz="2400" dirty="0">
                <a:latin typeface="+mj-lt"/>
              </a:rPr>
              <a:t>Comment pouvons-nous augmenter notre activité physique dans nos habitudes de vie?</a:t>
            </a:r>
          </a:p>
          <a:p>
            <a:pPr algn="r"/>
            <a:endParaRPr lang="fr-CA" sz="1000" dirty="0"/>
          </a:p>
        </p:txBody>
      </p:sp>
      <p:pic>
        <p:nvPicPr>
          <p:cNvPr id="1026" name="Picture 2" descr="Reprendre une activité physique | Fédération Française des Diabétiques">
            <a:extLst>
              <a:ext uri="{FF2B5EF4-FFF2-40B4-BE49-F238E27FC236}">
                <a16:creationId xmlns:a16="http://schemas.microsoft.com/office/drawing/2014/main" id="{E863CEFE-9A0C-47F7-97AC-6999D91BEA8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5" y="3049052"/>
            <a:ext cx="4228973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23CD40-CD51-C1E6-C11D-3910CE1677D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528151" y="1370591"/>
            <a:ext cx="914479" cy="9144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B5A852A-56B0-4C3B-A75B-FECB883DD0F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1690" y="-644726"/>
            <a:ext cx="3828620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6C242-EE67-4227-ACA5-BA66284CE2E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239864"/>
            <a:ext cx="12192000" cy="5176434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538163" algn="l"/>
            <a:b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b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C51680-0119-4D78-A8A0-3707E072A1B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850455" y="1692222"/>
            <a:ext cx="5897260" cy="1514763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CA" sz="3200" b="1" u="sng" dirty="0">
                <a:solidFill>
                  <a:schemeClr val="tx1"/>
                </a:solidFill>
                <a:latin typeface="Raleway" panose="020B0003030101060003" pitchFamily="34" charset="0"/>
              </a:rPr>
              <a:t>Utilisation des technologies et des outils numériques</a:t>
            </a:r>
            <a:endParaRPr lang="fr-CA" sz="3200" u="sng" dirty="0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5D23B0-C9F2-4FD6-8CE0-A03852BFBC8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50455" y="3153866"/>
            <a:ext cx="609479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+mj-lt"/>
              </a:rPr>
              <a:t>À votre avis, comment l’utilisation des technologies et outils numériques peuvent être profitables et nuisibles aux habitudes de vie? </a:t>
            </a:r>
          </a:p>
          <a:p>
            <a:endParaRPr lang="fr-CA" sz="2400" dirty="0">
              <a:latin typeface="+mj-lt"/>
            </a:endParaRPr>
          </a:p>
          <a:p>
            <a:r>
              <a:rPr lang="fr-CA" sz="2400" dirty="0">
                <a:latin typeface="+mj-lt"/>
              </a:rPr>
              <a:t>Quels moyens pouvons-nous utiliser pour s’aider à en avoir une saine utilisation?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fr-CA" sz="1000" dirty="0"/>
          </a:p>
        </p:txBody>
      </p:sp>
      <p:pic>
        <p:nvPicPr>
          <p:cNvPr id="2054" name="Picture 6" descr="Ventajas del uso de la telefonía móvil en cuarentena - Tu Parada Digital">
            <a:extLst>
              <a:ext uri="{FF2B5EF4-FFF2-40B4-BE49-F238E27FC236}">
                <a16:creationId xmlns:a16="http://schemas.microsoft.com/office/drawing/2014/main" id="{E7C2391A-248E-4575-B2D2-5FA713F821B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3" y="2871217"/>
            <a:ext cx="4874286" cy="2682556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BC034B-5F21-A388-8151-B61FEB6625A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833236" y="2234054"/>
            <a:ext cx="914479" cy="9144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75C251-1B2E-4687-A8DB-2A4CCE02B48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1690" y="-468416"/>
            <a:ext cx="3828620" cy="22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6C242-EE67-4227-ACA5-BA66284CE2E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-1" y="1264101"/>
            <a:ext cx="12192000" cy="5150999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538163" algn="l"/>
            <a:b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b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C51680-0119-4D78-A8A0-3707E072A1B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827363" y="1798696"/>
            <a:ext cx="4514850" cy="538001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CA" sz="3200" b="1" u="sng" dirty="0">
                <a:solidFill>
                  <a:schemeClr val="tx1"/>
                </a:solidFill>
              </a:rPr>
              <a:t>Alimentation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5D23B0-C9F2-4FD6-8CE0-A03852BFBC8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27363" y="3159593"/>
            <a:ext cx="5873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+mj-lt"/>
              </a:rPr>
              <a:t>À votre avis, qu’est-ce qu’une saine alimentation?  </a:t>
            </a:r>
          </a:p>
          <a:p>
            <a:endParaRPr lang="fr-CA" sz="2400" dirty="0">
              <a:latin typeface="+mj-lt"/>
            </a:endParaRPr>
          </a:p>
          <a:p>
            <a:r>
              <a:rPr lang="fr-CA" sz="2400" dirty="0">
                <a:latin typeface="+mj-lt"/>
              </a:rPr>
              <a:t>Quels seraient les moyens à se donner pour favoriser son alimentation?</a:t>
            </a:r>
          </a:p>
        </p:txBody>
      </p:sp>
      <p:pic>
        <p:nvPicPr>
          <p:cNvPr id="4098" name="Picture 2" descr="Comment bien se nourrir en période d'examens">
            <a:extLst>
              <a:ext uri="{FF2B5EF4-FFF2-40B4-BE49-F238E27FC236}">
                <a16:creationId xmlns:a16="http://schemas.microsoft.com/office/drawing/2014/main" id="{FF3CD3BD-200A-47F1-8E91-ACEC642844D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6" y="3204159"/>
            <a:ext cx="4382073" cy="246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62B0C1-49B7-BF14-8B15-7638508C9A8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584703" y="1504025"/>
            <a:ext cx="914479" cy="9144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B4A7A7-C034-4A72-AF2B-50EE8FB3A22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1689" y="-638208"/>
            <a:ext cx="3828620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6C242-EE67-4227-ACA5-BA66284CE2E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140906"/>
            <a:ext cx="12191999" cy="5276143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538163" algn="l"/>
            <a:b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b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C51680-0119-4D78-A8A0-3707E072A1B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660246" y="1594844"/>
            <a:ext cx="3970438" cy="538001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CA" sz="3600" b="1" u="sng" dirty="0">
                <a:solidFill>
                  <a:schemeClr val="tx1"/>
                </a:solidFill>
                <a:latin typeface="Raleway" panose="020B0003030101060003" pitchFamily="34" charset="0"/>
              </a:rPr>
              <a:t>Sommeil</a:t>
            </a:r>
            <a:endParaRPr lang="fr-CA" sz="3600" u="sng" dirty="0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5D23B0-C9F2-4FD6-8CE0-A03852BFBC8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630449" y="3008139"/>
            <a:ext cx="59786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+mj-lt"/>
              </a:rPr>
              <a:t>À votre avis, qu’est-ce qui nuit au sommeil? Qu’est-ce qui le favorise?</a:t>
            </a:r>
          </a:p>
          <a:p>
            <a:r>
              <a:rPr lang="fr-CA" sz="2400" dirty="0">
                <a:latin typeface="+mj-lt"/>
              </a:rPr>
              <a:t> </a:t>
            </a:r>
          </a:p>
          <a:p>
            <a:r>
              <a:rPr lang="fr-CA" sz="2400" dirty="0">
                <a:latin typeface="+mj-lt"/>
              </a:rPr>
              <a:t>À votre avis, quels seraient les moyens à se donner pour favoriser son sommeil?</a:t>
            </a:r>
          </a:p>
          <a:p>
            <a:pPr algn="r"/>
            <a:endParaRPr lang="fr-CA" sz="1000" dirty="0">
              <a:latin typeface="Raleway" pitchFamily="2" charset="0"/>
            </a:endParaRPr>
          </a:p>
        </p:txBody>
      </p:sp>
      <p:pic>
        <p:nvPicPr>
          <p:cNvPr id="3074" name="Picture 2" descr="Réveil difficile: 5 conseils pour devenir &quot;du matin&quot; | Le Huffington ...">
            <a:extLst>
              <a:ext uri="{FF2B5EF4-FFF2-40B4-BE49-F238E27FC236}">
                <a16:creationId xmlns:a16="http://schemas.microsoft.com/office/drawing/2014/main" id="{245747AD-4BCB-45F3-94FF-F002DD102AB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7" y="3032261"/>
            <a:ext cx="4428565" cy="24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914217-7108-5CC4-2502-E2F4737A40A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58169" y="1387648"/>
            <a:ext cx="914479" cy="10486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E32F93-600E-4DC3-BC30-390E321E737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1690" y="-468416"/>
            <a:ext cx="3828620" cy="21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6C242-EE67-4227-ACA5-BA66284CE2E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084881"/>
            <a:ext cx="12192000" cy="5454205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538163" algn="l"/>
            <a:b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b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C51680-0119-4D78-A8A0-3707E072A1B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611165" y="1352076"/>
            <a:ext cx="5501120" cy="1323890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CA" sz="3200" b="1" u="sng" dirty="0">
                <a:solidFill>
                  <a:schemeClr val="tx1"/>
                </a:solidFill>
                <a:latin typeface="Raleway" pitchFamily="2" charset="0"/>
              </a:rPr>
              <a:t>Consommation d’alcool, de cannabis et d’autres drogues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5D23B0-C9F2-4FD6-8CE0-A03852BFBC8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662905" y="3082185"/>
            <a:ext cx="5934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+mj-lt"/>
              </a:rPr>
              <a:t>Quels sont les signes de dépendance à surveiller lors de consommation (la sienne ou celle de son entourage) ?  </a:t>
            </a:r>
          </a:p>
          <a:p>
            <a:endParaRPr lang="fr-CA" sz="2400" dirty="0">
              <a:latin typeface="+mj-lt"/>
            </a:endParaRPr>
          </a:p>
          <a:p>
            <a:r>
              <a:rPr lang="fr-CA" sz="2400" dirty="0">
                <a:latin typeface="+mj-lt"/>
              </a:rPr>
              <a:t>Dans quels contextes devrions-nous nous abstenir de consommer? </a:t>
            </a:r>
          </a:p>
          <a:p>
            <a:endParaRPr lang="fr-CA" dirty="0"/>
          </a:p>
        </p:txBody>
      </p:sp>
      <p:pic>
        <p:nvPicPr>
          <p:cNvPr id="1026" name="Picture 2" descr="Les addictions : Alcool, drogue, médicaments, nourriture, sport ...">
            <a:extLst>
              <a:ext uri="{FF2B5EF4-FFF2-40B4-BE49-F238E27FC236}">
                <a16:creationId xmlns:a16="http://schemas.microsoft.com/office/drawing/2014/main" id="{0C7AF5E7-90C0-4171-BE91-A4DFBBF03415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9" y="2991970"/>
            <a:ext cx="4472987" cy="25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4F0D872-3066-411D-A16B-0378FAB7B9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848626" y="1507357"/>
            <a:ext cx="914479" cy="9144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5831A3-F1C2-47D7-B187-4F8FD5AF04D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4424" y="-704391"/>
            <a:ext cx="3828620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796</Words>
  <Application>Microsoft Office PowerPoint</Application>
  <PresentationFormat>Grand écran</PresentationFormat>
  <Paragraphs>176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Raleway</vt:lpstr>
      <vt:lpstr>Trebuchet MS</vt:lpstr>
      <vt:lpstr>Wingdings</vt:lpstr>
      <vt:lpstr>Wingdings 3</vt:lpstr>
      <vt:lpstr>Ion</vt:lpstr>
      <vt:lpstr>Présentation PowerPoint</vt:lpstr>
      <vt:lpstr>À la fin de l’atelier, vous serez en  mesure de…</vt:lpstr>
      <vt:lpstr>Les habitudes de vie,  vous connaissez?  </vt:lpstr>
      <vt:lpstr>Les 5 principales habitudes de vie</vt:lpstr>
      <vt:lpstr>  </vt:lpstr>
      <vt:lpstr>  </vt:lpstr>
      <vt:lpstr>  </vt:lpstr>
      <vt:lpstr>  </vt:lpstr>
      <vt:lpstr>  </vt:lpstr>
      <vt:lpstr>    La question qui tue!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Défi Hors-Piste!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Guy</dc:creator>
  <cp:lastModifiedBy>Marie-Christine Morin</cp:lastModifiedBy>
  <cp:revision>87</cp:revision>
  <dcterms:created xsi:type="dcterms:W3CDTF">2023-01-11T14:08:12Z</dcterms:created>
  <dcterms:modified xsi:type="dcterms:W3CDTF">2023-09-21T18:10:55Z</dcterms:modified>
</cp:coreProperties>
</file>