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sldIdLst>
    <p:sldId id="326" r:id="rId5"/>
    <p:sldId id="260" r:id="rId6"/>
    <p:sldId id="267" r:id="rId7"/>
    <p:sldId id="274" r:id="rId8"/>
    <p:sldId id="275" r:id="rId9"/>
    <p:sldId id="276" r:id="rId10"/>
    <p:sldId id="278" r:id="rId11"/>
    <p:sldId id="290" r:id="rId12"/>
    <p:sldId id="319" r:id="rId13"/>
    <p:sldId id="291" r:id="rId14"/>
    <p:sldId id="321" r:id="rId15"/>
    <p:sldId id="322" r:id="rId16"/>
    <p:sldId id="323" r:id="rId17"/>
    <p:sldId id="324" r:id="rId18"/>
    <p:sldId id="325" r:id="rId19"/>
    <p:sldId id="313" r:id="rId20"/>
    <p:sldId id="320" r:id="rId21"/>
    <p:sldId id="32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ine" initials="FB" lastIdx="28" clrIdx="0"/>
  <p:cmAuthor id="1" name="Charest-Caron, Maxime" initials="CM" lastIdx="1" clrIdx="1">
    <p:extLst>
      <p:ext uri="{19B8F6BF-5375-455C-9EA6-DF929625EA0E}">
        <p15:presenceInfo xmlns:p15="http://schemas.microsoft.com/office/powerpoint/2012/main" userId="S-1-5-21-3733094790-4122070672-2362316126-175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4A7"/>
    <a:srgbClr val="2F5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21"/>
    <p:restoredTop sz="94694"/>
  </p:normalViewPr>
  <p:slideViewPr>
    <p:cSldViewPr snapToGrid="0" snapToObjects="1">
      <p:cViewPr varScale="1">
        <p:scale>
          <a:sx n="69" d="100"/>
          <a:sy n="69" d="100"/>
        </p:scale>
        <p:origin x="10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E4D95-9788-2742-B5F7-8804EEB1940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42458-EA61-BD4A-87B6-C76BC5BDA1C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7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54667-76EB-4149-AAB4-8806E6F19A1B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5395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svg"/><Relationship Id="rId21" Type="http://schemas.openxmlformats.org/officeDocument/2006/relationships/image" Target="../media/image29.svg"/><Relationship Id="rId34" Type="http://schemas.openxmlformats.org/officeDocument/2006/relationships/image" Target="../media/image42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3.svg"/><Relationship Id="rId33" Type="http://schemas.openxmlformats.org/officeDocument/2006/relationships/image" Target="../media/image41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31" Type="http://schemas.openxmlformats.org/officeDocument/2006/relationships/image" Target="../media/image39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svg"/><Relationship Id="rId30" Type="http://schemas.openxmlformats.org/officeDocument/2006/relationships/image" Target="../media/image38.png"/><Relationship Id="rId35" Type="http://schemas.openxmlformats.org/officeDocument/2006/relationships/image" Target="../media/image43.svg"/><Relationship Id="rId8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2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Slide_Texture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9B891-1C7A-D74D-BCC9-A235ED5CA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C34DBC7-D519-1449-989F-F8DC494259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0088" y="1904684"/>
            <a:ext cx="3928449" cy="11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5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D72870-C2AC-7C4B-9812-81CD99198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588DF-BD35-8846-9B31-C2A7C539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BC2B0EE-2389-1B46-81D4-383338BE2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7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C24290-9982-DB42-BFFB-8B8382E30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4426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19B03C-C66B-D743-AED5-B138F080B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7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85A72D-F956-044F-B0BD-A9E64189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285319-A7C3-EA45-AD01-2C8B65D4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873877F-8937-5547-8917-ACFFAB476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43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AA7A55-9C27-A043-9FD2-63CFC2A6B4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F93F22D-DDC2-AB45-89FE-8F96906B03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9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73CE6B-6AB0-E749-A595-F3A55AB75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F77FF-B294-EE41-9900-3A32826F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49B4A-93D8-684A-995C-13C182A0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BD6FF40-F170-4440-ABB6-054606168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50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41F2A76-EA04-3641-AF52-880551056A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AD42B7-E6AB-7249-90D5-3008A01A4C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20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nd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8610600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B87729E-993A-294A-BBB8-F6D1D38D02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96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texture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1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33C66C-D91C-974D-8A92-97E6683304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D4C8A-85D4-5043-BEF5-8A2D534C7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02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raphic 249">
            <a:extLst>
              <a:ext uri="{FF2B5EF4-FFF2-40B4-BE49-F238E27FC236}">
                <a16:creationId xmlns:a16="http://schemas.microsoft.com/office/drawing/2014/main" id="{4C235A39-4C0A-5C46-A282-E8CFC7991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4129" y="4311366"/>
            <a:ext cx="720000" cy="720000"/>
          </a:xfrm>
          <a:prstGeom prst="rect">
            <a:avLst/>
          </a:prstGeom>
        </p:spPr>
      </p:pic>
      <p:pic>
        <p:nvPicPr>
          <p:cNvPr id="252" name="Graphic 251">
            <a:extLst>
              <a:ext uri="{FF2B5EF4-FFF2-40B4-BE49-F238E27FC236}">
                <a16:creationId xmlns:a16="http://schemas.microsoft.com/office/drawing/2014/main" id="{4503AF7B-36B3-664D-8EF6-DA145CD248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4405" y="4311366"/>
            <a:ext cx="720000" cy="720000"/>
          </a:xfrm>
          <a:prstGeom prst="rect">
            <a:avLst/>
          </a:prstGeom>
        </p:spPr>
      </p:pic>
      <p:pic>
        <p:nvPicPr>
          <p:cNvPr id="254" name="Graphic 253">
            <a:extLst>
              <a:ext uri="{FF2B5EF4-FFF2-40B4-BE49-F238E27FC236}">
                <a16:creationId xmlns:a16="http://schemas.microsoft.com/office/drawing/2014/main" id="{FE660C18-B577-314F-80F6-589EDC4EF7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8177" y="4311366"/>
            <a:ext cx="720000" cy="720000"/>
          </a:xfrm>
          <a:prstGeom prst="rect">
            <a:avLst/>
          </a:prstGeom>
        </p:spPr>
      </p:pic>
      <p:pic>
        <p:nvPicPr>
          <p:cNvPr id="256" name="Graphic 255">
            <a:extLst>
              <a:ext uri="{FF2B5EF4-FFF2-40B4-BE49-F238E27FC236}">
                <a16:creationId xmlns:a16="http://schemas.microsoft.com/office/drawing/2014/main" id="{ACF60A9D-9A27-A447-A681-753735C8BA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9204" y="4311366"/>
            <a:ext cx="720000" cy="720000"/>
          </a:xfrm>
          <a:prstGeom prst="rect">
            <a:avLst/>
          </a:prstGeom>
        </p:spPr>
      </p:pic>
      <p:pic>
        <p:nvPicPr>
          <p:cNvPr id="258" name="Graphic 257">
            <a:extLst>
              <a:ext uri="{FF2B5EF4-FFF2-40B4-BE49-F238E27FC236}">
                <a16:creationId xmlns:a16="http://schemas.microsoft.com/office/drawing/2014/main" id="{2F4B4CF8-21F7-704C-9582-0DE788BD69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04129" y="3230218"/>
            <a:ext cx="720000" cy="720000"/>
          </a:xfrm>
          <a:prstGeom prst="rect">
            <a:avLst/>
          </a:prstGeom>
        </p:spPr>
      </p:pic>
      <p:pic>
        <p:nvPicPr>
          <p:cNvPr id="260" name="Graphic 259">
            <a:extLst>
              <a:ext uri="{FF2B5EF4-FFF2-40B4-BE49-F238E27FC236}">
                <a16:creationId xmlns:a16="http://schemas.microsoft.com/office/drawing/2014/main" id="{AF66BA95-875E-C541-BFA4-98589FE26A2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81153" y="3230218"/>
            <a:ext cx="720000" cy="720000"/>
          </a:xfrm>
          <a:prstGeom prst="rect">
            <a:avLst/>
          </a:prstGeom>
        </p:spPr>
      </p:pic>
      <p:pic>
        <p:nvPicPr>
          <p:cNvPr id="262" name="Graphic 261">
            <a:extLst>
              <a:ext uri="{FF2B5EF4-FFF2-40B4-BE49-F238E27FC236}">
                <a16:creationId xmlns:a16="http://schemas.microsoft.com/office/drawing/2014/main" id="{783A8F80-503E-B148-8616-8C7220A1DB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58177" y="3230218"/>
            <a:ext cx="720000" cy="720000"/>
          </a:xfrm>
          <a:prstGeom prst="rect">
            <a:avLst/>
          </a:prstGeom>
        </p:spPr>
      </p:pic>
      <p:pic>
        <p:nvPicPr>
          <p:cNvPr id="264" name="Graphic 263">
            <a:extLst>
              <a:ext uri="{FF2B5EF4-FFF2-40B4-BE49-F238E27FC236}">
                <a16:creationId xmlns:a16="http://schemas.microsoft.com/office/drawing/2014/main" id="{871E8B32-0775-AA4A-94A9-B2A1C629C3F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99204" y="3230218"/>
            <a:ext cx="720000" cy="720000"/>
          </a:xfrm>
          <a:prstGeom prst="rect">
            <a:avLst/>
          </a:prstGeom>
        </p:spPr>
      </p:pic>
      <p:pic>
        <p:nvPicPr>
          <p:cNvPr id="266" name="Graphic 265">
            <a:extLst>
              <a:ext uri="{FF2B5EF4-FFF2-40B4-BE49-F238E27FC236}">
                <a16:creationId xmlns:a16="http://schemas.microsoft.com/office/drawing/2014/main" id="{B7B6931D-FAC8-A944-B91D-314F02A7F7F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99204" y="5392514"/>
            <a:ext cx="720000" cy="720000"/>
          </a:xfrm>
          <a:prstGeom prst="rect">
            <a:avLst/>
          </a:prstGeom>
        </p:spPr>
      </p:pic>
      <p:pic>
        <p:nvPicPr>
          <p:cNvPr id="270" name="Graphic 269">
            <a:extLst>
              <a:ext uri="{FF2B5EF4-FFF2-40B4-BE49-F238E27FC236}">
                <a16:creationId xmlns:a16="http://schemas.microsoft.com/office/drawing/2014/main" id="{A5CB98A2-6538-7743-A938-15A1AE46271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658177" y="5392514"/>
            <a:ext cx="720000" cy="720000"/>
          </a:xfrm>
          <a:prstGeom prst="rect">
            <a:avLst/>
          </a:prstGeom>
        </p:spPr>
      </p:pic>
      <p:pic>
        <p:nvPicPr>
          <p:cNvPr id="272" name="Graphic 271">
            <a:extLst>
              <a:ext uri="{FF2B5EF4-FFF2-40B4-BE49-F238E27FC236}">
                <a16:creationId xmlns:a16="http://schemas.microsoft.com/office/drawing/2014/main" id="{A8529D77-8C54-BC46-849B-25B4EC1AB35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481153" y="5356514"/>
            <a:ext cx="720000" cy="720000"/>
          </a:xfrm>
          <a:prstGeom prst="rect">
            <a:avLst/>
          </a:prstGeom>
        </p:spPr>
      </p:pic>
      <p:pic>
        <p:nvPicPr>
          <p:cNvPr id="274" name="Graphic 273">
            <a:extLst>
              <a:ext uri="{FF2B5EF4-FFF2-40B4-BE49-F238E27FC236}">
                <a16:creationId xmlns:a16="http://schemas.microsoft.com/office/drawing/2014/main" id="{40EF11EA-A3F4-0646-87B7-F220550C9FA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304129" y="5392514"/>
            <a:ext cx="720000" cy="720000"/>
          </a:xfrm>
          <a:prstGeom prst="rect">
            <a:avLst/>
          </a:prstGeom>
        </p:spPr>
      </p:pic>
      <p:pic>
        <p:nvPicPr>
          <p:cNvPr id="276" name="Graphic 275">
            <a:extLst>
              <a:ext uri="{FF2B5EF4-FFF2-40B4-BE49-F238E27FC236}">
                <a16:creationId xmlns:a16="http://schemas.microsoft.com/office/drawing/2014/main" id="{CD4119E3-C2C1-EB4B-A25C-8AF07D0B332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971121" y="1267852"/>
            <a:ext cx="1555200" cy="1080000"/>
          </a:xfrm>
          <a:prstGeom prst="rect">
            <a:avLst/>
          </a:prstGeom>
        </p:spPr>
      </p:pic>
      <p:pic>
        <p:nvPicPr>
          <p:cNvPr id="278" name="Graphic 277">
            <a:extLst>
              <a:ext uri="{FF2B5EF4-FFF2-40B4-BE49-F238E27FC236}">
                <a16:creationId xmlns:a16="http://schemas.microsoft.com/office/drawing/2014/main" id="{9BE3D580-2065-9746-9B71-926D77A3E08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222440" y="1267852"/>
            <a:ext cx="1080000" cy="1080000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6F1D18DF-744F-A841-A3CE-DF8C7FDF0803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257759" y="1267852"/>
            <a:ext cx="1296000" cy="1080000"/>
          </a:xfrm>
          <a:prstGeom prst="rect">
            <a:avLst/>
          </a:prstGeom>
        </p:spPr>
      </p:pic>
      <p:pic>
        <p:nvPicPr>
          <p:cNvPr id="282" name="Graphic 281">
            <a:extLst>
              <a:ext uri="{FF2B5EF4-FFF2-40B4-BE49-F238E27FC236}">
                <a16:creationId xmlns:a16="http://schemas.microsoft.com/office/drawing/2014/main" id="{5710505C-A079-C640-8BEB-01AC57FE309C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509078" y="1267852"/>
            <a:ext cx="1080000" cy="1080000"/>
          </a:xfrm>
          <a:prstGeom prst="rect">
            <a:avLst/>
          </a:prstGeom>
        </p:spPr>
      </p:pic>
      <p:pic>
        <p:nvPicPr>
          <p:cNvPr id="284" name="Graphic 283">
            <a:extLst>
              <a:ext uri="{FF2B5EF4-FFF2-40B4-BE49-F238E27FC236}">
                <a16:creationId xmlns:a16="http://schemas.microsoft.com/office/drawing/2014/main" id="{0C9A79A9-CE9B-0946-B9E7-354CD0872CB0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760397" y="12678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9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B74A4-2C42-A648-AD03-05EBBB84E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4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Dark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E675E-53CF-3A44-9759-13DD1BEF3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9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0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2AF0B2-0154-4249-9B24-EC39A7749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5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F0C9A2-DBB8-A240-AAC3-53022231D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7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2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_Textur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82C3E-D7DE-3E41-B8E1-63CA6DF62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4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8090C-C2C7-B64D-8F52-FE06616A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7AAD5F5-9DAB-3C45-9D0E-89252CB8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7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6" r:id="rId2"/>
    <p:sldLayoutId id="2147483667" r:id="rId3"/>
    <p:sldLayoutId id="2147483670" r:id="rId4"/>
    <p:sldLayoutId id="2147483661" r:id="rId5"/>
    <p:sldLayoutId id="2147483662" r:id="rId6"/>
    <p:sldLayoutId id="2147483668" r:id="rId7"/>
    <p:sldLayoutId id="2147483649" r:id="rId8"/>
    <p:sldLayoutId id="2147483658" r:id="rId9"/>
    <p:sldLayoutId id="2147483669" r:id="rId10"/>
    <p:sldLayoutId id="2147483650" r:id="rId11"/>
    <p:sldLayoutId id="2147483660" r:id="rId12"/>
    <p:sldLayoutId id="2147483652" r:id="rId13"/>
    <p:sldLayoutId id="2147483663" r:id="rId14"/>
    <p:sldLayoutId id="2147483654" r:id="rId15"/>
    <p:sldLayoutId id="2147483657" r:id="rId16"/>
    <p:sldLayoutId id="2147483664" r:id="rId17"/>
    <p:sldLayoutId id="2147483659" r:id="rId18"/>
    <p:sldLayoutId id="2147483665" r:id="rId19"/>
    <p:sldLayoutId id="2147483671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5CE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5C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5C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5C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tags" Target="../tags/tag61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9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9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tags" Target="../tags/tag88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9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103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61.png"/><Relationship Id="rId5" Type="http://schemas.openxmlformats.org/officeDocument/2006/relationships/tags" Target="../tags/tag105.xml"/><Relationship Id="rId10" Type="http://schemas.openxmlformats.org/officeDocument/2006/relationships/image" Target="../media/image60.png"/><Relationship Id="rId4" Type="http://schemas.openxmlformats.org/officeDocument/2006/relationships/tags" Target="../tags/tag104.xml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44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slideLayout" Target="../slideLayouts/slideLayout15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slideLayout" Target="../slideLayouts/slideLayout11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10" Type="http://schemas.openxmlformats.org/officeDocument/2006/relationships/tags" Target="../tags/tag24.xml"/><Relationship Id="rId19" Type="http://schemas.openxmlformats.org/officeDocument/2006/relationships/image" Target="../media/image45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46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47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48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49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10" Type="http://schemas.openxmlformats.org/officeDocument/2006/relationships/image" Target="../media/image51.jpg"/><Relationship Id="rId4" Type="http://schemas.openxmlformats.org/officeDocument/2006/relationships/tags" Target="../tags/tag50.xml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CA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56563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10</a:t>
            </a:fld>
            <a:endParaRPr lang="en-US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D7BD1F06-2948-6B44-83FD-C7B8897534B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27537" y="369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 dirty="0">
                <a:latin typeface="Raleway" panose="020B0503030101060003" pitchFamily="34" charset="77"/>
              </a:rPr>
              <a:t>Des intolérances qui déforment la réalité…</a:t>
            </a:r>
          </a:p>
        </p:txBody>
      </p:sp>
      <p:sp>
        <p:nvSpPr>
          <p:cNvPr id="3" name="ZoneTexte 2"/>
          <p:cNvSpPr txBox="1"/>
          <p:nvPr>
            <p:custDataLst>
              <p:tags r:id="rId3"/>
            </p:custDataLst>
          </p:nvPr>
        </p:nvSpPr>
        <p:spPr>
          <a:xfrm>
            <a:off x="7798922" y="1240714"/>
            <a:ext cx="5464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"/>
              </a:spcBef>
              <a:spcAft>
                <a:spcPts val="0"/>
              </a:spcAft>
            </a:pPr>
            <a:endParaRPr lang="fr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spcBef>
                <a:spcPts val="35"/>
              </a:spcBef>
              <a:spcAft>
                <a:spcPts val="0"/>
              </a:spcAft>
            </a:pPr>
            <a:r>
              <a:rPr lang="fr-CA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fr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33C1CE-65B3-451D-9A97-AE5BCC15F49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27537" y="1240286"/>
            <a:ext cx="9837636" cy="954107"/>
          </a:xfrm>
          <a:prstGeom prst="rect">
            <a:avLst/>
          </a:prstGeom>
          <a:noFill/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03B2B5-FA8D-4132-9C89-0D5044C7612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34534" y="1242899"/>
            <a:ext cx="113777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L’intolérance à l’incertitude : </a:t>
            </a:r>
          </a:p>
          <a:p>
            <a:pPr algn="ctr"/>
            <a:r>
              <a:rPr lang="fr-CA" sz="2800" b="1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s’inquiéter à propos de tout!</a:t>
            </a:r>
            <a:endParaRPr lang="fr-CA" sz="2800" b="1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EFE46F6-9785-4C99-AF15-F4577B7AE1A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987844" y="3059995"/>
            <a:ext cx="5724477" cy="2461898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C’est l’intolérance au danger possible, au changement et à la nouveauté.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A13E696-97BE-DE92-5356-D0D75D2178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37" y="2654797"/>
            <a:ext cx="4324350" cy="276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62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03B2B5-FA8D-4132-9C89-0D5044C7612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8008" y="1271395"/>
            <a:ext cx="11614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Le perfectionnisme : </a:t>
            </a:r>
          </a:p>
          <a:p>
            <a:pPr algn="ctr"/>
            <a:r>
              <a:rPr lang="fr-CA" sz="2800" b="1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Être insatisfait si ce n’est pas parfait!</a:t>
            </a:r>
            <a:endParaRPr lang="fr-CA" sz="2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11</a:t>
            </a:fld>
            <a:endParaRPr lang="en-US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D7BD1F06-2948-6B44-83FD-C7B8897534B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27537" y="1379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 dirty="0">
                <a:latin typeface="Raleway" panose="020B0503030101060003" pitchFamily="34" charset="77"/>
              </a:rPr>
              <a:t>Des intolérances qui déforment la réalité…</a:t>
            </a:r>
          </a:p>
        </p:txBody>
      </p:sp>
      <p:sp>
        <p:nvSpPr>
          <p:cNvPr id="3" name="ZoneTexte 2"/>
          <p:cNvSpPr txBox="1"/>
          <p:nvPr>
            <p:custDataLst>
              <p:tags r:id="rId4"/>
            </p:custDataLst>
          </p:nvPr>
        </p:nvSpPr>
        <p:spPr>
          <a:xfrm>
            <a:off x="7798922" y="1240714"/>
            <a:ext cx="5464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"/>
              </a:spcBef>
              <a:spcAft>
                <a:spcPts val="0"/>
              </a:spcAft>
            </a:pPr>
            <a:endParaRPr lang="fr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spcBef>
                <a:spcPts val="35"/>
              </a:spcBef>
              <a:spcAft>
                <a:spcPts val="0"/>
              </a:spcAft>
            </a:pPr>
            <a:r>
              <a:rPr lang="fr-CA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fr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33C1CE-65B3-451D-9A97-AE5BCC15F49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27537" y="1255540"/>
            <a:ext cx="10784785" cy="969962"/>
          </a:xfrm>
          <a:prstGeom prst="rect">
            <a:avLst/>
          </a:prstGeom>
          <a:noFill/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EFE46F6-9785-4C99-AF15-F4577B7AE1A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010400" y="2777618"/>
            <a:ext cx="4701922" cy="2339240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C’est l’intolérance au risque d’erreur, la tendance à critiquer vos propres réalisations, l’intolérance aux choses imparfaites.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57DCF54-1DF3-4F2E-8000-9F1D6295EB65}"/>
              </a:ext>
            </a:extLst>
          </p:cNvPr>
          <p:cNvPicPr/>
          <p:nvPr>
            <p:custDataLst>
              <p:tags r:id="rId7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1" y="2380660"/>
            <a:ext cx="5464304" cy="33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25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DB4C339-3345-4550-A97F-39FAFDE3A1F1}"/>
              </a:ext>
            </a:extLst>
          </p:cNvPr>
          <p:cNvPicPr/>
          <p:nvPr>
            <p:custDataLst>
              <p:tags r:id="rId1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32"/>
          <a:stretch/>
        </p:blipFill>
        <p:spPr>
          <a:xfrm>
            <a:off x="1086722" y="2581143"/>
            <a:ext cx="5356882" cy="320787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12</a:t>
            </a:fld>
            <a:endParaRPr lang="en-US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D7BD1F06-2948-6B44-83FD-C7B8897534B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32733" y="68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 dirty="0">
                <a:latin typeface="Raleway" panose="020B0503030101060003" pitchFamily="34" charset="77"/>
              </a:rPr>
              <a:t>Des intolérances qui déforment la réalité…</a:t>
            </a:r>
          </a:p>
        </p:txBody>
      </p:sp>
      <p:sp>
        <p:nvSpPr>
          <p:cNvPr id="3" name="ZoneTexte 2"/>
          <p:cNvSpPr txBox="1"/>
          <p:nvPr>
            <p:custDataLst>
              <p:tags r:id="rId4"/>
            </p:custDataLst>
          </p:nvPr>
        </p:nvSpPr>
        <p:spPr>
          <a:xfrm>
            <a:off x="7798922" y="1240714"/>
            <a:ext cx="5464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"/>
              </a:spcBef>
              <a:spcAft>
                <a:spcPts val="0"/>
              </a:spcAft>
            </a:pPr>
            <a:endParaRPr lang="fr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spcBef>
                <a:spcPts val="35"/>
              </a:spcBef>
              <a:spcAft>
                <a:spcPts val="0"/>
              </a:spcAft>
            </a:pPr>
            <a:r>
              <a:rPr lang="fr-CA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fr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33C1CE-65B3-451D-9A97-AE5BCC15F49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27537" y="1240714"/>
            <a:ext cx="10426263" cy="953679"/>
          </a:xfrm>
          <a:prstGeom prst="rect">
            <a:avLst/>
          </a:prstGeom>
          <a:noFill/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03B2B5-FA8D-4132-9C89-0D5044C7612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34534" y="1227403"/>
            <a:ext cx="113777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 responsabilité excessive : </a:t>
            </a:r>
          </a:p>
          <a:p>
            <a:pPr algn="ctr"/>
            <a:r>
              <a:rPr lang="fr-CA" sz="2800" b="1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Se sentir tout le temps coupable!</a:t>
            </a:r>
            <a:endParaRPr lang="fr-CA" sz="2800" b="1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EFE46F6-9785-4C99-AF15-F4577B7AE1A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010400" y="2444915"/>
            <a:ext cx="4701922" cy="2915246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C’est l’intolérance au fait que des conséquences pourraient arriver aux autres ou les affecter et que ce soit de votre faute, que vous n’ayez rien fait pour les prévenir.</a:t>
            </a:r>
          </a:p>
        </p:txBody>
      </p:sp>
    </p:spTree>
    <p:extLst>
      <p:ext uri="{BB962C8B-B14F-4D97-AF65-F5344CB8AC3E}">
        <p14:creationId xmlns:p14="http://schemas.microsoft.com/office/powerpoint/2010/main" val="898632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13</a:t>
            </a:fld>
            <a:endParaRPr lang="en-US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D7BD1F06-2948-6B44-83FD-C7B8897534B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27537" y="-133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 dirty="0">
                <a:latin typeface="Raleway" panose="020B0503030101060003" pitchFamily="34" charset="77"/>
              </a:rPr>
              <a:t>Des intolérances qui déforment la réalité…</a:t>
            </a:r>
          </a:p>
        </p:txBody>
      </p:sp>
      <p:sp>
        <p:nvSpPr>
          <p:cNvPr id="3" name="ZoneTexte 2"/>
          <p:cNvSpPr txBox="1"/>
          <p:nvPr>
            <p:custDataLst>
              <p:tags r:id="rId3"/>
            </p:custDataLst>
          </p:nvPr>
        </p:nvSpPr>
        <p:spPr>
          <a:xfrm>
            <a:off x="7798922" y="1240714"/>
            <a:ext cx="5464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"/>
              </a:spcBef>
              <a:spcAft>
                <a:spcPts val="0"/>
              </a:spcAft>
            </a:pPr>
            <a:endParaRPr lang="fr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spcBef>
                <a:spcPts val="35"/>
              </a:spcBef>
              <a:spcAft>
                <a:spcPts val="0"/>
              </a:spcAft>
            </a:pPr>
            <a:r>
              <a:rPr lang="fr-CA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fr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33C1CE-65B3-451D-9A97-AE5BCC15F49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27537" y="1235914"/>
            <a:ext cx="9837636" cy="958480"/>
          </a:xfrm>
          <a:prstGeom prst="rect">
            <a:avLst/>
          </a:prstGeom>
          <a:noFill/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03B2B5-FA8D-4132-9C89-0D5044C7612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34534" y="1242898"/>
            <a:ext cx="113777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 peur du jugement des autres : </a:t>
            </a:r>
          </a:p>
          <a:p>
            <a:pPr algn="ctr"/>
            <a:r>
              <a:rPr lang="fr-CA" sz="2800" b="1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Avoir la certitude de se faire juger!</a:t>
            </a:r>
            <a:endParaRPr lang="fr-CA" sz="2800" b="1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EFE46F6-9785-4C99-AF15-F4577B7AE1A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010400" y="2678025"/>
            <a:ext cx="4701922" cy="2742196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C’est l’intolérance au jugement et aux critiques possibles des autres, à la dérision et au fait de faire rire de soi.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7350459-69E4-4B0A-9310-6887A07CA1CD}"/>
              </a:ext>
            </a:extLst>
          </p:cNvPr>
          <p:cNvPicPr/>
          <p:nvPr>
            <p:custDataLst>
              <p:tags r:id="rId7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4" y="2444611"/>
            <a:ext cx="4805981" cy="338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71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03B2B5-FA8D-4132-9C89-0D5044C7612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83591" y="1373532"/>
            <a:ext cx="105155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L’intolérance aux émotions négatives et aux sensations physiques désagréables : </a:t>
            </a:r>
          </a:p>
          <a:p>
            <a:pPr algn="ctr"/>
            <a:r>
              <a:rPr lang="fr-CA" sz="2800" b="1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Penser que quelque chose ne va pas dans son corps!</a:t>
            </a:r>
            <a:endParaRPr lang="fr-CA" sz="2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14</a:t>
            </a:fld>
            <a:endParaRPr lang="en-US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D7BD1F06-2948-6B44-83FD-C7B8897534B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27537" y="3269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 dirty="0">
                <a:latin typeface="Raleway" panose="020B0503030101060003" pitchFamily="34" charset="77"/>
              </a:rPr>
              <a:t>Des intolérances qui déforment la réalité…</a:t>
            </a:r>
          </a:p>
        </p:txBody>
      </p:sp>
      <p:sp>
        <p:nvSpPr>
          <p:cNvPr id="3" name="ZoneTexte 2"/>
          <p:cNvSpPr txBox="1"/>
          <p:nvPr>
            <p:custDataLst>
              <p:tags r:id="rId4"/>
            </p:custDataLst>
          </p:nvPr>
        </p:nvSpPr>
        <p:spPr>
          <a:xfrm>
            <a:off x="7798922" y="1240714"/>
            <a:ext cx="5464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"/>
              </a:spcBef>
              <a:spcAft>
                <a:spcPts val="0"/>
              </a:spcAft>
            </a:pPr>
            <a:endParaRPr lang="fr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spcBef>
                <a:spcPts val="35"/>
              </a:spcBef>
              <a:spcAft>
                <a:spcPts val="0"/>
              </a:spcAft>
            </a:pPr>
            <a:r>
              <a:rPr lang="fr-CA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fr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33C1CE-65B3-451D-9A97-AE5BCC15F49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83591" y="1393081"/>
            <a:ext cx="10713047" cy="1393943"/>
          </a:xfrm>
          <a:prstGeom prst="rect">
            <a:avLst/>
          </a:prstGeom>
          <a:noFill/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80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EFE46F6-9785-4C99-AF15-F4577B7AE1A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734134" y="3238480"/>
            <a:ext cx="4701922" cy="2761555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C’est la tendance à s’inquiéter exagérément des sensations physiques et des symptômes provoqués par l’anxiété.</a:t>
            </a:r>
          </a:p>
        </p:txBody>
      </p:sp>
      <p:pic>
        <p:nvPicPr>
          <p:cNvPr id="2" name="Image 1" descr="Afficher l’image source">
            <a:extLst>
              <a:ext uri="{FF2B5EF4-FFF2-40B4-BE49-F238E27FC236}">
                <a16:creationId xmlns:a16="http://schemas.microsoft.com/office/drawing/2014/main" id="{D4148577-B0C2-B1D3-754E-548EB927CC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35" y="2939391"/>
            <a:ext cx="4807975" cy="3060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995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15</a:t>
            </a:fld>
            <a:endParaRPr lang="en-US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5C5D572-B81E-0742-9CE0-178017E85F0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909977" y="2317457"/>
            <a:ext cx="658041" cy="6301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Titre 5">
            <a:extLst>
              <a:ext uri="{FF2B5EF4-FFF2-40B4-BE49-F238E27FC236}">
                <a16:creationId xmlns:a16="http://schemas.microsoft.com/office/drawing/2014/main" id="{4C5BD425-3491-6141-9EBF-0E04F6D2CF4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50372" y="424009"/>
            <a:ext cx="117548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b="1" dirty="0">
                <a:latin typeface="Raleway"/>
              </a:rPr>
              <a:t>Des stratégies pour faire face à votre anxiété! </a:t>
            </a:r>
            <a:endParaRPr lang="fr-CA" b="1" dirty="0">
              <a:latin typeface="Raleway" panose="020B0503030101060003" pitchFamily="34" charset="77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9553CC2-72E8-4C74-B8AD-2B678661880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51114" y="1938867"/>
            <a:ext cx="11125200" cy="4179300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355600" lvl="1" indent="-261938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bg1"/>
                </a:solidFill>
                <a:latin typeface="Raleway" panose="020B0503030101060003" pitchFamily="34" charset="0"/>
              </a:rPr>
              <a:t>Adopter des habitudes de vie saines</a:t>
            </a:r>
          </a:p>
          <a:p>
            <a:pPr marL="355600" lvl="1" indent="-261938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bg1"/>
                </a:solidFill>
                <a:latin typeface="Raleway" panose="020B0503030101060003" pitchFamily="34" charset="0"/>
              </a:rPr>
              <a:t>Reconnaître vos sensations physiques et les premiers signes d’anxiété</a:t>
            </a:r>
          </a:p>
          <a:p>
            <a:pPr marL="355600" lvl="1" indent="-261938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bg1"/>
                </a:solidFill>
                <a:latin typeface="Raleway" panose="020B0503030101060003" pitchFamily="34" charset="0"/>
              </a:rPr>
              <a:t>Changer vos pensées non-aidantes en pensées aidantes</a:t>
            </a:r>
          </a:p>
          <a:p>
            <a:pPr marL="355600" lvl="1" indent="-261938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bg1"/>
                </a:solidFill>
                <a:latin typeface="Raleway" panose="020B0503030101060003" pitchFamily="34" charset="0"/>
              </a:rPr>
              <a:t>Apprendre à voir les choses autrement</a:t>
            </a:r>
          </a:p>
          <a:p>
            <a:pPr marL="355600" lvl="1" indent="-261938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bg1"/>
                </a:solidFill>
                <a:latin typeface="Raleway" panose="020B0503030101060003" pitchFamily="34" charset="0"/>
              </a:rPr>
              <a:t>Utiliser des stratégies pour composer avec vos émotions</a:t>
            </a:r>
          </a:p>
          <a:p>
            <a:pPr marL="355600" lvl="1" indent="-261938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bg1"/>
                </a:solidFill>
                <a:latin typeface="Raleway" panose="020B0503030101060003" pitchFamily="34" charset="0"/>
              </a:rPr>
              <a:t>Affronter les situations anxiogènes au lieu de les éviter</a:t>
            </a:r>
          </a:p>
          <a:p>
            <a:pPr marL="355600" lvl="1" indent="-261938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bg1"/>
                </a:solidFill>
                <a:latin typeface="Raleway" panose="020B0503030101060003" pitchFamily="34" charset="0"/>
              </a:rPr>
              <a:t>Accepter de sortir de votre zone de confort</a:t>
            </a:r>
            <a:endParaRPr lang="fr-CA" sz="2000" dirty="0">
              <a:solidFill>
                <a:schemeClr val="bg1"/>
              </a:solidFill>
              <a:latin typeface="Raleway" panose="020B05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379412" lvl="1" indent="-28575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bg1"/>
                </a:solidFill>
                <a:latin typeface="Raleway" panose="020B05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Utiliser des moyens concrets pour vous calmer quand vous faites face à une situation stressante: </a:t>
            </a:r>
          </a:p>
          <a:p>
            <a:pPr marL="836612" lvl="2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Raleway" panose="020B05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Faire de l’activité physique</a:t>
            </a:r>
          </a:p>
          <a:p>
            <a:pPr marL="836612" lvl="2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Raleway" panose="020B05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Parler de votre stress à quelqu’un</a:t>
            </a:r>
          </a:p>
          <a:p>
            <a:pPr marL="836612" lvl="2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Raleway" panose="020B05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Rire avec vos proches</a:t>
            </a:r>
          </a:p>
          <a:p>
            <a:pPr marL="836612" lvl="2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Raleway" panose="020B05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Dessiner, peindre, sculpter, créer</a:t>
            </a:r>
          </a:p>
          <a:p>
            <a:pPr marL="836612" lvl="2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Raleway" panose="020B05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Faire un exercice de pleine conscience</a:t>
            </a:r>
          </a:p>
          <a:p>
            <a:pPr marL="355600" lvl="1" indent="-261938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bg1"/>
                </a:solidFill>
                <a:latin typeface="Raleway" panose="020B05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Entretenir des relations sociales de qualité</a:t>
            </a:r>
          </a:p>
        </p:txBody>
      </p:sp>
    </p:spTree>
    <p:extLst>
      <p:ext uri="{BB962C8B-B14F-4D97-AF65-F5344CB8AC3E}">
        <p14:creationId xmlns:p14="http://schemas.microsoft.com/office/powerpoint/2010/main" val="432957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/>
          <p:cNvSpPr/>
          <p:nvPr>
            <p:custDataLst>
              <p:tags r:id="rId1"/>
            </p:custDataLst>
          </p:nvPr>
        </p:nvSpPr>
        <p:spPr>
          <a:xfrm>
            <a:off x="4538748" y="8313"/>
            <a:ext cx="4589683" cy="6134070"/>
          </a:xfrm>
          <a:custGeom>
            <a:avLst/>
            <a:gdLst>
              <a:gd name="connsiteX0" fmla="*/ 3678416 w 5832470"/>
              <a:gd name="connsiteY0" fmla="*/ 0 h 5702531"/>
              <a:gd name="connsiteX1" fmla="*/ 3977674 w 5832470"/>
              <a:gd name="connsiteY1" fmla="*/ 623454 h 5702531"/>
              <a:gd name="connsiteX2" fmla="*/ 602707 w 5832470"/>
              <a:gd name="connsiteY2" fmla="*/ 1803862 h 5702531"/>
              <a:gd name="connsiteX3" fmla="*/ 361638 w 5832470"/>
              <a:gd name="connsiteY3" fmla="*/ 3025832 h 5702531"/>
              <a:gd name="connsiteX4" fmla="*/ 4393311 w 5832470"/>
              <a:gd name="connsiteY4" fmla="*/ 3690851 h 5702531"/>
              <a:gd name="connsiteX5" fmla="*/ 5731660 w 5832470"/>
              <a:gd name="connsiteY5" fmla="*/ 5062451 h 5702531"/>
              <a:gd name="connsiteX6" fmla="*/ 2015871 w 5832470"/>
              <a:gd name="connsiteY6" fmla="*/ 5702531 h 570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32470" h="5702531">
                <a:moveTo>
                  <a:pt x="3678416" y="0"/>
                </a:moveTo>
                <a:cubicBezTo>
                  <a:pt x="4084354" y="161405"/>
                  <a:pt x="4490292" y="322810"/>
                  <a:pt x="3977674" y="623454"/>
                </a:cubicBezTo>
                <a:cubicBezTo>
                  <a:pt x="3465056" y="924098"/>
                  <a:pt x="1205380" y="1403466"/>
                  <a:pt x="602707" y="1803862"/>
                </a:cubicBezTo>
                <a:cubicBezTo>
                  <a:pt x="34" y="2204258"/>
                  <a:pt x="-270129" y="2711334"/>
                  <a:pt x="361638" y="3025832"/>
                </a:cubicBezTo>
                <a:cubicBezTo>
                  <a:pt x="993405" y="3340330"/>
                  <a:pt x="3498307" y="3351415"/>
                  <a:pt x="4393311" y="3690851"/>
                </a:cubicBezTo>
                <a:cubicBezTo>
                  <a:pt x="5288315" y="4030288"/>
                  <a:pt x="6127900" y="4727171"/>
                  <a:pt x="5731660" y="5062451"/>
                </a:cubicBezTo>
                <a:cubicBezTo>
                  <a:pt x="5335420" y="5397731"/>
                  <a:pt x="3675645" y="5550131"/>
                  <a:pt x="2015871" y="5702531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29AB8-9C27-AA4D-8C06-AA273771F19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5B74D-6A0D-CF46-9BFB-933D6D9953E9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860127" y="2488118"/>
            <a:ext cx="5181600" cy="2509551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Observez vos réactions vis-à-vis des situations qui sont anxiogènes pour vous. </a:t>
            </a:r>
            <a:endParaRPr lang="fr-CA" sz="2400" i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6172201" y="2488117"/>
            <a:ext cx="5181600" cy="2509551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Tentez d’appliquer au moins deux stratégies pour faire face aux situations anxiogènes. </a:t>
            </a:r>
            <a:endParaRPr lang="fr-CA" sz="2400" i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sp>
        <p:nvSpPr>
          <p:cNvPr id="10" name="Titre 5">
            <a:extLst>
              <a:ext uri="{FF2B5EF4-FFF2-40B4-BE49-F238E27FC236}">
                <a16:creationId xmlns:a16="http://schemas.microsoft.com/office/drawing/2014/main" id="{1E0637E3-BAA6-A34D-9025-6A795D054852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Défi HORS-PISTE</a:t>
            </a:r>
          </a:p>
        </p:txBody>
      </p:sp>
    </p:spTree>
    <p:extLst>
      <p:ext uri="{BB962C8B-B14F-4D97-AF65-F5344CB8AC3E}">
        <p14:creationId xmlns:p14="http://schemas.microsoft.com/office/powerpoint/2010/main" val="2713264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/>
          <p:cNvSpPr/>
          <p:nvPr>
            <p:custDataLst>
              <p:tags r:id="rId1"/>
            </p:custDataLst>
          </p:nvPr>
        </p:nvSpPr>
        <p:spPr>
          <a:xfrm>
            <a:off x="4538748" y="8313"/>
            <a:ext cx="4589683" cy="5478087"/>
          </a:xfrm>
          <a:custGeom>
            <a:avLst/>
            <a:gdLst>
              <a:gd name="connsiteX0" fmla="*/ 3678416 w 5832470"/>
              <a:gd name="connsiteY0" fmla="*/ 0 h 5702531"/>
              <a:gd name="connsiteX1" fmla="*/ 3977674 w 5832470"/>
              <a:gd name="connsiteY1" fmla="*/ 623454 h 5702531"/>
              <a:gd name="connsiteX2" fmla="*/ 602707 w 5832470"/>
              <a:gd name="connsiteY2" fmla="*/ 1803862 h 5702531"/>
              <a:gd name="connsiteX3" fmla="*/ 361638 w 5832470"/>
              <a:gd name="connsiteY3" fmla="*/ 3025832 h 5702531"/>
              <a:gd name="connsiteX4" fmla="*/ 4393311 w 5832470"/>
              <a:gd name="connsiteY4" fmla="*/ 3690851 h 5702531"/>
              <a:gd name="connsiteX5" fmla="*/ 5731660 w 5832470"/>
              <a:gd name="connsiteY5" fmla="*/ 5062451 h 5702531"/>
              <a:gd name="connsiteX6" fmla="*/ 2015871 w 5832470"/>
              <a:gd name="connsiteY6" fmla="*/ 5702531 h 570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32470" h="5702531">
                <a:moveTo>
                  <a:pt x="3678416" y="0"/>
                </a:moveTo>
                <a:cubicBezTo>
                  <a:pt x="4084354" y="161405"/>
                  <a:pt x="4490292" y="322810"/>
                  <a:pt x="3977674" y="623454"/>
                </a:cubicBezTo>
                <a:cubicBezTo>
                  <a:pt x="3465056" y="924098"/>
                  <a:pt x="1205380" y="1403466"/>
                  <a:pt x="602707" y="1803862"/>
                </a:cubicBezTo>
                <a:cubicBezTo>
                  <a:pt x="34" y="2204258"/>
                  <a:pt x="-270129" y="2711334"/>
                  <a:pt x="361638" y="3025832"/>
                </a:cubicBezTo>
                <a:cubicBezTo>
                  <a:pt x="993405" y="3340330"/>
                  <a:pt x="3498307" y="3351415"/>
                  <a:pt x="4393311" y="3690851"/>
                </a:cubicBezTo>
                <a:cubicBezTo>
                  <a:pt x="5288315" y="4030288"/>
                  <a:pt x="6127900" y="4727171"/>
                  <a:pt x="5731660" y="5062451"/>
                </a:cubicBezTo>
                <a:cubicBezTo>
                  <a:pt x="5335420" y="5397731"/>
                  <a:pt x="3675645" y="5550131"/>
                  <a:pt x="2015871" y="5702531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29AB8-9C27-AA4D-8C06-AA273771F19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5B74D-6A0D-CF46-9BFB-933D6D9953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838200" y="2155234"/>
            <a:ext cx="5181600" cy="2782943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Rendez-vous sur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800" b="1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800" b="1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6172202" y="2155234"/>
            <a:ext cx="5181600" cy="2782944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Suivez-nous sur Instagram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@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horspiste_explo</a:t>
            </a:r>
            <a:endParaRPr kumimoji="0" lang="fr-CA" sz="2400" b="1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1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1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037" y="5154938"/>
            <a:ext cx="602240" cy="688274"/>
          </a:xfrm>
          <a:prstGeom prst="rect">
            <a:avLst/>
          </a:prstGeom>
        </p:spPr>
      </p:pic>
      <p:sp>
        <p:nvSpPr>
          <p:cNvPr id="10" name="Titre 5">
            <a:extLst>
              <a:ext uri="{FF2B5EF4-FFF2-40B4-BE49-F238E27FC236}">
                <a16:creationId xmlns:a16="http://schemas.microsoft.com/office/drawing/2014/main" id="{1E0637E3-BAA6-A34D-9025-6A795D054852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Pour plus de contenu…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70A9372-0492-4EBC-BCF4-1443EA70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56" y="3052895"/>
            <a:ext cx="1805078" cy="180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B36F144-D8EB-4F8C-9DD6-2C4CE2C8567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597" t="9145" r="10254" b="9477"/>
          <a:stretch/>
        </p:blipFill>
        <p:spPr>
          <a:xfrm>
            <a:off x="1080721" y="3205048"/>
            <a:ext cx="2895533" cy="141741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873C40E-04D4-46A9-9CAC-8426AC82FA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7962" y="3429000"/>
            <a:ext cx="1230604" cy="123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77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A6A363A-62FF-4672-A6E4-328E9BE9061D}"/>
              </a:ext>
            </a:extLst>
          </p:cNvPr>
          <p:cNvSpPr/>
          <p:nvPr/>
        </p:nvSpPr>
        <p:spPr>
          <a:xfrm>
            <a:off x="4128895" y="1842052"/>
            <a:ext cx="2349775" cy="845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24FB4C7-4085-48DC-8C0C-F07D0F2CDB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62" t="8269" r="8537" b="7521"/>
          <a:stretch/>
        </p:blipFill>
        <p:spPr>
          <a:xfrm>
            <a:off x="5878796" y="1937060"/>
            <a:ext cx="3870250" cy="393141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C4D5C3F-53F3-4D15-A284-EFEF2ACF8256}"/>
              </a:ext>
            </a:extLst>
          </p:cNvPr>
          <p:cNvSpPr txBox="1"/>
          <p:nvPr/>
        </p:nvSpPr>
        <p:spPr>
          <a:xfrm>
            <a:off x="5178855" y="884194"/>
            <a:ext cx="5393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i="1" dirty="0">
                <a:solidFill>
                  <a:srgbClr val="2F5CEE"/>
                </a:solidFill>
                <a:latin typeface="Raleway"/>
              </a:rPr>
              <a:t>Répondez à ce petit questionnaire à partir </a:t>
            </a:r>
            <a:r>
              <a:rPr lang="fr-CA" sz="2400" i="1">
                <a:solidFill>
                  <a:srgbClr val="2F5CEE"/>
                </a:solidFill>
                <a:latin typeface="Raleway"/>
              </a:rPr>
              <a:t>de votre </a:t>
            </a:r>
            <a:r>
              <a:rPr lang="fr-CA" sz="2400" i="1" dirty="0">
                <a:solidFill>
                  <a:srgbClr val="2F5CEE"/>
                </a:solidFill>
                <a:latin typeface="Raleway"/>
              </a:rPr>
              <a:t>téléphone.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6654F1C-A0A4-4BEC-992B-1ACF174BE51F}"/>
              </a:ext>
            </a:extLst>
          </p:cNvPr>
          <p:cNvSpPr txBox="1"/>
          <p:nvPr/>
        </p:nvSpPr>
        <p:spPr>
          <a:xfrm>
            <a:off x="226152" y="2208003"/>
            <a:ext cx="5135560" cy="261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fr-CA" sz="4000" b="1" dirty="0">
                <a:solidFill>
                  <a:srgbClr val="2F5CEE"/>
                </a:solidFill>
                <a:latin typeface="Raleway"/>
              </a:rPr>
              <a:t>L’équipe HORS-PISTE veut savoir ce que vous pensez de cet atelier.</a:t>
            </a:r>
          </a:p>
        </p:txBody>
      </p:sp>
      <p:pic>
        <p:nvPicPr>
          <p:cNvPr id="1036" name="Picture 12" descr="https://lh5.googleusercontent.com/frXL9LRE0YayqwwrT-9Ca-igmrez2w5dI2ziTWPFaGHCZJkqeCr100cgt2pMZTS21EAIU-zS7Ji1JZDPpiYNSWAOKRMV-uYaWIBE8Q86J3UGsq0W7OpSzFxt3Nqb0LefKjkMG47wI1Dd7Cf97i7AFgtb3g=s2048">
            <a:extLst>
              <a:ext uri="{FF2B5EF4-FFF2-40B4-BE49-F238E27FC236}">
                <a16:creationId xmlns:a16="http://schemas.microsoft.com/office/drawing/2014/main" id="{5A0E0674-5AD4-46F1-BA25-F0F978D47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7909" flipH="1">
            <a:off x="9719488" y="125980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0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907173"/>
            <a:ext cx="9144000" cy="1370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cap="all" dirty="0">
                <a:latin typeface="Raleway"/>
              </a:rPr>
              <a:t>La </a:t>
            </a:r>
            <a:r>
              <a:rPr lang="en-US" b="1" cap="all" dirty="0" err="1">
                <a:latin typeface="Raleway"/>
              </a:rPr>
              <a:t>peur</a:t>
            </a:r>
            <a:r>
              <a:rPr lang="en-US" b="1" cap="all" dirty="0">
                <a:latin typeface="Raleway"/>
              </a:rPr>
              <a:t> </a:t>
            </a:r>
            <a:r>
              <a:rPr lang="en-US" b="1" cap="all" dirty="0" err="1">
                <a:latin typeface="Raleway"/>
              </a:rPr>
              <a:t>d'avoir</a:t>
            </a:r>
            <a:r>
              <a:rPr lang="en-US" b="1" cap="all" dirty="0">
                <a:latin typeface="Raleway"/>
              </a:rPr>
              <a:t> </a:t>
            </a:r>
            <a:r>
              <a:rPr lang="en-US" b="1" cap="all" dirty="0" err="1">
                <a:latin typeface="Raleway"/>
              </a:rPr>
              <a:t>peur</a:t>
            </a:r>
            <a:r>
              <a:rPr lang="en-US" b="1" cap="all" dirty="0">
                <a:latin typeface="Raleway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en-US" b="1" cap="all" dirty="0" err="1">
                <a:latin typeface="Raleway"/>
              </a:rPr>
              <a:t>Quand</a:t>
            </a:r>
            <a:r>
              <a:rPr lang="en-US" b="1" cap="all" dirty="0">
                <a:latin typeface="Raleway"/>
              </a:rPr>
              <a:t> </a:t>
            </a:r>
            <a:r>
              <a:rPr lang="en-US" b="1" cap="all" dirty="0" err="1">
                <a:latin typeface="Raleway"/>
              </a:rPr>
              <a:t>l'anxiété</a:t>
            </a:r>
            <a:r>
              <a:rPr lang="en-US" b="1" cap="all" dirty="0">
                <a:latin typeface="Raleway"/>
              </a:rPr>
              <a:t> </a:t>
            </a:r>
            <a:r>
              <a:rPr lang="en-US" b="1" cap="all" dirty="0" err="1">
                <a:latin typeface="Raleway"/>
              </a:rPr>
              <a:t>prend</a:t>
            </a:r>
            <a:r>
              <a:rPr lang="en-US" b="1" cap="all" dirty="0">
                <a:latin typeface="Raleway"/>
              </a:rPr>
              <a:t> le dessus!</a:t>
            </a:r>
          </a:p>
        </p:txBody>
      </p:sp>
    </p:spTree>
    <p:extLst>
      <p:ext uri="{BB962C8B-B14F-4D97-AF65-F5344CB8AC3E}">
        <p14:creationId xmlns:p14="http://schemas.microsoft.com/office/powerpoint/2010/main" val="271632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CA" sz="4000" b="1" dirty="0">
                <a:latin typeface="Raleway" panose="020B0003030101060003" pitchFamily="34" charset="0"/>
              </a:rPr>
              <a:t>À la fin de l’atelier, vous serez en mesure…</a:t>
            </a:r>
          </a:p>
        </p:txBody>
      </p:sp>
      <p:sp>
        <p:nvSpPr>
          <p:cNvPr id="7" name="Rectangle à coins arrondis 6"/>
          <p:cNvSpPr/>
          <p:nvPr>
            <p:custDataLst>
              <p:tags r:id="rId3"/>
            </p:custDataLst>
          </p:nvPr>
        </p:nvSpPr>
        <p:spPr>
          <a:xfrm>
            <a:off x="1546408" y="1608251"/>
            <a:ext cx="7722086" cy="954107"/>
          </a:xfrm>
          <a:prstGeom prst="roundRect">
            <a:avLst/>
          </a:prstGeom>
          <a:solidFill>
            <a:schemeClr val="bg1"/>
          </a:solidFill>
          <a:ln w="3175">
            <a:solidFill>
              <a:srgbClr val="86C4A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F17CCE9-CEEF-BD42-86A0-0F945109561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98100" y="1520806"/>
            <a:ext cx="1155734" cy="1155734"/>
            <a:chOff x="925363" y="1908490"/>
            <a:chExt cx="1155734" cy="1155734"/>
          </a:xfrm>
        </p:grpSpPr>
        <p:sp>
          <p:nvSpPr>
            <p:cNvPr id="8" name="Ellipse 7"/>
            <p:cNvSpPr/>
            <p:nvPr/>
          </p:nvSpPr>
          <p:spPr>
            <a:xfrm>
              <a:off x="1000436" y="2016688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F94CC7B-3663-674B-841E-C932FA642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25363" y="1908490"/>
              <a:ext cx="1155734" cy="1155734"/>
            </a:xfrm>
            <a:prstGeom prst="rect">
              <a:avLst/>
            </a:prstGeom>
          </p:spPr>
        </p:pic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F4C7753F-33C2-4046-A0B5-1B1D1AA0D2A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281630" y="1640131"/>
            <a:ext cx="8826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/>
            <a:r>
              <a:rPr lang="fr-FR" sz="2800" dirty="0">
                <a:solidFill>
                  <a:prstClr val="black"/>
                </a:solidFill>
                <a:latin typeface="Raleway" panose="020B0003030101060003" pitchFamily="34" charset="0"/>
              </a:rPr>
              <a:t>de distinguer le stress et l’anxiété et de reconnaître les moments où vous en vivez</a:t>
            </a:r>
          </a:p>
        </p:txBody>
      </p:sp>
      <p:grpSp>
        <p:nvGrpSpPr>
          <p:cNvPr id="11" name="Groupe 10"/>
          <p:cNvGrpSpPr/>
          <p:nvPr>
            <p:custDataLst>
              <p:tags r:id="rId6"/>
            </p:custDataLst>
          </p:nvPr>
        </p:nvGrpSpPr>
        <p:grpSpPr>
          <a:xfrm>
            <a:off x="1476573" y="2675694"/>
            <a:ext cx="8629118" cy="971661"/>
            <a:chOff x="1000436" y="1647643"/>
            <a:chExt cx="7253561" cy="971661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1279039" y="1647643"/>
              <a:ext cx="6887817" cy="954107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86C4A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000436" y="1655027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4C7753F-33C2-4046-A0B5-1B1D1AA0D2AB}"/>
                </a:ext>
              </a:extLst>
            </p:cNvPr>
            <p:cNvSpPr txBox="1"/>
            <p:nvPr/>
          </p:nvSpPr>
          <p:spPr>
            <a:xfrm>
              <a:off x="1695389" y="1651829"/>
              <a:ext cx="6558608" cy="96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14375"/>
              <a:r>
                <a:rPr lang="fr-FR" sz="2800" dirty="0">
                  <a:solidFill>
                    <a:prstClr val="black"/>
                  </a:solidFill>
                  <a:latin typeface="Raleway" panose="020B0003030101060003" pitchFamily="34" charset="0"/>
                </a:rPr>
                <a:t>de comprendre les concepts de zone de confort, d’évitement et d’exposition</a:t>
              </a:r>
            </a:p>
          </p:txBody>
        </p:sp>
      </p:grpSp>
      <p:grpSp>
        <p:nvGrpSpPr>
          <p:cNvPr id="16" name="Groupe 15"/>
          <p:cNvGrpSpPr/>
          <p:nvPr>
            <p:custDataLst>
              <p:tags r:id="rId7"/>
            </p:custDataLst>
          </p:nvPr>
        </p:nvGrpSpPr>
        <p:grpSpPr>
          <a:xfrm>
            <a:off x="3701903" y="5044608"/>
            <a:ext cx="7989367" cy="958134"/>
            <a:chOff x="1000436" y="1647643"/>
            <a:chExt cx="7390611" cy="958134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1279039" y="1647643"/>
              <a:ext cx="6887817" cy="954107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86C4A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000436" y="1655027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F4C7753F-33C2-4046-A0B5-1B1D1AA0D2AB}"/>
                </a:ext>
              </a:extLst>
            </p:cNvPr>
            <p:cNvSpPr txBox="1"/>
            <p:nvPr/>
          </p:nvSpPr>
          <p:spPr>
            <a:xfrm>
              <a:off x="1503230" y="1651670"/>
              <a:ext cx="68878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14375"/>
              <a:r>
                <a:rPr lang="fr-FR" sz="2800" dirty="0">
                  <a:solidFill>
                    <a:prstClr val="black"/>
                  </a:solidFill>
                  <a:latin typeface="Raleway" panose="020B0003030101060003" pitchFamily="34" charset="0"/>
                </a:rPr>
                <a:t>d’utiliser de nouvelles stratégies pour prévenir ou apaiser l’anxiété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C854A3F0-DAB7-4265-917B-4CBB1278AF6F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2559414" y="3825377"/>
            <a:ext cx="8525452" cy="971661"/>
            <a:chOff x="1000436" y="1647643"/>
            <a:chExt cx="7166420" cy="971661"/>
          </a:xfrm>
        </p:grpSpPr>
        <p:sp>
          <p:nvSpPr>
            <p:cNvPr id="22" name="Rectangle à coins arrondis 11">
              <a:extLst>
                <a:ext uri="{FF2B5EF4-FFF2-40B4-BE49-F238E27FC236}">
                  <a16:creationId xmlns:a16="http://schemas.microsoft.com/office/drawing/2014/main" id="{5D926C6F-2213-4322-ABEE-DA22D72F5308}"/>
                </a:ext>
              </a:extLst>
            </p:cNvPr>
            <p:cNvSpPr/>
            <p:nvPr/>
          </p:nvSpPr>
          <p:spPr>
            <a:xfrm>
              <a:off x="1279039" y="1647643"/>
              <a:ext cx="6887817" cy="954107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86C4A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406F0D84-84E4-4207-A996-36AA81EB6EEF}"/>
                </a:ext>
              </a:extLst>
            </p:cNvPr>
            <p:cNvSpPr/>
            <p:nvPr/>
          </p:nvSpPr>
          <p:spPr>
            <a:xfrm>
              <a:off x="1000436" y="1655027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80D39192-481B-428B-A95C-FC4C1178D31E}"/>
                </a:ext>
              </a:extLst>
            </p:cNvPr>
            <p:cNvSpPr txBox="1"/>
            <p:nvPr/>
          </p:nvSpPr>
          <p:spPr>
            <a:xfrm>
              <a:off x="1695389" y="1665197"/>
              <a:ext cx="6322623" cy="9541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714375"/>
              <a:r>
                <a:rPr lang="fr-FR" sz="2800" dirty="0">
                  <a:latin typeface="Raleway"/>
                </a:rPr>
                <a:t>d’identifier les situations qui vous font particulièrement réagir</a:t>
              </a:r>
              <a:endParaRPr lang="fr-FR" sz="2800" dirty="0">
                <a:latin typeface="Raleway" panose="020B0003030101060003" pitchFamily="34" charset="0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74A16103-C2CB-4F41-AB5E-5F9C23F3CEE1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1568959" y="2622928"/>
            <a:ext cx="1155734" cy="1155734"/>
            <a:chOff x="925363" y="1908490"/>
            <a:chExt cx="1155734" cy="1155734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7F45B2FE-C14F-4FB0-A5A0-2610BC402F6F}"/>
                </a:ext>
              </a:extLst>
            </p:cNvPr>
            <p:cNvSpPr/>
            <p:nvPr/>
          </p:nvSpPr>
          <p:spPr>
            <a:xfrm>
              <a:off x="1000436" y="2016688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F45B4BAF-BD43-4FD0-B145-C5CB4A46D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25363" y="1908490"/>
              <a:ext cx="1155734" cy="1155734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1F4C4D2C-BF38-435D-BDA7-D98097A1AD06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2724693" y="3755553"/>
            <a:ext cx="1155734" cy="1155734"/>
            <a:chOff x="925363" y="1908490"/>
            <a:chExt cx="1155734" cy="1155734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F11E947-4CC1-4A33-8058-86F1E9814B7B}"/>
                </a:ext>
              </a:extLst>
            </p:cNvPr>
            <p:cNvSpPr/>
            <p:nvPr/>
          </p:nvSpPr>
          <p:spPr>
            <a:xfrm>
              <a:off x="1000436" y="2016688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A460A15B-9EF2-4042-8E40-092569A9E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25363" y="1908490"/>
              <a:ext cx="1155734" cy="1155734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57C72F4-97F0-44B9-AC34-BE52C50306AE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3642618" y="4943794"/>
            <a:ext cx="1155734" cy="1155734"/>
            <a:chOff x="925363" y="1908490"/>
            <a:chExt cx="1155734" cy="1155734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4B31D146-E478-4CB4-AF01-7C9BC96BDE7C}"/>
                </a:ext>
              </a:extLst>
            </p:cNvPr>
            <p:cNvSpPr/>
            <p:nvPr/>
          </p:nvSpPr>
          <p:spPr>
            <a:xfrm>
              <a:off x="1000436" y="2016688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6A99020B-EAA0-4F17-BC6D-7F8C7974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25363" y="1908490"/>
              <a:ext cx="1155734" cy="11557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696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4923805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5A82AB9-D233-9844-99BA-5B690CBBB32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795327" y="1961418"/>
            <a:ext cx="6209330" cy="764899"/>
            <a:chOff x="3104500" y="1914447"/>
            <a:chExt cx="6209330" cy="764899"/>
          </a:xfrm>
        </p:grpSpPr>
        <p:sp>
          <p:nvSpPr>
            <p:cNvPr id="11" name="Rectangle 10"/>
            <p:cNvSpPr/>
            <p:nvPr>
              <p:custDataLst>
                <p:tags r:id="rId17"/>
              </p:custDataLst>
            </p:nvPr>
          </p:nvSpPr>
          <p:spPr>
            <a:xfrm>
              <a:off x="3407344" y="2087922"/>
              <a:ext cx="5906486" cy="5914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F5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800" dirty="0">
                  <a:solidFill>
                    <a:schemeClr val="tx1"/>
                  </a:solidFill>
                  <a:latin typeface="Raleway" panose="020B0003030101060003" pitchFamily="34" charset="0"/>
                </a:rPr>
                <a:t>Le stress est toujours négatif…</a:t>
              </a: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3104500" y="1914447"/>
              <a:ext cx="477176" cy="478569"/>
              <a:chOff x="1268751" y="-459550"/>
              <a:chExt cx="1118110" cy="1076898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1268751" y="-443868"/>
                <a:ext cx="1105989" cy="1061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6680" y="-459550"/>
                <a:ext cx="1050181" cy="1050181"/>
              </a:xfrm>
              <a:prstGeom prst="rect">
                <a:avLst/>
              </a:prstGeom>
            </p:spPr>
          </p:pic>
        </p:grpSp>
      </p:grpSp>
      <p:sp>
        <p:nvSpPr>
          <p:cNvPr id="15" name="Titre 5">
            <a:extLst>
              <a:ext uri="{FF2B5EF4-FFF2-40B4-BE49-F238E27FC236}">
                <a16:creationId xmlns:a16="http://schemas.microsoft.com/office/drawing/2014/main" id="{0125761E-D8C3-7B49-8704-19D78BD74DE0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17289" y="-16198"/>
            <a:ext cx="112703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003030101060003" pitchFamily="34" charset="0"/>
              </a:rPr>
              <a:t>Stress… anxiété… c’est quoi la différence? </a:t>
            </a:r>
          </a:p>
        </p:txBody>
      </p:sp>
      <p:sp>
        <p:nvSpPr>
          <p:cNvPr id="20" name="Ellipse 19"/>
          <p:cNvSpPr/>
          <p:nvPr>
            <p:custDataLst>
              <p:tags r:id="rId5"/>
            </p:custDataLst>
          </p:nvPr>
        </p:nvSpPr>
        <p:spPr>
          <a:xfrm>
            <a:off x="1481646" y="2731556"/>
            <a:ext cx="696764" cy="670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7EC65F-653D-4ED0-803A-2DBD6D246C1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716606" y="2960391"/>
            <a:ext cx="9012851" cy="591424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>
                <a:solidFill>
                  <a:schemeClr val="tx1"/>
                </a:solidFill>
                <a:latin typeface="Raleway" panose="020B0003030101060003" pitchFamily="34" charset="0"/>
              </a:rPr>
              <a:t>Il n’y a pas de différence entre le stress et l’anxiété…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C0FC75-640B-4D8D-9640-301F2357C7F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99546" y="3786220"/>
            <a:ext cx="6493934" cy="591424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>
                <a:solidFill>
                  <a:schemeClr val="tx1"/>
                </a:solidFill>
                <a:latin typeface="Raleway" panose="020B0003030101060003" pitchFamily="34" charset="0"/>
              </a:rPr>
              <a:t>L’anxiété, c’est la peur d’avoir peur…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FD8B0B79-0CCD-4D3D-992C-73E01226B1D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64736" y="3610226"/>
            <a:ext cx="472003" cy="471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4AADF745-748C-4133-8E0D-472734AE742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2" y="3615130"/>
            <a:ext cx="448186" cy="466696"/>
          </a:xfrm>
          <a:prstGeom prst="rect">
            <a:avLst/>
          </a:prstGeom>
        </p:spPr>
      </p:pic>
      <p:sp>
        <p:nvSpPr>
          <p:cNvPr id="37" name="Ellipse 36">
            <a:extLst>
              <a:ext uri="{FF2B5EF4-FFF2-40B4-BE49-F238E27FC236}">
                <a16:creationId xmlns:a16="http://schemas.microsoft.com/office/drawing/2014/main" id="{B0A3A956-2D75-4362-A464-3EEEECDA15B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349975" y="2846472"/>
            <a:ext cx="472003" cy="471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567CCAB1-32F8-4950-9143-3C29C087DBC4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883" y="2848924"/>
            <a:ext cx="448186" cy="46669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9429A06-C963-41C2-A836-02C7621A42E0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063119" y="4681471"/>
            <a:ext cx="7290681" cy="591424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dirty="0">
                <a:solidFill>
                  <a:schemeClr val="tx1"/>
                </a:solidFill>
                <a:latin typeface="Raleway" panose="020B0003030101060003" pitchFamily="34" charset="0"/>
              </a:rPr>
              <a:t>  Il est normal de vivre de l’anxiété…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2E35C60A-D4C6-41CF-8B9F-BA3ED309B2E5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728" y="4484501"/>
            <a:ext cx="450000" cy="4666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225ABC13-2A91-4F7B-807F-320F448421A8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47261" y="5490506"/>
            <a:ext cx="11410413" cy="590348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solidFill>
                  <a:schemeClr val="tx1"/>
                </a:solidFill>
                <a:latin typeface="Raleway" panose="020B0003030101060003" pitchFamily="34" charset="0"/>
              </a:rPr>
              <a:t> Si vous vivez de l’anxiété aujourd’hui, vous en vivrez toute votre vie…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A008906-FFE2-4C81-9FCA-CCC923175290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334326" y="5031007"/>
            <a:ext cx="472003" cy="471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E35C60A-D4C6-41CF-8B9F-BA3ED309B2E5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27" y="5067403"/>
            <a:ext cx="450000" cy="46669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8524FBE-8A6F-B9C4-E3D0-42A3D2BC9B9D}"/>
              </a:ext>
            </a:extLst>
          </p:cNvPr>
          <p:cNvSpPr txBox="1"/>
          <p:nvPr/>
        </p:nvSpPr>
        <p:spPr>
          <a:xfrm>
            <a:off x="1098171" y="1104751"/>
            <a:ext cx="4010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dirty="0">
                <a:solidFill>
                  <a:srgbClr val="86C4A7"/>
                </a:solidFill>
                <a:latin typeface="Raleway" panose="020B0503030101060003" pitchFamily="34" charset="77"/>
                <a:ea typeface="+mj-ea"/>
                <a:cs typeface="+mj-cs"/>
              </a:rPr>
              <a:t>Vrai ou faux?</a:t>
            </a:r>
          </a:p>
        </p:txBody>
      </p:sp>
    </p:spTree>
    <p:extLst>
      <p:ext uri="{BB962C8B-B14F-4D97-AF65-F5344CB8AC3E}">
        <p14:creationId xmlns:p14="http://schemas.microsoft.com/office/powerpoint/2010/main" val="100076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5</a:t>
            </a:fld>
            <a:endParaRPr lang="en-US" dirty="0"/>
          </a:p>
        </p:txBody>
      </p:sp>
      <p:sp>
        <p:nvSpPr>
          <p:cNvPr id="12" name="Titre 5">
            <a:extLst>
              <a:ext uri="{FF2B5EF4-FFF2-40B4-BE49-F238E27FC236}">
                <a16:creationId xmlns:a16="http://schemas.microsoft.com/office/drawing/2014/main" id="{F0968BA9-C685-8C4B-892E-F8D06D3525AB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La zone de confort…</a:t>
            </a:r>
          </a:p>
        </p:txBody>
      </p:sp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1455683" y="1634130"/>
            <a:ext cx="9207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endParaRPr lang="fr-CA" dirty="0">
              <a:latin typeface="Raleway" panose="020B0003030101060003" pitchFamily="34" charset="0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0A0C0F1-B040-4CEF-A761-9A38DE8B054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22867" y="1843088"/>
            <a:ext cx="3835400" cy="3793003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Raleway" panose="020B0003030101060003" pitchFamily="34" charset="0"/>
              </a:rPr>
              <a:t>La zone de confort est là où, dans la vie, on se sent bien ou en terrain connu. </a:t>
            </a:r>
          </a:p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r>
              <a:rPr lang="fr-CA" dirty="0">
                <a:latin typeface="Raleway" panose="020B0003030101060003" pitchFamily="34" charset="0"/>
              </a:rPr>
              <a:t>Ce sont les relations, les événements et les milieux où on sait comment réagir, où on ne se pose pas trop de questions. </a:t>
            </a:r>
          </a:p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r>
              <a:rPr lang="fr-CA" dirty="0">
                <a:latin typeface="Raleway" panose="020B0003030101060003" pitchFamily="34" charset="0"/>
              </a:rPr>
              <a:t>C’est la zone où on se sent </a:t>
            </a:r>
            <a:r>
              <a:rPr lang="fr-CA" b="1" dirty="0">
                <a:latin typeface="Raleway" panose="020B0003030101060003" pitchFamily="34" charset="0"/>
              </a:rPr>
              <a:t>CONFORTABLE.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8FC6A7-76ED-4E64-AD79-465E2C99419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218005" y="1483948"/>
            <a:ext cx="6041111" cy="433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2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5C82A81-DE36-444D-A433-1308B25BB3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92200" y="4403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La zone de confort…</a:t>
            </a:r>
          </a:p>
        </p:txBody>
      </p:sp>
      <p:sp>
        <p:nvSpPr>
          <p:cNvPr id="10" name="ZoneTexte 9"/>
          <p:cNvSpPr txBox="1"/>
          <p:nvPr>
            <p:custDataLst>
              <p:tags r:id="rId3"/>
            </p:custDataLst>
          </p:nvPr>
        </p:nvSpPr>
        <p:spPr>
          <a:xfrm>
            <a:off x="1547356" y="1597922"/>
            <a:ext cx="92070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>
              <a:latin typeface="Raleway" panose="020B0003030101060003" pitchFamily="34" charset="0"/>
            </a:endParaRPr>
          </a:p>
          <a:p>
            <a:endParaRPr lang="fr-CA" dirty="0">
              <a:latin typeface="Raleway" panose="020B0003030101060003" pitchFamily="34" charset="0"/>
            </a:endParaRPr>
          </a:p>
          <a:p>
            <a:endParaRPr lang="fr-CA" dirty="0">
              <a:latin typeface="Raleway" panose="020B0003030101060003" pitchFamily="34" charset="0"/>
            </a:endParaRPr>
          </a:p>
          <a:p>
            <a:endParaRPr lang="fr-CA" dirty="0">
              <a:latin typeface="Raleway" panose="020B0003030101060003" pitchFamily="34" charset="0"/>
            </a:endParaRPr>
          </a:p>
          <a:p>
            <a:endParaRPr lang="fr-CA" dirty="0">
              <a:latin typeface="Raleway" panose="020B0003030101060003" pitchFamily="34" charset="0"/>
            </a:endParaRPr>
          </a:p>
          <a:p>
            <a:endParaRPr lang="fr-CA" dirty="0">
              <a:latin typeface="Raleway" panose="020B0003030101060003" pitchFamily="34" charset="0"/>
            </a:endParaRPr>
          </a:p>
          <a:p>
            <a:endParaRPr lang="fr-CA" dirty="0">
              <a:latin typeface="Raleway" panose="020B0003030101060003" pitchFamily="34" charset="0"/>
            </a:endParaRPr>
          </a:p>
          <a:p>
            <a:endParaRPr lang="fr-CA" dirty="0">
              <a:latin typeface="Raleway" panose="020B0003030101060003" pitchFamily="34" charset="0"/>
            </a:endParaRPr>
          </a:p>
          <a:p>
            <a:endParaRPr lang="fr-CA" dirty="0">
              <a:latin typeface="Raleway" panose="020B0003030101060003" pitchFamily="34" charset="0"/>
            </a:endParaRPr>
          </a:p>
          <a:p>
            <a:endParaRPr lang="fr-CA" dirty="0">
              <a:latin typeface="Raleway" panose="020B0003030101060003" pitchFamily="34" charset="0"/>
            </a:endParaRPr>
          </a:p>
          <a:p>
            <a:endParaRPr lang="fr-CA" dirty="0">
              <a:latin typeface="Raleway" panose="020B0003030101060003" pitchFamily="34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6068928-86AC-4D66-845E-B6E6EA0D370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23227" y="1554000"/>
            <a:ext cx="4377559" cy="4239822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Raleway" panose="020B0003030101060003" pitchFamily="34" charset="0"/>
              </a:rPr>
              <a:t>L’anxiété peut arriver lorsqu’on </a:t>
            </a:r>
            <a:r>
              <a:rPr lang="fr-CA" b="1" dirty="0">
                <a:latin typeface="Raleway" panose="020B0003030101060003" pitchFamily="34" charset="0"/>
              </a:rPr>
              <a:t>sort de notre zone de confort </a:t>
            </a:r>
            <a:r>
              <a:rPr lang="fr-CA" dirty="0">
                <a:latin typeface="Raleway" panose="020B0003030101060003" pitchFamily="34" charset="0"/>
              </a:rPr>
              <a:t>ou même lorsqu’on pense à des situations qui nous font sortir de notre zone de confort.</a:t>
            </a:r>
          </a:p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r>
              <a:rPr lang="fr-CA" dirty="0">
                <a:latin typeface="Raleway" panose="020B0003030101060003" pitchFamily="34" charset="0"/>
              </a:rPr>
              <a:t>On doit alors passer à travers notre zone de peur… ce qui est plutôt inconfortable! </a:t>
            </a:r>
          </a:p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r>
              <a:rPr lang="fr-CA" dirty="0">
                <a:latin typeface="Raleway" panose="020B0003030101060003" pitchFamily="34" charset="0"/>
              </a:rPr>
              <a:t>On souhaite donc éviter cette situation et revenir dans notre zone de confort. C’est ce qu’on appelle l’</a:t>
            </a:r>
            <a:r>
              <a:rPr lang="fr-CA" b="1" dirty="0">
                <a:latin typeface="Raleway" panose="020B0003030101060003" pitchFamily="34" charset="0"/>
              </a:rPr>
              <a:t>évitement</a:t>
            </a:r>
            <a:r>
              <a:rPr lang="fr-CA" dirty="0">
                <a:latin typeface="Raleway" panose="020B0003030101060003" pitchFamily="34" charset="0"/>
              </a:rPr>
              <a:t>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962072F-EEDB-462F-ADEB-7C37FD6D635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640906" y="1597375"/>
            <a:ext cx="5755520" cy="380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04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7</a:t>
            </a:fld>
            <a:endParaRPr lang="en-US" dirty="0"/>
          </a:p>
        </p:txBody>
      </p:sp>
      <p:sp>
        <p:nvSpPr>
          <p:cNvPr id="41" name="Titre 5">
            <a:extLst>
              <a:ext uri="{FF2B5EF4-FFF2-40B4-BE49-F238E27FC236}">
                <a16:creationId xmlns:a16="http://schemas.microsoft.com/office/drawing/2014/main" id="{74F3A6FB-9206-504A-810A-5AA0E40AD49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55279" y="3354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La zone de confort…</a:t>
            </a:r>
          </a:p>
          <a:p>
            <a:r>
              <a:rPr lang="fr-CA" sz="2800" b="1" dirty="0">
                <a:latin typeface="Raleway" panose="020B0503030101060003" pitchFamily="34" charset="77"/>
              </a:rPr>
              <a:t>Plus on s’expose, plus notre zone de confort s’élargit!</a:t>
            </a:r>
          </a:p>
        </p:txBody>
      </p:sp>
      <p:sp>
        <p:nvSpPr>
          <p:cNvPr id="2" name="ZoneTexte 1"/>
          <p:cNvSpPr txBox="1"/>
          <p:nvPr>
            <p:custDataLst>
              <p:tags r:id="rId3"/>
            </p:custDataLst>
          </p:nvPr>
        </p:nvSpPr>
        <p:spPr>
          <a:xfrm>
            <a:off x="583324" y="1843088"/>
            <a:ext cx="11059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fr-CA" dirty="0">
              <a:latin typeface="Raleway" panose="020B0003030101060003" pitchFamily="34" charset="0"/>
            </a:endParaRPr>
          </a:p>
          <a:p>
            <a:pPr lvl="0" algn="ctr"/>
            <a:endParaRPr lang="fr-CA" dirty="0">
              <a:latin typeface="Raleway" panose="020B0003030101060003" pitchFamily="34" charset="0"/>
            </a:endParaRPr>
          </a:p>
          <a:p>
            <a:pPr lvl="0" algn="ctr"/>
            <a:endParaRPr lang="fr-CA" dirty="0">
              <a:latin typeface="Raleway" panose="020B0003030101060003" pitchFamily="34" charset="0"/>
            </a:endParaRPr>
          </a:p>
          <a:p>
            <a:pPr lvl="0" algn="ctr"/>
            <a:endParaRPr lang="fr-CA" dirty="0">
              <a:latin typeface="Raleway" panose="020B0003030101060003" pitchFamily="34" charset="0"/>
            </a:endParaRPr>
          </a:p>
          <a:p>
            <a:pPr lvl="0" algn="ctr"/>
            <a:endParaRPr lang="fr-CA" dirty="0">
              <a:latin typeface="Raleway" panose="020B0003030101060003" pitchFamily="34" charset="0"/>
            </a:endParaRPr>
          </a:p>
          <a:p>
            <a:pPr lvl="0" algn="ctr"/>
            <a:endParaRPr lang="fr-CA" dirty="0">
              <a:latin typeface="Raleway" panose="020B0003030101060003" pitchFamily="34" charset="0"/>
            </a:endParaRPr>
          </a:p>
          <a:p>
            <a:pPr lvl="0" algn="ctr"/>
            <a:endParaRPr lang="fr-CA" dirty="0">
              <a:latin typeface="Raleway" panose="020B0003030101060003" pitchFamily="34" charset="0"/>
            </a:endParaRPr>
          </a:p>
          <a:p>
            <a:pPr lvl="0" algn="ctr"/>
            <a:endParaRPr lang="fr-CA" dirty="0">
              <a:latin typeface="Raleway" panose="020B0003030101060003" pitchFamily="34" charset="0"/>
            </a:endParaRPr>
          </a:p>
          <a:p>
            <a:pPr lvl="0" algn="ctr"/>
            <a:endParaRPr lang="fr-CA" dirty="0">
              <a:latin typeface="Raleway" panose="020B0003030101060003" pitchFamily="34" charset="0"/>
            </a:endParaRPr>
          </a:p>
          <a:p>
            <a:pPr lvl="0"/>
            <a:endParaRPr lang="fr-CA" dirty="0">
              <a:latin typeface="Raleway" panose="020B0003030101060003" pitchFamily="34" charset="0"/>
            </a:endParaRPr>
          </a:p>
          <a:p>
            <a:pPr lvl="0"/>
            <a:endParaRPr lang="fr-CA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D1FF9F4-E2DA-4AFE-82CC-43E9B4CAA38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48151" y="2331187"/>
            <a:ext cx="4148782" cy="2819337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CA" dirty="0">
                <a:latin typeface="Raleway" panose="020B0003030101060003" pitchFamily="34" charset="0"/>
              </a:rPr>
              <a:t>Plus on </a:t>
            </a:r>
            <a:r>
              <a:rPr lang="fr-CA" b="1" dirty="0">
                <a:latin typeface="Raleway" panose="020B0003030101060003" pitchFamily="34" charset="0"/>
              </a:rPr>
              <a:t>affronte nos peurs</a:t>
            </a:r>
            <a:r>
              <a:rPr lang="fr-CA" dirty="0">
                <a:latin typeface="Raleway" panose="020B0003030101060003" pitchFamily="34" charset="0"/>
              </a:rPr>
              <a:t>, plus celles-ci vont diminuer et même disparaître. C’est ce qu’on appelle l’</a:t>
            </a:r>
            <a:r>
              <a:rPr lang="fr-CA" b="1" dirty="0">
                <a:latin typeface="Raleway" panose="020B0003030101060003" pitchFamily="34" charset="0"/>
              </a:rPr>
              <a:t>exposition</a:t>
            </a:r>
            <a:r>
              <a:rPr lang="fr-CA" dirty="0">
                <a:latin typeface="Raleway" panose="020B0003030101060003" pitchFamily="34" charset="0"/>
              </a:rPr>
              <a:t>!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DDF8DCF-459B-49B2-BA72-84BA4F97AF8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355021" y="1775780"/>
            <a:ext cx="5664491" cy="405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34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Rectangle 8"/>
          <p:cNvSpPr/>
          <p:nvPr>
            <p:custDataLst>
              <p:tags r:id="rId2"/>
            </p:custDataLst>
          </p:nvPr>
        </p:nvSpPr>
        <p:spPr>
          <a:xfrm>
            <a:off x="3142757" y="2309565"/>
            <a:ext cx="5906486" cy="3728627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rgbClr val="2F5CEE"/>
                </a:solidFill>
                <a:latin typeface="Raleway" panose="020B0003030101060003" pitchFamily="34" charset="0"/>
              </a:rPr>
              <a:t>Rappelez-vous!</a:t>
            </a:r>
            <a:endParaRPr lang="fr-CA" sz="2400" b="1" spc="-200" dirty="0">
              <a:solidFill>
                <a:srgbClr val="2F5CEE"/>
              </a:solidFill>
              <a:latin typeface="Raleway" panose="020B0003030101060003" pitchFamily="34" charset="0"/>
            </a:endParaRPr>
          </a:p>
          <a:p>
            <a:pPr algn="ctr"/>
            <a:endParaRPr lang="fr-CA" sz="2400" i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400" i="1" dirty="0">
                <a:solidFill>
                  <a:schemeClr val="tx1"/>
                </a:solidFill>
                <a:latin typeface="Raleway" panose="020B0003030101060003" pitchFamily="34" charset="0"/>
              </a:rPr>
              <a:t>L’anxiété n’est pas dangereuse…</a:t>
            </a:r>
          </a:p>
          <a:p>
            <a:pPr algn="ctr"/>
            <a:endParaRPr lang="fr-CA" sz="2400" i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400" i="1" dirty="0">
                <a:solidFill>
                  <a:schemeClr val="tx1"/>
                </a:solidFill>
                <a:latin typeface="Raleway" panose="020B0003030101060003" pitchFamily="34" charset="0"/>
              </a:rPr>
              <a:t>Elle est passagère.</a:t>
            </a:r>
          </a:p>
          <a:p>
            <a:pPr algn="ctr"/>
            <a:endParaRPr lang="fr-CA" sz="2400" i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400" i="1" dirty="0">
                <a:solidFill>
                  <a:schemeClr val="tx1"/>
                </a:solidFill>
                <a:latin typeface="Raleway" panose="020B0003030101060003" pitchFamily="34" charset="0"/>
              </a:rPr>
              <a:t>Elle finit toujours par s’estomper.</a:t>
            </a: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4F3A6FB-9206-504A-810A-5AA0E40AD49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La zone de confort…</a:t>
            </a:r>
          </a:p>
          <a:p>
            <a:r>
              <a:rPr lang="fr-CA" sz="2800" b="1" dirty="0">
                <a:latin typeface="Raleway" panose="020B0503030101060003" pitchFamily="34" charset="77"/>
              </a:rPr>
              <a:t>Plus on s’expose, plus notre zone de confort s’élargit!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211051A-B378-014D-91BC-C18A51E596C5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589762" y="2011922"/>
            <a:ext cx="1105989" cy="1061216"/>
            <a:chOff x="538192" y="4168363"/>
            <a:chExt cx="1105989" cy="1061216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C6AA5E71-9399-AD4C-A9F9-015FD305509E}"/>
                </a:ext>
              </a:extLst>
            </p:cNvPr>
            <p:cNvSpPr/>
            <p:nvPr/>
          </p:nvSpPr>
          <p:spPr>
            <a:xfrm>
              <a:off x="538192" y="4168363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1C94347D-56E5-6048-B9CE-8AE4781A8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6096" y="4173880"/>
              <a:ext cx="1050182" cy="1050182"/>
            </a:xfrm>
            <a:prstGeom prst="rect">
              <a:avLst/>
            </a:prstGeom>
          </p:spPr>
        </p:pic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6333F4C8-68C6-8544-B057-F9D63187750A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7649821" y="4296104"/>
            <a:ext cx="504496" cy="486400"/>
            <a:chOff x="1348166" y="2162718"/>
            <a:chExt cx="1050182" cy="1050182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2951B8A8-3D7C-694B-8975-847066C70F81}"/>
                </a:ext>
              </a:extLst>
            </p:cNvPr>
            <p:cNvSpPr/>
            <p:nvPr/>
          </p:nvSpPr>
          <p:spPr>
            <a:xfrm>
              <a:off x="1422831" y="2279374"/>
              <a:ext cx="900852" cy="9335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CAECD81A-AA94-624B-8D78-AF153BA23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48166" y="2162718"/>
              <a:ext cx="1050182" cy="1050182"/>
            </a:xfrm>
            <a:prstGeom prst="rect">
              <a:avLst/>
            </a:prstGeom>
          </p:spPr>
        </p:pic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61C49830-7B95-4D18-ADEB-A1B11853C60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0">
            <a:lum bright="70000" contrast="-70000"/>
          </a:blip>
          <a:srcRect l="37792" t="8271" r="29559" b="10644"/>
          <a:stretch/>
        </p:blipFill>
        <p:spPr>
          <a:xfrm rot="2424752" flipH="1">
            <a:off x="4209747" y="4283045"/>
            <a:ext cx="375749" cy="79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17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9</a:t>
            </a:fld>
            <a:endParaRPr lang="en-US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D7BD1F06-2948-6B44-83FD-C7B8897534B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34639" y="206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 dirty="0">
                <a:latin typeface="Raleway" panose="020B0503030101060003" pitchFamily="34" charset="77"/>
              </a:rPr>
              <a:t>Des intolérances qui déforment la réalité…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59EB8F0-0DCD-4DA7-BAD5-5806742938A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725332" y="2574739"/>
            <a:ext cx="7941733" cy="3457351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latin typeface="Raleway" panose="020B0503030101060003" pitchFamily="34" charset="0"/>
              </a:rPr>
              <a:t>Les </a:t>
            </a:r>
            <a:r>
              <a:rPr lang="fr-CA" sz="2400" b="1" dirty="0">
                <a:latin typeface="Raleway" panose="020B0503030101060003" pitchFamily="34" charset="0"/>
              </a:rPr>
              <a:t>niveaux de tolérance </a:t>
            </a:r>
            <a:r>
              <a:rPr lang="fr-CA" sz="2400" dirty="0">
                <a:latin typeface="Raleway" panose="020B0503030101060003" pitchFamily="34" charset="0"/>
              </a:rPr>
              <a:t>vis-à-vis des situations rencontrées sont différents pour chacun. </a:t>
            </a:r>
          </a:p>
          <a:p>
            <a:pPr algn="ctr"/>
            <a:endParaRPr lang="fr-CA" sz="2400" dirty="0">
              <a:latin typeface="Raleway" panose="020B0503030101060003" pitchFamily="34" charset="0"/>
            </a:endParaRPr>
          </a:p>
          <a:p>
            <a:pPr algn="ctr"/>
            <a:r>
              <a:rPr lang="fr-CA" sz="2400" dirty="0">
                <a:latin typeface="Raleway" panose="020B0503030101060003" pitchFamily="34" charset="0"/>
              </a:rPr>
              <a:t>L’intolérance c’est un peu comme une allergie à certaines situations! </a:t>
            </a:r>
          </a:p>
          <a:p>
            <a:pPr algn="ctr"/>
            <a:endParaRPr lang="fr-CA" sz="2400" dirty="0">
              <a:latin typeface="Raleway" panose="020B0503030101060003" pitchFamily="34" charset="0"/>
            </a:endParaRPr>
          </a:p>
          <a:p>
            <a:pPr algn="ctr"/>
            <a:r>
              <a:rPr lang="fr-CA" sz="2400" dirty="0">
                <a:latin typeface="Raleway" panose="020B0503030101060003" pitchFamily="34" charset="0"/>
              </a:rPr>
              <a:t>Les intolérances sont comme des </a:t>
            </a:r>
            <a:r>
              <a:rPr lang="fr-CA" sz="2400" b="1" dirty="0">
                <a:latin typeface="Raleway" panose="020B0503030101060003" pitchFamily="34" charset="0"/>
              </a:rPr>
              <a:t>lunettes</a:t>
            </a:r>
            <a:r>
              <a:rPr lang="fr-CA" sz="2400" dirty="0">
                <a:latin typeface="Raleway" panose="020B0503030101060003" pitchFamily="34" charset="0"/>
              </a:rPr>
              <a:t> qui </a:t>
            </a:r>
            <a:r>
              <a:rPr lang="fr-CA" sz="2400" b="1" dirty="0">
                <a:latin typeface="Raleway" panose="020B0503030101060003" pitchFamily="34" charset="0"/>
              </a:rPr>
              <a:t>déforment la réalité</a:t>
            </a:r>
            <a:r>
              <a:rPr lang="fr-CA" sz="2400" dirty="0">
                <a:latin typeface="Raleway" panose="020B0503030101060003" pitchFamily="34" charset="0"/>
              </a:rPr>
              <a:t>.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DBD42DA-A643-43BE-8FD1-6CB4F8F32B2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034639" y="1244401"/>
            <a:ext cx="8058560" cy="1122159"/>
            <a:chOff x="3141995" y="1803530"/>
            <a:chExt cx="10015501" cy="112215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EE4B26-842C-4FFE-9FEE-B493500628F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407343" y="1921416"/>
              <a:ext cx="9750153" cy="10042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F5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000" dirty="0">
                  <a:solidFill>
                    <a:schemeClr val="tx1"/>
                  </a:solidFill>
                  <a:latin typeface="Raleway" panose="020B0003030101060003" pitchFamily="34" charset="0"/>
                </a:rPr>
                <a:t>Pourquoi une même situation peut être très anxiogène</a:t>
              </a:r>
            </a:p>
            <a:p>
              <a:pPr algn="ctr"/>
              <a:r>
                <a:rPr lang="fr-CA" sz="2000" dirty="0">
                  <a:solidFill>
                    <a:schemeClr val="tx1"/>
                  </a:solidFill>
                  <a:latin typeface="Raleway" panose="020B0003030101060003" pitchFamily="34" charset="0"/>
                </a:rPr>
                <a:t> pour une personne et pas du tout pour une autre? </a:t>
              </a: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D3861C17-BB48-43ED-BD0C-7779870761A6}"/>
                </a:ext>
              </a:extLst>
            </p:cNvPr>
            <p:cNvGrpSpPr/>
            <p:nvPr/>
          </p:nvGrpSpPr>
          <p:grpSpPr>
            <a:xfrm>
              <a:off x="3141995" y="1803530"/>
              <a:ext cx="610076" cy="510317"/>
              <a:chOff x="1356606" y="-709141"/>
              <a:chExt cx="1429517" cy="1148339"/>
            </a:xfrm>
          </p:grpSpPr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96586546-DD7E-4DAC-B289-E768CEEFD15E}"/>
                  </a:ext>
                </a:extLst>
              </p:cNvPr>
              <p:cNvSpPr/>
              <p:nvPr/>
            </p:nvSpPr>
            <p:spPr>
              <a:xfrm>
                <a:off x="1443968" y="-622018"/>
                <a:ext cx="1342155" cy="1061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464CC342-C047-4909-8827-1AE812736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56606" y="-709141"/>
                <a:ext cx="1342154" cy="1050181"/>
              </a:xfrm>
              <a:prstGeom prst="rect">
                <a:avLst/>
              </a:prstGeom>
            </p:spPr>
          </p:pic>
        </p:grp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466D2C52-FC1D-4E32-983B-FBD2ED34F43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lum bright="70000" contrast="-70000"/>
          </a:blip>
          <a:stretch>
            <a:fillRect/>
          </a:stretch>
        </p:blipFill>
        <p:spPr>
          <a:xfrm>
            <a:off x="1314280" y="4118998"/>
            <a:ext cx="1694306" cy="169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1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8E59987E48D4499024123DCC5A93A1" ma:contentTypeVersion="2" ma:contentTypeDescription="Crée un document." ma:contentTypeScope="" ma:versionID="c6146efdcd2ab3e134606b0801e30142">
  <xsd:schema xmlns:xsd="http://www.w3.org/2001/XMLSchema" xmlns:xs="http://www.w3.org/2001/XMLSchema" xmlns:p="http://schemas.microsoft.com/office/2006/metadata/properties" xmlns:ns2="bfe76c16-6ff6-4f08-a51c-f085bfa779f8" targetNamespace="http://schemas.microsoft.com/office/2006/metadata/properties" ma:root="true" ma:fieldsID="67481ec06b80427100a04eb508b04fd8" ns2:_="">
    <xsd:import namespace="bfe76c16-6ff6-4f08-a51c-f085bfa779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76c16-6ff6-4f08-a51c-f085bfa779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1F46D5-EF84-4BD2-92E8-CF7C01FFA821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fe76c16-6ff6-4f08-a51c-f085bfa779f8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59425EC-00DE-46A8-B859-97D1BB1DED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e76c16-6ff6-4f08-a51c-f085bfa779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68B3AC-5868-47C3-A29D-7AA0B85404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795</Words>
  <Application>Microsoft Office PowerPoint</Application>
  <PresentationFormat>Grand écran</PresentationFormat>
  <Paragraphs>145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Raleway</vt:lpstr>
      <vt:lpstr>Times New Roman</vt:lpstr>
      <vt:lpstr>Trebuchet MS</vt:lpstr>
      <vt:lpstr>Office Theme</vt:lpstr>
      <vt:lpstr>Présentation PowerPoint</vt:lpstr>
      <vt:lpstr>Présentation PowerPoint</vt:lpstr>
      <vt:lpstr>À la fin de l’atelier, vous serez en mesure…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Défi HORS-PISTE</vt:lpstr>
      <vt:lpstr>Pour plus de contenu…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Joelle Montembeault</dc:creator>
  <cp:lastModifiedBy>Marie-Christine Morin</cp:lastModifiedBy>
  <cp:revision>180</cp:revision>
  <dcterms:created xsi:type="dcterms:W3CDTF">2019-08-01T17:41:17Z</dcterms:created>
  <dcterms:modified xsi:type="dcterms:W3CDTF">2023-09-21T18:10:41Z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0x010100628E59987E48D4499024123DCC5A93A1</vt:lpwstr>
  </property>
  <property fmtid="{D5CDD505-2E9C-101B-9397-08002B2CF9AE}" pid="3" name="Order">
    <vt:r8>12646400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