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7559675" cy="972026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DE127CE-5BF7-454B-AA14-AFD39876D9C6}">
          <p14:sldIdLst>
            <p14:sldId id="256"/>
            <p14:sldId id="257"/>
          </p14:sldIdLst>
        </p14:section>
        <p14:section name="Section sans titre" id="{D7E3D1C0-EC41-4302-936E-44C25DFBBA2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061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362E20-4F71-FB68-26EF-F6CF04584B9A}" name="Félix Guay-Dufour" initials="FGD" userId="S::guaf3103@usherbrooke.ca::9c47072a-026e-42e3-b64d-a39e6da7fe9f" providerId="AD"/>
  <p188:author id="{79BB73C9-C934-6D23-7689-C8670C0D5824}" name="Audrey Guy" initials="AG" userId="S::guya3801@usherbrooke.ca::eb08d5a7-8716-419d-a85f-d8b3373389b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ine" initials="FB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7A6"/>
    <a:srgbClr val="275CAA"/>
    <a:srgbClr val="1E5EF8"/>
    <a:srgbClr val="0BD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40" autoAdjust="0"/>
  </p:normalViewPr>
  <p:slideViewPr>
    <p:cSldViewPr snapToGrid="0">
      <p:cViewPr varScale="1">
        <p:scale>
          <a:sx n="78" d="100"/>
          <a:sy n="78" d="100"/>
        </p:scale>
        <p:origin x="2880" y="114"/>
      </p:cViewPr>
      <p:guideLst>
        <p:guide orient="horz" pos="3061"/>
        <p:guide pos="2381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D7B15-91AD-4755-B5DA-F21E32211DFF}" type="datetimeFigureOut">
              <a:rPr lang="fr-CA" smtClean="0"/>
              <a:t>2023-07-05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9475" y="696913"/>
            <a:ext cx="27114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BEA9E-7238-4ABD-910D-0657FCA7E6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684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BEA9E-7238-4ABD-910D-0657FCA7E62E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653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590794"/>
            <a:ext cx="6425724" cy="3384092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105389"/>
            <a:ext cx="5669756" cy="2346813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23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65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17514"/>
            <a:ext cx="1630055" cy="823747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17514"/>
            <a:ext cx="4795669" cy="823747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67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5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423318"/>
            <a:ext cx="6520220" cy="4043359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504929"/>
            <a:ext cx="6520220" cy="212630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9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587570"/>
            <a:ext cx="3212862" cy="616741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587570"/>
            <a:ext cx="3212862" cy="616741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07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17516"/>
            <a:ext cx="6520220" cy="18788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382815"/>
            <a:ext cx="3198096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550596"/>
            <a:ext cx="3198096" cy="522239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382815"/>
            <a:ext cx="3213847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550596"/>
            <a:ext cx="3213847" cy="522239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12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67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3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399540"/>
            <a:ext cx="3827085" cy="690768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57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399540"/>
            <a:ext cx="3827085" cy="690768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18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17516"/>
            <a:ext cx="6520220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587570"/>
            <a:ext cx="6520220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009246"/>
            <a:ext cx="255139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04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6.png"/><Relationship Id="rId3" Type="http://schemas.openxmlformats.org/officeDocument/2006/relationships/tags" Target="../tags/tag3.xml"/><Relationship Id="rId21" Type="http://schemas.openxmlformats.org/officeDocument/2006/relationships/image" Target="../media/image1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5.jpe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4.jpe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3.emf"/><Relationship Id="rId28" Type="http://schemas.openxmlformats.org/officeDocument/2006/relationships/image" Target="../media/image7.png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2.jpeg"/><Relationship Id="rId27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hyperlink" Target="https://sante-mentale-jeunesse.usherbrooke.ca/wp-content/uploads/2022/08/references_bibliographique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>
            <a:extLst>
              <a:ext uri="{FF2B5EF4-FFF2-40B4-BE49-F238E27FC236}">
                <a16:creationId xmlns:a16="http://schemas.microsoft.com/office/drawing/2014/main" id="{D60CD1E2-EDBF-4582-90D5-902EBDFBF7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1">
            <a:lum bright="70000" contrast="-70000"/>
          </a:blip>
          <a:srcRect t="18786" b="30679"/>
          <a:stretch/>
        </p:blipFill>
        <p:spPr>
          <a:xfrm>
            <a:off x="467512" y="2731243"/>
            <a:ext cx="3912532" cy="78832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6F13C7E0-8FD5-454D-A12E-B60730C272F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86543" y="2727809"/>
            <a:ext cx="3713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1200" dirty="0">
                <a:latin typeface="Raleway  "/>
              </a:rPr>
              <a:t>Le stress est une réaction d’alarme NORMALE à une situation concrète et réelle.   </a:t>
            </a:r>
          </a:p>
          <a:p>
            <a:pPr algn="just"/>
            <a:r>
              <a:rPr lang="fr-CA" sz="1200" dirty="0">
                <a:latin typeface="Raleway  "/>
              </a:rPr>
              <a:t>Il permet de bien réagir lorsqu’il y a présence d’un danger. </a:t>
            </a:r>
          </a:p>
          <a:p>
            <a:pPr algn="just"/>
            <a:endParaRPr lang="fr-CA" sz="1200" dirty="0">
              <a:latin typeface="Raleway  "/>
            </a:endParaRPr>
          </a:p>
          <a:p>
            <a:pPr algn="just"/>
            <a:r>
              <a:rPr lang="fr-CA" sz="1200" dirty="0">
                <a:latin typeface="Raleway  "/>
              </a:rPr>
              <a:t>Parfois, </a:t>
            </a:r>
            <a:r>
              <a:rPr lang="fr-CA" sz="1500" b="1" dirty="0">
                <a:solidFill>
                  <a:srgbClr val="275CAA"/>
                </a:solidFill>
                <a:latin typeface="Raleway  "/>
              </a:rPr>
              <a:t>votre cerveau vous joue des tours.  PRENEZ LE CONTRÔLE! </a:t>
            </a:r>
            <a:r>
              <a:rPr lang="fr-CA" sz="1200" dirty="0">
                <a:latin typeface="Raleway  "/>
              </a:rPr>
              <a:t>Si vous réagissez de la même façon devant un ours que devant une fourmi, vous dépenserez beaucoup d’énergie pour rien! </a:t>
            </a:r>
          </a:p>
          <a:p>
            <a:pPr algn="just"/>
            <a:endParaRPr lang="fr-CA" sz="1200" dirty="0">
              <a:latin typeface="Raleway  "/>
            </a:endParaRPr>
          </a:p>
          <a:p>
            <a:r>
              <a:rPr lang="fr-CA" sz="1500" b="1" dirty="0">
                <a:solidFill>
                  <a:srgbClr val="74C7A6"/>
                </a:solidFill>
                <a:latin typeface="Raleway  "/>
              </a:rPr>
              <a:t>Préservez votre énergie en                     évaluant la gravité du danger! </a:t>
            </a:r>
          </a:p>
          <a:p>
            <a:pPr algn="just"/>
            <a:endParaRPr lang="fr-CA" sz="600" dirty="0">
              <a:latin typeface="Raleway  "/>
            </a:endParaRPr>
          </a:p>
          <a:p>
            <a:pPr algn="just"/>
            <a:endParaRPr lang="fr-CA" sz="600" dirty="0">
              <a:latin typeface="Raleway  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4A7A4C-633E-8F44-921E-D406331E93E9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3035473" y="266025"/>
            <a:ext cx="4355364" cy="604054"/>
          </a:xfrm>
        </p:spPr>
        <p:txBody>
          <a:bodyPr>
            <a:noAutofit/>
          </a:bodyPr>
          <a:lstStyle/>
          <a:p>
            <a:r>
              <a:rPr lang="fr-FR" sz="4000" b="1" dirty="0">
                <a:latin typeface="Raleway Light" panose="020B0403030101060003" pitchFamily="34" charset="0"/>
              </a:rPr>
              <a:t> </a:t>
            </a:r>
            <a:br>
              <a:rPr lang="fr-FR" sz="4000" b="1" dirty="0">
                <a:latin typeface="Raleway Light" panose="020B0403030101060003" pitchFamily="34" charset="0"/>
              </a:rPr>
            </a:br>
            <a:r>
              <a:rPr lang="fr-FR" sz="2000" b="1" dirty="0">
                <a:latin typeface="Raleway Light" panose="020B0403030101060003" pitchFamily="34" charset="0"/>
              </a:rPr>
              <a:t>Trop, c’est comme pas assez! Quand le stress me joue des tours… </a:t>
            </a:r>
            <a:endParaRPr lang="fr-FR" sz="3200" b="1" dirty="0">
              <a:latin typeface="Raleway Light" panose="020B0403030101060003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598D403-2863-496A-98D4-79A4091A2D5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287399" y="9143465"/>
            <a:ext cx="1411135" cy="30777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977BFDE-F0EA-4B3B-A0ED-5159C8D82A0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256646" y="1521308"/>
            <a:ext cx="3164649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CA" b="1" dirty="0">
                <a:solidFill>
                  <a:srgbClr val="275CAA"/>
                </a:solidFill>
                <a:latin typeface="Raleway Medium"/>
              </a:rPr>
              <a:t>Le stress… Bon ou mauvais?</a:t>
            </a:r>
          </a:p>
          <a:p>
            <a:r>
              <a:rPr lang="fr-CA" b="1" dirty="0">
                <a:solidFill>
                  <a:srgbClr val="275CAA"/>
                </a:solidFill>
                <a:latin typeface="Raleway Medium" panose="020B0603030101060003" pitchFamily="34" charset="0"/>
              </a:rPr>
              <a:t>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8D52DD27-3267-4690-99F9-EC24FE87D16A}"/>
              </a:ext>
            </a:extLst>
          </p:cNvPr>
          <p:cNvPicPr/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584" y="1943838"/>
            <a:ext cx="3048772" cy="216713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1B76E9B-4397-4F91-8062-1CCFA649643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86543" y="7398391"/>
            <a:ext cx="6894304" cy="1044824"/>
          </a:xfrm>
          <a:prstGeom prst="rect">
            <a:avLst/>
          </a:prstGeom>
          <a:solidFill>
            <a:srgbClr val="275CAA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latin typeface="Raleway  "/>
              </a:rPr>
              <a:t>Pensez à une </a:t>
            </a:r>
            <a:r>
              <a:rPr lang="fr-CA" sz="1400" b="1" dirty="0">
                <a:latin typeface="Raleway  "/>
              </a:rPr>
              <a:t>situation stressante </a:t>
            </a:r>
            <a:r>
              <a:rPr lang="fr-CA" sz="1400" dirty="0">
                <a:latin typeface="Raleway  "/>
              </a:rPr>
              <a:t>à laquelle vous devrez faire face dans les prochaines semaines. Choisissez une ou deux </a:t>
            </a:r>
            <a:r>
              <a:rPr lang="fr-CA" sz="1400" b="1" dirty="0">
                <a:latin typeface="Raleway  "/>
              </a:rPr>
              <a:t>stratégies</a:t>
            </a:r>
            <a:r>
              <a:rPr lang="fr-CA" sz="1400" dirty="0">
                <a:latin typeface="Raleway  "/>
              </a:rPr>
              <a:t> que vous pourriez utiliser pour </a:t>
            </a:r>
            <a:r>
              <a:rPr lang="fr-CA" sz="1400" b="1" dirty="0">
                <a:latin typeface="Raleway  "/>
              </a:rPr>
              <a:t>affronter </a:t>
            </a:r>
            <a:r>
              <a:rPr lang="fr-CA" sz="1400" dirty="0">
                <a:latin typeface="Raleway  "/>
              </a:rPr>
              <a:t>cette situation avec confiance.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0D94348-EB65-4134-84A2-A1CFA71E8DC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48743" y="5427800"/>
            <a:ext cx="2840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000" b="1" dirty="0">
                <a:solidFill>
                  <a:srgbClr val="275CAA"/>
                </a:solidFill>
                <a:latin typeface="Raleway SemiBold" panose="020B0703030101060003" pitchFamily="34" charset="0"/>
              </a:rPr>
              <a:t>Utilisez ces stratégies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61C49830-7B95-4D18-ADEB-A1B11853C60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24">
            <a:lum bright="70000" contrast="-70000"/>
          </a:blip>
          <a:srcRect l="37304" t="26494" r="29559" b="10643"/>
          <a:stretch/>
        </p:blipFill>
        <p:spPr>
          <a:xfrm rot="500683" flipH="1">
            <a:off x="313128" y="5714987"/>
            <a:ext cx="696915" cy="1322086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EC128231-8776-44E5-87FA-D22790BBBC8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100142" y="6051547"/>
            <a:ext cx="3196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latin typeface="Raleway Light" panose="020B0403030101060003" pitchFamily="34" charset="0"/>
              </a:rPr>
              <a:t>Passer à l’action.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latin typeface="Raleway Light" panose="020B0403030101060003" pitchFamily="34" charset="0"/>
              </a:rPr>
              <a:t>Écouter de la musique.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latin typeface="Raleway Light" panose="020B0403030101060003" pitchFamily="34" charset="0"/>
              </a:rPr>
              <a:t>Faire de l’activité physique.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latin typeface="Raleway Light" panose="020B0403030101060003" pitchFamily="34" charset="0"/>
              </a:rPr>
              <a:t>Parler de votre stress à quelqu’un.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latin typeface="Raleway Light" panose="020B0403030101060003" pitchFamily="34" charset="0"/>
              </a:rPr>
              <a:t>Faire de la relaxation, de la méditation.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latin typeface="Raleway Light" panose="020B0403030101060003" pitchFamily="34" charset="0"/>
              </a:rPr>
              <a:t>Rire avec vos amies et amis.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6D097BC-3F24-4CDD-95A8-2E7473AD0EC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168682" y="6179599"/>
            <a:ext cx="32480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latin typeface="Raleway Light" panose="020B0403030101060003" pitchFamily="34" charset="0"/>
              </a:rPr>
              <a:t>Écouter une émission que vous aimez.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latin typeface="Raleway Light" panose="020B0403030101060003" pitchFamily="34" charset="0"/>
              </a:rPr>
              <a:t>Dessiner, peindre, sculpter, créer.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latin typeface="Raleway Light" panose="020B0403030101060003" pitchFamily="34" charset="0"/>
              </a:rPr>
              <a:t>Faire une promenade, aller en nature.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latin typeface="Raleway Light" panose="020B0403030101060003" pitchFamily="34" charset="0"/>
              </a:rPr>
              <a:t>Respirer, relaxer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latin typeface="Raleway Light" panose="020B0403030101060003" pitchFamily="34" charset="0"/>
              </a:rPr>
              <a:t>Faire un exercice de pleine conscience.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latin typeface="Raleway Light" panose="020B0403030101060003" pitchFamily="34" charset="0"/>
              </a:rPr>
              <a:t>Etc.  </a:t>
            </a:r>
          </a:p>
          <a:p>
            <a:endParaRPr lang="fr-CA" sz="1200" dirty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BBF63877-CF71-4DDE-93B2-E37E6D4D2BF4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4541883" y="5914226"/>
            <a:ext cx="2502173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 38">
            <a:extLst>
              <a:ext uri="{FF2B5EF4-FFF2-40B4-BE49-F238E27FC236}">
                <a16:creationId xmlns:a16="http://schemas.microsoft.com/office/drawing/2014/main" id="{3D0998ED-53C4-4C1C-8D77-7FE658824168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>
            <a:lum bright="70000" contrast="-70000"/>
          </a:blip>
          <a:stretch>
            <a:fillRect/>
          </a:stretch>
        </p:blipFill>
        <p:spPr>
          <a:xfrm>
            <a:off x="229384" y="1218770"/>
            <a:ext cx="3870503" cy="14733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D908D0-830D-4542-9C88-3495CA77749F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24510" y="1296281"/>
            <a:ext cx="3209185" cy="10772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r-CA" sz="1600" b="1" dirty="0">
                <a:solidFill>
                  <a:srgbClr val="275CAA"/>
                </a:solidFill>
                <a:latin typeface="Raleway Light"/>
              </a:rPr>
              <a:t>RAPPEL! </a:t>
            </a:r>
            <a:endParaRPr lang="fr-CA" sz="1600" b="1" dirty="0">
              <a:solidFill>
                <a:srgbClr val="275CAA"/>
              </a:solidFill>
              <a:latin typeface="Raleway Light" panose="020B0403030101060003" pitchFamily="34" charset="0"/>
            </a:endParaRPr>
          </a:p>
          <a:p>
            <a:r>
              <a:rPr lang="fr-CA" sz="1200" dirty="0">
                <a:latin typeface="Raleway Light"/>
              </a:rPr>
              <a:t>Connaître vos propres signaux de stress permet de prendre conscience de ce qui vous stresse et d’y faire face avec plus de confiance!</a:t>
            </a:r>
            <a:endParaRPr lang="fr-CA" sz="1200" dirty="0">
              <a:latin typeface="Raleway Light" panose="020B0403030101060003" pitchFamily="34" charset="0"/>
            </a:endParaRP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F09CE5BF-C622-4EB6-A452-F77595B98170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5">
            <a:lum bright="70000" contrast="-70000"/>
          </a:blip>
          <a:stretch>
            <a:fillRect/>
          </a:stretch>
        </p:blipFill>
        <p:spPr>
          <a:xfrm flipH="1">
            <a:off x="4106207" y="4269044"/>
            <a:ext cx="3372953" cy="137874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B075E1D-3A05-4A81-A779-BF2D88668A8F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471684" y="4331349"/>
            <a:ext cx="27515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A" sz="1600" b="1" dirty="0">
                <a:solidFill>
                  <a:srgbClr val="275CAA"/>
                </a:solidFill>
                <a:latin typeface="Raleway Light" panose="020B0403030101060003" pitchFamily="34" charset="0"/>
              </a:rPr>
              <a:t>Une pause active </a:t>
            </a:r>
          </a:p>
          <a:p>
            <a:r>
              <a:rPr lang="fr-CA" sz="1200" dirty="0">
                <a:latin typeface="Raleway Light" panose="020B0403030101060003" pitchFamily="34" charset="0"/>
              </a:rPr>
              <a:t>Bouger et vous étirer en conscience avec votre respiration peut vous aider à vous détendre et à mieux composer avec votre stress.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635C2513-034F-4EB4-BABD-09E10A173049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043" y="323784"/>
            <a:ext cx="2431149" cy="72064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3A65CA4-B328-4EBD-81C7-B66E5BB1C237}"/>
              </a:ext>
            </a:extLst>
          </p:cNvPr>
          <p:cNvPicPr/>
          <p:nvPr>
            <p:custDataLst>
              <p:tags r:id="rId1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84" y="9071100"/>
            <a:ext cx="1480423" cy="45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7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FEB43-1FD6-7AB4-25CE-4B66CF408E1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19728" y="381001"/>
            <a:ext cx="6520220" cy="1160416"/>
          </a:xfrm>
        </p:spPr>
        <p:txBody>
          <a:bodyPr>
            <a:normAutofit fontScale="90000"/>
          </a:bodyPr>
          <a:lstStyle/>
          <a:p>
            <a:pPr marR="19050" algn="ctr">
              <a:lnSpc>
                <a:spcPct val="110000"/>
              </a:lnSpc>
              <a:spcBef>
                <a:spcPts val="3000"/>
              </a:spcBef>
              <a:spcAft>
                <a:spcPts val="875"/>
              </a:spcAft>
            </a:pPr>
            <a:r>
              <a:rPr lang="fr-CA" sz="1600" b="1" kern="0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Programme HORS-PISTE – Exploration </a:t>
            </a:r>
            <a:br>
              <a:rPr lang="fr-CA" sz="1800" b="1" kern="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CA" sz="1800" b="1" kern="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1300" b="1" kern="0" dirty="0">
                <a:solidFill>
                  <a:schemeClr val="accent1">
                    <a:lumMod val="75000"/>
                  </a:schemeClr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Références bibliographiques</a:t>
            </a:r>
            <a:br>
              <a:rPr lang="fr-CA" sz="1800" b="1" kern="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CA" sz="18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65A155B-8E0C-52AB-E412-5B9D5C0038D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76299" y="1541416"/>
            <a:ext cx="5829301" cy="5341984"/>
          </a:xfrm>
        </p:spPr>
        <p:txBody>
          <a:bodyPr>
            <a:normAutofit/>
          </a:bodyPr>
          <a:lstStyle/>
          <a:p>
            <a:pPr marL="621276" marR="1075690" indent="0" algn="just">
              <a:spcAft>
                <a:spcPts val="0"/>
              </a:spcAft>
              <a:buNone/>
            </a:pPr>
            <a:r>
              <a:rPr lang="fr-CA" sz="18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</a:p>
          <a:p>
            <a:pPr marL="9279" marR="297180" indent="0" algn="just">
              <a:spcBef>
                <a:spcPts val="5"/>
              </a:spcBef>
              <a:spcAft>
                <a:spcPts val="0"/>
              </a:spcAft>
              <a:buNone/>
            </a:pPr>
            <a:r>
              <a:rPr lang="fr-CA" sz="1200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Ciarrochi</a:t>
            </a:r>
            <a:r>
              <a:rPr lang="fr-CA" sz="12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, J. V., Hayes, L., et Bailey, A. (2014). </a:t>
            </a:r>
            <a:r>
              <a:rPr lang="fr-CA" sz="1200" i="1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Deviens maître de ta vie</a:t>
            </a:r>
            <a:r>
              <a:rPr lang="fr-CA" sz="12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. LBL 	Éditions.</a:t>
            </a:r>
          </a:p>
          <a:p>
            <a:pPr marL="9279" marR="297180" indent="0" algn="just">
              <a:spcBef>
                <a:spcPts val="5"/>
              </a:spcBef>
              <a:spcAft>
                <a:spcPts val="0"/>
              </a:spcAft>
              <a:buNone/>
            </a:pPr>
            <a:r>
              <a:rPr lang="fr-CA" sz="12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</a:p>
          <a:p>
            <a:pPr marL="9279" marR="297180" indent="0" algn="just">
              <a:spcAft>
                <a:spcPts val="0"/>
              </a:spcAft>
              <a:buNone/>
            </a:pPr>
            <a:r>
              <a:rPr lang="fr-CA" sz="12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Forsyth, J. P., et </a:t>
            </a:r>
            <a:r>
              <a:rPr lang="fr-CA" sz="1200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Eifert</a:t>
            </a:r>
            <a:r>
              <a:rPr lang="fr-CA" sz="12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, G. H. (2007). </a:t>
            </a:r>
            <a:r>
              <a:rPr lang="en-US" sz="1200" i="1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The Mindfulness and Acceptance 	Workbook for Anxiety. </a:t>
            </a:r>
            <a:r>
              <a:rPr lang="en-US" sz="12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New Harbinger Publication, Inc.</a:t>
            </a:r>
          </a:p>
          <a:p>
            <a:pPr marL="9279" marR="297180" indent="0" algn="just">
              <a:spcAft>
                <a:spcPts val="0"/>
              </a:spcAft>
              <a:buNone/>
            </a:pPr>
            <a:endParaRPr lang="fr-CA" sz="1200" dirty="0">
              <a:effectLst/>
              <a:latin typeface="Raleway" pitchFamily="2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9279" marR="297180" indent="0" algn="just">
              <a:spcAft>
                <a:spcPts val="0"/>
              </a:spcAft>
              <a:buNone/>
            </a:pPr>
            <a:r>
              <a:rPr lang="fr-CA" sz="1200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Lupien</a:t>
            </a:r>
            <a:r>
              <a:rPr lang="fr-CA" sz="12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, S. (2019). </a:t>
            </a:r>
            <a:r>
              <a:rPr lang="fr-CA" sz="1200" i="1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À chacun son stress.</a:t>
            </a:r>
            <a:r>
              <a:rPr lang="fr-CA" sz="12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 Éditions Va Savoir.</a:t>
            </a:r>
          </a:p>
          <a:p>
            <a:pPr marL="9279" marR="297180" indent="0" algn="just">
              <a:spcAft>
                <a:spcPts val="0"/>
              </a:spcAft>
              <a:buNone/>
            </a:pPr>
            <a:endParaRPr lang="fr-CA" sz="1200" dirty="0">
              <a:effectLst/>
              <a:latin typeface="Raleway" pitchFamily="2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9279" marR="297180" indent="0" algn="just">
              <a:spcAft>
                <a:spcPts val="0"/>
              </a:spcAft>
              <a:buNone/>
            </a:pPr>
            <a:r>
              <a:rPr lang="fr-CA" sz="12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Marchand, A., Letarte, A., et </a:t>
            </a:r>
            <a:r>
              <a:rPr lang="fr-CA" sz="1200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Seidah</a:t>
            </a:r>
            <a:r>
              <a:rPr lang="fr-CA" sz="12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, A. (2018</a:t>
            </a:r>
            <a:r>
              <a:rPr lang="fr-CA" sz="1200" i="1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). La peur d’avoir peur. Guide de 	traitement du trouble panique et de l’agoraphobie. </a:t>
            </a:r>
            <a:r>
              <a:rPr lang="fr-CA" sz="12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Éditions du 	Trécarré.</a:t>
            </a:r>
            <a:endParaRPr lang="fr-CA" sz="1200" dirty="0">
              <a:latin typeface="Raleway" pitchFamily="2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9279" marR="297180" indent="0" algn="just">
              <a:spcAft>
                <a:spcPts val="0"/>
              </a:spcAft>
              <a:buNone/>
            </a:pPr>
            <a:endParaRPr lang="fr-CA" sz="1200" dirty="0">
              <a:effectLst/>
              <a:latin typeface="Raleway" pitchFamily="2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9279" marR="297180" indent="0" algn="just">
              <a:spcBef>
                <a:spcPts val="5"/>
              </a:spcBef>
              <a:spcAft>
                <a:spcPts val="0"/>
              </a:spcAft>
              <a:buNone/>
            </a:pPr>
            <a:r>
              <a:rPr lang="fr-CA" sz="1200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Palazzolo</a:t>
            </a:r>
            <a:r>
              <a:rPr lang="fr-CA" sz="12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, J. et Arnaud, J. (2013). Anxiété et performance: de la théorie à la 	pratique. 	</a:t>
            </a:r>
            <a:r>
              <a:rPr lang="fr-CA" sz="1200" i="1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Annales Médico-Psychologiques, 171(</a:t>
            </a:r>
            <a:r>
              <a:rPr lang="fr-CA" sz="12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6), 382-388. </a:t>
            </a:r>
            <a:r>
              <a:rPr lang="fr-CA" sz="1200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doi</a:t>
            </a:r>
            <a:r>
              <a:rPr lang="fr-CA" sz="12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 : 	10.1016/j.amp.2011.09.018</a:t>
            </a:r>
          </a:p>
          <a:p>
            <a:pPr marL="9279" marR="297180" indent="0">
              <a:spcBef>
                <a:spcPts val="5"/>
              </a:spcBef>
              <a:spcAft>
                <a:spcPts val="0"/>
              </a:spcAft>
              <a:buNone/>
            </a:pPr>
            <a:endParaRPr lang="fr-CA" sz="1200" dirty="0">
              <a:latin typeface="Raleway" pitchFamily="2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9279" marR="297180" indent="0">
              <a:spcBef>
                <a:spcPts val="5"/>
              </a:spcBef>
              <a:spcAft>
                <a:spcPts val="0"/>
              </a:spcAft>
              <a:buNone/>
            </a:pPr>
            <a:endParaRPr lang="fr-CA" sz="1200" dirty="0">
              <a:solidFill>
                <a:srgbClr val="000000"/>
              </a:solidFill>
              <a:effectLst/>
              <a:latin typeface="Raleway" pitchFamily="2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marL="9279" marR="297180" indent="0">
              <a:spcBef>
                <a:spcPts val="5"/>
              </a:spcBef>
              <a:spcAft>
                <a:spcPts val="0"/>
              </a:spcAft>
              <a:buNone/>
            </a:pPr>
            <a:endParaRPr lang="fr-CA" sz="1200" b="1" dirty="0">
              <a:solidFill>
                <a:srgbClr val="000000"/>
              </a:solidFill>
              <a:effectLst/>
              <a:latin typeface="Raleway" pitchFamily="2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marL="9279" marR="297180" indent="0">
              <a:spcBef>
                <a:spcPts val="5"/>
              </a:spcBef>
              <a:spcAft>
                <a:spcPts val="0"/>
              </a:spcAft>
              <a:buNone/>
            </a:pPr>
            <a:r>
              <a:rPr lang="fr-CA" sz="1200" b="1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rebuchet MS" panose="020B0603020202020204" pitchFamily="34" charset="0"/>
              </a:rPr>
              <a:t>Pour les références complètes du Programme HORS-PISTE Exploration, veuillez visiter l’adresse suivante :</a:t>
            </a:r>
          </a:p>
          <a:p>
            <a:pPr marL="9279" marR="297180" indent="0">
              <a:spcBef>
                <a:spcPts val="5"/>
              </a:spcBef>
              <a:spcAft>
                <a:spcPts val="0"/>
              </a:spcAft>
              <a:buNone/>
            </a:pPr>
            <a:endParaRPr lang="fr-CA" sz="1200" b="1" dirty="0">
              <a:solidFill>
                <a:srgbClr val="000000"/>
              </a:solidFill>
              <a:effectLst/>
              <a:latin typeface="Raleway" pitchFamily="2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marL="9279" marR="297180" indent="0">
              <a:spcBef>
                <a:spcPts val="5"/>
              </a:spcBef>
              <a:spcAft>
                <a:spcPts val="0"/>
              </a:spcAft>
              <a:buNone/>
            </a:pPr>
            <a:r>
              <a:rPr lang="fr-CA" sz="120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rebuchet MS" panose="020B0603020202020204" pitchFamily="34" charset="0"/>
                <a:hlinkClick r:id="rId4"/>
              </a:rPr>
              <a:t>https://sante-mentale-jeunesse.usherbrooke.ca/wp-content/uploads/2022/08/references_bibliographiques.pdf</a:t>
            </a:r>
            <a:endParaRPr lang="fr-CA" sz="1200" dirty="0">
              <a:solidFill>
                <a:srgbClr val="000000"/>
              </a:solidFill>
              <a:effectLst/>
              <a:latin typeface="Raleway" pitchFamily="2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marL="9279" marR="297180" indent="0">
              <a:spcBef>
                <a:spcPts val="5"/>
              </a:spcBef>
              <a:spcAft>
                <a:spcPts val="0"/>
              </a:spcAft>
              <a:buNone/>
            </a:pPr>
            <a:endParaRPr lang="fr-CA" sz="1200" dirty="0">
              <a:solidFill>
                <a:srgbClr val="000000"/>
              </a:solidFill>
              <a:effectLst/>
              <a:latin typeface="Raleway" pitchFamily="2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marL="9279" marR="297180" indent="0">
              <a:spcBef>
                <a:spcPts val="5"/>
              </a:spcBef>
              <a:spcAft>
                <a:spcPts val="0"/>
              </a:spcAft>
              <a:buNone/>
            </a:pPr>
            <a:r>
              <a:rPr lang="fr-CA" sz="120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rebuchet MS" panose="020B0603020202020204" pitchFamily="34" charset="0"/>
              </a:rPr>
              <a:t>Ou cliquez directement ce lien : </a:t>
            </a:r>
            <a:r>
              <a:rPr lang="fr-CA" sz="1200" u="sng" dirty="0">
                <a:hlinkClick r:id="rId4"/>
              </a:rPr>
              <a:t>references_bibliographiques.pdf (usherbrooke.ca)</a:t>
            </a:r>
            <a:endParaRPr lang="fr-CA" sz="1200" dirty="0">
              <a:solidFill>
                <a:srgbClr val="000000"/>
              </a:solidFill>
              <a:effectLst/>
              <a:latin typeface="Raleway" pitchFamily="2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marL="9279" marR="297180" indent="0">
              <a:spcBef>
                <a:spcPts val="5"/>
              </a:spcBef>
              <a:spcAft>
                <a:spcPts val="0"/>
              </a:spcAft>
              <a:buNone/>
            </a:pPr>
            <a:endParaRPr lang="fr-CA" sz="1200" dirty="0">
              <a:solidFill>
                <a:srgbClr val="000000"/>
              </a:solidFill>
              <a:effectLst/>
              <a:latin typeface="Raleway" pitchFamily="2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marL="9279" marR="297180" indent="0" algn="ctr">
              <a:spcBef>
                <a:spcPts val="5"/>
              </a:spcBef>
              <a:spcAft>
                <a:spcPts val="0"/>
              </a:spcAft>
              <a:buNone/>
            </a:pPr>
            <a:endParaRPr lang="fr-CA" sz="1200" dirty="0">
              <a:solidFill>
                <a:srgbClr val="000000"/>
              </a:solidFill>
              <a:effectLst/>
              <a:latin typeface="Raleway" pitchFamily="2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473945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A9305D085C94C931F5CBB3829A811" ma:contentTypeVersion="4" ma:contentTypeDescription="Crée un document." ma:contentTypeScope="" ma:versionID="d5be1efb1d4f587ab3bb7ec91c62b5fb">
  <xsd:schema xmlns:xsd="http://www.w3.org/2001/XMLSchema" xmlns:xs="http://www.w3.org/2001/XMLSchema" xmlns:p="http://schemas.microsoft.com/office/2006/metadata/properties" xmlns:ns2="e50989b2-5854-4a91-b4a1-247ba4158661" targetNamespace="http://schemas.microsoft.com/office/2006/metadata/properties" ma:root="true" ma:fieldsID="405c3d8926a1e75cc13dc06119d46494" ns2:_="">
    <xsd:import namespace="e50989b2-5854-4a91-b4a1-247ba4158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989b2-5854-4a91-b4a1-247ba4158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A1C69F-0C7C-413C-818A-D9F0C81E7A40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e50989b2-5854-4a91-b4a1-247ba4158661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8E2DE8D-B7C1-4B82-A493-84EE56047D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5CEADC-FA3C-4A5F-A75D-B84F5EE68B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0989b2-5854-4a91-b4a1-247ba41586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470</Words>
  <Application>Microsoft Office PowerPoint</Application>
  <PresentationFormat>Personnalisé</PresentationFormat>
  <Paragraphs>48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Raleway</vt:lpstr>
      <vt:lpstr>Raleway  </vt:lpstr>
      <vt:lpstr>Raleway Light</vt:lpstr>
      <vt:lpstr>Raleway Medium</vt:lpstr>
      <vt:lpstr>Raleway SemiBold</vt:lpstr>
      <vt:lpstr>Trebuchet MS</vt:lpstr>
      <vt:lpstr>Thème Office</vt:lpstr>
      <vt:lpstr>  Trop, c’est comme pas assez! Quand le stress me joue des tours… </vt:lpstr>
      <vt:lpstr>Programme HORS-PISTE – Exploration   Références bibliographiques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HORS-PISTE  Parler d’anxiété sans stress…</dc:title>
  <dc:creator>Danyka Therriault</dc:creator>
  <cp:lastModifiedBy>Sonia Vachon</cp:lastModifiedBy>
  <cp:revision>40</cp:revision>
  <cp:lastPrinted>2020-06-30T19:59:33Z</cp:lastPrinted>
  <dcterms:created xsi:type="dcterms:W3CDTF">2019-07-05T17:11:10Z</dcterms:created>
  <dcterms:modified xsi:type="dcterms:W3CDTF">2023-07-05T13:35:47Z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0x010100DDBA9305D085C94C931F5CBB3829A811</vt:lpwstr>
  </property>
</Properties>
</file>