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64" r:id="rId5"/>
    <p:sldId id="265" r:id="rId6"/>
  </p:sldIdLst>
  <p:sldSz cx="7559675" cy="972026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FDE127CE-5BF7-454B-AA14-AFD39876D9C6}">
          <p14:sldIdLst/>
        </p14:section>
        <p14:section name="Section sans titre" id="{D7E3D1C0-EC41-4302-936E-44C25DFBBA26}">
          <p14:sldIdLst>
            <p14:sldId id="264"/>
            <p14:sldId id="26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061">
          <p15:clr>
            <a:srgbClr val="A4A3A4"/>
          </p15:clr>
        </p15:guide>
        <p15:guide id="2" pos="238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1362E20-4F71-FB68-26EF-F6CF04584B9A}" name="Félix Guay-Dufour" initials="FGD" userId="S::guaf3103@usherbrooke.ca::9c47072a-026e-42e3-b64d-a39e6da7fe9f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francine" initials="FB" lastIdx="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5CAA"/>
    <a:srgbClr val="74C7A6"/>
    <a:srgbClr val="1E5EF8"/>
    <a:srgbClr val="0BDB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2952" y="72"/>
      </p:cViewPr>
      <p:guideLst>
        <p:guide orient="horz" pos="3061"/>
        <p:guide pos="23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commentAuthors" Target="commentAuthors.xml"/><Relationship Id="rId12" Type="http://schemas.microsoft.com/office/2018/10/relationships/authors" Target="author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590794"/>
            <a:ext cx="6425724" cy="3384092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105389"/>
            <a:ext cx="5669756" cy="2346813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5919F-2067-5A47-A572-763723D54933}" type="datetimeFigureOut">
              <a:rPr lang="fr-FR" smtClean="0"/>
              <a:t>05/07/2023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22E25-004A-9844-85E2-B3BC53E1D5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3237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5919F-2067-5A47-A572-763723D54933}" type="datetimeFigureOut">
              <a:rPr lang="fr-FR" smtClean="0"/>
              <a:t>05/07/2023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22E25-004A-9844-85E2-B3BC53E1D5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3654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17514"/>
            <a:ext cx="1630055" cy="8237474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17514"/>
            <a:ext cx="4795669" cy="8237474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5919F-2067-5A47-A572-763723D54933}" type="datetimeFigureOut">
              <a:rPr lang="fr-FR" smtClean="0"/>
              <a:t>05/07/2023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22E25-004A-9844-85E2-B3BC53E1D5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6677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5919F-2067-5A47-A572-763723D54933}" type="datetimeFigureOut">
              <a:rPr lang="fr-FR" smtClean="0"/>
              <a:t>05/07/2023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22E25-004A-9844-85E2-B3BC53E1D5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151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423318"/>
            <a:ext cx="6520220" cy="4043359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6504929"/>
            <a:ext cx="6520220" cy="2126307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5919F-2067-5A47-A572-763723D54933}" type="datetimeFigureOut">
              <a:rPr lang="fr-FR" smtClean="0"/>
              <a:t>05/07/2023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22E25-004A-9844-85E2-B3BC53E1D5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493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587570"/>
            <a:ext cx="3212862" cy="616741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587570"/>
            <a:ext cx="3212862" cy="616741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5919F-2067-5A47-A572-763723D54933}" type="datetimeFigureOut">
              <a:rPr lang="fr-FR" smtClean="0"/>
              <a:t>05/07/2023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22E25-004A-9844-85E2-B3BC53E1D5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0077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17516"/>
            <a:ext cx="6520220" cy="187880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382815"/>
            <a:ext cx="3198096" cy="1167781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550596"/>
            <a:ext cx="3198096" cy="522239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382815"/>
            <a:ext cx="3213847" cy="1167781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550596"/>
            <a:ext cx="3213847" cy="522239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5919F-2067-5A47-A572-763723D54933}" type="datetimeFigureOut">
              <a:rPr lang="fr-FR" smtClean="0"/>
              <a:t>05/07/2023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22E25-004A-9844-85E2-B3BC53E1D5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7121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5919F-2067-5A47-A572-763723D54933}" type="datetimeFigureOut">
              <a:rPr lang="fr-FR" smtClean="0"/>
              <a:t>05/07/2023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22E25-004A-9844-85E2-B3BC53E1D5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0671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5919F-2067-5A47-A572-763723D54933}" type="datetimeFigureOut">
              <a:rPr lang="fr-FR" smtClean="0"/>
              <a:t>05/07/2023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22E25-004A-9844-85E2-B3BC53E1D5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339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648018"/>
            <a:ext cx="2438192" cy="2268061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399540"/>
            <a:ext cx="3827085" cy="690768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2916079"/>
            <a:ext cx="2438192" cy="5402397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5919F-2067-5A47-A572-763723D54933}" type="datetimeFigureOut">
              <a:rPr lang="fr-FR" smtClean="0"/>
              <a:t>05/07/2023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22E25-004A-9844-85E2-B3BC53E1D5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1573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648018"/>
            <a:ext cx="2438192" cy="2268061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399540"/>
            <a:ext cx="3827085" cy="690768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2916079"/>
            <a:ext cx="2438192" cy="5402397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5919F-2067-5A47-A572-763723D54933}" type="datetimeFigureOut">
              <a:rPr lang="fr-FR" smtClean="0"/>
              <a:t>05/07/2023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22E25-004A-9844-85E2-B3BC53E1D5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9186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17516"/>
            <a:ext cx="6520220" cy="18788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587570"/>
            <a:ext cx="6520220" cy="61674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009246"/>
            <a:ext cx="1700927" cy="5175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45919F-2067-5A47-A572-763723D54933}" type="datetimeFigureOut">
              <a:rPr lang="fr-FR" smtClean="0"/>
              <a:t>05/07/2023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009246"/>
            <a:ext cx="2551390" cy="5175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009246"/>
            <a:ext cx="1700927" cy="5175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822E25-004A-9844-85E2-B3BC53E1D5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8045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microsoft.com/office/2007/relationships/hdphoto" Target="../media/hdphoto1.wdp"/><Relationship Id="rId3" Type="http://schemas.openxmlformats.org/officeDocument/2006/relationships/tags" Target="../tags/tag3.xml"/><Relationship Id="rId21" Type="http://schemas.openxmlformats.org/officeDocument/2006/relationships/tags" Target="../tags/tag21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image" Target="../media/image2.png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tags" Target="../tags/tag20.xml"/><Relationship Id="rId29" Type="http://schemas.openxmlformats.org/officeDocument/2006/relationships/image" Target="../media/image5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image" Target="../media/image1.jpeg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slideLayout" Target="../slideLayouts/slideLayout1.xml"/><Relationship Id="rId28" Type="http://schemas.openxmlformats.org/officeDocument/2006/relationships/image" Target="../media/image4.jpeg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sante-mentale-jeunesse.usherbrooke.ca/wp-content/uploads/2022/08/references_bibliographiques.pdf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8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44A7A4C-633E-8F44-921E-D406331E93E9}"/>
              </a:ext>
            </a:extLst>
          </p:cNvPr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3050073" y="328069"/>
            <a:ext cx="4150091" cy="604054"/>
          </a:xfrm>
        </p:spPr>
        <p:txBody>
          <a:bodyPr>
            <a:noAutofit/>
          </a:bodyPr>
          <a:lstStyle/>
          <a:p>
            <a:r>
              <a:rPr lang="fr-FR" sz="4000" b="1" dirty="0">
                <a:latin typeface="Raleway Light" panose="020B0403030101060003" pitchFamily="34" charset="0"/>
              </a:rPr>
              <a:t> </a:t>
            </a:r>
            <a:br>
              <a:rPr lang="fr-FR" sz="4000" b="1" dirty="0">
                <a:latin typeface="Raleway Light" panose="020B0403030101060003" pitchFamily="34" charset="0"/>
              </a:rPr>
            </a:br>
            <a:r>
              <a:rPr lang="fr-FR" sz="2000" b="1" dirty="0">
                <a:latin typeface="Raleway Light" panose="020B0403030101060003" pitchFamily="34" charset="0"/>
              </a:rPr>
              <a:t>La </a:t>
            </a:r>
            <a:r>
              <a:rPr lang="fr-FR" sz="2000" b="1">
                <a:latin typeface="Raleway Light" panose="020B0403030101060003" pitchFamily="34" charset="0"/>
              </a:rPr>
              <a:t>peur d’avoir </a:t>
            </a:r>
            <a:r>
              <a:rPr lang="fr-FR" sz="2000" b="1" dirty="0">
                <a:latin typeface="Raleway Light" panose="020B0403030101060003" pitchFamily="34" charset="0"/>
              </a:rPr>
              <a:t>peur… </a:t>
            </a:r>
            <a:br>
              <a:rPr lang="fr-FR" sz="2000" b="1" dirty="0">
                <a:latin typeface="Raleway Light" panose="020B0403030101060003" pitchFamily="34" charset="0"/>
              </a:rPr>
            </a:br>
            <a:r>
              <a:rPr lang="fr-FR" sz="2000" b="1" dirty="0">
                <a:latin typeface="Raleway Light" panose="020B0403030101060003" pitchFamily="34" charset="0"/>
              </a:rPr>
              <a:t>Quand l’anxiété prend le dessus!</a:t>
            </a:r>
            <a:endParaRPr lang="fr-FR" sz="3200" b="1" dirty="0">
              <a:latin typeface="Raleway Light" panose="020B0403030101060003" pitchFamily="34" charset="0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23970941-27C8-47C1-B92C-EC9D505505DA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4695083" y="948204"/>
            <a:ext cx="243978" cy="369332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fr-CA" dirty="0">
                <a:latin typeface="Raleway Light"/>
              </a:rPr>
              <a:t> </a:t>
            </a:r>
            <a:endParaRPr lang="fr-CA" dirty="0">
              <a:solidFill>
                <a:prstClr val="black"/>
              </a:solidFill>
              <a:latin typeface="Raleway Light" panose="020B0403030101060003" pitchFamily="34" charset="0"/>
            </a:endParaRP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D977BFDE-F0EA-4B3B-A0ED-5159C8D82A09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3567978" y="1346446"/>
            <a:ext cx="394877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600" b="1" dirty="0">
                <a:solidFill>
                  <a:srgbClr val="275CAA"/>
                </a:solidFill>
                <a:latin typeface="Raleway Medium" panose="020B0603030101060003" pitchFamily="34" charset="0"/>
              </a:rPr>
              <a:t>S’exposer pour élargir sa </a:t>
            </a:r>
          </a:p>
          <a:p>
            <a:pPr algn="ctr"/>
            <a:r>
              <a:rPr lang="fr-CA" sz="1600" b="1" dirty="0">
                <a:solidFill>
                  <a:srgbClr val="275CAA"/>
                </a:solidFill>
                <a:latin typeface="Raleway Medium" panose="020B0603030101060003" pitchFamily="34" charset="0"/>
              </a:rPr>
              <a:t>zone de confort!</a:t>
            </a:r>
          </a:p>
          <a:p>
            <a:pPr algn="ctr"/>
            <a:r>
              <a:rPr lang="fr-CA" sz="2000" b="1" dirty="0">
                <a:solidFill>
                  <a:srgbClr val="275CAA"/>
                </a:solidFill>
                <a:latin typeface="Raleway Medium" panose="020B0603030101060003" pitchFamily="34" charset="0"/>
              </a:rPr>
              <a:t> 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6F13C7E0-8FD5-454D-A12E-B60730C272F5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211068" y="2625609"/>
            <a:ext cx="3903817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fr-CA" sz="1600" b="1" dirty="0">
                <a:solidFill>
                  <a:schemeClr val="accent1">
                    <a:lumMod val="75000"/>
                  </a:schemeClr>
                </a:solidFill>
                <a:latin typeface="Raleway Medium" panose="020B0603030101060003"/>
              </a:rPr>
              <a:t>L’anxiété, c’est la peur d’avoir peur : </a:t>
            </a:r>
          </a:p>
          <a:p>
            <a:pPr algn="just"/>
            <a:r>
              <a:rPr lang="fr-CA" sz="1300" dirty="0">
                <a:latin typeface="Raleway Light" panose="020B0403030101060003"/>
              </a:rPr>
              <a:t>L’anxiété, c’est la tendance à se créer des scénarios catastrophes et à se faire des peurs avec des choses qui ne sont pas encore arrivées. 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1B76E9B-4397-4F91-8062-1CCFA649643B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332685" y="7440692"/>
            <a:ext cx="6894304" cy="1044824"/>
          </a:xfrm>
          <a:prstGeom prst="rect">
            <a:avLst/>
          </a:prstGeom>
          <a:solidFill>
            <a:srgbClr val="275CAA">
              <a:alpha val="7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400" dirty="0">
                <a:solidFill>
                  <a:prstClr val="white"/>
                </a:solidFill>
                <a:latin typeface="Raleway  "/>
              </a:rPr>
              <a:t>Cette semaine, observez vos réactions vis-à-vis des situations qui sont anxiogènes pour vous. Choisissez une ou deux </a:t>
            </a:r>
            <a:r>
              <a:rPr lang="fr-CA" sz="1400" b="1" dirty="0">
                <a:solidFill>
                  <a:prstClr val="white"/>
                </a:solidFill>
                <a:latin typeface="Raleway  "/>
              </a:rPr>
              <a:t>stratégies</a:t>
            </a:r>
            <a:r>
              <a:rPr lang="fr-CA" sz="1400" dirty="0">
                <a:solidFill>
                  <a:prstClr val="white"/>
                </a:solidFill>
                <a:latin typeface="Raleway  "/>
              </a:rPr>
              <a:t> que vous pourriez utiliser pour </a:t>
            </a:r>
            <a:r>
              <a:rPr lang="fr-CA" sz="1400" b="1" dirty="0">
                <a:solidFill>
                  <a:prstClr val="white"/>
                </a:solidFill>
                <a:latin typeface="Raleway  "/>
              </a:rPr>
              <a:t>faire face </a:t>
            </a:r>
            <a:r>
              <a:rPr lang="fr-CA" sz="1400" dirty="0">
                <a:solidFill>
                  <a:prstClr val="white"/>
                </a:solidFill>
                <a:latin typeface="Raleway  "/>
              </a:rPr>
              <a:t>à ces situations avec confiance.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10D94348-EB65-4134-84A2-A1CFA71E8DC5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1006018" y="4014927"/>
            <a:ext cx="21355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CA" sz="2000" b="1" dirty="0">
                <a:solidFill>
                  <a:srgbClr val="275CAA"/>
                </a:solidFill>
                <a:latin typeface="Raleway SemiBold" panose="020B0703030101060003" pitchFamily="34" charset="0"/>
              </a:rPr>
              <a:t>À vous de jouer!</a:t>
            </a:r>
          </a:p>
          <a:p>
            <a:pPr algn="ctr"/>
            <a:r>
              <a:rPr lang="fr-CA" sz="1200" dirty="0">
                <a:solidFill>
                  <a:prstClr val="black"/>
                </a:solidFill>
                <a:latin typeface="Raleway Light" panose="020B0403030101060003" pitchFamily="34" charset="0"/>
              </a:rPr>
              <a:t>Utilisez ces stratégies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EC128231-8776-44E5-87FA-D22790BBBC82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239564" y="4600168"/>
            <a:ext cx="3725420" cy="26930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1300" dirty="0">
                <a:latin typeface="Raleway" panose="020B0003030101060003" pitchFamily="34" charset="0"/>
              </a:rPr>
              <a:t>Adopter de saines habitudes de vie.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1300" dirty="0">
                <a:latin typeface="Raleway" panose="020B0003030101060003" pitchFamily="34" charset="0"/>
              </a:rPr>
              <a:t>Apprendre à reconnaître nos sensations physiques et les premiers signes d’anxiété.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1300" dirty="0">
                <a:latin typeface="Raleway"/>
              </a:rPr>
              <a:t>Changer nos pensées non-aidantes en pensées aidantes.</a:t>
            </a:r>
            <a:endParaRPr lang="fr-CA" sz="1300" dirty="0">
              <a:latin typeface="Raleway" panose="020B00030301010600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1300" dirty="0">
                <a:latin typeface="Raleway" panose="020B0003030101060003" pitchFamily="34" charset="0"/>
              </a:rPr>
              <a:t>Apprendre à voir les choses </a:t>
            </a:r>
          </a:p>
          <a:p>
            <a:r>
              <a:rPr lang="fr-CA" sz="1300" dirty="0">
                <a:latin typeface="Raleway" panose="020B0003030101060003" pitchFamily="34" charset="0"/>
              </a:rPr>
              <a:t>      autrement.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1300" dirty="0">
                <a:latin typeface="Raleway" panose="020B0003030101060003" pitchFamily="34" charset="0"/>
              </a:rPr>
              <a:t>Utiliser des stratégies pour </a:t>
            </a:r>
          </a:p>
          <a:p>
            <a:r>
              <a:rPr lang="fr-CA" sz="1300" dirty="0">
                <a:latin typeface="Raleway" panose="020B0003030101060003" pitchFamily="34" charset="0"/>
              </a:rPr>
              <a:t>      composer avec nos émotions.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1300" dirty="0">
                <a:latin typeface="Raleway" panose="020B0003030101060003" pitchFamily="34" charset="0"/>
              </a:rPr>
              <a:t>Affronter les situations </a:t>
            </a:r>
          </a:p>
          <a:p>
            <a:r>
              <a:rPr lang="fr-CA" sz="1300" dirty="0">
                <a:latin typeface="Raleway" panose="020B0003030101060003" pitchFamily="34" charset="0"/>
              </a:rPr>
              <a:t>      anxiogènes au lieu de les éviter.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1300" dirty="0">
                <a:latin typeface="Raleway" panose="020B0003030101060003" pitchFamily="34" charset="0"/>
              </a:rPr>
              <a:t>Accepter de sortir de sa zone de confort.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1300" dirty="0">
                <a:latin typeface="Raleway" panose="020B0003030101060003" pitchFamily="34" charset="0"/>
              </a:rPr>
              <a:t>Entretenir des relations de qualité.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B6D097BC-3F24-4CDD-95A8-2E7473AD0ECD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4265089" y="5886531"/>
            <a:ext cx="32945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400" b="1" dirty="0">
                <a:solidFill>
                  <a:prstClr val="black"/>
                </a:solidFill>
                <a:latin typeface="Raleway" panose="020B0003030101060003" pitchFamily="34" charset="0"/>
              </a:rPr>
              <a:t>Utiliser des moyens pour </a:t>
            </a:r>
          </a:p>
          <a:p>
            <a:pPr algn="ctr"/>
            <a:r>
              <a:rPr lang="fr-CA" sz="1400" b="1" dirty="0">
                <a:solidFill>
                  <a:prstClr val="black"/>
                </a:solidFill>
                <a:latin typeface="Raleway" panose="020B0003030101060003" pitchFamily="34" charset="0"/>
              </a:rPr>
              <a:t>se calmer :</a:t>
            </a:r>
          </a:p>
        </p:txBody>
      </p:sp>
      <p:cxnSp>
        <p:nvCxnSpPr>
          <p:cNvPr id="34" name="Connecteur droit 33">
            <a:extLst>
              <a:ext uri="{FF2B5EF4-FFF2-40B4-BE49-F238E27FC236}">
                <a16:creationId xmlns:a16="http://schemas.microsoft.com/office/drawing/2014/main" id="{BBF63877-CF71-4DDE-93B2-E37E6D4D2BF4}"/>
              </a:ext>
            </a:extLst>
          </p:cNvPr>
          <p:cNvCxnSpPr>
            <a:cxnSpLocks/>
          </p:cNvCxnSpPr>
          <p:nvPr>
            <p:custDataLst>
              <p:tags r:id="rId9"/>
            </p:custDataLst>
          </p:nvPr>
        </p:nvCxnSpPr>
        <p:spPr>
          <a:xfrm>
            <a:off x="634913" y="3812978"/>
            <a:ext cx="2933065" cy="0"/>
          </a:xfrm>
          <a:prstGeom prst="line">
            <a:avLst/>
          </a:prstGeom>
          <a:ln w="28575"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Image 38">
            <a:extLst>
              <a:ext uri="{FF2B5EF4-FFF2-40B4-BE49-F238E27FC236}">
                <a16:creationId xmlns:a16="http://schemas.microsoft.com/office/drawing/2014/main" id="{3D0998ED-53C4-4C1C-8D77-7FE658824168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4">
            <a:lum bright="70000" contrast="-70000"/>
          </a:blip>
          <a:stretch>
            <a:fillRect/>
          </a:stretch>
        </p:blipFill>
        <p:spPr>
          <a:xfrm>
            <a:off x="88524" y="1318734"/>
            <a:ext cx="3449248" cy="137705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0D908D0-830D-4542-9C88-3495CA77749F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544702" y="1411965"/>
            <a:ext cx="339178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1600" b="1" dirty="0">
                <a:solidFill>
                  <a:srgbClr val="275CAA"/>
                </a:solidFill>
                <a:latin typeface="Raleway Light" panose="020B0403030101060003" pitchFamily="34" charset="0"/>
              </a:rPr>
              <a:t>RAPPEL! </a:t>
            </a:r>
          </a:p>
          <a:p>
            <a:r>
              <a:rPr lang="fr-CA" sz="1200" dirty="0">
                <a:latin typeface="Raleway Light" panose="020B0403030101060003" pitchFamily="34" charset="0"/>
              </a:rPr>
              <a:t>L’anxiété n’est pas dangereuse.  </a:t>
            </a:r>
          </a:p>
          <a:p>
            <a:r>
              <a:rPr lang="fr-CA" sz="1200" dirty="0">
                <a:latin typeface="Raleway Light" panose="020B0403030101060003" pitchFamily="34" charset="0"/>
              </a:rPr>
              <a:t>Elle est passagère. </a:t>
            </a:r>
          </a:p>
          <a:p>
            <a:r>
              <a:rPr lang="fr-CA" sz="1200" dirty="0">
                <a:latin typeface="Raleway Light" panose="020B0403030101060003" pitchFamily="34" charset="0"/>
              </a:rPr>
              <a:t>Elle finit toujours par s’estomper!</a:t>
            </a:r>
          </a:p>
          <a:p>
            <a:endParaRPr lang="fr-CA" sz="1200" dirty="0">
              <a:solidFill>
                <a:prstClr val="black"/>
              </a:solidFill>
              <a:latin typeface="Raleway Light" panose="020B0403030101060003" pitchFamily="34" charset="0"/>
            </a:endParaRPr>
          </a:p>
        </p:txBody>
      </p:sp>
      <p:pic>
        <p:nvPicPr>
          <p:cNvPr id="40" name="Image 39">
            <a:extLst>
              <a:ext uri="{FF2B5EF4-FFF2-40B4-BE49-F238E27FC236}">
                <a16:creationId xmlns:a16="http://schemas.microsoft.com/office/drawing/2014/main" id="{F09CE5BF-C622-4EB6-A452-F77595B98170}"/>
              </a:ext>
            </a:extLst>
          </p:cNvPr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4">
            <a:lum bright="70000" contrast="-70000"/>
          </a:blip>
          <a:stretch>
            <a:fillRect/>
          </a:stretch>
        </p:blipFill>
        <p:spPr>
          <a:xfrm flipH="1">
            <a:off x="4114886" y="4195510"/>
            <a:ext cx="3372953" cy="1476582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DB075E1D-3A05-4A81-A779-BF2D88668A8F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>
            <a:off x="4428134" y="4263991"/>
            <a:ext cx="275154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CA" sz="1600" b="1" dirty="0">
                <a:solidFill>
                  <a:srgbClr val="275CAA"/>
                </a:solidFill>
                <a:latin typeface="Raleway Light" panose="020B0403030101060003" pitchFamily="34" charset="0"/>
              </a:rPr>
              <a:t>RAPPEL!</a:t>
            </a:r>
          </a:p>
          <a:p>
            <a:pPr algn="just"/>
            <a:r>
              <a:rPr lang="fr-CA" sz="1200" dirty="0">
                <a:latin typeface="Raleway Light" panose="020B0403030101060003"/>
              </a:rPr>
              <a:t>Pratiquer sa tolérance en s’exposant, en tolérant, en apprivoisant permet d’agrandir sa zone de confort et de rétrécir sa zone de peur. </a:t>
            </a:r>
          </a:p>
        </p:txBody>
      </p:sp>
      <p:pic>
        <p:nvPicPr>
          <p:cNvPr id="26" name="Image 25">
            <a:extLst>
              <a:ext uri="{FF2B5EF4-FFF2-40B4-BE49-F238E27FC236}">
                <a16:creationId xmlns:a16="http://schemas.microsoft.com/office/drawing/2014/main" id="{635C2513-034F-4EB4-BABD-09E10A173049}"/>
              </a:ext>
            </a:extLst>
          </p:cNvPr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5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1183" y="434484"/>
            <a:ext cx="2431149" cy="720640"/>
          </a:xfrm>
          <a:prstGeom prst="rect">
            <a:avLst/>
          </a:prstGeom>
        </p:spPr>
      </p:pic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BBF63877-CF71-4DDE-93B2-E37E6D4D2BF4}"/>
              </a:ext>
            </a:extLst>
          </p:cNvPr>
          <p:cNvCxnSpPr>
            <a:cxnSpLocks/>
          </p:cNvCxnSpPr>
          <p:nvPr>
            <p:custDataLst>
              <p:tags r:id="rId15"/>
            </p:custDataLst>
          </p:nvPr>
        </p:nvCxnSpPr>
        <p:spPr>
          <a:xfrm>
            <a:off x="4706705" y="5867892"/>
            <a:ext cx="2493459" cy="0"/>
          </a:xfrm>
          <a:prstGeom prst="line">
            <a:avLst/>
          </a:prstGeom>
          <a:ln w="28575"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 5">
            <a:extLst>
              <a:ext uri="{FF2B5EF4-FFF2-40B4-BE49-F238E27FC236}">
                <a16:creationId xmlns:a16="http://schemas.microsoft.com/office/drawing/2014/main" id="{145D4304-AB4D-429E-B0D5-680F55D0DFDF}"/>
              </a:ext>
            </a:extLst>
          </p:cNvPr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27"/>
          <a:stretch>
            <a:fillRect/>
          </a:stretch>
        </p:blipFill>
        <p:spPr>
          <a:xfrm>
            <a:off x="4214738" y="2025564"/>
            <a:ext cx="2839935" cy="2031254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8667BB61-EF2F-4E9E-9BDD-78B6E923FFF4}"/>
              </a:ext>
            </a:extLst>
          </p:cNvPr>
          <p:cNvSpPr txBox="1"/>
          <p:nvPr>
            <p:custDataLst>
              <p:tags r:id="rId17"/>
            </p:custDataLst>
          </p:nvPr>
        </p:nvSpPr>
        <p:spPr>
          <a:xfrm>
            <a:off x="6302203" y="6237797"/>
            <a:ext cx="2020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>
                <a:solidFill>
                  <a:srgbClr val="74C7A6"/>
                </a:solidFill>
                <a:latin typeface="Raleway" panose="020B0503030101060003" pitchFamily="34" charset="0"/>
              </a:rPr>
              <a:t>Activité physique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B7718602-4B2F-445C-9381-D2CDDFC2A6B7}"/>
              </a:ext>
            </a:extLst>
          </p:cNvPr>
          <p:cNvSpPr txBox="1"/>
          <p:nvPr>
            <p:custDataLst>
              <p:tags r:id="rId18"/>
            </p:custDataLst>
          </p:nvPr>
        </p:nvSpPr>
        <p:spPr>
          <a:xfrm>
            <a:off x="5267501" y="6499813"/>
            <a:ext cx="8026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b="1" dirty="0">
                <a:solidFill>
                  <a:srgbClr val="275CAA"/>
                </a:solidFill>
                <a:latin typeface="Raleway" panose="020B0503030101060003" pitchFamily="34" charset="0"/>
              </a:rPr>
              <a:t>Rires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D65A759A-0994-4B92-82E2-53EBFABC8B80}"/>
              </a:ext>
            </a:extLst>
          </p:cNvPr>
          <p:cNvSpPr txBox="1"/>
          <p:nvPr>
            <p:custDataLst>
              <p:tags r:id="rId19"/>
            </p:custDataLst>
          </p:nvPr>
        </p:nvSpPr>
        <p:spPr>
          <a:xfrm>
            <a:off x="5346833" y="7046252"/>
            <a:ext cx="2129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74C7A6"/>
                </a:solidFill>
                <a:latin typeface="Raleway" panose="020B0503030101060003" pitchFamily="34" charset="0"/>
              </a:rPr>
              <a:t>Pleine conscience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3B77F55E-EA66-4E36-A41B-E7AB1968FF1F}"/>
              </a:ext>
            </a:extLst>
          </p:cNvPr>
          <p:cNvSpPr txBox="1"/>
          <p:nvPr>
            <p:custDataLst>
              <p:tags r:id="rId20"/>
            </p:custDataLst>
          </p:nvPr>
        </p:nvSpPr>
        <p:spPr>
          <a:xfrm>
            <a:off x="4741844" y="6390770"/>
            <a:ext cx="782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>
                <a:solidFill>
                  <a:srgbClr val="275CAA"/>
                </a:solidFill>
                <a:latin typeface="Raleway" panose="020B0503030101060003" pitchFamily="34" charset="0"/>
              </a:rPr>
              <a:t>Arts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90F51B0F-5A2D-43D6-820A-0E0B9AEFF811}"/>
              </a:ext>
            </a:extLst>
          </p:cNvPr>
          <p:cNvSpPr txBox="1"/>
          <p:nvPr>
            <p:custDataLst>
              <p:tags r:id="rId21"/>
            </p:custDataLst>
          </p:nvPr>
        </p:nvSpPr>
        <p:spPr>
          <a:xfrm>
            <a:off x="4649499" y="6766611"/>
            <a:ext cx="1970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b="1" dirty="0">
                <a:solidFill>
                  <a:schemeClr val="bg1">
                    <a:lumMod val="65000"/>
                  </a:schemeClr>
                </a:solidFill>
                <a:latin typeface="Raleway" panose="020B0503030101060003" pitchFamily="34" charset="0"/>
              </a:rPr>
              <a:t>Contacts sociaux</a:t>
            </a:r>
          </a:p>
        </p:txBody>
      </p:sp>
      <p:pic>
        <p:nvPicPr>
          <p:cNvPr id="28" name="Image 27">
            <a:extLst>
              <a:ext uri="{FF2B5EF4-FFF2-40B4-BE49-F238E27FC236}">
                <a16:creationId xmlns:a16="http://schemas.microsoft.com/office/drawing/2014/main" id="{78D500BF-2731-49A0-91DC-6AD22631218A}"/>
              </a:ext>
            </a:extLst>
          </p:cNvPr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28"/>
          <a:stretch>
            <a:fillRect/>
          </a:stretch>
        </p:blipFill>
        <p:spPr>
          <a:xfrm>
            <a:off x="1116888" y="9171870"/>
            <a:ext cx="1359738" cy="296567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7F30C8EB-E69E-4FC3-AA01-BCEEE472CDD2}"/>
              </a:ext>
            </a:extLst>
          </p:cNvPr>
          <p:cNvPicPr/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918" y="9106238"/>
            <a:ext cx="1359739" cy="409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262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35FE475-620A-1DC9-697D-9B16CC6A7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728" y="517516"/>
            <a:ext cx="6520220" cy="1053707"/>
          </a:xfrm>
        </p:spPr>
        <p:txBody>
          <a:bodyPr>
            <a:normAutofit fontScale="90000"/>
          </a:bodyPr>
          <a:lstStyle/>
          <a:p>
            <a:pPr marL="6350" marR="19050" indent="-6350" algn="ctr">
              <a:lnSpc>
                <a:spcPct val="110000"/>
              </a:lnSpc>
              <a:spcBef>
                <a:spcPts val="3000"/>
              </a:spcBef>
              <a:spcAft>
                <a:spcPts val="875"/>
              </a:spcAft>
            </a:pPr>
            <a:r>
              <a:rPr lang="fr-CA" sz="1600" b="1" kern="0" dirty="0">
                <a:solidFill>
                  <a:srgbClr val="2F5597"/>
                </a:solidFill>
                <a:latin typeface="Raleway" pitchFamily="2" charset="0"/>
                <a:ea typeface="Calibri" panose="020F0502020204030204" pitchFamily="34" charset="0"/>
                <a:cs typeface="Calibri" panose="020F0502020204030204" pitchFamily="34" charset="0"/>
              </a:rPr>
              <a:t>Programme HORS-PISTE – Exploration </a:t>
            </a:r>
            <a:br>
              <a:rPr lang="fr-CA" sz="1600" b="1" kern="0" dirty="0">
                <a:solidFill>
                  <a:srgbClr val="2F5496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fr-CA" sz="1600" b="1" kern="0" dirty="0">
                <a:solidFill>
                  <a:srgbClr val="2F5496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CA" sz="1300" b="1" kern="0" dirty="0">
                <a:solidFill>
                  <a:srgbClr val="2F5597"/>
                </a:solidFill>
                <a:latin typeface="Raleway" pitchFamily="2" charset="0"/>
                <a:ea typeface="Calibri" panose="020F0502020204030204" pitchFamily="34" charset="0"/>
                <a:cs typeface="Calibri" panose="020F0502020204030204" pitchFamily="34" charset="0"/>
              </a:rPr>
              <a:t>Références bibliographiques</a:t>
            </a:r>
            <a:br>
              <a:rPr lang="fr-CA" sz="1800" b="1" kern="0" dirty="0">
                <a:solidFill>
                  <a:srgbClr val="2F5496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fr-CA" sz="18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A8B273C-9816-FF1F-DEB4-E4FCDA2587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1666" y="1376955"/>
            <a:ext cx="5974916" cy="8142825"/>
          </a:xfrm>
        </p:spPr>
        <p:txBody>
          <a:bodyPr>
            <a:normAutofit fontScale="25000" lnSpcReduction="20000"/>
          </a:bodyPr>
          <a:lstStyle/>
          <a:p>
            <a:pPr marL="621276" marR="1075690" indent="0" algn="just">
              <a:spcAft>
                <a:spcPts val="0"/>
              </a:spcAft>
              <a:buNone/>
            </a:pPr>
            <a:r>
              <a:rPr lang="fr-CA" sz="4800" dirty="0">
                <a:effectLst/>
                <a:latin typeface="Trebuchet MS" panose="020B060302020202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 </a:t>
            </a:r>
          </a:p>
          <a:p>
            <a:pPr marL="265113" marR="297180" indent="-265113" algn="just">
              <a:spcAft>
                <a:spcPts val="0"/>
              </a:spcAft>
              <a:buNone/>
            </a:pPr>
            <a:r>
              <a:rPr lang="fr-CA" sz="4800" dirty="0">
                <a:effectLst/>
                <a:latin typeface="Raleway" pitchFamily="2" charset="0"/>
                <a:ea typeface="Trebuchet MS" panose="020B0603020202020204" pitchFamily="34" charset="0"/>
                <a:cs typeface="Trebuchet MS" panose="020B0603020202020204" pitchFamily="34" charset="0"/>
              </a:rPr>
              <a:t>Centre RBC d’expertise universitaire en santé mentale et ses partenaires (2019). </a:t>
            </a:r>
            <a:r>
              <a:rPr lang="fr-CA" sz="4800" i="1" dirty="0">
                <a:effectLst/>
                <a:latin typeface="Raleway" pitchFamily="2" charset="0"/>
                <a:ea typeface="Trebuchet MS" panose="020B0603020202020204" pitchFamily="34" charset="0"/>
                <a:cs typeface="Trebuchet MS" panose="020B0603020202020204" pitchFamily="34" charset="0"/>
              </a:rPr>
              <a:t>Programme HORS-PISTE - Ex­pédition. Guide d’intervention</a:t>
            </a:r>
            <a:r>
              <a:rPr lang="fr-CA" sz="4800" dirty="0">
                <a:effectLst/>
                <a:latin typeface="Raleway" pitchFamily="2" charset="0"/>
                <a:ea typeface="Trebuchet MS" panose="020B0603020202020204" pitchFamily="34" charset="0"/>
                <a:cs typeface="Trebuchet MS" panose="020B0603020202020204" pitchFamily="34" charset="0"/>
              </a:rPr>
              <a:t>. Sherbrooke: Université de Sherbrooke.</a:t>
            </a:r>
          </a:p>
          <a:p>
            <a:pPr marL="0" marR="297180" indent="0" algn="just">
              <a:spcAft>
                <a:spcPts val="0"/>
              </a:spcAft>
              <a:buNone/>
            </a:pPr>
            <a:r>
              <a:rPr lang="fr-CA" sz="4800" dirty="0">
                <a:effectLst/>
                <a:latin typeface="Raleway" pitchFamily="2" charset="0"/>
                <a:ea typeface="Trebuchet MS" panose="020B0603020202020204" pitchFamily="34" charset="0"/>
                <a:cs typeface="Trebuchet MS" panose="020B0603020202020204" pitchFamily="34" charset="0"/>
              </a:rPr>
              <a:t> </a:t>
            </a:r>
          </a:p>
          <a:p>
            <a:pPr marL="265113" marR="297180" indent="-265113" algn="just">
              <a:spcAft>
                <a:spcPts val="0"/>
              </a:spcAft>
              <a:buNone/>
            </a:pPr>
            <a:r>
              <a:rPr lang="fr-CA" sz="4800" dirty="0">
                <a:effectLst/>
                <a:latin typeface="Raleway" pitchFamily="2" charset="0"/>
                <a:ea typeface="Trebuchet MS" panose="020B0603020202020204" pitchFamily="34" charset="0"/>
                <a:cs typeface="Trebuchet MS" panose="020B0603020202020204" pitchFamily="34" charset="0"/>
              </a:rPr>
              <a:t>Forsyth, J. P., et </a:t>
            </a:r>
            <a:r>
              <a:rPr lang="fr-CA" sz="4800" dirty="0" err="1">
                <a:effectLst/>
                <a:latin typeface="Raleway" pitchFamily="2" charset="0"/>
                <a:ea typeface="Trebuchet MS" panose="020B0603020202020204" pitchFamily="34" charset="0"/>
                <a:cs typeface="Trebuchet MS" panose="020B0603020202020204" pitchFamily="34" charset="0"/>
              </a:rPr>
              <a:t>Eifert</a:t>
            </a:r>
            <a:r>
              <a:rPr lang="fr-CA" sz="4800" dirty="0">
                <a:effectLst/>
                <a:latin typeface="Raleway" pitchFamily="2" charset="0"/>
                <a:ea typeface="Trebuchet MS" panose="020B0603020202020204" pitchFamily="34" charset="0"/>
                <a:cs typeface="Trebuchet MS" panose="020B0603020202020204" pitchFamily="34" charset="0"/>
              </a:rPr>
              <a:t>, G. H. (2007). </a:t>
            </a:r>
            <a:r>
              <a:rPr lang="en-US" sz="4800" i="1" dirty="0">
                <a:effectLst/>
                <a:latin typeface="Raleway" pitchFamily="2" charset="0"/>
                <a:ea typeface="Trebuchet MS" panose="020B0603020202020204" pitchFamily="34" charset="0"/>
                <a:cs typeface="Trebuchet MS" panose="020B0603020202020204" pitchFamily="34" charset="0"/>
              </a:rPr>
              <a:t>The Mindfulness and Acceptance Workbook for Anxiety. </a:t>
            </a:r>
            <a:r>
              <a:rPr lang="en-US" sz="4800" dirty="0">
                <a:effectLst/>
                <a:latin typeface="Raleway" pitchFamily="2" charset="0"/>
                <a:ea typeface="Trebuchet MS" panose="020B0603020202020204" pitchFamily="34" charset="0"/>
                <a:cs typeface="Trebuchet MS" panose="020B0603020202020204" pitchFamily="34" charset="0"/>
              </a:rPr>
              <a:t>New Harbinger Publication, Inc.</a:t>
            </a:r>
            <a:endParaRPr lang="fr-CA" sz="4800" dirty="0">
              <a:effectLst/>
              <a:latin typeface="Raleway" pitchFamily="2" charset="0"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pPr marL="0" marR="297180" indent="0" algn="just">
              <a:spcAft>
                <a:spcPts val="0"/>
              </a:spcAft>
              <a:buNone/>
            </a:pPr>
            <a:r>
              <a:rPr lang="fr-CA" sz="4800" dirty="0">
                <a:effectLst/>
                <a:latin typeface="Raleway" pitchFamily="2" charset="0"/>
                <a:ea typeface="Trebuchet MS" panose="020B0603020202020204" pitchFamily="34" charset="0"/>
                <a:cs typeface="Trebuchet MS" panose="020B0603020202020204" pitchFamily="34" charset="0"/>
              </a:rPr>
              <a:t> </a:t>
            </a:r>
          </a:p>
          <a:p>
            <a:pPr marL="265113" marR="297180" indent="-265113" algn="just">
              <a:spcAft>
                <a:spcPts val="0"/>
              </a:spcAft>
              <a:buNone/>
            </a:pPr>
            <a:r>
              <a:rPr lang="fr-CA" sz="4800" dirty="0">
                <a:effectLst/>
                <a:latin typeface="Raleway" pitchFamily="2" charset="0"/>
                <a:ea typeface="Trebuchet MS" panose="020B0603020202020204" pitchFamily="34" charset="0"/>
                <a:cs typeface="Trebuchet MS" panose="020B0603020202020204" pitchFamily="34" charset="0"/>
              </a:rPr>
              <a:t>Gosselin, P., René-de-Cotret, F. et Martin, A. (2019). Un nouvel instrument mesurant des variables cognitives associées au trouble d’anxiété généralisée chez les jeunes: le CAG. </a:t>
            </a:r>
            <a:r>
              <a:rPr lang="fr-CA" sz="4800" i="1" dirty="0">
                <a:effectLst/>
                <a:latin typeface="Raleway" pitchFamily="2" charset="0"/>
                <a:ea typeface="Trebuchet MS" panose="020B0603020202020204" pitchFamily="34" charset="0"/>
                <a:cs typeface="Trebuchet MS" panose="020B0603020202020204" pitchFamily="34" charset="0"/>
              </a:rPr>
              <a:t>Revue canadienne des sciences du comportement, 51</a:t>
            </a:r>
            <a:r>
              <a:rPr lang="fr-CA" sz="4800" dirty="0">
                <a:effectLst/>
                <a:latin typeface="Raleway" pitchFamily="2" charset="0"/>
                <a:ea typeface="Trebuchet MS" panose="020B0603020202020204" pitchFamily="34" charset="0"/>
                <a:cs typeface="Trebuchet MS" panose="020B0603020202020204" pitchFamily="34" charset="0"/>
              </a:rPr>
              <a:t>(4), 219-230.</a:t>
            </a:r>
          </a:p>
          <a:p>
            <a:pPr marL="0" marR="297180" indent="0" algn="just">
              <a:spcAft>
                <a:spcPts val="0"/>
              </a:spcAft>
              <a:buNone/>
            </a:pPr>
            <a:r>
              <a:rPr lang="fr-CA" sz="4800" dirty="0">
                <a:effectLst/>
                <a:latin typeface="Raleway" pitchFamily="2" charset="0"/>
                <a:ea typeface="Trebuchet MS" panose="020B0603020202020204" pitchFamily="34" charset="0"/>
                <a:cs typeface="Trebuchet MS" panose="020B0603020202020204" pitchFamily="34" charset="0"/>
              </a:rPr>
              <a:t> </a:t>
            </a:r>
          </a:p>
          <a:p>
            <a:pPr marL="265113" marR="297180" indent="-265113" algn="just">
              <a:spcAft>
                <a:spcPts val="0"/>
              </a:spcAft>
              <a:buNone/>
            </a:pPr>
            <a:r>
              <a:rPr lang="fr-CA" sz="4800" dirty="0">
                <a:effectLst/>
                <a:latin typeface="Raleway" pitchFamily="2" charset="0"/>
                <a:ea typeface="Trebuchet MS" panose="020B0603020202020204" pitchFamily="34" charset="0"/>
                <a:cs typeface="Trebuchet MS" panose="020B0603020202020204" pitchFamily="34" charset="0"/>
              </a:rPr>
              <a:t>Harvey, P. et </a:t>
            </a:r>
            <a:r>
              <a:rPr lang="fr-CA" sz="4800" dirty="0" err="1">
                <a:effectLst/>
                <a:latin typeface="Raleway" pitchFamily="2" charset="0"/>
                <a:ea typeface="Trebuchet MS" panose="020B0603020202020204" pitchFamily="34" charset="0"/>
                <a:cs typeface="Trebuchet MS" panose="020B0603020202020204" pitchFamily="34" charset="0"/>
              </a:rPr>
              <a:t>Ikic</a:t>
            </a:r>
            <a:r>
              <a:rPr lang="fr-CA" sz="4800" dirty="0">
                <a:effectLst/>
                <a:latin typeface="Raleway" pitchFamily="2" charset="0"/>
                <a:ea typeface="Trebuchet MS" panose="020B0603020202020204" pitchFamily="34" charset="0"/>
                <a:cs typeface="Trebuchet MS" panose="020B0603020202020204" pitchFamily="34" charset="0"/>
              </a:rPr>
              <a:t>, V. (2014, juin). </a:t>
            </a:r>
            <a:r>
              <a:rPr lang="fr-CA" sz="4800" i="1" dirty="0">
                <a:effectLst/>
                <a:latin typeface="Raleway" pitchFamily="2" charset="0"/>
                <a:ea typeface="Trebuchet MS" panose="020B0603020202020204" pitchFamily="34" charset="0"/>
                <a:cs typeface="Trebuchet MS" panose="020B0603020202020204" pitchFamily="34" charset="0"/>
              </a:rPr>
              <a:t>Tout d’un coup que… Faire face aux inquiétudes excessives.</a:t>
            </a:r>
            <a:r>
              <a:rPr lang="fr-CA" sz="4800" dirty="0">
                <a:effectLst/>
                <a:latin typeface="Raleway" pitchFamily="2" charset="0"/>
                <a:ea typeface="Trebuchet MS" panose="020B0603020202020204" pitchFamily="34" charset="0"/>
                <a:cs typeface="Trebuchet MS" panose="020B0603020202020204" pitchFamily="34" charset="0"/>
              </a:rPr>
              <a:t> Communication présentée aux Conférences Fernand-Séguin ISUMM, Mon­tréal, Québec, Canada.</a:t>
            </a:r>
          </a:p>
          <a:p>
            <a:pPr marL="0" marR="297180" indent="0" algn="just">
              <a:spcAft>
                <a:spcPts val="0"/>
              </a:spcAft>
              <a:buNone/>
            </a:pPr>
            <a:r>
              <a:rPr lang="fr-CA" sz="4800" dirty="0">
                <a:effectLst/>
                <a:latin typeface="Raleway" pitchFamily="2" charset="0"/>
                <a:ea typeface="Trebuchet MS" panose="020B0603020202020204" pitchFamily="34" charset="0"/>
                <a:cs typeface="Trebuchet MS" panose="020B0603020202020204" pitchFamily="34" charset="0"/>
              </a:rPr>
              <a:t> </a:t>
            </a:r>
          </a:p>
          <a:p>
            <a:pPr marL="0" marR="297180" indent="0" algn="just">
              <a:spcBef>
                <a:spcPts val="400"/>
              </a:spcBef>
              <a:spcAft>
                <a:spcPts val="0"/>
              </a:spcAft>
              <a:buNone/>
            </a:pPr>
            <a:r>
              <a:rPr lang="fr-CA" sz="4800" dirty="0" err="1">
                <a:effectLst/>
                <a:latin typeface="Raleway" pitchFamily="2" charset="0"/>
                <a:ea typeface="Trebuchet MS" panose="020B0603020202020204" pitchFamily="34" charset="0"/>
                <a:cs typeface="Trebuchet MS" panose="020B0603020202020204" pitchFamily="34" charset="0"/>
              </a:rPr>
              <a:t>Lupien</a:t>
            </a:r>
            <a:r>
              <a:rPr lang="fr-CA" sz="4800" dirty="0">
                <a:effectLst/>
                <a:latin typeface="Raleway" pitchFamily="2" charset="0"/>
                <a:ea typeface="Trebuchet MS" panose="020B0603020202020204" pitchFamily="34" charset="0"/>
                <a:cs typeface="Trebuchet MS" panose="020B0603020202020204" pitchFamily="34" charset="0"/>
              </a:rPr>
              <a:t>, S. (2019). </a:t>
            </a:r>
            <a:r>
              <a:rPr lang="fr-CA" sz="4800" i="1" dirty="0">
                <a:effectLst/>
                <a:latin typeface="Raleway" pitchFamily="2" charset="0"/>
                <a:ea typeface="Trebuchet MS" panose="020B0603020202020204" pitchFamily="34" charset="0"/>
                <a:cs typeface="Trebuchet MS" panose="020B0603020202020204" pitchFamily="34" charset="0"/>
              </a:rPr>
              <a:t>À chacun son stress.</a:t>
            </a:r>
            <a:r>
              <a:rPr lang="fr-CA" sz="4800" dirty="0">
                <a:effectLst/>
                <a:latin typeface="Raleway" pitchFamily="2" charset="0"/>
                <a:ea typeface="Trebuchet MS" panose="020B0603020202020204" pitchFamily="34" charset="0"/>
                <a:cs typeface="Trebuchet MS" panose="020B0603020202020204" pitchFamily="34" charset="0"/>
              </a:rPr>
              <a:t> Éditions Va Savoir.</a:t>
            </a:r>
          </a:p>
          <a:p>
            <a:pPr marL="0" marR="297180" indent="0" algn="just">
              <a:spcAft>
                <a:spcPts val="0"/>
              </a:spcAft>
              <a:buNone/>
            </a:pPr>
            <a:r>
              <a:rPr lang="fr-CA" sz="4800" dirty="0">
                <a:effectLst/>
                <a:latin typeface="Raleway" pitchFamily="2" charset="0"/>
                <a:ea typeface="Trebuchet MS" panose="020B0603020202020204" pitchFamily="34" charset="0"/>
                <a:cs typeface="Trebuchet MS" panose="020B0603020202020204" pitchFamily="34" charset="0"/>
              </a:rPr>
              <a:t> </a:t>
            </a:r>
          </a:p>
          <a:p>
            <a:pPr marL="265113" marR="297180" indent="-265113" algn="just">
              <a:spcAft>
                <a:spcPts val="0"/>
              </a:spcAft>
              <a:buNone/>
            </a:pPr>
            <a:r>
              <a:rPr lang="fr-CA" sz="4800" dirty="0">
                <a:effectLst/>
                <a:latin typeface="Raleway" pitchFamily="2" charset="0"/>
                <a:ea typeface="Trebuchet MS" panose="020B0603020202020204" pitchFamily="34" charset="0"/>
                <a:cs typeface="Trebuchet MS" panose="020B0603020202020204" pitchFamily="34" charset="0"/>
              </a:rPr>
              <a:t>Marchand, A., Letarte, A., et </a:t>
            </a:r>
            <a:r>
              <a:rPr lang="fr-CA" sz="4800" dirty="0" err="1">
                <a:effectLst/>
                <a:latin typeface="Raleway" pitchFamily="2" charset="0"/>
                <a:ea typeface="Trebuchet MS" panose="020B0603020202020204" pitchFamily="34" charset="0"/>
                <a:cs typeface="Trebuchet MS" panose="020B0603020202020204" pitchFamily="34" charset="0"/>
              </a:rPr>
              <a:t>Seidah</a:t>
            </a:r>
            <a:r>
              <a:rPr lang="fr-CA" sz="4800" dirty="0">
                <a:effectLst/>
                <a:latin typeface="Raleway" pitchFamily="2" charset="0"/>
                <a:ea typeface="Trebuchet MS" panose="020B0603020202020204" pitchFamily="34" charset="0"/>
                <a:cs typeface="Trebuchet MS" panose="020B0603020202020204" pitchFamily="34" charset="0"/>
              </a:rPr>
              <a:t>, A. (2018</a:t>
            </a:r>
            <a:r>
              <a:rPr lang="fr-CA" sz="4800" i="1" dirty="0">
                <a:effectLst/>
                <a:latin typeface="Raleway" pitchFamily="2" charset="0"/>
                <a:ea typeface="Trebuchet MS" panose="020B0603020202020204" pitchFamily="34" charset="0"/>
                <a:cs typeface="Trebuchet MS" panose="020B0603020202020204" pitchFamily="34" charset="0"/>
              </a:rPr>
              <a:t>). La peur d’avoir peur. Guide de traitement du trouble panique et de l’agoraphobie. </a:t>
            </a:r>
            <a:r>
              <a:rPr lang="fr-CA" sz="4800" dirty="0">
                <a:effectLst/>
                <a:latin typeface="Raleway" pitchFamily="2" charset="0"/>
                <a:ea typeface="Trebuchet MS" panose="020B0603020202020204" pitchFamily="34" charset="0"/>
                <a:cs typeface="Trebuchet MS" panose="020B0603020202020204" pitchFamily="34" charset="0"/>
              </a:rPr>
              <a:t>Éditions du Trécarré.</a:t>
            </a:r>
          </a:p>
          <a:p>
            <a:pPr marL="0" marR="297180" indent="0" algn="just">
              <a:spcAft>
                <a:spcPts val="0"/>
              </a:spcAft>
              <a:buNone/>
            </a:pPr>
            <a:r>
              <a:rPr lang="fr-CA" sz="4800" dirty="0">
                <a:effectLst/>
                <a:latin typeface="Raleway" pitchFamily="2" charset="0"/>
                <a:ea typeface="Trebuchet MS" panose="020B0603020202020204" pitchFamily="34" charset="0"/>
                <a:cs typeface="Trebuchet MS" panose="020B0603020202020204" pitchFamily="34" charset="0"/>
              </a:rPr>
              <a:t> </a:t>
            </a:r>
          </a:p>
          <a:p>
            <a:pPr marL="265113" marR="297180" indent="-265113" algn="just">
              <a:spcAft>
                <a:spcPts val="0"/>
              </a:spcAft>
              <a:buNone/>
            </a:pPr>
            <a:r>
              <a:rPr lang="fr-CA" sz="4800" dirty="0" err="1">
                <a:effectLst/>
                <a:latin typeface="Raleway" pitchFamily="2" charset="0"/>
                <a:ea typeface="Trebuchet MS" panose="020B0603020202020204" pitchFamily="34" charset="0"/>
                <a:cs typeface="Trebuchet MS" panose="020B0603020202020204" pitchFamily="34" charset="0"/>
              </a:rPr>
              <a:t>Shih</a:t>
            </a:r>
            <a:r>
              <a:rPr lang="fr-CA" sz="4800" dirty="0">
                <a:effectLst/>
                <a:latin typeface="Raleway" pitchFamily="2" charset="0"/>
                <a:ea typeface="Trebuchet MS" panose="020B0603020202020204" pitchFamily="34" charset="0"/>
                <a:cs typeface="Trebuchet MS" panose="020B0603020202020204" pitchFamily="34" charset="0"/>
              </a:rPr>
              <a:t>¸ H-H., et Lin, M.-J. (2017). </a:t>
            </a:r>
            <a:r>
              <a:rPr lang="en-US" sz="4800" dirty="0">
                <a:effectLst/>
                <a:latin typeface="Raleway" pitchFamily="2" charset="0"/>
                <a:ea typeface="Trebuchet MS" panose="020B0603020202020204" pitchFamily="34" charset="0"/>
                <a:cs typeface="Trebuchet MS" panose="020B0603020202020204" pitchFamily="34" charset="0"/>
              </a:rPr>
              <a:t>Does Anxiety Affect Adolescent Academic Performance? The Inverted-U Hypothesis Revisited. </a:t>
            </a:r>
            <a:r>
              <a:rPr lang="en-US" sz="4800" i="1" dirty="0">
                <a:effectLst/>
                <a:latin typeface="Raleway" pitchFamily="2" charset="0"/>
                <a:ea typeface="Trebuchet MS" panose="020B0603020202020204" pitchFamily="34" charset="0"/>
                <a:cs typeface="Trebuchet MS" panose="020B0603020202020204" pitchFamily="34" charset="0"/>
              </a:rPr>
              <a:t>Journal of Labor Research, 38</a:t>
            </a:r>
            <a:r>
              <a:rPr lang="en-US" sz="4800" dirty="0">
                <a:effectLst/>
                <a:latin typeface="Raleway" pitchFamily="2" charset="0"/>
                <a:ea typeface="Trebuchet MS" panose="020B0603020202020204" pitchFamily="34" charset="0"/>
                <a:cs typeface="Trebuchet MS" panose="020B0603020202020204" pitchFamily="34" charset="0"/>
              </a:rPr>
              <a:t>(1), 45–81. </a:t>
            </a:r>
            <a:r>
              <a:rPr lang="en-US" sz="4800" dirty="0" err="1">
                <a:effectLst/>
                <a:latin typeface="Raleway" pitchFamily="2" charset="0"/>
                <a:ea typeface="Trebuchet MS" panose="020B0603020202020204" pitchFamily="34" charset="0"/>
                <a:cs typeface="Trebuchet MS" panose="020B0603020202020204" pitchFamily="34" charset="0"/>
              </a:rPr>
              <a:t>doi</a:t>
            </a:r>
            <a:r>
              <a:rPr lang="en-US" sz="4800" dirty="0">
                <a:effectLst/>
                <a:latin typeface="Raleway" pitchFamily="2" charset="0"/>
                <a:ea typeface="Trebuchet MS" panose="020B0603020202020204" pitchFamily="34" charset="0"/>
                <a:cs typeface="Trebuchet MS" panose="020B0603020202020204" pitchFamily="34" charset="0"/>
              </a:rPr>
              <a:t>: 10.1007/s12122-016-9238-z</a:t>
            </a:r>
            <a:endParaRPr lang="fr-CA" sz="4800" dirty="0">
              <a:effectLst/>
              <a:latin typeface="Raleway" pitchFamily="2" charset="0"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pPr marL="0" marR="297180" indent="0" algn="just">
              <a:spcAft>
                <a:spcPts val="0"/>
              </a:spcAft>
              <a:buNone/>
            </a:pPr>
            <a:r>
              <a:rPr lang="en-US" sz="4800" dirty="0">
                <a:effectLst/>
                <a:latin typeface="Raleway" pitchFamily="2" charset="0"/>
                <a:ea typeface="Trebuchet MS" panose="020B0603020202020204" pitchFamily="34" charset="0"/>
                <a:cs typeface="Trebuchet MS" panose="020B0603020202020204" pitchFamily="34" charset="0"/>
              </a:rPr>
              <a:t> </a:t>
            </a:r>
            <a:endParaRPr lang="fr-CA" sz="4800" dirty="0">
              <a:effectLst/>
              <a:latin typeface="Raleway" pitchFamily="2" charset="0"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pPr marL="265113" marR="297180" indent="-265113" algn="just">
              <a:spcBef>
                <a:spcPts val="5"/>
              </a:spcBef>
              <a:spcAft>
                <a:spcPts val="0"/>
              </a:spcAft>
              <a:buNone/>
            </a:pPr>
            <a:r>
              <a:rPr lang="fr-CA" sz="4800" dirty="0" err="1">
                <a:effectLst/>
                <a:latin typeface="Raleway" pitchFamily="2" charset="0"/>
                <a:ea typeface="Trebuchet MS" panose="020B0603020202020204" pitchFamily="34" charset="0"/>
                <a:cs typeface="Trebuchet MS" panose="020B0603020202020204" pitchFamily="34" charset="0"/>
              </a:rPr>
              <a:t>Strack</a:t>
            </a:r>
            <a:r>
              <a:rPr lang="fr-CA" sz="4800" dirty="0">
                <a:effectLst/>
                <a:latin typeface="Raleway" pitchFamily="2" charset="0"/>
                <a:ea typeface="Trebuchet MS" panose="020B0603020202020204" pitchFamily="34" charset="0"/>
                <a:cs typeface="Trebuchet MS" panose="020B0603020202020204" pitchFamily="34" charset="0"/>
              </a:rPr>
              <a:t>, J.,  </a:t>
            </a:r>
            <a:r>
              <a:rPr lang="fr-CA" sz="4800" dirty="0" err="1">
                <a:effectLst/>
                <a:latin typeface="Raleway" pitchFamily="2" charset="0"/>
                <a:ea typeface="Trebuchet MS" panose="020B0603020202020204" pitchFamily="34" charset="0"/>
                <a:cs typeface="Trebuchet MS" panose="020B0603020202020204" pitchFamily="34" charset="0"/>
              </a:rPr>
              <a:t>Lopes,P</a:t>
            </a:r>
            <a:r>
              <a:rPr lang="fr-CA" sz="4800" dirty="0">
                <a:effectLst/>
                <a:latin typeface="Raleway" pitchFamily="2" charset="0"/>
                <a:ea typeface="Trebuchet MS" panose="020B0603020202020204" pitchFamily="34" charset="0"/>
                <a:cs typeface="Trebuchet MS" panose="020B0603020202020204" pitchFamily="34" charset="0"/>
              </a:rPr>
              <a:t>., Esteves, F., et Fernandez-</a:t>
            </a:r>
            <a:r>
              <a:rPr lang="fr-CA" sz="4800" dirty="0" err="1">
                <a:effectLst/>
                <a:latin typeface="Raleway" pitchFamily="2" charset="0"/>
                <a:ea typeface="Trebuchet MS" panose="020B0603020202020204" pitchFamily="34" charset="0"/>
                <a:cs typeface="Trebuchet MS" panose="020B0603020202020204" pitchFamily="34" charset="0"/>
              </a:rPr>
              <a:t>Berrocal</a:t>
            </a:r>
            <a:r>
              <a:rPr lang="fr-CA" sz="4800" dirty="0">
                <a:effectLst/>
                <a:latin typeface="Raleway" pitchFamily="2" charset="0"/>
                <a:ea typeface="Trebuchet MS" panose="020B0603020202020204" pitchFamily="34" charset="0"/>
                <a:cs typeface="Trebuchet MS" panose="020B0603020202020204" pitchFamily="34" charset="0"/>
              </a:rPr>
              <a:t>, P. (2017). </a:t>
            </a:r>
            <a:r>
              <a:rPr lang="en-US" sz="4800" dirty="0">
                <a:effectLst/>
                <a:latin typeface="Raleway" pitchFamily="2" charset="0"/>
                <a:ea typeface="Trebuchet MS" panose="020B0603020202020204" pitchFamily="34" charset="0"/>
                <a:cs typeface="Trebuchet MS" panose="020B0603020202020204" pitchFamily="34" charset="0"/>
              </a:rPr>
              <a:t>Must We Suffer to Succeed? When Anxiety Boosts Motivation and Performance. </a:t>
            </a:r>
            <a:r>
              <a:rPr lang="en-US" sz="4800" i="1" dirty="0">
                <a:effectLst/>
                <a:latin typeface="Raleway" pitchFamily="2" charset="0"/>
                <a:ea typeface="Trebuchet MS" panose="020B0603020202020204" pitchFamily="34" charset="0"/>
                <a:cs typeface="Trebuchet MS" panose="020B0603020202020204" pitchFamily="34" charset="0"/>
              </a:rPr>
              <a:t>Journal of Individual Differences, 38</a:t>
            </a:r>
            <a:r>
              <a:rPr lang="en-US" sz="4800" dirty="0">
                <a:effectLst/>
                <a:latin typeface="Raleway" pitchFamily="2" charset="0"/>
                <a:ea typeface="Trebuchet MS" panose="020B0603020202020204" pitchFamily="34" charset="0"/>
                <a:cs typeface="Trebuchet MS" panose="020B0603020202020204" pitchFamily="34" charset="0"/>
              </a:rPr>
              <a:t>(2), 113–124. </a:t>
            </a:r>
            <a:r>
              <a:rPr lang="en-US" sz="4800" dirty="0" err="1">
                <a:effectLst/>
                <a:latin typeface="Raleway" pitchFamily="2" charset="0"/>
                <a:ea typeface="Trebuchet MS" panose="020B0603020202020204" pitchFamily="34" charset="0"/>
                <a:cs typeface="Trebuchet MS" panose="020B0603020202020204" pitchFamily="34" charset="0"/>
              </a:rPr>
              <a:t>doi</a:t>
            </a:r>
            <a:r>
              <a:rPr lang="en-US" sz="4800" dirty="0">
                <a:effectLst/>
                <a:latin typeface="Raleway" pitchFamily="2" charset="0"/>
                <a:ea typeface="Trebuchet MS" panose="020B0603020202020204" pitchFamily="34" charset="0"/>
                <a:cs typeface="Trebuchet MS" panose="020B0603020202020204" pitchFamily="34" charset="0"/>
              </a:rPr>
              <a:t>: 10.1027/1614-0001/a000228</a:t>
            </a:r>
            <a:endParaRPr lang="fr-CA" sz="4800" dirty="0">
              <a:effectLst/>
              <a:latin typeface="Raleway" pitchFamily="2" charset="0"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pPr marL="0" marR="297180" indent="0" algn="just">
              <a:spcAft>
                <a:spcPts val="0"/>
              </a:spcAft>
              <a:buNone/>
            </a:pPr>
            <a:r>
              <a:rPr lang="en-US" sz="4800" dirty="0">
                <a:effectLst/>
                <a:latin typeface="Raleway" pitchFamily="2" charset="0"/>
                <a:ea typeface="Trebuchet MS" panose="020B0603020202020204" pitchFamily="34" charset="0"/>
                <a:cs typeface="Trebuchet MS" panose="020B0603020202020204" pitchFamily="34" charset="0"/>
              </a:rPr>
              <a:t> </a:t>
            </a:r>
            <a:endParaRPr lang="fr-CA" sz="4800" dirty="0">
              <a:effectLst/>
              <a:latin typeface="Raleway" pitchFamily="2" charset="0"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pPr marL="265113" marR="297180" indent="-265113" algn="just">
              <a:spcAft>
                <a:spcPts val="0"/>
              </a:spcAft>
              <a:buNone/>
            </a:pPr>
            <a:r>
              <a:rPr lang="en-US" sz="4800" dirty="0">
                <a:effectLst/>
                <a:latin typeface="Raleway" pitchFamily="2" charset="0"/>
                <a:ea typeface="Trebuchet MS" panose="020B0603020202020204" pitchFamily="34" charset="0"/>
                <a:cs typeface="Trebuchet MS" panose="020B0603020202020204" pitchFamily="34" charset="0"/>
              </a:rPr>
              <a:t>White, A. (2009). </a:t>
            </a:r>
            <a:r>
              <a:rPr lang="en-US" sz="4800" i="1" dirty="0">
                <a:effectLst/>
                <a:latin typeface="Raleway" pitchFamily="2" charset="0"/>
                <a:ea typeface="Trebuchet MS" panose="020B0603020202020204" pitchFamily="34" charset="0"/>
                <a:cs typeface="Trebuchet MS" panose="020B0603020202020204" pitchFamily="34" charset="0"/>
              </a:rPr>
              <a:t>From comfort zone to performance management</a:t>
            </a:r>
            <a:r>
              <a:rPr lang="en-US" sz="4800" dirty="0">
                <a:effectLst/>
                <a:latin typeface="Raleway" pitchFamily="2" charset="0"/>
                <a:ea typeface="Trebuchet MS" panose="020B0603020202020204" pitchFamily="34" charset="0"/>
                <a:cs typeface="Trebuchet MS" panose="020B0603020202020204" pitchFamily="34" charset="0"/>
              </a:rPr>
              <a:t>. White &amp; MacLean Publishing. </a:t>
            </a:r>
            <a:endParaRPr lang="fr-CA" sz="4800" dirty="0">
              <a:effectLst/>
              <a:latin typeface="Raleway" pitchFamily="2" charset="0"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pPr marL="0" marR="297180" indent="0" algn="just">
              <a:spcAft>
                <a:spcPts val="0"/>
              </a:spcAft>
              <a:buNone/>
            </a:pPr>
            <a:r>
              <a:rPr lang="en-US" sz="4800" dirty="0">
                <a:effectLst/>
                <a:latin typeface="Raleway" pitchFamily="2" charset="0"/>
                <a:ea typeface="Trebuchet MS" panose="020B0603020202020204" pitchFamily="34" charset="0"/>
                <a:cs typeface="Trebuchet MS" panose="020B0603020202020204" pitchFamily="34" charset="0"/>
              </a:rPr>
              <a:t> </a:t>
            </a:r>
            <a:endParaRPr lang="fr-CA" sz="4800" dirty="0">
              <a:effectLst/>
              <a:latin typeface="Raleway" pitchFamily="2" charset="0"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pPr marL="265113" marR="297180" indent="-265113" algn="just">
              <a:spcAft>
                <a:spcPts val="0"/>
              </a:spcAft>
              <a:buNone/>
            </a:pPr>
            <a:r>
              <a:rPr lang="fr-CA" sz="4800" dirty="0">
                <a:effectLst/>
                <a:latin typeface="Raleway" pitchFamily="2" charset="0"/>
                <a:ea typeface="Trebuchet MS" panose="020B0603020202020204" pitchFamily="34" charset="0"/>
                <a:cs typeface="Trebuchet MS" panose="020B0603020202020204" pitchFamily="34" charset="0"/>
              </a:rPr>
              <a:t>Yerkes, R. M., et Dodson, J. D. (1908). </a:t>
            </a:r>
            <a:r>
              <a:rPr lang="en-US" sz="4800" dirty="0">
                <a:effectLst/>
                <a:latin typeface="Raleway" pitchFamily="2" charset="0"/>
                <a:ea typeface="Trebuchet MS" panose="020B0603020202020204" pitchFamily="34" charset="0"/>
                <a:cs typeface="Trebuchet MS" panose="020B0603020202020204" pitchFamily="34" charset="0"/>
              </a:rPr>
              <a:t>The relation of strength of stimulus to rapidity of </a:t>
            </a:r>
            <a:r>
              <a:rPr lang="en-US" sz="4800" dirty="0" err="1">
                <a:effectLst/>
                <a:latin typeface="Raleway" pitchFamily="2" charset="0"/>
                <a:ea typeface="Trebuchet MS" panose="020B0603020202020204" pitchFamily="34" charset="0"/>
                <a:cs typeface="Trebuchet MS" panose="020B0603020202020204" pitchFamily="34" charset="0"/>
              </a:rPr>
              <a:t>habitformation</a:t>
            </a:r>
            <a:r>
              <a:rPr lang="en-US" sz="4800" dirty="0">
                <a:effectLst/>
                <a:latin typeface="Raleway" pitchFamily="2" charset="0"/>
                <a:ea typeface="Trebuchet MS" panose="020B0603020202020204" pitchFamily="34" charset="0"/>
                <a:cs typeface="Trebuchet MS" panose="020B0603020202020204" pitchFamily="34" charset="0"/>
              </a:rPr>
              <a:t>. </a:t>
            </a:r>
            <a:r>
              <a:rPr lang="fr-CA" sz="4800" i="1" dirty="0">
                <a:effectLst/>
                <a:latin typeface="Raleway" pitchFamily="2" charset="0"/>
                <a:ea typeface="Trebuchet MS" panose="020B0603020202020204" pitchFamily="34" charset="0"/>
                <a:cs typeface="Trebuchet MS" panose="020B0603020202020204" pitchFamily="34" charset="0"/>
              </a:rPr>
              <a:t>Journal of Comparative </a:t>
            </a:r>
            <a:r>
              <a:rPr lang="fr-CA" sz="4800" i="1" dirty="0" err="1">
                <a:effectLst/>
                <a:latin typeface="Raleway" pitchFamily="2" charset="0"/>
                <a:ea typeface="Trebuchet MS" panose="020B0603020202020204" pitchFamily="34" charset="0"/>
                <a:cs typeface="Trebuchet MS" panose="020B0603020202020204" pitchFamily="34" charset="0"/>
              </a:rPr>
              <a:t>Neurology</a:t>
            </a:r>
            <a:r>
              <a:rPr lang="fr-CA" sz="4800" i="1" dirty="0">
                <a:effectLst/>
                <a:latin typeface="Raleway" pitchFamily="2" charset="0"/>
                <a:ea typeface="Trebuchet MS" panose="020B0603020202020204" pitchFamily="34" charset="0"/>
                <a:cs typeface="Trebuchet MS" panose="020B0603020202020204" pitchFamily="34" charset="0"/>
              </a:rPr>
              <a:t> and Psychology, 18</a:t>
            </a:r>
            <a:r>
              <a:rPr lang="fr-CA" sz="4800" dirty="0">
                <a:effectLst/>
                <a:latin typeface="Raleway" pitchFamily="2" charset="0"/>
                <a:ea typeface="Trebuchet MS" panose="020B0603020202020204" pitchFamily="34" charset="0"/>
                <a:cs typeface="Trebuchet MS" panose="020B0603020202020204" pitchFamily="34" charset="0"/>
              </a:rPr>
              <a:t>(5), 459–482.</a:t>
            </a:r>
          </a:p>
          <a:p>
            <a:pPr marL="0" indent="0">
              <a:buNone/>
            </a:pPr>
            <a:endParaRPr lang="fr-CA" dirty="0"/>
          </a:p>
          <a:p>
            <a:pPr marL="0" indent="0" algn="just">
              <a:buNone/>
            </a:pPr>
            <a:endParaRPr lang="fr-CA" sz="4800" dirty="0">
              <a:latin typeface="Raleway" pitchFamily="2" charset="0"/>
            </a:endParaRPr>
          </a:p>
          <a:p>
            <a:pPr marL="9279" marR="297180" indent="0" algn="just">
              <a:spcBef>
                <a:spcPts val="5"/>
              </a:spcBef>
              <a:spcAft>
                <a:spcPts val="0"/>
              </a:spcAft>
              <a:buNone/>
            </a:pPr>
            <a:r>
              <a:rPr lang="fr-CA" sz="4800" b="1" dirty="0">
                <a:solidFill>
                  <a:srgbClr val="000000"/>
                </a:solidFill>
                <a:effectLst/>
                <a:latin typeface="Raleway" pitchFamily="2" charset="0"/>
                <a:ea typeface="Times New Roman" panose="02020603050405020304" pitchFamily="18" charset="0"/>
                <a:cs typeface="Trebuchet MS" panose="020B0603020202020204" pitchFamily="34" charset="0"/>
              </a:rPr>
              <a:t>Pour les références complètes du Programme HORS-PISTE Exploration, veuillez visiter l’adresse suivante :</a:t>
            </a:r>
          </a:p>
          <a:p>
            <a:pPr marL="9279" marR="297180" indent="0">
              <a:spcBef>
                <a:spcPts val="5"/>
              </a:spcBef>
              <a:spcAft>
                <a:spcPts val="0"/>
              </a:spcAft>
              <a:buNone/>
            </a:pPr>
            <a:endParaRPr lang="fr-CA" sz="4800" b="1" dirty="0">
              <a:solidFill>
                <a:srgbClr val="000000"/>
              </a:solidFill>
              <a:effectLst/>
              <a:latin typeface="Raleway" pitchFamily="2" charset="0"/>
              <a:ea typeface="Times New Roman" panose="02020603050405020304" pitchFamily="18" charset="0"/>
              <a:cs typeface="Trebuchet MS" panose="020B0603020202020204" pitchFamily="34" charset="0"/>
            </a:endParaRPr>
          </a:p>
          <a:p>
            <a:pPr marL="9279" marR="297180" indent="0">
              <a:spcBef>
                <a:spcPts val="5"/>
              </a:spcBef>
              <a:spcAft>
                <a:spcPts val="0"/>
              </a:spcAft>
              <a:buNone/>
            </a:pPr>
            <a:r>
              <a:rPr lang="fr-CA" sz="4800" dirty="0">
                <a:solidFill>
                  <a:srgbClr val="000000"/>
                </a:solidFill>
                <a:effectLst/>
                <a:latin typeface="Raleway" pitchFamily="2" charset="0"/>
                <a:ea typeface="Times New Roman" panose="02020603050405020304" pitchFamily="18" charset="0"/>
                <a:cs typeface="Trebuchet MS" panose="020B0603020202020204" pitchFamily="34" charset="0"/>
                <a:hlinkClick r:id="rId2"/>
              </a:rPr>
              <a:t>https://sante-mentale-jeunesse.usherbrooke.ca/wp-content/uploads/2022/08/references_bibliographiques.pdf</a:t>
            </a:r>
            <a:endParaRPr lang="fr-CA" sz="4800" dirty="0">
              <a:solidFill>
                <a:srgbClr val="000000"/>
              </a:solidFill>
              <a:effectLst/>
              <a:latin typeface="Raleway" pitchFamily="2" charset="0"/>
              <a:ea typeface="Times New Roman" panose="02020603050405020304" pitchFamily="18" charset="0"/>
              <a:cs typeface="Trebuchet MS" panose="020B0603020202020204" pitchFamily="34" charset="0"/>
            </a:endParaRPr>
          </a:p>
          <a:p>
            <a:pPr marL="9279" marR="297180" indent="0">
              <a:spcBef>
                <a:spcPts val="5"/>
              </a:spcBef>
              <a:spcAft>
                <a:spcPts val="0"/>
              </a:spcAft>
              <a:buNone/>
            </a:pPr>
            <a:endParaRPr lang="fr-CA" sz="4800" dirty="0">
              <a:solidFill>
                <a:srgbClr val="000000"/>
              </a:solidFill>
              <a:effectLst/>
              <a:latin typeface="Raleway" pitchFamily="2" charset="0"/>
              <a:ea typeface="Times New Roman" panose="02020603050405020304" pitchFamily="18" charset="0"/>
              <a:cs typeface="Trebuchet MS" panose="020B0603020202020204" pitchFamily="34" charset="0"/>
            </a:endParaRPr>
          </a:p>
          <a:p>
            <a:pPr marL="9279" marR="297180" indent="0">
              <a:spcBef>
                <a:spcPts val="5"/>
              </a:spcBef>
              <a:spcAft>
                <a:spcPts val="0"/>
              </a:spcAft>
              <a:buNone/>
            </a:pPr>
            <a:r>
              <a:rPr lang="fr-CA" sz="4800" dirty="0">
                <a:solidFill>
                  <a:srgbClr val="000000"/>
                </a:solidFill>
                <a:effectLst/>
                <a:latin typeface="Raleway" pitchFamily="2" charset="0"/>
                <a:ea typeface="Times New Roman" panose="02020603050405020304" pitchFamily="18" charset="0"/>
                <a:cs typeface="Trebuchet MS" panose="020B0603020202020204" pitchFamily="34" charset="0"/>
              </a:rPr>
              <a:t>Ou cliquez directement ce lien : </a:t>
            </a:r>
            <a:r>
              <a:rPr lang="fr-CA" sz="4800" u="sng" dirty="0">
                <a:hlinkClick r:id="rId2"/>
              </a:rPr>
              <a:t>references_bibliographiques.pdf (usherbrooke.ca)</a:t>
            </a:r>
            <a:endParaRPr lang="fr-CA" sz="4800" dirty="0">
              <a:solidFill>
                <a:srgbClr val="000000"/>
              </a:solidFill>
              <a:effectLst/>
              <a:latin typeface="Raleway" pitchFamily="2" charset="0"/>
              <a:ea typeface="Times New Roman" panose="02020603050405020304" pitchFamily="18" charset="0"/>
              <a:cs typeface="Trebuchet MS" panose="020B0603020202020204" pitchFamily="34" charset="0"/>
            </a:endParaRPr>
          </a:p>
          <a:p>
            <a:pPr marL="9279" marR="297180" indent="0" algn="ctr">
              <a:spcBef>
                <a:spcPts val="5"/>
              </a:spcBef>
              <a:spcAft>
                <a:spcPts val="0"/>
              </a:spcAft>
              <a:buNone/>
            </a:pPr>
            <a:endParaRPr lang="fr-CA" sz="4800" dirty="0">
              <a:solidFill>
                <a:srgbClr val="000000"/>
              </a:solidFill>
              <a:effectLst/>
              <a:latin typeface="Raleway" pitchFamily="2" charset="0"/>
              <a:ea typeface="Times New Roman" panose="02020603050405020304" pitchFamily="18" charset="0"/>
              <a:cs typeface="Trebuchet MS" panose="020B0603020202020204" pitchFamily="34" charset="0"/>
            </a:endParaRPr>
          </a:p>
          <a:p>
            <a:pPr marL="0" indent="0">
              <a:buNone/>
            </a:pP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55152113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DBA9305D085C94C931F5CBB3829A811" ma:contentTypeVersion="4" ma:contentTypeDescription="Crée un document." ma:contentTypeScope="" ma:versionID="d5be1efb1d4f587ab3bb7ec91c62b5fb">
  <xsd:schema xmlns:xsd="http://www.w3.org/2001/XMLSchema" xmlns:xs="http://www.w3.org/2001/XMLSchema" xmlns:p="http://schemas.microsoft.com/office/2006/metadata/properties" xmlns:ns2="e50989b2-5854-4a91-b4a1-247ba4158661" targetNamespace="http://schemas.microsoft.com/office/2006/metadata/properties" ma:root="true" ma:fieldsID="405c3d8926a1e75cc13dc06119d46494" ns2:_="">
    <xsd:import namespace="e50989b2-5854-4a91-b4a1-247ba415866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0989b2-5854-4a91-b4a1-247ba41586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FC840FA-1F2C-4E0D-B06B-8DC5F890761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50989b2-5854-4a91-b4a1-247ba415866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AA1C69F-0C7C-413C-818A-D9F0C81E7A40}">
  <ds:schemaRefs>
    <ds:schemaRef ds:uri="http://www.w3.org/XML/1998/namespace"/>
    <ds:schemaRef ds:uri="http://schemas.openxmlformats.org/package/2006/metadata/core-properties"/>
    <ds:schemaRef ds:uri="http://purl.org/dc/terms/"/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e50989b2-5854-4a91-b4a1-247ba4158661"/>
    <ds:schemaRef ds:uri="http://purl.org/dc/dcmitype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A8E2DE8D-B7C1-4B82-A493-84EE56047DB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91</TotalTime>
  <Words>638</Words>
  <Application>Microsoft Office PowerPoint</Application>
  <PresentationFormat>Personnalisé</PresentationFormat>
  <Paragraphs>62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12" baseType="lpstr">
      <vt:lpstr>Arial</vt:lpstr>
      <vt:lpstr>Calibri</vt:lpstr>
      <vt:lpstr>Calibri Light</vt:lpstr>
      <vt:lpstr>Raleway</vt:lpstr>
      <vt:lpstr>Raleway  </vt:lpstr>
      <vt:lpstr>Raleway Light</vt:lpstr>
      <vt:lpstr>Raleway Medium</vt:lpstr>
      <vt:lpstr>Raleway SemiBold</vt:lpstr>
      <vt:lpstr>Trebuchet MS</vt:lpstr>
      <vt:lpstr>Thème Office</vt:lpstr>
      <vt:lpstr>  La peur d’avoir peur…  Quand l’anxiété prend le dessus!</vt:lpstr>
      <vt:lpstr>Programme HORS-PISTE – Exploration   Références bibliographiques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HORS-PISTE  Parler d’anxiété sans stress…</dc:title>
  <dc:creator>Danyka Therriault</dc:creator>
  <cp:lastModifiedBy>Sonia Vachon</cp:lastModifiedBy>
  <cp:revision>46</cp:revision>
  <cp:lastPrinted>2020-06-30T19:59:33Z</cp:lastPrinted>
  <dcterms:created xsi:type="dcterms:W3CDTF">2019-07-05T17:11:10Z</dcterms:created>
  <dcterms:modified xsi:type="dcterms:W3CDTF">2023-07-05T13:37:48Z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0x010100DDBA9305D085C94C931F5CBB3829A811</vt:lpwstr>
  </property>
</Properties>
</file>