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notesSlides/notesSlide1.xml" ContentType="application/vnd.openxmlformats-officedocument.presentationml.notesSlide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0"/>
  </p:notesMasterIdLst>
  <p:sldIdLst>
    <p:sldId id="260" r:id="rId5"/>
    <p:sldId id="267" r:id="rId6"/>
    <p:sldId id="276" r:id="rId7"/>
    <p:sldId id="322" r:id="rId8"/>
    <p:sldId id="323" r:id="rId9"/>
    <p:sldId id="324" r:id="rId10"/>
    <p:sldId id="325" r:id="rId11"/>
    <p:sldId id="321" r:id="rId12"/>
    <p:sldId id="317" r:id="rId13"/>
    <p:sldId id="315" r:id="rId14"/>
    <p:sldId id="298" r:id="rId15"/>
    <p:sldId id="318" r:id="rId16"/>
    <p:sldId id="275" r:id="rId17"/>
    <p:sldId id="326" r:id="rId18"/>
    <p:sldId id="327" r:id="rId19"/>
    <p:sldId id="278" r:id="rId20"/>
    <p:sldId id="290" r:id="rId21"/>
    <p:sldId id="319" r:id="rId22"/>
    <p:sldId id="291" r:id="rId23"/>
    <p:sldId id="328" r:id="rId24"/>
    <p:sldId id="329" r:id="rId25"/>
    <p:sldId id="330" r:id="rId26"/>
    <p:sldId id="331" r:id="rId27"/>
    <p:sldId id="332" r:id="rId28"/>
    <p:sldId id="33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1362E20-4F71-FB68-26EF-F6CF04584B9A}" name="Félix Guay-Dufour" initials="FGD" userId="S::guaf3103@usherbrooke.ca::9c47072a-026e-42e3-b64d-a39e6da7fe9f" providerId="AD"/>
  <p188:author id="{79BB73C9-C934-6D23-7689-C8670C0D5824}" name="Audrey Guy" initials="AG" userId="S::guya3801@usherbrooke.ca::eb08d5a7-8716-419d-a85f-d8b3373389b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ancine" initials="FB" lastIdx="3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C4A7"/>
    <a:srgbClr val="2F5C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79352" autoAdjust="0"/>
  </p:normalViewPr>
  <p:slideViewPr>
    <p:cSldViewPr snapToGrid="0" snapToObjects="1">
      <p:cViewPr varScale="1">
        <p:scale>
          <a:sx n="87" d="100"/>
          <a:sy n="87" d="100"/>
        </p:scale>
        <p:origin x="87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E4D95-9788-2742-B5F7-8804EEB19402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42458-EA61-BD4A-87B6-C76BC5BDA1C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70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42458-EA61-BD4A-87B6-C76BC5BDA1C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43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sv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11.svg"/><Relationship Id="rId21" Type="http://schemas.openxmlformats.org/officeDocument/2006/relationships/image" Target="../media/image29.svg"/><Relationship Id="rId34" Type="http://schemas.openxmlformats.org/officeDocument/2006/relationships/image" Target="../media/image42.pn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5" Type="http://schemas.openxmlformats.org/officeDocument/2006/relationships/image" Target="../media/image33.svg"/><Relationship Id="rId33" Type="http://schemas.openxmlformats.org/officeDocument/2006/relationships/image" Target="../media/image41.sv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37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24" Type="http://schemas.openxmlformats.org/officeDocument/2006/relationships/image" Target="../media/image32.png"/><Relationship Id="rId32" Type="http://schemas.openxmlformats.org/officeDocument/2006/relationships/image" Target="../media/image40.pn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23" Type="http://schemas.openxmlformats.org/officeDocument/2006/relationships/image" Target="../media/image31.svg"/><Relationship Id="rId28" Type="http://schemas.openxmlformats.org/officeDocument/2006/relationships/image" Target="../media/image36.png"/><Relationship Id="rId10" Type="http://schemas.openxmlformats.org/officeDocument/2006/relationships/image" Target="../media/image18.png"/><Relationship Id="rId19" Type="http://schemas.openxmlformats.org/officeDocument/2006/relationships/image" Target="../media/image27.svg"/><Relationship Id="rId31" Type="http://schemas.openxmlformats.org/officeDocument/2006/relationships/image" Target="../media/image39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svg"/><Relationship Id="rId30" Type="http://schemas.openxmlformats.org/officeDocument/2006/relationships/image" Target="../media/image38.png"/><Relationship Id="rId35" Type="http://schemas.openxmlformats.org/officeDocument/2006/relationships/image" Target="../media/image43.svg"/><Relationship Id="rId8" Type="http://schemas.openxmlformats.org/officeDocument/2006/relationships/image" Target="../media/image1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3FDB-9CF0-9049-9642-294687D95DC9}"/>
              </a:ext>
            </a:extLst>
          </p:cNvPr>
          <p:cNvSpPr txBox="1"/>
          <p:nvPr userDrawn="1"/>
        </p:nvSpPr>
        <p:spPr>
          <a:xfrm>
            <a:off x="1828800" y="6508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122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Slide_Texture Logo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19B891-1C7A-D74D-BCC9-A235ED5CA6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47999"/>
            <a:ext cx="9144000" cy="13705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3" name="Subtitle 10">
            <a:extLst>
              <a:ext uri="{FF2B5EF4-FFF2-40B4-BE49-F238E27FC236}">
                <a16:creationId xmlns:a16="http://schemas.microsoft.com/office/drawing/2014/main" id="{934C526F-40A6-4E46-A1FD-8E436BB682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80538"/>
            <a:ext cx="9144000" cy="16557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Sous-</a:t>
            </a:r>
            <a:r>
              <a:rPr lang="en-US" dirty="0" err="1"/>
              <a:t>titre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C34DBC7-D519-1449-989F-F8DC494259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30088" y="1904684"/>
            <a:ext cx="3928449" cy="116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51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FD72870-C2AC-7C4B-9812-81CD991986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8588DF-BD35-8846-9B31-C2A7C5396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1B-6E69-FC42-A1F3-C32441540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0B862-6F5B-FA40-9B62-F5F43D3DD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BC2B0EE-2389-1B46-81D4-383338BE26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77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CC24290-9982-DB42-BFFB-8B8382E304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1B-6E69-FC42-A1F3-C32441540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4426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0B862-6F5B-FA40-9B62-F5F43D3DD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F19B03C-C66B-D743-AED5-B138F080BC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97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285A72D-F956-044F-B0BD-A9E6418995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285319-A7C3-EA45-AD01-2C8B65D4C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C1C5F-A19C-3B45-BE97-957BF8DD3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4F8A80-DECD-0249-97F5-F9550D514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8975772-7C50-BB42-8109-39AFFD425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873877F-8937-5547-8917-ACFFAB476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43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9AA7A55-9C27-A043-9FD2-63CFC2A6B4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C1C5F-A19C-3B45-BE97-957BF8DD3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65125"/>
            <a:ext cx="5181600" cy="5811838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4F8A80-DECD-0249-97F5-F9550D514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65125"/>
            <a:ext cx="5181600" cy="5811838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8975772-7C50-BB42-8109-39AFFD425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F93F22D-DDC2-AB45-89FE-8F96906B03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99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F73CE6B-6AB0-E749-A595-F3A55AB75C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BF77FF-B294-EE41-9900-3A32826F5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49B4A-93D8-684A-995C-13C182A03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BD6FF40-F170-4440-ABB6-0546061682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50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AE3F394-E717-8342-AD82-C4A0A1E4EF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E787EC-D76A-9141-9C42-B6EBA1F8E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3932237" cy="169227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FEEDE9-40E3-CF4A-8D98-406F56B989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365125"/>
            <a:ext cx="6172200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F323A-7EAB-404C-9F38-1945F1356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5CE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221063-8204-3746-A2CB-F6F7C40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41F2A76-EA04-3641-AF52-880551056A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5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In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AE3F394-E717-8342-AD82-C4A0A1E4EF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E787EC-D76A-9141-9C42-B6EBA1F8E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365125"/>
            <a:ext cx="3932237" cy="169227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FEEDE9-40E3-CF4A-8D98-406F56B989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365125"/>
            <a:ext cx="6172200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F323A-7EAB-404C-9F38-1945F1356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5CE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221063-8204-3746-A2CB-F6F7C40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7AD42B7-E6AB-7249-90D5-3008A01A4C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20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and tex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7DD380-F20F-4946-BFF5-C7DA90F98D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478" r="57147"/>
          <a:stretch/>
        </p:blipFill>
        <p:spPr>
          <a:xfrm>
            <a:off x="8610600" y="0"/>
            <a:ext cx="35814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221063-8204-3746-A2CB-F6F7C40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8B648A-BC6E-6244-AF71-D5F71382E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3932237" cy="169227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691ED78-3374-214F-943A-7CDC74DAA0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365125"/>
            <a:ext cx="6172200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77B82B2-A85F-0345-970F-0FA817B98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5CE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B87729E-993A-294A-BBB8-F6D1D38D02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96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texture in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7DD380-F20F-4946-BFF5-C7DA90F98D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478" r="57147"/>
          <a:stretch/>
        </p:blipFill>
        <p:spPr>
          <a:xfrm>
            <a:off x="1" y="0"/>
            <a:ext cx="35814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221063-8204-3746-A2CB-F6F7C40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8B648A-BC6E-6244-AF71-D5F71382E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365125"/>
            <a:ext cx="3932237" cy="169227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691ED78-3374-214F-943A-7CDC74DAA0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365125"/>
            <a:ext cx="6172200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77B82B2-A85F-0345-970F-0FA817B98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5CE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E33C66C-D91C-974D-8A92-97E6683304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2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ors-Pis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3FDB-9CF0-9049-9642-294687D95DC9}"/>
              </a:ext>
            </a:extLst>
          </p:cNvPr>
          <p:cNvSpPr txBox="1"/>
          <p:nvPr userDrawn="1"/>
        </p:nvSpPr>
        <p:spPr>
          <a:xfrm>
            <a:off x="1828800" y="6508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BD4C8A-85D4-5043-BEF5-8A2D534C72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02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raphic 249">
            <a:extLst>
              <a:ext uri="{FF2B5EF4-FFF2-40B4-BE49-F238E27FC236}">
                <a16:creationId xmlns:a16="http://schemas.microsoft.com/office/drawing/2014/main" id="{4C235A39-4C0A-5C46-A282-E8CFC79913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04129" y="4311366"/>
            <a:ext cx="720000" cy="720000"/>
          </a:xfrm>
          <a:prstGeom prst="rect">
            <a:avLst/>
          </a:prstGeom>
        </p:spPr>
      </p:pic>
      <p:pic>
        <p:nvPicPr>
          <p:cNvPr id="252" name="Graphic 251">
            <a:extLst>
              <a:ext uri="{FF2B5EF4-FFF2-40B4-BE49-F238E27FC236}">
                <a16:creationId xmlns:a16="http://schemas.microsoft.com/office/drawing/2014/main" id="{4503AF7B-36B3-664D-8EF6-DA145CD248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4405" y="4311366"/>
            <a:ext cx="720000" cy="720000"/>
          </a:xfrm>
          <a:prstGeom prst="rect">
            <a:avLst/>
          </a:prstGeom>
        </p:spPr>
      </p:pic>
      <p:pic>
        <p:nvPicPr>
          <p:cNvPr id="254" name="Graphic 253">
            <a:extLst>
              <a:ext uri="{FF2B5EF4-FFF2-40B4-BE49-F238E27FC236}">
                <a16:creationId xmlns:a16="http://schemas.microsoft.com/office/drawing/2014/main" id="{FE660C18-B577-314F-80F6-589EDC4EF76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58177" y="4311366"/>
            <a:ext cx="720000" cy="720000"/>
          </a:xfrm>
          <a:prstGeom prst="rect">
            <a:avLst/>
          </a:prstGeom>
        </p:spPr>
      </p:pic>
      <p:pic>
        <p:nvPicPr>
          <p:cNvPr id="256" name="Graphic 255">
            <a:extLst>
              <a:ext uri="{FF2B5EF4-FFF2-40B4-BE49-F238E27FC236}">
                <a16:creationId xmlns:a16="http://schemas.microsoft.com/office/drawing/2014/main" id="{ACF60A9D-9A27-A447-A681-753735C8BA4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99204" y="4311366"/>
            <a:ext cx="720000" cy="720000"/>
          </a:xfrm>
          <a:prstGeom prst="rect">
            <a:avLst/>
          </a:prstGeom>
        </p:spPr>
      </p:pic>
      <p:pic>
        <p:nvPicPr>
          <p:cNvPr id="258" name="Graphic 257">
            <a:extLst>
              <a:ext uri="{FF2B5EF4-FFF2-40B4-BE49-F238E27FC236}">
                <a16:creationId xmlns:a16="http://schemas.microsoft.com/office/drawing/2014/main" id="{2F4B4CF8-21F7-704C-9582-0DE788BD693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04129" y="3230218"/>
            <a:ext cx="720000" cy="720000"/>
          </a:xfrm>
          <a:prstGeom prst="rect">
            <a:avLst/>
          </a:prstGeom>
        </p:spPr>
      </p:pic>
      <p:pic>
        <p:nvPicPr>
          <p:cNvPr id="260" name="Graphic 259">
            <a:extLst>
              <a:ext uri="{FF2B5EF4-FFF2-40B4-BE49-F238E27FC236}">
                <a16:creationId xmlns:a16="http://schemas.microsoft.com/office/drawing/2014/main" id="{AF66BA95-875E-C541-BFA4-98589FE26A2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81153" y="3230218"/>
            <a:ext cx="720000" cy="720000"/>
          </a:xfrm>
          <a:prstGeom prst="rect">
            <a:avLst/>
          </a:prstGeom>
        </p:spPr>
      </p:pic>
      <p:pic>
        <p:nvPicPr>
          <p:cNvPr id="262" name="Graphic 261">
            <a:extLst>
              <a:ext uri="{FF2B5EF4-FFF2-40B4-BE49-F238E27FC236}">
                <a16:creationId xmlns:a16="http://schemas.microsoft.com/office/drawing/2014/main" id="{783A8F80-503E-B148-8616-8C7220A1DB6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658177" y="3230218"/>
            <a:ext cx="720000" cy="720000"/>
          </a:xfrm>
          <a:prstGeom prst="rect">
            <a:avLst/>
          </a:prstGeom>
        </p:spPr>
      </p:pic>
      <p:pic>
        <p:nvPicPr>
          <p:cNvPr id="264" name="Graphic 263">
            <a:extLst>
              <a:ext uri="{FF2B5EF4-FFF2-40B4-BE49-F238E27FC236}">
                <a16:creationId xmlns:a16="http://schemas.microsoft.com/office/drawing/2014/main" id="{871E8B32-0775-AA4A-94A9-B2A1C629C3F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799204" y="3230218"/>
            <a:ext cx="720000" cy="720000"/>
          </a:xfrm>
          <a:prstGeom prst="rect">
            <a:avLst/>
          </a:prstGeom>
        </p:spPr>
      </p:pic>
      <p:pic>
        <p:nvPicPr>
          <p:cNvPr id="266" name="Graphic 265">
            <a:extLst>
              <a:ext uri="{FF2B5EF4-FFF2-40B4-BE49-F238E27FC236}">
                <a16:creationId xmlns:a16="http://schemas.microsoft.com/office/drawing/2014/main" id="{B7B6931D-FAC8-A944-B91D-314F02A7F7F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799204" y="5392514"/>
            <a:ext cx="720000" cy="720000"/>
          </a:xfrm>
          <a:prstGeom prst="rect">
            <a:avLst/>
          </a:prstGeom>
        </p:spPr>
      </p:pic>
      <p:pic>
        <p:nvPicPr>
          <p:cNvPr id="270" name="Graphic 269">
            <a:extLst>
              <a:ext uri="{FF2B5EF4-FFF2-40B4-BE49-F238E27FC236}">
                <a16:creationId xmlns:a16="http://schemas.microsoft.com/office/drawing/2014/main" id="{A5CB98A2-6538-7743-A938-15A1AE46271B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658177" y="5392514"/>
            <a:ext cx="720000" cy="720000"/>
          </a:xfrm>
          <a:prstGeom prst="rect">
            <a:avLst/>
          </a:prstGeom>
        </p:spPr>
      </p:pic>
      <p:pic>
        <p:nvPicPr>
          <p:cNvPr id="272" name="Graphic 271">
            <a:extLst>
              <a:ext uri="{FF2B5EF4-FFF2-40B4-BE49-F238E27FC236}">
                <a16:creationId xmlns:a16="http://schemas.microsoft.com/office/drawing/2014/main" id="{A8529D77-8C54-BC46-849B-25B4EC1AB353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481153" y="5356514"/>
            <a:ext cx="720000" cy="720000"/>
          </a:xfrm>
          <a:prstGeom prst="rect">
            <a:avLst/>
          </a:prstGeom>
        </p:spPr>
      </p:pic>
      <p:pic>
        <p:nvPicPr>
          <p:cNvPr id="274" name="Graphic 273">
            <a:extLst>
              <a:ext uri="{FF2B5EF4-FFF2-40B4-BE49-F238E27FC236}">
                <a16:creationId xmlns:a16="http://schemas.microsoft.com/office/drawing/2014/main" id="{40EF11EA-A3F4-0646-87B7-F220550C9FAA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304129" y="5392514"/>
            <a:ext cx="720000" cy="720000"/>
          </a:xfrm>
          <a:prstGeom prst="rect">
            <a:avLst/>
          </a:prstGeom>
        </p:spPr>
      </p:pic>
      <p:pic>
        <p:nvPicPr>
          <p:cNvPr id="276" name="Graphic 275">
            <a:extLst>
              <a:ext uri="{FF2B5EF4-FFF2-40B4-BE49-F238E27FC236}">
                <a16:creationId xmlns:a16="http://schemas.microsoft.com/office/drawing/2014/main" id="{CD4119E3-C2C1-EB4B-A25C-8AF07D0B3327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971121" y="1267852"/>
            <a:ext cx="1555200" cy="1080000"/>
          </a:xfrm>
          <a:prstGeom prst="rect">
            <a:avLst/>
          </a:prstGeom>
        </p:spPr>
      </p:pic>
      <p:pic>
        <p:nvPicPr>
          <p:cNvPr id="278" name="Graphic 277">
            <a:extLst>
              <a:ext uri="{FF2B5EF4-FFF2-40B4-BE49-F238E27FC236}">
                <a16:creationId xmlns:a16="http://schemas.microsoft.com/office/drawing/2014/main" id="{9BE3D580-2065-9746-9B71-926D77A3E085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222440" y="1267852"/>
            <a:ext cx="1080000" cy="1080000"/>
          </a:xfrm>
          <a:prstGeom prst="rect">
            <a:avLst/>
          </a:prstGeom>
        </p:spPr>
      </p:pic>
      <p:pic>
        <p:nvPicPr>
          <p:cNvPr id="280" name="Graphic 279">
            <a:extLst>
              <a:ext uri="{FF2B5EF4-FFF2-40B4-BE49-F238E27FC236}">
                <a16:creationId xmlns:a16="http://schemas.microsoft.com/office/drawing/2014/main" id="{6F1D18DF-744F-A841-A3CE-DF8C7FDF0803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5257759" y="1267852"/>
            <a:ext cx="1296000" cy="1080000"/>
          </a:xfrm>
          <a:prstGeom prst="rect">
            <a:avLst/>
          </a:prstGeom>
        </p:spPr>
      </p:pic>
      <p:pic>
        <p:nvPicPr>
          <p:cNvPr id="282" name="Graphic 281">
            <a:extLst>
              <a:ext uri="{FF2B5EF4-FFF2-40B4-BE49-F238E27FC236}">
                <a16:creationId xmlns:a16="http://schemas.microsoft.com/office/drawing/2014/main" id="{5710505C-A079-C640-8BEB-01AC57FE309C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509078" y="1267852"/>
            <a:ext cx="1080000" cy="1080000"/>
          </a:xfrm>
          <a:prstGeom prst="rect">
            <a:avLst/>
          </a:prstGeom>
        </p:spPr>
      </p:pic>
      <p:pic>
        <p:nvPicPr>
          <p:cNvPr id="284" name="Graphic 283">
            <a:extLst>
              <a:ext uri="{FF2B5EF4-FFF2-40B4-BE49-F238E27FC236}">
                <a16:creationId xmlns:a16="http://schemas.microsoft.com/office/drawing/2014/main" id="{0C9A79A9-CE9B-0946-B9E7-354CD0872CB0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760397" y="126785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9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ors-Pist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3FDB-9CF0-9049-9642-294687D95DC9}"/>
              </a:ext>
            </a:extLst>
          </p:cNvPr>
          <p:cNvSpPr txBox="1"/>
          <p:nvPr userDrawn="1"/>
        </p:nvSpPr>
        <p:spPr>
          <a:xfrm>
            <a:off x="1828800" y="6508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CB74A4-2C42-A648-AD03-05EBBB84E8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41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ors-Piste Dark Bl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3FDB-9CF0-9049-9642-294687D95DC9}"/>
              </a:ext>
            </a:extLst>
          </p:cNvPr>
          <p:cNvSpPr txBox="1"/>
          <p:nvPr userDrawn="1"/>
        </p:nvSpPr>
        <p:spPr>
          <a:xfrm>
            <a:off x="1828800" y="6508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7E675E-53CF-3A44-9759-13DD1BEF3E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95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43730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006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Tex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2AF0B2-0154-4249-9B24-EC39A7749F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43730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557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Textur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F0C9A2-DBB8-A240-AAC3-53022231D0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43730"/>
            <a:ext cx="9144000" cy="13705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579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47999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3" name="Subtitle 10">
            <a:extLst>
              <a:ext uri="{FF2B5EF4-FFF2-40B4-BE49-F238E27FC236}">
                <a16:creationId xmlns:a16="http://schemas.microsoft.com/office/drawing/2014/main" id="{934C526F-40A6-4E46-A1FD-8E436BB682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80538"/>
            <a:ext cx="9144000" cy="1655762"/>
          </a:xfrm>
        </p:spPr>
        <p:txBody>
          <a:bodyPr/>
          <a:lstStyle>
            <a:lvl1pPr marL="0" indent="0" algn="ctr">
              <a:buNone/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Sous-</a:t>
            </a:r>
            <a:r>
              <a:rPr lang="en-US" dirty="0" err="1"/>
              <a:t>titre</a:t>
            </a:r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B70A0C8-9413-CD4F-AE8B-7E4846CAC6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32348" y="1410055"/>
            <a:ext cx="4927304" cy="215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323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Slide_Texture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782C3E-D7DE-3E41-B8E1-63CA6DF620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47999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3" name="Subtitle 10">
            <a:extLst>
              <a:ext uri="{FF2B5EF4-FFF2-40B4-BE49-F238E27FC236}">
                <a16:creationId xmlns:a16="http://schemas.microsoft.com/office/drawing/2014/main" id="{934C526F-40A6-4E46-A1FD-8E436BB682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80538"/>
            <a:ext cx="9144000" cy="1655762"/>
          </a:xfrm>
        </p:spPr>
        <p:txBody>
          <a:bodyPr/>
          <a:lstStyle>
            <a:lvl1pPr marL="0" indent="0" algn="ctr">
              <a:buNone/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Sous-</a:t>
            </a:r>
            <a:r>
              <a:rPr lang="en-US" dirty="0" err="1"/>
              <a:t>titre</a:t>
            </a:r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B70A0C8-9413-CD4F-AE8B-7E4846CAC6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32348" y="1410055"/>
            <a:ext cx="4927304" cy="215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40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8090C-C2C7-B64D-8F52-FE06616AA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7AAD5F5-9DAB-3C45-9D0E-89252CB85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57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6" r:id="rId2"/>
    <p:sldLayoutId id="2147483667" r:id="rId3"/>
    <p:sldLayoutId id="2147483670" r:id="rId4"/>
    <p:sldLayoutId id="2147483661" r:id="rId5"/>
    <p:sldLayoutId id="2147483662" r:id="rId6"/>
    <p:sldLayoutId id="2147483668" r:id="rId7"/>
    <p:sldLayoutId id="2147483649" r:id="rId8"/>
    <p:sldLayoutId id="2147483658" r:id="rId9"/>
    <p:sldLayoutId id="2147483669" r:id="rId10"/>
    <p:sldLayoutId id="2147483650" r:id="rId11"/>
    <p:sldLayoutId id="2147483660" r:id="rId12"/>
    <p:sldLayoutId id="2147483652" r:id="rId13"/>
    <p:sldLayoutId id="2147483663" r:id="rId14"/>
    <p:sldLayoutId id="2147483654" r:id="rId15"/>
    <p:sldLayoutId id="2147483657" r:id="rId16"/>
    <p:sldLayoutId id="2147483664" r:id="rId17"/>
    <p:sldLayoutId id="2147483659" r:id="rId18"/>
    <p:sldLayoutId id="2147483665" r:id="rId19"/>
    <p:sldLayoutId id="2147483671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F5CE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F5CE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F5CE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F5CE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F5CE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F5CE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microsoft.com/office/2007/relationships/hdphoto" Target="../media/hdphoto1.wdp"/><Relationship Id="rId4" Type="http://schemas.openxmlformats.org/officeDocument/2006/relationships/image" Target="../media/image4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49.emf"/><Relationship Id="rId5" Type="http://schemas.openxmlformats.org/officeDocument/2006/relationships/slideLayout" Target="../slideLayouts/slideLayout11.xml"/><Relationship Id="rId4" Type="http://schemas.openxmlformats.org/officeDocument/2006/relationships/tags" Target="../tags/tag5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tags" Target="../tags/tag55.xml"/><Relationship Id="rId7" Type="http://schemas.openxmlformats.org/officeDocument/2006/relationships/tags" Target="../tags/tag59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9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9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tags" Target="../tags/tag69.xml"/><Relationship Id="rId7" Type="http://schemas.openxmlformats.org/officeDocument/2006/relationships/slideLayout" Target="../slideLayouts/slideLayout11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tags" Target="../tags/tag75.xml"/><Relationship Id="rId7" Type="http://schemas.openxmlformats.org/officeDocument/2006/relationships/slideLayout" Target="../slideLayouts/slideLayout11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4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tags" Target="../tags/tag84.xml"/><Relationship Id="rId7" Type="http://schemas.openxmlformats.org/officeDocument/2006/relationships/slideLayout" Target="../slideLayouts/slideLayout11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tags" Target="../tags/tag90.xml"/><Relationship Id="rId7" Type="http://schemas.openxmlformats.org/officeDocument/2006/relationships/tags" Target="../tags/tag94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1" Type="http://schemas.openxmlformats.org/officeDocument/2006/relationships/image" Target="../media/image55.jpg"/><Relationship Id="rId5" Type="http://schemas.openxmlformats.org/officeDocument/2006/relationships/tags" Target="../tags/tag92.xml"/><Relationship Id="rId10" Type="http://schemas.openxmlformats.org/officeDocument/2006/relationships/image" Target="../media/image54.png"/><Relationship Id="rId4" Type="http://schemas.openxmlformats.org/officeDocument/2006/relationships/tags" Target="../tags/tag91.xml"/><Relationship Id="rId9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tags" Target="../tags/tag97.xml"/><Relationship Id="rId7" Type="http://schemas.openxmlformats.org/officeDocument/2006/relationships/tags" Target="../tags/tag101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10" Type="http://schemas.openxmlformats.org/officeDocument/2006/relationships/image" Target="../media/image56.png"/><Relationship Id="rId4" Type="http://schemas.openxmlformats.org/officeDocument/2006/relationships/tags" Target="../tags/tag98.xml"/><Relationship Id="rId9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5" Type="http://schemas.openxmlformats.org/officeDocument/2006/relationships/tags" Target="../tags/tag106.xml"/><Relationship Id="rId4" Type="http://schemas.openxmlformats.org/officeDocument/2006/relationships/tags" Target="../tags/tag105.xml"/><Relationship Id="rId9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9" Type="http://schemas.openxmlformats.org/officeDocument/2006/relationships/image" Target="../media/image4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3" Type="http://schemas.openxmlformats.org/officeDocument/2006/relationships/tags" Target="../tags/tag111.xml"/><Relationship Id="rId7" Type="http://schemas.openxmlformats.org/officeDocument/2006/relationships/tags" Target="../tags/tag115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10" Type="http://schemas.openxmlformats.org/officeDocument/2006/relationships/image" Target="../media/image58.jpeg"/><Relationship Id="rId4" Type="http://schemas.openxmlformats.org/officeDocument/2006/relationships/tags" Target="../tags/tag112.xml"/><Relationship Id="rId9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24.xml"/><Relationship Id="rId3" Type="http://schemas.openxmlformats.org/officeDocument/2006/relationships/tags" Target="../tags/tag119.xml"/><Relationship Id="rId7" Type="http://schemas.openxmlformats.org/officeDocument/2006/relationships/tags" Target="../tags/tag123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5" Type="http://schemas.openxmlformats.org/officeDocument/2006/relationships/tags" Target="../tags/tag121.xml"/><Relationship Id="rId10" Type="http://schemas.openxmlformats.org/officeDocument/2006/relationships/image" Target="../media/image59.png"/><Relationship Id="rId4" Type="http://schemas.openxmlformats.org/officeDocument/2006/relationships/tags" Target="../tags/tag120.xml"/><Relationship Id="rId9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32.xml"/><Relationship Id="rId3" Type="http://schemas.openxmlformats.org/officeDocument/2006/relationships/tags" Target="../tags/tag127.xml"/><Relationship Id="rId7" Type="http://schemas.openxmlformats.org/officeDocument/2006/relationships/tags" Target="../tags/tag131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5" Type="http://schemas.openxmlformats.org/officeDocument/2006/relationships/tags" Target="../tags/tag129.xml"/><Relationship Id="rId10" Type="http://schemas.openxmlformats.org/officeDocument/2006/relationships/image" Target="../media/image60.jpeg"/><Relationship Id="rId4" Type="http://schemas.openxmlformats.org/officeDocument/2006/relationships/tags" Target="../tags/tag128.xml"/><Relationship Id="rId9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tags" Target="../tags/tag135.xml"/><Relationship Id="rId7" Type="http://schemas.openxmlformats.org/officeDocument/2006/relationships/tags" Target="../tags/tag139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5" Type="http://schemas.openxmlformats.org/officeDocument/2006/relationships/tags" Target="../tags/tag137.xml"/><Relationship Id="rId4" Type="http://schemas.openxmlformats.org/officeDocument/2006/relationships/tags" Target="../tags/tag136.xml"/><Relationship Id="rId9" Type="http://schemas.openxmlformats.org/officeDocument/2006/relationships/image" Target="../media/image6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42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slideLayout" Target="../slideLayouts/slideLayout11.xml"/><Relationship Id="rId5" Type="http://schemas.openxmlformats.org/officeDocument/2006/relationships/tags" Target="../tags/tag144.xml"/><Relationship Id="rId4" Type="http://schemas.openxmlformats.org/officeDocument/2006/relationships/tags" Target="../tags/tag14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5" Type="http://schemas.microsoft.com/office/2007/relationships/hdphoto" Target="../media/hdphoto1.wdp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46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11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46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11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46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slideLayout" Target="../slideLayouts/slideLayout11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46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Layout" Target="../slideLayouts/slideLayout11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46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slideLayout" Target="../slideLayouts/slideLayout11.xml"/><Relationship Id="rId5" Type="http://schemas.openxmlformats.org/officeDocument/2006/relationships/tags" Target="../tags/tag34.xml"/><Relationship Id="rId4" Type="http://schemas.openxmlformats.org/officeDocument/2006/relationships/tags" Target="../tags/tag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46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Layout" Target="../slideLayouts/slideLayout1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image" Target="../media/image48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image" Target="../media/image47.png"/><Relationship Id="rId5" Type="http://schemas.openxmlformats.org/officeDocument/2006/relationships/tags" Target="../tags/tag44.xml"/><Relationship Id="rId10" Type="http://schemas.openxmlformats.org/officeDocument/2006/relationships/slideLayout" Target="../slideLayouts/slideLayout11.xml"/><Relationship Id="rId4" Type="http://schemas.openxmlformats.org/officeDocument/2006/relationships/tags" Target="../tags/tag43.xml"/><Relationship Id="rId9" Type="http://schemas.openxmlformats.org/officeDocument/2006/relationships/tags" Target="../tags/tag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8F38BB6-D7EF-47B5-97EC-FFB00DAC789D}"/>
              </a:ext>
            </a:extLst>
          </p:cNvPr>
          <p:cNvSpPr txBox="1"/>
          <p:nvPr/>
        </p:nvSpPr>
        <p:spPr>
          <a:xfrm>
            <a:off x="0" y="375138"/>
            <a:ext cx="1219200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EBC0FA7-AB79-4A54-8CD8-50FC86747B3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2767" y="199292"/>
            <a:ext cx="5243664" cy="355209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F18778DC-D300-684C-8CF5-3E123291CD90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049137" y="3622431"/>
            <a:ext cx="8053330" cy="137053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55713"/>
            <a:r>
              <a:rPr lang="fr-CA" b="1" dirty="0">
                <a:latin typeface="Raleway" panose="020B0003030101060003" pitchFamily="34" charset="0"/>
              </a:rPr>
              <a:t>Je compose avec le stress et je fais face à mon anxiété</a:t>
            </a:r>
          </a:p>
          <a:p>
            <a:endParaRPr lang="fr-CA" b="1" dirty="0"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323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8763000" y="6356350"/>
            <a:ext cx="2743200" cy="365125"/>
          </a:xfrm>
        </p:spPr>
        <p:txBody>
          <a:bodyPr/>
          <a:lstStyle/>
          <a:p>
            <a:fld id="{C145B74D-6A0D-CF46-9BFB-933D6D9953E9}" type="slidenum">
              <a:rPr lang="en-US" smtClean="0"/>
              <a:t>10</a:t>
            </a:fld>
            <a:endParaRPr lang="en-US"/>
          </a:p>
        </p:txBody>
      </p:sp>
      <p:sp>
        <p:nvSpPr>
          <p:cNvPr id="40" name="Titre 5">
            <a:extLst>
              <a:ext uri="{FF2B5EF4-FFF2-40B4-BE49-F238E27FC236}">
                <a16:creationId xmlns:a16="http://schemas.microsoft.com/office/drawing/2014/main" id="{6690CB49-AC46-2F4D-B1A0-9A030CEC1400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579785" y="334483"/>
            <a:ext cx="10515600" cy="9581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b="1">
                <a:latin typeface="Raleway" panose="020B0503030101060003" pitchFamily="34" charset="77"/>
              </a:rPr>
              <a:t>Le stress… Bon ou mauvais?</a:t>
            </a:r>
            <a:endParaRPr lang="fr-CA" b="1" dirty="0">
              <a:latin typeface="Raleway" panose="020B0503030101060003" pitchFamily="34" charset="77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6690CB49-AC46-2F4D-B1A0-9A030CEC1400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79785" y="1829984"/>
            <a:ext cx="3719260" cy="3301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3600" b="1" dirty="0">
                <a:solidFill>
                  <a:srgbClr val="86C4A7"/>
                </a:solidFill>
                <a:latin typeface="Raleway" panose="020B0503030101060003" pitchFamily="34" charset="77"/>
              </a:rPr>
              <a:t>Pas assez ?</a:t>
            </a:r>
          </a:p>
          <a:p>
            <a:endParaRPr lang="fr-CA" sz="3600" b="1" dirty="0">
              <a:solidFill>
                <a:srgbClr val="86C4A7"/>
              </a:solidFill>
              <a:latin typeface="Raleway" panose="020B0503030101060003" pitchFamily="34" charset="77"/>
            </a:endParaRPr>
          </a:p>
          <a:p>
            <a:r>
              <a:rPr lang="fr-CA" sz="3600" b="1" dirty="0">
                <a:solidFill>
                  <a:srgbClr val="86C4A7"/>
                </a:solidFill>
                <a:latin typeface="Raleway" panose="020B0503030101060003" pitchFamily="34" charset="77"/>
              </a:rPr>
              <a:t>Trop ? </a:t>
            </a:r>
          </a:p>
          <a:p>
            <a:r>
              <a:rPr lang="fr-CA" sz="3600" b="1" dirty="0">
                <a:solidFill>
                  <a:srgbClr val="86C4A7"/>
                </a:solidFill>
                <a:latin typeface="Raleway" panose="020B0503030101060003" pitchFamily="34" charset="77"/>
              </a:rPr>
              <a:t> </a:t>
            </a:r>
          </a:p>
          <a:p>
            <a:r>
              <a:rPr lang="fr-CA" sz="3600" b="1" dirty="0">
                <a:solidFill>
                  <a:srgbClr val="86C4A7"/>
                </a:solidFill>
                <a:latin typeface="Raleway" panose="020B0503030101060003" pitchFamily="34" charset="77"/>
              </a:rPr>
              <a:t>Juste assez ?</a:t>
            </a:r>
          </a:p>
        </p:txBody>
      </p:sp>
      <p:pic>
        <p:nvPicPr>
          <p:cNvPr id="2" name="Imag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118760" y="1340231"/>
            <a:ext cx="6761908" cy="474996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27C1B96-EDBD-8C5C-50AD-24A737AC52A5}"/>
              </a:ext>
            </a:extLst>
          </p:cNvPr>
          <p:cNvSpPr txBox="1"/>
          <p:nvPr/>
        </p:nvSpPr>
        <p:spPr>
          <a:xfrm>
            <a:off x="10134600" y="5801463"/>
            <a:ext cx="2057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000" dirty="0">
                <a:solidFill>
                  <a:srgbClr val="231F20"/>
                </a:solidFill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(</a:t>
            </a:r>
            <a:r>
              <a:rPr lang="fr-CA" sz="1000" dirty="0" err="1">
                <a:solidFill>
                  <a:srgbClr val="231F20"/>
                </a:solidFill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Palazollo</a:t>
            </a:r>
            <a:r>
              <a:rPr lang="fr-CA" sz="1000" dirty="0">
                <a:solidFill>
                  <a:srgbClr val="231F20"/>
                </a:solidFill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 et Arnaud, 2013)</a:t>
            </a:r>
            <a:endParaRPr lang="fr-CA" sz="1000" dirty="0"/>
          </a:p>
        </p:txBody>
      </p:sp>
    </p:spTree>
    <p:extLst>
      <p:ext uri="{BB962C8B-B14F-4D97-AF65-F5344CB8AC3E}">
        <p14:creationId xmlns:p14="http://schemas.microsoft.com/office/powerpoint/2010/main" val="253897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>
            <p:custDataLst>
              <p:tags r:id="rId1"/>
            </p:custDataLst>
          </p:nvPr>
        </p:nvSpPr>
        <p:spPr>
          <a:xfrm>
            <a:off x="4923805" y="3968685"/>
            <a:ext cx="3686795" cy="21775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Forme libre 3"/>
          <p:cNvSpPr/>
          <p:nvPr>
            <p:custDataLst>
              <p:tags r:id="rId3"/>
            </p:custDataLst>
          </p:nvPr>
        </p:nvSpPr>
        <p:spPr>
          <a:xfrm>
            <a:off x="4685646" y="-18854"/>
            <a:ext cx="4378841" cy="6183984"/>
          </a:xfrm>
          <a:custGeom>
            <a:avLst/>
            <a:gdLst>
              <a:gd name="connsiteX0" fmla="*/ 4742603 w 5539028"/>
              <a:gd name="connsiteY0" fmla="*/ 0 h 6183984"/>
              <a:gd name="connsiteX1" fmla="*/ 5487321 w 5539028"/>
              <a:gd name="connsiteY1" fmla="*/ 659877 h 6183984"/>
              <a:gd name="connsiteX2" fmla="*/ 3469985 w 5539028"/>
              <a:gd name="connsiteY2" fmla="*/ 1498862 h 6183984"/>
              <a:gd name="connsiteX3" fmla="*/ 3394570 w 5539028"/>
              <a:gd name="connsiteY3" fmla="*/ 2413262 h 6183984"/>
              <a:gd name="connsiteX4" fmla="*/ 3507692 w 5539028"/>
              <a:gd name="connsiteY4" fmla="*/ 2960017 h 6183984"/>
              <a:gd name="connsiteX5" fmla="*/ 425127 w 5539028"/>
              <a:gd name="connsiteY5" fmla="*/ 3497345 h 6183984"/>
              <a:gd name="connsiteX6" fmla="*/ 208310 w 5539028"/>
              <a:gd name="connsiteY6" fmla="*/ 4166648 h 6183984"/>
              <a:gd name="connsiteX7" fmla="*/ 2140805 w 5539028"/>
              <a:gd name="connsiteY7" fmla="*/ 5288438 h 6183984"/>
              <a:gd name="connsiteX8" fmla="*/ 2527304 w 5539028"/>
              <a:gd name="connsiteY8" fmla="*/ 6183984 h 6183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9028" h="6183984">
                <a:moveTo>
                  <a:pt x="4742603" y="0"/>
                </a:moveTo>
                <a:cubicBezTo>
                  <a:pt x="5221013" y="205033"/>
                  <a:pt x="5699424" y="410067"/>
                  <a:pt x="5487321" y="659877"/>
                </a:cubicBezTo>
                <a:cubicBezTo>
                  <a:pt x="5275218" y="909687"/>
                  <a:pt x="3818777" y="1206631"/>
                  <a:pt x="3469985" y="1498862"/>
                </a:cubicBezTo>
                <a:cubicBezTo>
                  <a:pt x="3121193" y="1791093"/>
                  <a:pt x="3388286" y="2169736"/>
                  <a:pt x="3394570" y="2413262"/>
                </a:cubicBezTo>
                <a:cubicBezTo>
                  <a:pt x="3400854" y="2656788"/>
                  <a:pt x="4002599" y="2779337"/>
                  <a:pt x="3507692" y="2960017"/>
                </a:cubicBezTo>
                <a:cubicBezTo>
                  <a:pt x="3012785" y="3140697"/>
                  <a:pt x="975024" y="3296240"/>
                  <a:pt x="425127" y="3497345"/>
                </a:cubicBezTo>
                <a:cubicBezTo>
                  <a:pt x="-124770" y="3698450"/>
                  <a:pt x="-77636" y="3868133"/>
                  <a:pt x="208310" y="4166648"/>
                </a:cubicBezTo>
                <a:cubicBezTo>
                  <a:pt x="494256" y="4465164"/>
                  <a:pt x="1754306" y="4952215"/>
                  <a:pt x="2140805" y="5288438"/>
                </a:cubicBezTo>
                <a:cubicBezTo>
                  <a:pt x="2527304" y="5624661"/>
                  <a:pt x="2527304" y="5904322"/>
                  <a:pt x="2527304" y="6183984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0" name="Titre 5">
            <a:extLst>
              <a:ext uri="{FF2B5EF4-FFF2-40B4-BE49-F238E27FC236}">
                <a16:creationId xmlns:a16="http://schemas.microsoft.com/office/drawing/2014/main" id="{B654C38A-C39B-F24A-AC4F-03B4AB47A0B2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307432" y="335297"/>
            <a:ext cx="10515600" cy="1325563"/>
          </a:xfrm>
        </p:spPr>
        <p:txBody>
          <a:bodyPr/>
          <a:lstStyle/>
          <a:p>
            <a:r>
              <a:rPr lang="fr-CA" b="1" dirty="0">
                <a:latin typeface="Raleway" panose="020B0503030101060003" pitchFamily="34" charset="77"/>
              </a:rPr>
              <a:t>Notre cerveau nous joue des tours! </a:t>
            </a:r>
          </a:p>
        </p:txBody>
      </p:sp>
      <p:sp>
        <p:nvSpPr>
          <p:cNvPr id="21" name="Rectangle à coins arrondis 20"/>
          <p:cNvSpPr/>
          <p:nvPr>
            <p:custDataLst>
              <p:tags r:id="rId5"/>
            </p:custDataLst>
          </p:nvPr>
        </p:nvSpPr>
        <p:spPr>
          <a:xfrm>
            <a:off x="926646" y="1619661"/>
            <a:ext cx="10338707" cy="1966584"/>
          </a:xfrm>
          <a:prstGeom prst="roundRect">
            <a:avLst/>
          </a:prstGeom>
          <a:solidFill>
            <a:srgbClr val="86C4A7"/>
          </a:solidFill>
          <a:ln>
            <a:solidFill>
              <a:srgbClr val="86C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 b="1" dirty="0">
              <a:solidFill>
                <a:schemeClr val="bg1"/>
              </a:solidFill>
              <a:latin typeface="Raleway" panose="020B0003030101060003" pitchFamily="34" charset="0"/>
            </a:endParaRPr>
          </a:p>
          <a:p>
            <a:pPr algn="ctr"/>
            <a:endParaRPr lang="fr-CA" sz="2400" b="1" dirty="0">
              <a:solidFill>
                <a:schemeClr val="bg1"/>
              </a:solidFill>
              <a:latin typeface="Raleway" panose="020B0003030101060003" pitchFamily="34" charset="0"/>
            </a:endParaRPr>
          </a:p>
          <a:p>
            <a:pPr algn="ctr"/>
            <a:r>
              <a:rPr lang="fr-CA" sz="2400" b="1" dirty="0">
                <a:solidFill>
                  <a:schemeClr val="bg1"/>
                </a:solidFill>
                <a:latin typeface="Raleway" panose="020B0003030101060003" pitchFamily="34" charset="0"/>
              </a:rPr>
              <a:t>Il arrive parfois à notre cerveau de réagir à certaines situations comme s’il était devant un ours… alors qu’en réalité il est </a:t>
            </a:r>
            <a:r>
              <a:rPr lang="fr-CA" sz="2400" b="1">
                <a:solidFill>
                  <a:schemeClr val="bg1"/>
                </a:solidFill>
                <a:latin typeface="Raleway" panose="020B0003030101060003" pitchFamily="34" charset="0"/>
              </a:rPr>
              <a:t>devant une </a:t>
            </a:r>
            <a:r>
              <a:rPr lang="fr-CA" sz="2400" b="1" dirty="0">
                <a:solidFill>
                  <a:schemeClr val="bg1"/>
                </a:solidFill>
                <a:latin typeface="Raleway" panose="020B0003030101060003" pitchFamily="34" charset="0"/>
              </a:rPr>
              <a:t>petite fourmi! </a:t>
            </a:r>
          </a:p>
          <a:p>
            <a:pPr algn="ctr"/>
            <a:endParaRPr lang="fr-CA" sz="2400" b="1" dirty="0">
              <a:solidFill>
                <a:schemeClr val="bg1"/>
              </a:solidFill>
              <a:latin typeface="Raleway" panose="020B0003030101060003" pitchFamily="34" charset="0"/>
            </a:endParaRPr>
          </a:p>
          <a:p>
            <a:pPr algn="ctr"/>
            <a:endParaRPr lang="fr-CA" sz="2400" b="1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A305C73F-EA86-5745-9EF7-EA5FB7A1706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>
            <a:lum bright="70000" contrast="-70000"/>
          </a:blip>
          <a:stretch>
            <a:fillRect/>
          </a:stretch>
        </p:blipFill>
        <p:spPr>
          <a:xfrm>
            <a:off x="10287867" y="2970479"/>
            <a:ext cx="453746" cy="453746"/>
          </a:xfrm>
          <a:prstGeom prst="rect">
            <a:avLst/>
          </a:prstGeom>
        </p:spPr>
      </p:pic>
      <p:sp>
        <p:nvSpPr>
          <p:cNvPr id="25" name="Rectangle 24"/>
          <p:cNvSpPr/>
          <p:nvPr>
            <p:custDataLst>
              <p:tags r:id="rId7"/>
            </p:custDataLst>
          </p:nvPr>
        </p:nvSpPr>
        <p:spPr>
          <a:xfrm>
            <a:off x="3158001" y="4052657"/>
            <a:ext cx="5906486" cy="1591629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>
                <a:solidFill>
                  <a:srgbClr val="2F5CEE"/>
                </a:solidFill>
                <a:latin typeface="Raleway" panose="020B0003030101060003" pitchFamily="34" charset="0"/>
              </a:rPr>
              <a:t>Il est important de relativiser et de voir si notre réaction est disproportionnée.</a:t>
            </a:r>
            <a:endParaRPr lang="fr-CA" sz="2400" i="1" dirty="0">
              <a:solidFill>
                <a:schemeClr val="tx1"/>
              </a:solidFill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28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 19">
            <a:extLst>
              <a:ext uri="{FF2B5EF4-FFF2-40B4-BE49-F238E27FC236}">
                <a16:creationId xmlns:a16="http://schemas.microsoft.com/office/drawing/2014/main" id="{09D84D0A-A810-6141-89C4-B32B741210F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711975" y="-13252"/>
            <a:ext cx="5820056" cy="6188765"/>
          </a:xfrm>
          <a:custGeom>
            <a:avLst/>
            <a:gdLst>
              <a:gd name="connsiteX0" fmla="*/ 4438112 w 5820056"/>
              <a:gd name="connsiteY0" fmla="*/ 0 h 6188765"/>
              <a:gd name="connsiteX1" fmla="*/ 5816338 w 5820056"/>
              <a:gd name="connsiteY1" fmla="*/ 649356 h 6188765"/>
              <a:gd name="connsiteX2" fmla="*/ 4067051 w 5820056"/>
              <a:gd name="connsiteY2" fmla="*/ 2067339 h 6188765"/>
              <a:gd name="connsiteX3" fmla="*/ 435955 w 5820056"/>
              <a:gd name="connsiteY3" fmla="*/ 3591339 h 6188765"/>
              <a:gd name="connsiteX4" fmla="*/ 144408 w 5820056"/>
              <a:gd name="connsiteY4" fmla="*/ 4890052 h 6188765"/>
              <a:gd name="connsiteX5" fmla="*/ 1151573 w 5820056"/>
              <a:gd name="connsiteY5" fmla="*/ 6188765 h 618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20056" h="6188765">
                <a:moveTo>
                  <a:pt x="4438112" y="0"/>
                </a:moveTo>
                <a:cubicBezTo>
                  <a:pt x="5158146" y="152400"/>
                  <a:pt x="5878181" y="304800"/>
                  <a:pt x="5816338" y="649356"/>
                </a:cubicBezTo>
                <a:cubicBezTo>
                  <a:pt x="5754495" y="993912"/>
                  <a:pt x="4963781" y="1577009"/>
                  <a:pt x="4067051" y="2067339"/>
                </a:cubicBezTo>
                <a:cubicBezTo>
                  <a:pt x="3170321" y="2557669"/>
                  <a:pt x="1089729" y="3120887"/>
                  <a:pt x="435955" y="3591339"/>
                </a:cubicBezTo>
                <a:cubicBezTo>
                  <a:pt x="-217819" y="4061791"/>
                  <a:pt x="25138" y="4457148"/>
                  <a:pt x="144408" y="4890052"/>
                </a:cubicBezTo>
                <a:cubicBezTo>
                  <a:pt x="263678" y="5322956"/>
                  <a:pt x="707625" y="5755860"/>
                  <a:pt x="1151573" y="6188765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12</a:t>
            </a:fld>
            <a:endParaRPr lang="en-US"/>
          </a:p>
        </p:txBody>
      </p:sp>
      <p:sp>
        <p:nvSpPr>
          <p:cNvPr id="13" name="Rectangle à coins arrondis 12"/>
          <p:cNvSpPr/>
          <p:nvPr>
            <p:custDataLst>
              <p:tags r:id="rId3"/>
            </p:custDataLst>
          </p:nvPr>
        </p:nvSpPr>
        <p:spPr>
          <a:xfrm>
            <a:off x="1065602" y="3265055"/>
            <a:ext cx="5906486" cy="2479255"/>
          </a:xfrm>
          <a:prstGeom prst="roundRect">
            <a:avLst/>
          </a:prstGeom>
          <a:solidFill>
            <a:srgbClr val="86C4A7"/>
          </a:solidFill>
          <a:ln>
            <a:solidFill>
              <a:srgbClr val="86C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chemeClr val="bg1"/>
                </a:solidFill>
                <a:latin typeface="Raleway" panose="020B0003030101060003" pitchFamily="34" charset="0"/>
              </a:rPr>
              <a:t>Peut-être ni l’un ni l’autre!</a:t>
            </a:r>
          </a:p>
          <a:p>
            <a:pPr algn="ctr"/>
            <a:endParaRPr lang="fr-CA" sz="2400" dirty="0">
              <a:solidFill>
                <a:schemeClr val="bg1"/>
              </a:solidFill>
              <a:latin typeface="Raleway" panose="020B0003030101060003" pitchFamily="34" charset="0"/>
            </a:endParaRPr>
          </a:p>
          <a:p>
            <a:pPr algn="ctr"/>
            <a:r>
              <a:rPr lang="fr-CA" sz="2400" dirty="0">
                <a:solidFill>
                  <a:schemeClr val="bg1"/>
                </a:solidFill>
                <a:latin typeface="Raleway" panose="020B0003030101060003" pitchFamily="34" charset="0"/>
              </a:rPr>
              <a:t>Les examens devraient générer un </a:t>
            </a:r>
            <a:r>
              <a:rPr lang="fr-CA" sz="2400" b="1" dirty="0">
                <a:solidFill>
                  <a:schemeClr val="bg1"/>
                </a:solidFill>
                <a:latin typeface="Raleway" panose="020B0003030101060003" pitchFamily="34" charset="0"/>
              </a:rPr>
              <a:t>certain stress</a:t>
            </a:r>
            <a:r>
              <a:rPr lang="fr-CA" sz="2400" dirty="0">
                <a:solidFill>
                  <a:schemeClr val="bg1"/>
                </a:solidFill>
                <a:latin typeface="Raleway" panose="020B0003030101060003" pitchFamily="34" charset="0"/>
              </a:rPr>
              <a:t> pour te permettre de te mettre en action, mais ce stress peut aussi te paralyser s’il est trop intense!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B6645C36-8A6B-064D-B07B-82CC32C7345A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4492527" y="1599089"/>
            <a:ext cx="6256645" cy="1256743"/>
            <a:chOff x="2792598" y="2033212"/>
            <a:chExt cx="6256645" cy="125674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6438622-9C31-4544-912B-C0DBBC5B2A1B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142757" y="2174802"/>
              <a:ext cx="5906486" cy="11151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2F5C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2400" i="1" dirty="0">
                  <a:solidFill>
                    <a:schemeClr val="tx1"/>
                  </a:solidFill>
                  <a:latin typeface="Raleway" panose="020B0003030101060003" pitchFamily="34" charset="0"/>
                </a:rPr>
                <a:t>Un examen final, est-ce un petit ou un gros stress?</a:t>
              </a:r>
            </a:p>
          </p:txBody>
        </p:sp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3D34229E-8265-154F-8508-424C1BAA85B9}"/>
                </a:ext>
              </a:extLst>
            </p:cNvPr>
            <p:cNvGrpSpPr/>
            <p:nvPr/>
          </p:nvGrpSpPr>
          <p:grpSpPr>
            <a:xfrm>
              <a:off x="2792598" y="2033212"/>
              <a:ext cx="472003" cy="471600"/>
              <a:chOff x="538191" y="2590420"/>
              <a:chExt cx="1105989" cy="1061216"/>
            </a:xfrm>
          </p:grpSpPr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EF128956-B521-0244-ABF8-46E9B26C1FF8}"/>
                  </a:ext>
                </a:extLst>
              </p:cNvPr>
              <p:cNvSpPr/>
              <p:nvPr/>
            </p:nvSpPr>
            <p:spPr>
              <a:xfrm>
                <a:off x="538191" y="2590420"/>
                <a:ext cx="1105989" cy="10612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pic>
            <p:nvPicPr>
              <p:cNvPr id="19" name="Image 18">
                <a:extLst>
                  <a:ext uri="{FF2B5EF4-FFF2-40B4-BE49-F238E27FC236}">
                    <a16:creationId xmlns:a16="http://schemas.microsoft.com/office/drawing/2014/main" id="{7227D791-053E-094F-AE12-4FE1BBBE34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096" y="2590420"/>
                <a:ext cx="1050181" cy="1050181"/>
              </a:xfrm>
              <a:prstGeom prst="rect">
                <a:avLst/>
              </a:prstGeom>
            </p:spPr>
          </p:pic>
        </p:grpSp>
      </p:grpSp>
      <p:sp>
        <p:nvSpPr>
          <p:cNvPr id="12" name="Titre 5">
            <a:extLst>
              <a:ext uri="{FF2B5EF4-FFF2-40B4-BE49-F238E27FC236}">
                <a16:creationId xmlns:a16="http://schemas.microsoft.com/office/drawing/2014/main" id="{B654C38A-C39B-F24A-AC4F-03B4AB47A0B2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1271337" y="359360"/>
            <a:ext cx="10515600" cy="1325563"/>
          </a:xfrm>
        </p:spPr>
        <p:txBody>
          <a:bodyPr/>
          <a:lstStyle/>
          <a:p>
            <a:r>
              <a:rPr lang="fr-CA" b="1" dirty="0">
                <a:latin typeface="Raleway" panose="020B0503030101060003" pitchFamily="34" charset="77"/>
              </a:rPr>
              <a:t>Notre cerveau nous joue des tours! </a:t>
            </a:r>
          </a:p>
        </p:txBody>
      </p:sp>
      <p:sp>
        <p:nvSpPr>
          <p:cNvPr id="2" name="Phylactère : pensées 1">
            <a:extLst>
              <a:ext uri="{FF2B5EF4-FFF2-40B4-BE49-F238E27FC236}">
                <a16:creationId xmlns:a16="http://schemas.microsoft.com/office/drawing/2014/main" id="{8F629059-A8BA-44F4-B61F-EB9EB3C8122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720642" y="3735238"/>
            <a:ext cx="3405756" cy="1325562"/>
          </a:xfrm>
          <a:prstGeom prst="cloudCallout">
            <a:avLst>
              <a:gd name="adj1" fmla="val -42541"/>
              <a:gd name="adj2" fmla="val -99358"/>
            </a:avLst>
          </a:prstGeom>
          <a:noFill/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dirty="0">
                <a:solidFill>
                  <a:schemeClr val="tx1"/>
                </a:solidFill>
                <a:latin typeface="Raleway" panose="020B0503030101060003" pitchFamily="34" charset="0"/>
              </a:rPr>
              <a:t>Et si c’était moins alarmante que je le pense?</a:t>
            </a:r>
          </a:p>
        </p:txBody>
      </p:sp>
    </p:spTree>
    <p:extLst>
      <p:ext uri="{BB962C8B-B14F-4D97-AF65-F5344CB8AC3E}">
        <p14:creationId xmlns:p14="http://schemas.microsoft.com/office/powerpoint/2010/main" val="293097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/>
          <p:nvPr>
            <p:custDataLst>
              <p:tags r:id="rId1"/>
            </p:custDataLst>
          </p:nvPr>
        </p:nvSpPr>
        <p:spPr>
          <a:xfrm>
            <a:off x="5732187" y="0"/>
            <a:ext cx="2563849" cy="6146276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13</a:t>
            </a:fld>
            <a:endParaRPr lang="en-US" dirty="0"/>
          </a:p>
        </p:txBody>
      </p:sp>
      <p:sp>
        <p:nvSpPr>
          <p:cNvPr id="12" name="Titre 5">
            <a:extLst>
              <a:ext uri="{FF2B5EF4-FFF2-40B4-BE49-F238E27FC236}">
                <a16:creationId xmlns:a16="http://schemas.microsoft.com/office/drawing/2014/main" id="{F0968BA9-C685-8C4B-892E-F8D06D3525AB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b="1" dirty="0">
                <a:latin typeface="Raleway" panose="020B0503030101060003" pitchFamily="34" charset="77"/>
              </a:rPr>
              <a:t>La zone de confort…</a:t>
            </a:r>
          </a:p>
        </p:txBody>
      </p:sp>
      <p:sp>
        <p:nvSpPr>
          <p:cNvPr id="4" name="ZoneTexte 3"/>
          <p:cNvSpPr txBox="1"/>
          <p:nvPr>
            <p:custDataLst>
              <p:tags r:id="rId4"/>
            </p:custDataLst>
          </p:nvPr>
        </p:nvSpPr>
        <p:spPr>
          <a:xfrm>
            <a:off x="1455683" y="1634130"/>
            <a:ext cx="92070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CA" dirty="0">
              <a:latin typeface="Raleway" panose="020B0003030101060003" pitchFamily="34" charset="0"/>
            </a:endParaRPr>
          </a:p>
          <a:p>
            <a:pPr algn="ctr"/>
            <a:endParaRPr lang="fr-CA" dirty="0">
              <a:latin typeface="Raleway" panose="020B0003030101060003" pitchFamily="34" charset="0"/>
            </a:endParaRPr>
          </a:p>
          <a:p>
            <a:pPr algn="ctr"/>
            <a:endParaRPr lang="fr-CA" dirty="0">
              <a:latin typeface="Raleway" panose="020B0003030101060003" pitchFamily="34" charset="0"/>
            </a:endParaRPr>
          </a:p>
          <a:p>
            <a:pPr algn="ctr"/>
            <a:endParaRPr lang="fr-CA" dirty="0">
              <a:latin typeface="Raleway" panose="020B0003030101060003" pitchFamily="34" charset="0"/>
            </a:endParaRPr>
          </a:p>
          <a:p>
            <a:pPr algn="ctr"/>
            <a:endParaRPr lang="fr-CA" dirty="0">
              <a:latin typeface="Raleway" panose="020B0003030101060003" pitchFamily="34" charset="0"/>
            </a:endParaRPr>
          </a:p>
          <a:p>
            <a:pPr algn="ctr"/>
            <a:endParaRPr lang="fr-CA" dirty="0">
              <a:latin typeface="Raleway" panose="020B0003030101060003" pitchFamily="34" charset="0"/>
            </a:endParaRPr>
          </a:p>
          <a:p>
            <a:pPr algn="ctr"/>
            <a:endParaRPr lang="fr-CA" dirty="0">
              <a:latin typeface="Raleway" panose="020B0003030101060003" pitchFamily="34" charset="0"/>
            </a:endParaRPr>
          </a:p>
          <a:p>
            <a:pPr algn="ctr"/>
            <a:endParaRPr lang="fr-CA" dirty="0">
              <a:latin typeface="Raleway" panose="020B0003030101060003" pitchFamily="34" charset="0"/>
            </a:endParaRP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E0A0C0F1-B040-4CEF-A761-9A38DE8B054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22867" y="1843088"/>
            <a:ext cx="3835400" cy="3793003"/>
          </a:xfrm>
          <a:prstGeom prst="roundRect">
            <a:avLst/>
          </a:prstGeom>
          <a:solidFill>
            <a:srgbClr val="86C4A7"/>
          </a:solidFill>
          <a:ln>
            <a:solidFill>
              <a:srgbClr val="86C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latin typeface="Raleway" panose="020B0003030101060003" pitchFamily="34" charset="0"/>
              </a:rPr>
              <a:t>La zone de confort est là où, dans la vie, on se sent bien ou en terrain connu. </a:t>
            </a:r>
          </a:p>
          <a:p>
            <a:pPr algn="ctr"/>
            <a:endParaRPr lang="fr-CA" dirty="0">
              <a:latin typeface="Raleway" panose="020B0003030101060003" pitchFamily="34" charset="0"/>
            </a:endParaRPr>
          </a:p>
          <a:p>
            <a:pPr algn="ctr"/>
            <a:r>
              <a:rPr lang="fr-CA" dirty="0">
                <a:latin typeface="Raleway" panose="020B0003030101060003" pitchFamily="34" charset="0"/>
              </a:rPr>
              <a:t>Ce sont les relations, les événements et les milieux où on sait comment réagir, où on ne se pose pas trop de questions. </a:t>
            </a:r>
          </a:p>
          <a:p>
            <a:pPr algn="ctr"/>
            <a:endParaRPr lang="fr-CA" dirty="0">
              <a:latin typeface="Raleway" panose="020B0003030101060003" pitchFamily="34" charset="0"/>
            </a:endParaRPr>
          </a:p>
          <a:p>
            <a:pPr algn="ctr"/>
            <a:r>
              <a:rPr lang="fr-CA" dirty="0">
                <a:latin typeface="Raleway" panose="020B0003030101060003" pitchFamily="34" charset="0"/>
              </a:rPr>
              <a:t>C’est la zone où on se sent </a:t>
            </a:r>
            <a:r>
              <a:rPr lang="fr-CA" b="1" dirty="0">
                <a:latin typeface="Raleway" panose="020B0003030101060003" pitchFamily="34" charset="0"/>
              </a:rPr>
              <a:t>CONFORTABLE.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C8FC6A7-76ED-4E64-AD79-465E2C99419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218005" y="1483948"/>
            <a:ext cx="6041111" cy="433265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8483996-0C8F-83FF-6B83-0CE7831AE544}"/>
              </a:ext>
            </a:extLst>
          </p:cNvPr>
          <p:cNvSpPr txBox="1"/>
          <p:nvPr/>
        </p:nvSpPr>
        <p:spPr>
          <a:xfrm>
            <a:off x="9816198" y="5636091"/>
            <a:ext cx="237580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000" dirty="0">
                <a:solidFill>
                  <a:srgbClr val="000000"/>
                </a:solidFill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(White, 2009) </a:t>
            </a:r>
            <a:endParaRPr lang="fr-CA" sz="1000" dirty="0"/>
          </a:p>
        </p:txBody>
      </p:sp>
    </p:spTree>
    <p:extLst>
      <p:ext uri="{BB962C8B-B14F-4D97-AF65-F5344CB8AC3E}">
        <p14:creationId xmlns:p14="http://schemas.microsoft.com/office/powerpoint/2010/main" val="237592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 8"/>
          <p:cNvSpPr/>
          <p:nvPr>
            <p:custDataLst>
              <p:tags r:id="rId1"/>
            </p:custDataLst>
          </p:nvPr>
        </p:nvSpPr>
        <p:spPr>
          <a:xfrm>
            <a:off x="6350000" y="94444"/>
            <a:ext cx="3739347" cy="6146276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14</a:t>
            </a:fld>
            <a:endParaRPr lang="en-US" dirty="0"/>
          </a:p>
        </p:txBody>
      </p:sp>
      <p:sp>
        <p:nvSpPr>
          <p:cNvPr id="8" name="Titre 5">
            <a:extLst>
              <a:ext uri="{FF2B5EF4-FFF2-40B4-BE49-F238E27FC236}">
                <a16:creationId xmlns:a16="http://schemas.microsoft.com/office/drawing/2014/main" id="{75C82A81-DE36-444D-A433-1308B25BB36C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092200" y="44035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b="1" dirty="0">
                <a:latin typeface="Raleway" panose="020B0503030101060003" pitchFamily="34" charset="77"/>
              </a:rPr>
              <a:t>La zone de confort…</a:t>
            </a:r>
          </a:p>
        </p:txBody>
      </p:sp>
      <p:sp>
        <p:nvSpPr>
          <p:cNvPr id="10" name="ZoneTexte 9"/>
          <p:cNvSpPr txBox="1"/>
          <p:nvPr>
            <p:custDataLst>
              <p:tags r:id="rId4"/>
            </p:custDataLst>
          </p:nvPr>
        </p:nvSpPr>
        <p:spPr>
          <a:xfrm>
            <a:off x="1547356" y="1597922"/>
            <a:ext cx="92070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>
              <a:latin typeface="Raleway" panose="020B0003030101060003" pitchFamily="34" charset="0"/>
            </a:endParaRPr>
          </a:p>
          <a:p>
            <a:endParaRPr lang="fr-CA" dirty="0">
              <a:latin typeface="Raleway" panose="020B0003030101060003" pitchFamily="34" charset="0"/>
            </a:endParaRPr>
          </a:p>
          <a:p>
            <a:endParaRPr lang="fr-CA" dirty="0">
              <a:latin typeface="Raleway" panose="020B0003030101060003" pitchFamily="34" charset="0"/>
            </a:endParaRPr>
          </a:p>
          <a:p>
            <a:endParaRPr lang="fr-CA" dirty="0">
              <a:latin typeface="Raleway" panose="020B0003030101060003" pitchFamily="34" charset="0"/>
            </a:endParaRPr>
          </a:p>
          <a:p>
            <a:endParaRPr lang="fr-CA" dirty="0">
              <a:latin typeface="Raleway" panose="020B0003030101060003" pitchFamily="34" charset="0"/>
            </a:endParaRPr>
          </a:p>
          <a:p>
            <a:endParaRPr lang="fr-CA" dirty="0">
              <a:latin typeface="Raleway" panose="020B0003030101060003" pitchFamily="34" charset="0"/>
            </a:endParaRPr>
          </a:p>
          <a:p>
            <a:endParaRPr lang="fr-CA" dirty="0">
              <a:latin typeface="Raleway" panose="020B0003030101060003" pitchFamily="34" charset="0"/>
            </a:endParaRPr>
          </a:p>
          <a:p>
            <a:endParaRPr lang="fr-CA" dirty="0">
              <a:latin typeface="Raleway" panose="020B0003030101060003" pitchFamily="34" charset="0"/>
            </a:endParaRPr>
          </a:p>
          <a:p>
            <a:endParaRPr lang="fr-CA" dirty="0">
              <a:latin typeface="Raleway" panose="020B0003030101060003" pitchFamily="34" charset="0"/>
            </a:endParaRPr>
          </a:p>
          <a:p>
            <a:endParaRPr lang="fr-CA" dirty="0">
              <a:latin typeface="Raleway" panose="020B0003030101060003" pitchFamily="34" charset="0"/>
            </a:endParaRPr>
          </a:p>
          <a:p>
            <a:endParaRPr lang="fr-CA" dirty="0">
              <a:latin typeface="Raleway" panose="020B0003030101060003" pitchFamily="34" charset="0"/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F6068928-86AC-4D66-845E-B6E6EA0D370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23227" y="1554000"/>
            <a:ext cx="4377559" cy="4239822"/>
          </a:xfrm>
          <a:prstGeom prst="roundRect">
            <a:avLst/>
          </a:prstGeom>
          <a:solidFill>
            <a:srgbClr val="86C4A7"/>
          </a:solidFill>
          <a:ln>
            <a:solidFill>
              <a:srgbClr val="86C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latin typeface="Raleway" panose="020B0003030101060003" pitchFamily="34" charset="0"/>
              </a:rPr>
              <a:t>L’anxiété peut arriver lorsqu’on </a:t>
            </a:r>
            <a:r>
              <a:rPr lang="fr-CA" b="1" dirty="0">
                <a:latin typeface="Raleway" panose="020B0003030101060003" pitchFamily="34" charset="0"/>
              </a:rPr>
              <a:t>sort de notre zone de confort </a:t>
            </a:r>
            <a:r>
              <a:rPr lang="fr-CA" dirty="0">
                <a:latin typeface="Raleway" panose="020B0003030101060003" pitchFamily="34" charset="0"/>
              </a:rPr>
              <a:t>ou même lorsqu’on pense à des situations qui nous font sortir de notre zone de confort.</a:t>
            </a:r>
          </a:p>
          <a:p>
            <a:pPr algn="ctr"/>
            <a:endParaRPr lang="fr-CA" dirty="0">
              <a:latin typeface="Raleway" panose="020B0003030101060003" pitchFamily="34" charset="0"/>
            </a:endParaRPr>
          </a:p>
          <a:p>
            <a:pPr algn="ctr"/>
            <a:r>
              <a:rPr lang="fr-CA" dirty="0">
                <a:latin typeface="Raleway" panose="020B0003030101060003" pitchFamily="34" charset="0"/>
              </a:rPr>
              <a:t>On doit alors passer à travers sa zone de peur… ce qui est plutôt inconfortable! </a:t>
            </a:r>
          </a:p>
          <a:p>
            <a:pPr algn="ctr"/>
            <a:endParaRPr lang="fr-CA" dirty="0">
              <a:latin typeface="Raleway" panose="020B0003030101060003" pitchFamily="34" charset="0"/>
            </a:endParaRPr>
          </a:p>
          <a:p>
            <a:pPr algn="ctr"/>
            <a:r>
              <a:rPr lang="fr-CA" dirty="0">
                <a:latin typeface="Raleway" panose="020B0003030101060003" pitchFamily="34" charset="0"/>
              </a:rPr>
              <a:t>On souhaite donc éviter cette situation et revenir dans notre zone de confort. C’est ce qu’on appelle l’</a:t>
            </a:r>
            <a:r>
              <a:rPr lang="fr-CA" b="1" dirty="0">
                <a:latin typeface="Raleway" panose="020B0003030101060003" pitchFamily="34" charset="0"/>
              </a:rPr>
              <a:t>évitement</a:t>
            </a:r>
            <a:r>
              <a:rPr lang="fr-CA" dirty="0">
                <a:latin typeface="Raleway" panose="020B0003030101060003" pitchFamily="34" charset="0"/>
              </a:rPr>
              <a:t>.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962072F-EEDB-462F-ADEB-7C37FD6D635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640906" y="1557619"/>
            <a:ext cx="5755520" cy="380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56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15</a:t>
            </a:fld>
            <a:endParaRPr lang="en-US" dirty="0"/>
          </a:p>
        </p:txBody>
      </p:sp>
      <p:sp>
        <p:nvSpPr>
          <p:cNvPr id="8" name="Titre 5">
            <a:extLst>
              <a:ext uri="{FF2B5EF4-FFF2-40B4-BE49-F238E27FC236}">
                <a16:creationId xmlns:a16="http://schemas.microsoft.com/office/drawing/2014/main" id="{75C82A81-DE36-444D-A433-1308B25BB36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092200" y="44035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b="1" dirty="0">
                <a:latin typeface="Raleway" panose="020B0503030101060003" pitchFamily="34" charset="77"/>
              </a:rPr>
              <a:t>La courbe d’évitement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6B709861-C10E-4DF8-7DFE-3D85FC9668B9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822952" y="1484016"/>
            <a:ext cx="6258909" cy="4437319"/>
            <a:chOff x="0" y="0"/>
            <a:chExt cx="3143727" cy="2496167"/>
          </a:xfrm>
          <a:solidFill>
            <a:schemeClr val="bg1"/>
          </a:solidFill>
        </p:grpSpPr>
        <p:sp>
          <p:nvSpPr>
            <p:cNvPr id="3" name="Forme libre 4">
              <a:extLst>
                <a:ext uri="{FF2B5EF4-FFF2-40B4-BE49-F238E27FC236}">
                  <a16:creationId xmlns:a16="http://schemas.microsoft.com/office/drawing/2014/main" id="{7CC33B79-CD45-15F0-EDB3-5AD57BB3C33E}"/>
                </a:ext>
              </a:extLst>
            </p:cNvPr>
            <p:cNvSpPr/>
            <p:nvPr/>
          </p:nvSpPr>
          <p:spPr>
            <a:xfrm>
              <a:off x="410921" y="709425"/>
              <a:ext cx="1322429" cy="1276287"/>
            </a:xfrm>
            <a:custGeom>
              <a:avLst/>
              <a:gdLst>
                <a:gd name="connsiteX0" fmla="*/ 0 w 1322429"/>
                <a:gd name="connsiteY0" fmla="*/ 1143326 h 1276287"/>
                <a:gd name="connsiteX1" fmla="*/ 355600 w 1322429"/>
                <a:gd name="connsiteY1" fmla="*/ 1126393 h 1276287"/>
                <a:gd name="connsiteX2" fmla="*/ 762000 w 1322429"/>
                <a:gd name="connsiteY2" fmla="*/ 211993 h 1276287"/>
                <a:gd name="connsiteX3" fmla="*/ 1236133 w 1322429"/>
                <a:gd name="connsiteY3" fmla="*/ 76526 h 1276287"/>
                <a:gd name="connsiteX4" fmla="*/ 1303866 w 1322429"/>
                <a:gd name="connsiteY4" fmla="*/ 1194126 h 1276287"/>
                <a:gd name="connsiteX5" fmla="*/ 1320800 w 1322429"/>
                <a:gd name="connsiteY5" fmla="*/ 1194126 h 1276287"/>
                <a:gd name="connsiteX6" fmla="*/ 1320800 w 1322429"/>
                <a:gd name="connsiteY6" fmla="*/ 1211059 h 127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2429" h="1276287">
                  <a:moveTo>
                    <a:pt x="0" y="1143326"/>
                  </a:moveTo>
                  <a:cubicBezTo>
                    <a:pt x="114300" y="1212470"/>
                    <a:pt x="228600" y="1281615"/>
                    <a:pt x="355600" y="1126393"/>
                  </a:cubicBezTo>
                  <a:cubicBezTo>
                    <a:pt x="482600" y="971171"/>
                    <a:pt x="615245" y="386971"/>
                    <a:pt x="762000" y="211993"/>
                  </a:cubicBezTo>
                  <a:cubicBezTo>
                    <a:pt x="908755" y="37015"/>
                    <a:pt x="1145822" y="-87163"/>
                    <a:pt x="1236133" y="76526"/>
                  </a:cubicBezTo>
                  <a:cubicBezTo>
                    <a:pt x="1326444" y="240215"/>
                    <a:pt x="1289755" y="1007859"/>
                    <a:pt x="1303866" y="1194126"/>
                  </a:cubicBezTo>
                  <a:cubicBezTo>
                    <a:pt x="1317977" y="1380393"/>
                    <a:pt x="1317978" y="1191304"/>
                    <a:pt x="1320800" y="1194126"/>
                  </a:cubicBezTo>
                  <a:cubicBezTo>
                    <a:pt x="1323622" y="1196948"/>
                    <a:pt x="1322211" y="1204003"/>
                    <a:pt x="1320800" y="1211059"/>
                  </a:cubicBezTo>
                </a:path>
              </a:pathLst>
            </a:custGeom>
            <a:grpFill/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fr-CA"/>
            </a:p>
          </p:txBody>
        </p:sp>
        <p:cxnSp>
          <p:nvCxnSpPr>
            <p:cNvPr id="11" name="Connecteur droit avec flèche 10">
              <a:extLst>
                <a:ext uri="{FF2B5EF4-FFF2-40B4-BE49-F238E27FC236}">
                  <a16:creationId xmlns:a16="http://schemas.microsoft.com/office/drawing/2014/main" id="{CBE515A6-D208-E239-9796-6AEFFB131435}"/>
                </a:ext>
              </a:extLst>
            </p:cNvPr>
            <p:cNvCxnSpPr/>
            <p:nvPr/>
          </p:nvCxnSpPr>
          <p:spPr>
            <a:xfrm>
              <a:off x="410921" y="2060430"/>
              <a:ext cx="1884628" cy="0"/>
            </a:xfrm>
            <a:prstGeom prst="straightConnector1">
              <a:avLst/>
            </a:prstGeom>
            <a:grpFill/>
            <a:ln w="635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8780F0A1-E1FF-4C02-53AA-386F85BE6409}"/>
                </a:ext>
              </a:extLst>
            </p:cNvPr>
            <p:cNvCxnSpPr/>
            <p:nvPr/>
          </p:nvCxnSpPr>
          <p:spPr>
            <a:xfrm flipV="1">
              <a:off x="410921" y="495241"/>
              <a:ext cx="0" cy="1539973"/>
            </a:xfrm>
            <a:prstGeom prst="straightConnector1">
              <a:avLst/>
            </a:prstGeom>
            <a:grpFill/>
            <a:ln w="635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3" name="ZoneTexte 8">
              <a:extLst>
                <a:ext uri="{FF2B5EF4-FFF2-40B4-BE49-F238E27FC236}">
                  <a16:creationId xmlns:a16="http://schemas.microsoft.com/office/drawing/2014/main" id="{6D52B469-FB75-9891-CB2F-56F8A7DAFE07}"/>
                </a:ext>
              </a:extLst>
            </p:cNvPr>
            <p:cNvSpPr txBox="1"/>
            <p:nvPr/>
          </p:nvSpPr>
          <p:spPr>
            <a:xfrm>
              <a:off x="1710510" y="1098837"/>
              <a:ext cx="1165860" cy="2908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fr-CA" sz="1000" kern="120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+mn-ea"/>
                  <a:cs typeface="+mn-cs"/>
                </a:rPr>
                <a:t>1</a:t>
              </a:r>
              <a:r>
                <a:rPr lang="fr-CA" sz="1000" kern="1200" baseline="3000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+mn-ea"/>
                  <a:cs typeface="+mn-cs"/>
                </a:rPr>
                <a:t>er</a:t>
              </a:r>
              <a:r>
                <a:rPr lang="fr-CA" sz="1000" kern="120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+mn-ea"/>
                  <a:cs typeface="+mn-cs"/>
                </a:rPr>
                <a:t> évitement</a:t>
              </a:r>
              <a:endParaRPr lang="fr-CA" sz="100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ZoneTexte 9">
              <a:extLst>
                <a:ext uri="{FF2B5EF4-FFF2-40B4-BE49-F238E27FC236}">
                  <a16:creationId xmlns:a16="http://schemas.microsoft.com/office/drawing/2014/main" id="{79F2E805-9980-6C9A-7C8D-5D19ED261B20}"/>
                </a:ext>
              </a:extLst>
            </p:cNvPr>
            <p:cNvSpPr txBox="1"/>
            <p:nvPr/>
          </p:nvSpPr>
          <p:spPr>
            <a:xfrm rot="16200000">
              <a:off x="-532312" y="532312"/>
              <a:ext cx="1433955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fr-CA" sz="18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+mn-ea"/>
                  <a:cs typeface="+mn-cs"/>
                </a:rPr>
                <a:t>Anxiété</a:t>
              </a:r>
              <a:endParaRPr lang="fr-CA" sz="1000" dirty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ZoneTexte 10">
              <a:extLst>
                <a:ext uri="{FF2B5EF4-FFF2-40B4-BE49-F238E27FC236}">
                  <a16:creationId xmlns:a16="http://schemas.microsoft.com/office/drawing/2014/main" id="{D50D4AF4-FD5F-7C1D-D27D-C8959725A402}"/>
                </a:ext>
              </a:extLst>
            </p:cNvPr>
            <p:cNvSpPr txBox="1"/>
            <p:nvPr/>
          </p:nvSpPr>
          <p:spPr>
            <a:xfrm>
              <a:off x="1836067" y="2126835"/>
              <a:ext cx="130766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fr-CA" sz="18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+mn-ea"/>
                  <a:cs typeface="+mn-cs"/>
                </a:rPr>
                <a:t>Temps</a:t>
              </a:r>
              <a:endParaRPr lang="fr-CA" sz="1000" dirty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Forme libre 11">
              <a:extLst>
                <a:ext uri="{FF2B5EF4-FFF2-40B4-BE49-F238E27FC236}">
                  <a16:creationId xmlns:a16="http://schemas.microsoft.com/office/drawing/2014/main" id="{B098B854-0D0C-D816-9B22-84E4F7ED8A96}"/>
                </a:ext>
              </a:extLst>
            </p:cNvPr>
            <p:cNvSpPr/>
            <p:nvPr/>
          </p:nvSpPr>
          <p:spPr>
            <a:xfrm>
              <a:off x="402683" y="841230"/>
              <a:ext cx="1322429" cy="1112742"/>
            </a:xfrm>
            <a:custGeom>
              <a:avLst/>
              <a:gdLst>
                <a:gd name="connsiteX0" fmla="*/ 0 w 1322429"/>
                <a:gd name="connsiteY0" fmla="*/ 1143326 h 1276287"/>
                <a:gd name="connsiteX1" fmla="*/ 355600 w 1322429"/>
                <a:gd name="connsiteY1" fmla="*/ 1126393 h 1276287"/>
                <a:gd name="connsiteX2" fmla="*/ 762000 w 1322429"/>
                <a:gd name="connsiteY2" fmla="*/ 211993 h 1276287"/>
                <a:gd name="connsiteX3" fmla="*/ 1236133 w 1322429"/>
                <a:gd name="connsiteY3" fmla="*/ 76526 h 1276287"/>
                <a:gd name="connsiteX4" fmla="*/ 1303866 w 1322429"/>
                <a:gd name="connsiteY4" fmla="*/ 1194126 h 1276287"/>
                <a:gd name="connsiteX5" fmla="*/ 1320800 w 1322429"/>
                <a:gd name="connsiteY5" fmla="*/ 1194126 h 1276287"/>
                <a:gd name="connsiteX6" fmla="*/ 1320800 w 1322429"/>
                <a:gd name="connsiteY6" fmla="*/ 1211059 h 127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2429" h="1276287">
                  <a:moveTo>
                    <a:pt x="0" y="1143326"/>
                  </a:moveTo>
                  <a:cubicBezTo>
                    <a:pt x="114300" y="1212470"/>
                    <a:pt x="228600" y="1281615"/>
                    <a:pt x="355600" y="1126393"/>
                  </a:cubicBezTo>
                  <a:cubicBezTo>
                    <a:pt x="482600" y="971171"/>
                    <a:pt x="615245" y="386971"/>
                    <a:pt x="762000" y="211993"/>
                  </a:cubicBezTo>
                  <a:cubicBezTo>
                    <a:pt x="908755" y="37015"/>
                    <a:pt x="1145822" y="-87163"/>
                    <a:pt x="1236133" y="76526"/>
                  </a:cubicBezTo>
                  <a:cubicBezTo>
                    <a:pt x="1326444" y="240215"/>
                    <a:pt x="1289755" y="1007859"/>
                    <a:pt x="1303866" y="1194126"/>
                  </a:cubicBezTo>
                  <a:cubicBezTo>
                    <a:pt x="1317977" y="1380393"/>
                    <a:pt x="1317978" y="1191304"/>
                    <a:pt x="1320800" y="1194126"/>
                  </a:cubicBezTo>
                  <a:cubicBezTo>
                    <a:pt x="1323622" y="1196948"/>
                    <a:pt x="1322211" y="1204003"/>
                    <a:pt x="1320800" y="1211059"/>
                  </a:cubicBezTo>
                </a:path>
              </a:pathLst>
            </a:custGeom>
            <a:grp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7" name="Forme libre 12">
              <a:extLst>
                <a:ext uri="{FF2B5EF4-FFF2-40B4-BE49-F238E27FC236}">
                  <a16:creationId xmlns:a16="http://schemas.microsoft.com/office/drawing/2014/main" id="{0D011B6A-A768-35A9-4B17-F58C5EA8F2AF}"/>
                </a:ext>
              </a:extLst>
            </p:cNvPr>
            <p:cNvSpPr/>
            <p:nvPr/>
          </p:nvSpPr>
          <p:spPr>
            <a:xfrm>
              <a:off x="402683" y="976620"/>
              <a:ext cx="1322429" cy="962706"/>
            </a:xfrm>
            <a:custGeom>
              <a:avLst/>
              <a:gdLst>
                <a:gd name="connsiteX0" fmla="*/ 0 w 1322429"/>
                <a:gd name="connsiteY0" fmla="*/ 1143326 h 1276287"/>
                <a:gd name="connsiteX1" fmla="*/ 355600 w 1322429"/>
                <a:gd name="connsiteY1" fmla="*/ 1126393 h 1276287"/>
                <a:gd name="connsiteX2" fmla="*/ 762000 w 1322429"/>
                <a:gd name="connsiteY2" fmla="*/ 211993 h 1276287"/>
                <a:gd name="connsiteX3" fmla="*/ 1236133 w 1322429"/>
                <a:gd name="connsiteY3" fmla="*/ 76526 h 1276287"/>
                <a:gd name="connsiteX4" fmla="*/ 1303866 w 1322429"/>
                <a:gd name="connsiteY4" fmla="*/ 1194126 h 1276287"/>
                <a:gd name="connsiteX5" fmla="*/ 1320800 w 1322429"/>
                <a:gd name="connsiteY5" fmla="*/ 1194126 h 1276287"/>
                <a:gd name="connsiteX6" fmla="*/ 1320800 w 1322429"/>
                <a:gd name="connsiteY6" fmla="*/ 1211059 h 127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2429" h="1276287">
                  <a:moveTo>
                    <a:pt x="0" y="1143326"/>
                  </a:moveTo>
                  <a:cubicBezTo>
                    <a:pt x="114300" y="1212470"/>
                    <a:pt x="228600" y="1281615"/>
                    <a:pt x="355600" y="1126393"/>
                  </a:cubicBezTo>
                  <a:cubicBezTo>
                    <a:pt x="482600" y="971171"/>
                    <a:pt x="615245" y="386971"/>
                    <a:pt x="762000" y="211993"/>
                  </a:cubicBezTo>
                  <a:cubicBezTo>
                    <a:pt x="908755" y="37015"/>
                    <a:pt x="1145822" y="-87163"/>
                    <a:pt x="1236133" y="76526"/>
                  </a:cubicBezTo>
                  <a:cubicBezTo>
                    <a:pt x="1326444" y="240215"/>
                    <a:pt x="1289755" y="1007859"/>
                    <a:pt x="1303866" y="1194126"/>
                  </a:cubicBezTo>
                  <a:cubicBezTo>
                    <a:pt x="1317977" y="1380393"/>
                    <a:pt x="1317978" y="1191304"/>
                    <a:pt x="1320800" y="1194126"/>
                  </a:cubicBezTo>
                  <a:cubicBezTo>
                    <a:pt x="1323622" y="1196948"/>
                    <a:pt x="1322211" y="1204003"/>
                    <a:pt x="1320800" y="1211059"/>
                  </a:cubicBezTo>
                </a:path>
              </a:pathLst>
            </a:custGeom>
            <a:grpFill/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8" name="ZoneTexte 13">
              <a:extLst>
                <a:ext uri="{FF2B5EF4-FFF2-40B4-BE49-F238E27FC236}">
                  <a16:creationId xmlns:a16="http://schemas.microsoft.com/office/drawing/2014/main" id="{0422F17F-CF92-FD59-E12D-1BD6C7BE4B9D}"/>
                </a:ext>
              </a:extLst>
            </p:cNvPr>
            <p:cNvSpPr txBox="1"/>
            <p:nvPr/>
          </p:nvSpPr>
          <p:spPr>
            <a:xfrm>
              <a:off x="1720553" y="851390"/>
              <a:ext cx="1166495" cy="2908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fr-CA" sz="1000" kern="1200" dirty="0">
                  <a:solidFill>
                    <a:srgbClr val="2E75B6"/>
                  </a:solidFill>
                  <a:effectLst/>
                  <a:latin typeface="Calibri" panose="020F0502020204030204" pitchFamily="34" charset="0"/>
                  <a:ea typeface="+mn-ea"/>
                  <a:cs typeface="+mn-cs"/>
                </a:rPr>
                <a:t>2</a:t>
              </a:r>
              <a:r>
                <a:rPr lang="fr-CA" sz="1000" kern="1200" baseline="30000" dirty="0">
                  <a:solidFill>
                    <a:srgbClr val="2E75B6"/>
                  </a:solidFill>
                  <a:effectLst/>
                  <a:latin typeface="Calibri" panose="020F0502020204030204" pitchFamily="34" charset="0"/>
                  <a:ea typeface="+mn-ea"/>
                  <a:cs typeface="+mn-cs"/>
                </a:rPr>
                <a:t>e</a:t>
              </a:r>
              <a:r>
                <a:rPr lang="fr-CA" sz="1000" kern="1200" dirty="0">
                  <a:solidFill>
                    <a:srgbClr val="2E75B6"/>
                  </a:solidFill>
                  <a:effectLst/>
                  <a:latin typeface="Calibri" panose="020F0502020204030204" pitchFamily="34" charset="0"/>
                  <a:ea typeface="+mn-ea"/>
                  <a:cs typeface="+mn-cs"/>
                </a:rPr>
                <a:t> évitement</a:t>
              </a:r>
              <a:endParaRPr lang="fr-CA" sz="1000" dirty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ZoneTexte 14">
              <a:extLst>
                <a:ext uri="{FF2B5EF4-FFF2-40B4-BE49-F238E27FC236}">
                  <a16:creationId xmlns:a16="http://schemas.microsoft.com/office/drawing/2014/main" id="{D8428E23-201E-FFE3-9B53-16833D5BC208}"/>
                </a:ext>
              </a:extLst>
            </p:cNvPr>
            <p:cNvSpPr txBox="1"/>
            <p:nvPr/>
          </p:nvSpPr>
          <p:spPr>
            <a:xfrm>
              <a:off x="1695766" y="602262"/>
              <a:ext cx="1166495" cy="24638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fr-CA" sz="1000" kern="1200" dirty="0">
                  <a:solidFill>
                    <a:srgbClr val="70AD47"/>
                  </a:solidFill>
                  <a:effectLst/>
                  <a:latin typeface="Calibri" panose="020F0502020204030204" pitchFamily="34" charset="0"/>
                  <a:ea typeface="+mn-ea"/>
                  <a:cs typeface="+mn-cs"/>
                </a:rPr>
                <a:t>3e évitement</a:t>
              </a:r>
              <a:endParaRPr lang="fr-CA" sz="1000" dirty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" name="Connecteur droit 5">
              <a:extLst>
                <a:ext uri="{FF2B5EF4-FFF2-40B4-BE49-F238E27FC236}">
                  <a16:creationId xmlns:a16="http://schemas.microsoft.com/office/drawing/2014/main" id="{CEAAF379-DAD7-E3DC-071D-36449190B9A1}"/>
                </a:ext>
              </a:extLst>
            </p:cNvPr>
            <p:cNvCxnSpPr/>
            <p:nvPr/>
          </p:nvCxnSpPr>
          <p:spPr>
            <a:xfrm>
              <a:off x="1531267" y="454052"/>
              <a:ext cx="0" cy="1539973"/>
            </a:xfrm>
            <a:prstGeom prst="line">
              <a:avLst/>
            </a:prstGeom>
            <a:grpFill/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</p:cxnSp>
      </p:grpSp>
      <p:sp>
        <p:nvSpPr>
          <p:cNvPr id="21" name="ZoneTexte 20">
            <a:extLst>
              <a:ext uri="{FF2B5EF4-FFF2-40B4-BE49-F238E27FC236}">
                <a16:creationId xmlns:a16="http://schemas.microsoft.com/office/drawing/2014/main" id="{7B1F5046-3E12-30CD-01B1-6E43B566E613}"/>
              </a:ext>
            </a:extLst>
          </p:cNvPr>
          <p:cNvSpPr txBox="1"/>
          <p:nvPr/>
        </p:nvSpPr>
        <p:spPr>
          <a:xfrm>
            <a:off x="6541478" y="2590238"/>
            <a:ext cx="552144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3600" b="1" dirty="0">
                <a:solidFill>
                  <a:srgbClr val="2F5CEE"/>
                </a:solidFill>
                <a:latin typeface="Raleway" pitchFamily="2" charset="0"/>
              </a:rPr>
              <a:t>L’évitement </a:t>
            </a:r>
          </a:p>
          <a:p>
            <a:pPr algn="ctr"/>
            <a:r>
              <a:rPr lang="fr-CA" sz="3600" b="1" dirty="0">
                <a:solidFill>
                  <a:srgbClr val="2F5CEE"/>
                </a:solidFill>
                <a:latin typeface="Raleway" pitchFamily="2" charset="0"/>
              </a:rPr>
              <a:t>est le meilleur ami de l’anxiété! </a:t>
            </a:r>
          </a:p>
        </p:txBody>
      </p:sp>
    </p:spTree>
    <p:extLst>
      <p:ext uri="{BB962C8B-B14F-4D97-AF65-F5344CB8AC3E}">
        <p14:creationId xmlns:p14="http://schemas.microsoft.com/office/powerpoint/2010/main" val="27465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rme libre 41">
            <a:extLst>
              <a:ext uri="{FF2B5EF4-FFF2-40B4-BE49-F238E27FC236}">
                <a16:creationId xmlns:a16="http://schemas.microsoft.com/office/drawing/2014/main" id="{B3A22996-82D4-A542-B4FE-08F721D7217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113691" y="0"/>
            <a:ext cx="5182346" cy="6146276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16</a:t>
            </a:fld>
            <a:endParaRPr lang="en-US" dirty="0"/>
          </a:p>
        </p:txBody>
      </p:sp>
      <p:sp>
        <p:nvSpPr>
          <p:cNvPr id="41" name="Titre 5">
            <a:extLst>
              <a:ext uri="{FF2B5EF4-FFF2-40B4-BE49-F238E27FC236}">
                <a16:creationId xmlns:a16="http://schemas.microsoft.com/office/drawing/2014/main" id="{74F3A6FB-9206-504A-810A-5AA0E40AD490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855279" y="3354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b="1" dirty="0">
                <a:latin typeface="Raleway" panose="020B0503030101060003" pitchFamily="34" charset="77"/>
              </a:rPr>
              <a:t>La zone de confort…</a:t>
            </a:r>
          </a:p>
          <a:p>
            <a:r>
              <a:rPr lang="fr-CA" sz="2800" b="1" dirty="0">
                <a:latin typeface="Raleway" panose="020B0503030101060003" pitchFamily="34" charset="77"/>
              </a:rPr>
              <a:t>Plus on s’expose, plus notre zone de confort s’élargit!</a:t>
            </a:r>
          </a:p>
        </p:txBody>
      </p:sp>
      <p:sp>
        <p:nvSpPr>
          <p:cNvPr id="2" name="ZoneTexte 1"/>
          <p:cNvSpPr txBox="1"/>
          <p:nvPr>
            <p:custDataLst>
              <p:tags r:id="rId4"/>
            </p:custDataLst>
          </p:nvPr>
        </p:nvSpPr>
        <p:spPr>
          <a:xfrm>
            <a:off x="583324" y="1843088"/>
            <a:ext cx="110595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fr-CA" dirty="0">
              <a:latin typeface="Raleway" panose="020B0003030101060003" pitchFamily="34" charset="0"/>
            </a:endParaRPr>
          </a:p>
          <a:p>
            <a:pPr lvl="0" algn="ctr"/>
            <a:endParaRPr lang="fr-CA" dirty="0">
              <a:latin typeface="Raleway" panose="020B0003030101060003" pitchFamily="34" charset="0"/>
            </a:endParaRPr>
          </a:p>
          <a:p>
            <a:pPr lvl="0" algn="ctr"/>
            <a:endParaRPr lang="fr-CA" dirty="0">
              <a:latin typeface="Raleway" panose="020B0003030101060003" pitchFamily="34" charset="0"/>
            </a:endParaRPr>
          </a:p>
          <a:p>
            <a:pPr lvl="0" algn="ctr"/>
            <a:endParaRPr lang="fr-CA" dirty="0">
              <a:latin typeface="Raleway" panose="020B0003030101060003" pitchFamily="34" charset="0"/>
            </a:endParaRPr>
          </a:p>
          <a:p>
            <a:pPr lvl="0" algn="ctr"/>
            <a:endParaRPr lang="fr-CA" dirty="0">
              <a:latin typeface="Raleway" panose="020B0003030101060003" pitchFamily="34" charset="0"/>
            </a:endParaRPr>
          </a:p>
          <a:p>
            <a:pPr lvl="0" algn="ctr"/>
            <a:endParaRPr lang="fr-CA" dirty="0">
              <a:latin typeface="Raleway" panose="020B0003030101060003" pitchFamily="34" charset="0"/>
            </a:endParaRPr>
          </a:p>
          <a:p>
            <a:pPr lvl="0" algn="ctr"/>
            <a:endParaRPr lang="fr-CA" dirty="0">
              <a:latin typeface="Raleway" panose="020B0003030101060003" pitchFamily="34" charset="0"/>
            </a:endParaRPr>
          </a:p>
          <a:p>
            <a:pPr lvl="0" algn="ctr"/>
            <a:endParaRPr lang="fr-CA" dirty="0">
              <a:latin typeface="Raleway" panose="020B0003030101060003" pitchFamily="34" charset="0"/>
            </a:endParaRPr>
          </a:p>
          <a:p>
            <a:pPr lvl="0" algn="ctr"/>
            <a:endParaRPr lang="fr-CA" dirty="0">
              <a:latin typeface="Raleway" panose="020B0003030101060003" pitchFamily="34" charset="0"/>
            </a:endParaRPr>
          </a:p>
          <a:p>
            <a:pPr lvl="0"/>
            <a:endParaRPr lang="fr-CA" dirty="0">
              <a:latin typeface="Raleway" panose="020B0003030101060003" pitchFamily="34" charset="0"/>
            </a:endParaRPr>
          </a:p>
          <a:p>
            <a:pPr lvl="0"/>
            <a:endParaRPr lang="fr-CA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BD1FF9F4-E2DA-4AFE-82CC-43E9B4CAA38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039300" y="2502655"/>
            <a:ext cx="4148782" cy="2264217"/>
          </a:xfrm>
          <a:prstGeom prst="roundRect">
            <a:avLst/>
          </a:prstGeom>
          <a:solidFill>
            <a:srgbClr val="86C4A7"/>
          </a:solidFill>
          <a:ln>
            <a:solidFill>
              <a:srgbClr val="86C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CA" dirty="0">
                <a:latin typeface="Raleway" panose="020B0003030101060003" pitchFamily="34" charset="0"/>
              </a:rPr>
              <a:t>Plus on </a:t>
            </a:r>
            <a:r>
              <a:rPr lang="fr-CA" b="1" dirty="0">
                <a:latin typeface="Raleway" panose="020B0003030101060003" pitchFamily="34" charset="0"/>
              </a:rPr>
              <a:t>affronte nos peurs</a:t>
            </a:r>
            <a:r>
              <a:rPr lang="fr-CA" dirty="0">
                <a:latin typeface="Raleway" panose="020B0003030101060003" pitchFamily="34" charset="0"/>
              </a:rPr>
              <a:t>, plus celles-ci vont diminuer et même disparaître. C’est ce qu’on appelle l’</a:t>
            </a:r>
            <a:r>
              <a:rPr lang="fr-CA" b="1" dirty="0">
                <a:latin typeface="Raleway" panose="020B0003030101060003" pitchFamily="34" charset="0"/>
              </a:rPr>
              <a:t>exposition</a:t>
            </a:r>
            <a:r>
              <a:rPr lang="fr-CA" dirty="0">
                <a:latin typeface="Raleway" panose="020B0003030101060003" pitchFamily="34" charset="0"/>
              </a:rPr>
              <a:t>!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F92FE79-0241-8CBA-C029-CC475C74A818}"/>
              </a:ext>
            </a:extLst>
          </p:cNvPr>
          <p:cNvSpPr txBox="1"/>
          <p:nvPr/>
        </p:nvSpPr>
        <p:spPr>
          <a:xfrm>
            <a:off x="8233978" y="5861002"/>
            <a:ext cx="400046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35"/>
              </a:spcBef>
              <a:spcAft>
                <a:spcPts val="600"/>
              </a:spcAft>
              <a:buClr>
                <a:srgbClr val="000000"/>
              </a:buClr>
              <a:buSzPts val="1050"/>
            </a:pPr>
            <a:r>
              <a:rPr lang="fr-CA" sz="1000" dirty="0">
                <a:solidFill>
                  <a:srgbClr val="000000"/>
                </a:solidFill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(Forsyth et </a:t>
            </a:r>
            <a:r>
              <a:rPr lang="fr-CA" sz="1000" dirty="0" err="1">
                <a:solidFill>
                  <a:srgbClr val="000000"/>
                </a:solidFill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Eifert</a:t>
            </a:r>
            <a:r>
              <a:rPr lang="fr-CA" sz="1000" dirty="0">
                <a:solidFill>
                  <a:srgbClr val="000000"/>
                </a:solidFill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, 2007; Gosselin et al., 2019; Harvey et </a:t>
            </a:r>
            <a:r>
              <a:rPr lang="fr-CA" sz="1000" dirty="0" err="1">
                <a:solidFill>
                  <a:srgbClr val="000000"/>
                </a:solidFill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Ikic</a:t>
            </a:r>
            <a:r>
              <a:rPr lang="fr-CA" sz="1000" dirty="0">
                <a:solidFill>
                  <a:srgbClr val="000000"/>
                </a:solidFill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, 2014).</a:t>
            </a:r>
            <a:endParaRPr lang="fr-CA" sz="10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6B2AEF7-26D7-75C2-69BD-F52A5CE61128}"/>
              </a:ext>
            </a:extLst>
          </p:cNvPr>
          <p:cNvPicPr/>
          <p:nvPr>
            <p:custDataLst>
              <p:tags r:id="rId6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934" y="2250044"/>
            <a:ext cx="5892040" cy="31716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973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e libre 9">
            <a:extLst>
              <a:ext uri="{FF2B5EF4-FFF2-40B4-BE49-F238E27FC236}">
                <a16:creationId xmlns:a16="http://schemas.microsoft.com/office/drawing/2014/main" id="{B3A22996-82D4-A542-B4FE-08F721D7217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732187" y="0"/>
            <a:ext cx="2563849" cy="6146276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17</a:t>
            </a:fld>
            <a:endParaRPr lang="en-US" dirty="0"/>
          </a:p>
        </p:txBody>
      </p:sp>
      <p:sp>
        <p:nvSpPr>
          <p:cNvPr id="9" name="Rectangle 8"/>
          <p:cNvSpPr/>
          <p:nvPr>
            <p:custDataLst>
              <p:tags r:id="rId3"/>
            </p:custDataLst>
          </p:nvPr>
        </p:nvSpPr>
        <p:spPr>
          <a:xfrm>
            <a:off x="3142757" y="2309565"/>
            <a:ext cx="5906486" cy="3728627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rgbClr val="2F5CEE"/>
                </a:solidFill>
                <a:latin typeface="Raleway" panose="020B0003030101060003" pitchFamily="34" charset="0"/>
              </a:rPr>
              <a:t>Attentio</a:t>
            </a:r>
            <a:r>
              <a:rPr lang="fr-CA" sz="2400" b="1" spc="-200" dirty="0">
                <a:solidFill>
                  <a:srgbClr val="2F5CEE"/>
                </a:solidFill>
                <a:latin typeface="Raleway" panose="020B0003030101060003" pitchFamily="34" charset="0"/>
              </a:rPr>
              <a:t>n!</a:t>
            </a:r>
          </a:p>
          <a:p>
            <a:pPr algn="ctr"/>
            <a:endParaRPr lang="fr-CA" sz="2400" i="1" dirty="0">
              <a:solidFill>
                <a:schemeClr val="tx1"/>
              </a:solidFill>
              <a:latin typeface="Raleway" panose="020B0003030101060003" pitchFamily="34" charset="0"/>
            </a:endParaRPr>
          </a:p>
          <a:p>
            <a:pPr algn="ctr"/>
            <a:r>
              <a:rPr lang="fr-CA" sz="2400" i="1" dirty="0">
                <a:solidFill>
                  <a:schemeClr val="tx1"/>
                </a:solidFill>
                <a:latin typeface="Raleway" panose="020B0003030101060003" pitchFamily="34" charset="0"/>
              </a:rPr>
              <a:t>L’anxiété n’est pas dangereuse…</a:t>
            </a:r>
          </a:p>
          <a:p>
            <a:pPr algn="ctr"/>
            <a:endParaRPr lang="fr-CA" sz="2400" i="1" dirty="0">
              <a:solidFill>
                <a:schemeClr val="tx1"/>
              </a:solidFill>
              <a:latin typeface="Raleway" panose="020B0003030101060003" pitchFamily="34" charset="0"/>
            </a:endParaRPr>
          </a:p>
          <a:p>
            <a:pPr algn="ctr"/>
            <a:r>
              <a:rPr lang="fr-CA" sz="2400" i="1" dirty="0">
                <a:solidFill>
                  <a:schemeClr val="tx1"/>
                </a:solidFill>
                <a:latin typeface="Raleway" panose="020B0003030101060003" pitchFamily="34" charset="0"/>
              </a:rPr>
              <a:t>Elle est passagère</a:t>
            </a:r>
          </a:p>
          <a:p>
            <a:pPr algn="ctr"/>
            <a:endParaRPr lang="fr-CA" sz="2400" i="1" dirty="0">
              <a:solidFill>
                <a:schemeClr val="tx1"/>
              </a:solidFill>
              <a:latin typeface="Raleway" panose="020B0003030101060003" pitchFamily="34" charset="0"/>
            </a:endParaRPr>
          </a:p>
          <a:p>
            <a:pPr algn="ctr"/>
            <a:r>
              <a:rPr lang="fr-CA" sz="2400" i="1" dirty="0">
                <a:solidFill>
                  <a:schemeClr val="tx1"/>
                </a:solidFill>
                <a:latin typeface="Raleway" panose="020B0003030101060003" pitchFamily="34" charset="0"/>
              </a:rPr>
              <a:t>Elle finit toujours par s’estomper</a:t>
            </a:r>
          </a:p>
        </p:txBody>
      </p:sp>
      <p:sp>
        <p:nvSpPr>
          <p:cNvPr id="8" name="Titre 5">
            <a:extLst>
              <a:ext uri="{FF2B5EF4-FFF2-40B4-BE49-F238E27FC236}">
                <a16:creationId xmlns:a16="http://schemas.microsoft.com/office/drawing/2014/main" id="{74F3A6FB-9206-504A-810A-5AA0E40AD490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b="1" dirty="0">
                <a:latin typeface="Raleway" panose="020B0503030101060003" pitchFamily="34" charset="77"/>
              </a:rPr>
              <a:t>La zone de confort…</a:t>
            </a:r>
          </a:p>
          <a:p>
            <a:r>
              <a:rPr lang="fr-CA" sz="2800" b="1" dirty="0">
                <a:latin typeface="Raleway" panose="020B0503030101060003" pitchFamily="34" charset="77"/>
              </a:rPr>
              <a:t>Plus on s’expose, plus notre zone de confort s’élargit!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E211051A-B378-014D-91BC-C18A51E596C5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2589762" y="2011922"/>
            <a:ext cx="1105989" cy="1061216"/>
            <a:chOff x="538192" y="4168363"/>
            <a:chExt cx="1105989" cy="1061216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C6AA5E71-9399-AD4C-A9F9-015FD305509E}"/>
                </a:ext>
              </a:extLst>
            </p:cNvPr>
            <p:cNvSpPr/>
            <p:nvPr/>
          </p:nvSpPr>
          <p:spPr>
            <a:xfrm>
              <a:off x="538192" y="4168363"/>
              <a:ext cx="1105989" cy="10612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1C94347D-56E5-6048-B9CE-8AE4781A8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66096" y="4173880"/>
              <a:ext cx="1050182" cy="1050182"/>
            </a:xfrm>
            <a:prstGeom prst="rect">
              <a:avLst/>
            </a:prstGeom>
          </p:spPr>
        </p:pic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6333F4C8-68C6-8544-B057-F9D63187750A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7649821" y="4296104"/>
            <a:ext cx="504496" cy="486400"/>
            <a:chOff x="1348166" y="2162718"/>
            <a:chExt cx="1050182" cy="1050182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2951B8A8-3D7C-694B-8975-847066C70F81}"/>
                </a:ext>
              </a:extLst>
            </p:cNvPr>
            <p:cNvSpPr/>
            <p:nvPr/>
          </p:nvSpPr>
          <p:spPr>
            <a:xfrm>
              <a:off x="1422831" y="2279374"/>
              <a:ext cx="900852" cy="93352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CAECD81A-AA94-624B-8D78-AF153BA23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48166" y="2162718"/>
              <a:ext cx="1050182" cy="1050182"/>
            </a:xfrm>
            <a:prstGeom prst="rect">
              <a:avLst/>
            </a:prstGeom>
          </p:spPr>
        </p:pic>
      </p:grpSp>
      <p:pic>
        <p:nvPicPr>
          <p:cNvPr id="21" name="Image 20">
            <a:extLst>
              <a:ext uri="{FF2B5EF4-FFF2-40B4-BE49-F238E27FC236}">
                <a16:creationId xmlns:a16="http://schemas.microsoft.com/office/drawing/2014/main" id="{61C49830-7B95-4D18-ADEB-A1B11853C604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11">
            <a:lum bright="70000" contrast="-70000"/>
          </a:blip>
          <a:srcRect l="37792" t="8271" r="29559" b="10644"/>
          <a:stretch/>
        </p:blipFill>
        <p:spPr>
          <a:xfrm rot="2424752" flipH="1">
            <a:off x="4209747" y="4283045"/>
            <a:ext cx="375749" cy="79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117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18</a:t>
            </a:fld>
            <a:endParaRPr lang="en-US" dirty="0"/>
          </a:p>
        </p:txBody>
      </p:sp>
      <p:sp>
        <p:nvSpPr>
          <p:cNvPr id="18" name="Titre 5">
            <a:extLst>
              <a:ext uri="{FF2B5EF4-FFF2-40B4-BE49-F238E27FC236}">
                <a16:creationId xmlns:a16="http://schemas.microsoft.com/office/drawing/2014/main" id="{D7BD1F06-2948-6B44-83FD-C7B8897534B4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034639" y="2063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4000" b="1" dirty="0">
                <a:latin typeface="Raleway" panose="020B0503030101060003" pitchFamily="34" charset="77"/>
              </a:rPr>
              <a:t>Des intolérances qui déforment la réalité…</a:t>
            </a:r>
          </a:p>
        </p:txBody>
      </p:sp>
      <p:sp>
        <p:nvSpPr>
          <p:cNvPr id="15" name="Forme libre 14"/>
          <p:cNvSpPr/>
          <p:nvPr>
            <p:custDataLst>
              <p:tags r:id="rId3"/>
            </p:custDataLst>
          </p:nvPr>
        </p:nvSpPr>
        <p:spPr>
          <a:xfrm>
            <a:off x="5444067" y="95703"/>
            <a:ext cx="3739347" cy="6146276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A59EB8F0-0DCD-4DA7-BAD5-5806742938A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725332" y="2574739"/>
            <a:ext cx="7941733" cy="3457351"/>
          </a:xfrm>
          <a:prstGeom prst="roundRect">
            <a:avLst/>
          </a:prstGeom>
          <a:solidFill>
            <a:srgbClr val="86C4A7"/>
          </a:solidFill>
          <a:ln>
            <a:solidFill>
              <a:srgbClr val="86C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>
                <a:latin typeface="Raleway" panose="020B0503030101060003" pitchFamily="34" charset="0"/>
              </a:rPr>
              <a:t>Nous avons tous des </a:t>
            </a:r>
            <a:r>
              <a:rPr lang="fr-CA" sz="2400" b="1" dirty="0">
                <a:latin typeface="Raleway" panose="020B0503030101060003" pitchFamily="34" charset="0"/>
              </a:rPr>
              <a:t>niveaux de tolérance </a:t>
            </a:r>
            <a:r>
              <a:rPr lang="fr-CA" sz="2400" dirty="0">
                <a:latin typeface="Raleway" panose="020B0503030101060003" pitchFamily="34" charset="0"/>
              </a:rPr>
              <a:t>différents vis-à-vis des situations que nous rencontrons. </a:t>
            </a:r>
          </a:p>
          <a:p>
            <a:pPr algn="ctr"/>
            <a:endParaRPr lang="fr-CA" sz="2400" dirty="0">
              <a:latin typeface="Raleway" panose="020B0503030101060003" pitchFamily="34" charset="0"/>
            </a:endParaRPr>
          </a:p>
          <a:p>
            <a:pPr algn="ctr"/>
            <a:r>
              <a:rPr lang="fr-CA" sz="2400" dirty="0">
                <a:latin typeface="Raleway" panose="020B0503030101060003" pitchFamily="34" charset="0"/>
              </a:rPr>
              <a:t>L’intolérance, c’est un peu comme une </a:t>
            </a:r>
            <a:r>
              <a:rPr lang="fr-CA" sz="2400" b="1" dirty="0">
                <a:latin typeface="Raleway" panose="020B0503030101060003" pitchFamily="34" charset="0"/>
              </a:rPr>
              <a:t>allergie</a:t>
            </a:r>
            <a:r>
              <a:rPr lang="fr-CA" sz="2400" dirty="0">
                <a:latin typeface="Raleway" panose="020B0503030101060003" pitchFamily="34" charset="0"/>
              </a:rPr>
              <a:t> à certaines situations! </a:t>
            </a:r>
          </a:p>
          <a:p>
            <a:pPr algn="ctr"/>
            <a:endParaRPr lang="fr-CA" sz="2400" dirty="0">
              <a:latin typeface="Raleway" panose="020B0503030101060003" pitchFamily="34" charset="0"/>
            </a:endParaRPr>
          </a:p>
          <a:p>
            <a:pPr algn="ctr"/>
            <a:r>
              <a:rPr lang="fr-CA" sz="2400" dirty="0">
                <a:latin typeface="Raleway" panose="020B0503030101060003" pitchFamily="34" charset="0"/>
              </a:rPr>
              <a:t>Les intolérances sont comme des </a:t>
            </a:r>
            <a:r>
              <a:rPr lang="fr-CA" sz="2400" b="1" dirty="0">
                <a:latin typeface="Raleway" panose="020B0503030101060003" pitchFamily="34" charset="0"/>
              </a:rPr>
              <a:t>lunettes</a:t>
            </a:r>
            <a:r>
              <a:rPr lang="fr-CA" sz="2400" dirty="0">
                <a:latin typeface="Raleway" panose="020B0503030101060003" pitchFamily="34" charset="0"/>
              </a:rPr>
              <a:t> qui </a:t>
            </a:r>
            <a:r>
              <a:rPr lang="fr-CA" sz="2400" b="1" dirty="0">
                <a:latin typeface="Raleway" panose="020B0503030101060003" pitchFamily="34" charset="0"/>
              </a:rPr>
              <a:t>déforment la réalité</a:t>
            </a:r>
            <a:r>
              <a:rPr lang="fr-CA" sz="2400" dirty="0">
                <a:latin typeface="Raleway" panose="020B0503030101060003" pitchFamily="34" charset="0"/>
              </a:rPr>
              <a:t>.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0DBD42DA-A643-43BE-8FD1-6CB4F8F32B28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1034639" y="1244401"/>
            <a:ext cx="8058560" cy="1122159"/>
            <a:chOff x="3141995" y="1803530"/>
            <a:chExt cx="10015501" cy="112215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EEE4B26-842C-4FFE-9FEE-B493500628F9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407343" y="1921416"/>
              <a:ext cx="9750153" cy="100427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2F5C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2000" dirty="0">
                  <a:solidFill>
                    <a:schemeClr val="tx1"/>
                  </a:solidFill>
                  <a:latin typeface="Raleway" panose="020B0003030101060003" pitchFamily="34" charset="0"/>
                </a:rPr>
                <a:t>Pourquoi une même situation peut être très anxiogène</a:t>
              </a:r>
            </a:p>
            <a:p>
              <a:pPr algn="ctr"/>
              <a:r>
                <a:rPr lang="fr-CA" sz="2000" dirty="0">
                  <a:solidFill>
                    <a:schemeClr val="tx1"/>
                  </a:solidFill>
                  <a:latin typeface="Raleway" panose="020B0003030101060003" pitchFamily="34" charset="0"/>
                </a:rPr>
                <a:t> pour une personne et pas du tout pour une autre? </a:t>
              </a:r>
            </a:p>
          </p:txBody>
        </p: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D3861C17-BB48-43ED-BD0C-7779870761A6}"/>
                </a:ext>
              </a:extLst>
            </p:cNvPr>
            <p:cNvGrpSpPr/>
            <p:nvPr/>
          </p:nvGrpSpPr>
          <p:grpSpPr>
            <a:xfrm>
              <a:off x="3141995" y="1803530"/>
              <a:ext cx="610076" cy="510317"/>
              <a:chOff x="1356606" y="-709141"/>
              <a:chExt cx="1429517" cy="1148339"/>
            </a:xfrm>
          </p:grpSpPr>
          <p:sp>
            <p:nvSpPr>
              <p:cNvPr id="12" name="Ellipse 11">
                <a:extLst>
                  <a:ext uri="{FF2B5EF4-FFF2-40B4-BE49-F238E27FC236}">
                    <a16:creationId xmlns:a16="http://schemas.microsoft.com/office/drawing/2014/main" id="{96586546-DD7E-4DAC-B289-E768CEEFD15E}"/>
                  </a:ext>
                </a:extLst>
              </p:cNvPr>
              <p:cNvSpPr/>
              <p:nvPr/>
            </p:nvSpPr>
            <p:spPr>
              <a:xfrm>
                <a:off x="1443968" y="-622018"/>
                <a:ext cx="1342155" cy="10612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pic>
            <p:nvPicPr>
              <p:cNvPr id="13" name="Image 12">
                <a:extLst>
                  <a:ext uri="{FF2B5EF4-FFF2-40B4-BE49-F238E27FC236}">
                    <a16:creationId xmlns:a16="http://schemas.microsoft.com/office/drawing/2014/main" id="{464CC342-C047-4909-8827-1AE8127368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56606" y="-709141"/>
                <a:ext cx="1342154" cy="1050181"/>
              </a:xfrm>
              <a:prstGeom prst="rect">
                <a:avLst/>
              </a:prstGeom>
            </p:spPr>
          </p:pic>
        </p:grp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466D2C52-FC1D-4E32-983B-FBD2ED34F43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>
            <a:lum bright="70000" contrast="-70000"/>
          </a:blip>
          <a:stretch>
            <a:fillRect/>
          </a:stretch>
        </p:blipFill>
        <p:spPr>
          <a:xfrm>
            <a:off x="1314280" y="4118998"/>
            <a:ext cx="1694306" cy="169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1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19</a:t>
            </a:fld>
            <a:endParaRPr lang="en-US" dirty="0"/>
          </a:p>
        </p:txBody>
      </p:sp>
      <p:sp>
        <p:nvSpPr>
          <p:cNvPr id="18" name="Titre 5">
            <a:extLst>
              <a:ext uri="{FF2B5EF4-FFF2-40B4-BE49-F238E27FC236}">
                <a16:creationId xmlns:a16="http://schemas.microsoft.com/office/drawing/2014/main" id="{D7BD1F06-2948-6B44-83FD-C7B8897534B4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927537" y="3698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4000" b="1" dirty="0">
                <a:latin typeface="Raleway" panose="020B0503030101060003" pitchFamily="34" charset="77"/>
              </a:rPr>
              <a:t>Des intolérances qui déforment la réalité…</a:t>
            </a:r>
          </a:p>
        </p:txBody>
      </p:sp>
      <p:sp>
        <p:nvSpPr>
          <p:cNvPr id="15" name="Forme libre 14"/>
          <p:cNvSpPr/>
          <p:nvPr>
            <p:custDataLst>
              <p:tags r:id="rId3"/>
            </p:custDataLst>
          </p:nvPr>
        </p:nvSpPr>
        <p:spPr>
          <a:xfrm>
            <a:off x="5444067" y="95703"/>
            <a:ext cx="3739347" cy="6146276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ZoneTexte 2"/>
          <p:cNvSpPr txBox="1"/>
          <p:nvPr>
            <p:custDataLst>
              <p:tags r:id="rId4"/>
            </p:custDataLst>
          </p:nvPr>
        </p:nvSpPr>
        <p:spPr>
          <a:xfrm>
            <a:off x="7798922" y="1240714"/>
            <a:ext cx="54643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5"/>
              </a:spcBef>
              <a:spcAft>
                <a:spcPts val="0"/>
              </a:spcAft>
            </a:pPr>
            <a:endParaRPr lang="fr-CA" sz="1600" dirty="0">
              <a:latin typeface="Raleway" panose="020B0003030101060003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>
              <a:spcBef>
                <a:spcPts val="35"/>
              </a:spcBef>
              <a:spcAft>
                <a:spcPts val="0"/>
              </a:spcAft>
            </a:pPr>
            <a:r>
              <a:rPr lang="fr-CA" dirty="0">
                <a:solidFill>
                  <a:srgbClr val="000000"/>
                </a:solidFill>
                <a:latin typeface="Raleway" panose="020B00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fr-CA" sz="1600" dirty="0">
              <a:latin typeface="Raleway" panose="020B0003030101060003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33C1CE-65B3-451D-9A97-AE5BCC15F49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27537" y="1240286"/>
            <a:ext cx="9837636" cy="954107"/>
          </a:xfrm>
          <a:prstGeom prst="rect">
            <a:avLst/>
          </a:prstGeom>
          <a:noFill/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03B2B5-FA8D-4132-9C89-0D5044C7612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34534" y="1242899"/>
            <a:ext cx="113777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800" b="1" dirty="0">
                <a:solidFill>
                  <a:srgbClr val="000000"/>
                </a:solidFill>
                <a:latin typeface="Raleway" panose="020B00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L’intolérance à l’incertitude : </a:t>
            </a:r>
          </a:p>
          <a:p>
            <a:pPr algn="ctr"/>
            <a:r>
              <a:rPr lang="fr-CA" sz="2800" b="1" dirty="0">
                <a:solidFill>
                  <a:srgbClr val="000000"/>
                </a:solidFill>
                <a:latin typeface="Raleway" panose="020B00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je m’inquiète à propos de tout!</a:t>
            </a:r>
            <a:endParaRPr lang="fr-CA" sz="2800" b="1" dirty="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FEFE46F6-9785-4C99-AF15-F4577B7AE1AE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987844" y="3059995"/>
            <a:ext cx="5724477" cy="2461898"/>
          </a:xfrm>
          <a:prstGeom prst="roundRect">
            <a:avLst/>
          </a:prstGeom>
          <a:solidFill>
            <a:srgbClr val="86C4A7"/>
          </a:solidFill>
          <a:ln>
            <a:solidFill>
              <a:srgbClr val="86C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chemeClr val="bg1"/>
                </a:solidFill>
                <a:latin typeface="Raleway" panose="020B0503030101060003" pitchFamily="34" charset="0"/>
              </a:rPr>
              <a:t>C’est l’intolérance au danger possible, au changement et à la nouveauté. </a:t>
            </a:r>
          </a:p>
        </p:txBody>
      </p:sp>
      <p:pic>
        <p:nvPicPr>
          <p:cNvPr id="4" name="Image 3" descr="Afficher l’image source">
            <a:extLst>
              <a:ext uri="{FF2B5EF4-FFF2-40B4-BE49-F238E27FC236}">
                <a16:creationId xmlns:a16="http://schemas.microsoft.com/office/drawing/2014/main" id="{676E198D-5E29-C0D2-05E1-A19D45F0B41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827" y="2255244"/>
            <a:ext cx="3030110" cy="38210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886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8D0C8-F1E8-F74F-911C-44696F95B00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7E3F4489-0FBE-F641-92FD-638D280486F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CA" b="1" dirty="0">
                <a:latin typeface="Raleway" panose="020B0003030101060003" pitchFamily="34" charset="0"/>
              </a:rPr>
              <a:t>À la fin de l’atelier, vous serez en </a:t>
            </a:r>
            <a:br>
              <a:rPr lang="fr-CA" b="1" dirty="0">
                <a:latin typeface="Raleway" panose="020B0003030101060003" pitchFamily="34" charset="0"/>
              </a:rPr>
            </a:br>
            <a:r>
              <a:rPr lang="fr-CA" b="1" dirty="0">
                <a:latin typeface="Raleway" panose="020B0003030101060003" pitchFamily="34" charset="0"/>
              </a:rPr>
              <a:t>mesure…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9F17CCE9-CEEF-BD42-86A0-0F945109561F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1322024" y="2270537"/>
            <a:ext cx="517793" cy="482052"/>
            <a:chOff x="925363" y="1908490"/>
            <a:chExt cx="1155734" cy="1155734"/>
          </a:xfrm>
        </p:grpSpPr>
        <p:sp>
          <p:nvSpPr>
            <p:cNvPr id="22" name="Ellipse 21"/>
            <p:cNvSpPr/>
            <p:nvPr/>
          </p:nvSpPr>
          <p:spPr>
            <a:xfrm>
              <a:off x="1000436" y="2016688"/>
              <a:ext cx="1005588" cy="93933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0F94CC7B-3663-674B-841E-C932FA642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25363" y="1908490"/>
              <a:ext cx="1155734" cy="1155734"/>
            </a:xfrm>
            <a:prstGeom prst="rect">
              <a:avLst/>
            </a:prstGeom>
          </p:spPr>
        </p:pic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01A3B709-20F8-91AE-E48D-38F7E0399373}"/>
              </a:ext>
            </a:extLst>
          </p:cNvPr>
          <p:cNvSpPr txBox="1"/>
          <p:nvPr/>
        </p:nvSpPr>
        <p:spPr>
          <a:xfrm>
            <a:off x="1949986" y="2027104"/>
            <a:ext cx="8317734" cy="3434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fr-CA" dirty="0"/>
              <a:t>De distinguer le stress de l’anxiété;</a:t>
            </a:r>
          </a:p>
          <a:p>
            <a:pPr>
              <a:lnSpc>
                <a:spcPct val="250000"/>
              </a:lnSpc>
            </a:pPr>
            <a:r>
              <a:rPr lang="fr-CA" dirty="0"/>
              <a:t>De comprendre l’influence du stress sur vous</a:t>
            </a:r>
          </a:p>
          <a:p>
            <a:pPr lvl="0">
              <a:lnSpc>
                <a:spcPct val="250000"/>
              </a:lnSpc>
              <a:buClr>
                <a:srgbClr val="231F20"/>
              </a:buClr>
              <a:buSzPts val="1000"/>
              <a:tabLst>
                <a:tab pos="450215" algn="l"/>
              </a:tabLst>
            </a:pPr>
            <a:r>
              <a:rPr lang="fr-CA" dirty="0"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D</a:t>
            </a:r>
            <a:r>
              <a:rPr lang="fr-CA" sz="180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 comprendre les concepts de zone de confort, d’évitement et d’exposition </a:t>
            </a:r>
            <a:endParaRPr lang="fr-CA" sz="18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lvl="0">
              <a:lnSpc>
                <a:spcPct val="250000"/>
              </a:lnSpc>
              <a:buClr>
                <a:srgbClr val="231F20"/>
              </a:buClr>
              <a:buSzPts val="1000"/>
              <a:tabLst>
                <a:tab pos="450215" algn="l"/>
              </a:tabLst>
            </a:pPr>
            <a:r>
              <a:rPr lang="fr-CA" dirty="0"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D</a:t>
            </a:r>
            <a:r>
              <a:rPr lang="fr-CA" sz="180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’identifier les situations qui vous font particulièrement réagir</a:t>
            </a:r>
            <a:endParaRPr lang="fr-CA" sz="18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fr-CA" dirty="0">
                <a:latin typeface="Arial" panose="020B0604020202020204" pitchFamily="34" charset="0"/>
                <a:ea typeface="Trebuchet MS" panose="020B0603020202020204" pitchFamily="34" charset="0"/>
              </a:rPr>
              <a:t>D</a:t>
            </a:r>
            <a:r>
              <a:rPr lang="fr-CA" sz="1800" dirty="0">
                <a:effectLst/>
                <a:latin typeface="Arial" panose="020B0604020202020204" pitchFamily="34" charset="0"/>
                <a:ea typeface="Trebuchet MS" panose="020B0603020202020204" pitchFamily="34" charset="0"/>
              </a:rPr>
              <a:t>’utiliser des stratégies pour prévenir ou apaiser le stress et l’anxiété</a:t>
            </a:r>
            <a:endParaRPr lang="fr-CA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D585FDA8-13C8-5716-2883-C5BDF0B43A7E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1330533" y="2975626"/>
            <a:ext cx="517793" cy="482052"/>
            <a:chOff x="925363" y="1908490"/>
            <a:chExt cx="1155734" cy="1155734"/>
          </a:xfrm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37414A6C-9BF0-F0C8-431B-4624749D2CD9}"/>
                </a:ext>
              </a:extLst>
            </p:cNvPr>
            <p:cNvSpPr/>
            <p:nvPr/>
          </p:nvSpPr>
          <p:spPr>
            <a:xfrm>
              <a:off x="1000436" y="2016688"/>
              <a:ext cx="1005588" cy="93933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BC742B04-63A8-7F54-E8D3-4E14A888D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25363" y="1908490"/>
              <a:ext cx="1155734" cy="1155734"/>
            </a:xfrm>
            <a:prstGeom prst="rect">
              <a:avLst/>
            </a:prstGeom>
          </p:spPr>
        </p:pic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39411277-7A9D-CD58-B82C-033276079DAE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1296899" y="3623360"/>
            <a:ext cx="517793" cy="482052"/>
            <a:chOff x="925363" y="1908490"/>
            <a:chExt cx="1155734" cy="1155734"/>
          </a:xfrm>
        </p:grpSpPr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09A274BA-DEBF-1E61-D12A-E4DD172F661B}"/>
                </a:ext>
              </a:extLst>
            </p:cNvPr>
            <p:cNvSpPr/>
            <p:nvPr/>
          </p:nvSpPr>
          <p:spPr>
            <a:xfrm>
              <a:off x="1000436" y="2016688"/>
              <a:ext cx="1005588" cy="93933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F723FF68-B1E3-89B5-A35A-DC80BF78B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25363" y="1908490"/>
              <a:ext cx="1155734" cy="1155734"/>
            </a:xfrm>
            <a:prstGeom prst="rect">
              <a:avLst/>
            </a:prstGeom>
          </p:spPr>
        </p:pic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81196386-E235-4B6E-6C74-154199B50FB5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1299988" y="4328449"/>
            <a:ext cx="517793" cy="482052"/>
            <a:chOff x="925363" y="1908490"/>
            <a:chExt cx="1155734" cy="1155734"/>
          </a:xfrm>
        </p:grpSpPr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70F19138-83C2-8D4A-06DF-9C8F66F57E55}"/>
                </a:ext>
              </a:extLst>
            </p:cNvPr>
            <p:cNvSpPr/>
            <p:nvPr/>
          </p:nvSpPr>
          <p:spPr>
            <a:xfrm>
              <a:off x="1000436" y="2016688"/>
              <a:ext cx="1005588" cy="93933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0ADBD3BC-2195-ED01-47A5-1D519CBDB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25363" y="1908490"/>
              <a:ext cx="1155734" cy="1155734"/>
            </a:xfrm>
            <a:prstGeom prst="rect">
              <a:avLst/>
            </a:prstGeom>
          </p:spPr>
        </p:pic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E8B71997-4187-9211-FB79-C1CDADE66CE0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1294190" y="4971062"/>
            <a:ext cx="517793" cy="482052"/>
            <a:chOff x="925363" y="1908490"/>
            <a:chExt cx="1155734" cy="1155734"/>
          </a:xfrm>
        </p:grpSpPr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F85C54EE-6E00-E20D-D8B2-B9CBDE0A8708}"/>
                </a:ext>
              </a:extLst>
            </p:cNvPr>
            <p:cNvSpPr/>
            <p:nvPr/>
          </p:nvSpPr>
          <p:spPr>
            <a:xfrm>
              <a:off x="1000436" y="2016688"/>
              <a:ext cx="1005588" cy="93933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7280F7D3-253D-14D7-0A71-DED80293F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25363" y="1908490"/>
              <a:ext cx="1155734" cy="11557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69609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03B2B5-FA8D-4132-9C89-0D5044C7612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78008" y="1271395"/>
            <a:ext cx="116146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800" b="1" dirty="0">
                <a:solidFill>
                  <a:srgbClr val="000000"/>
                </a:solidFill>
                <a:latin typeface="Raleway" panose="020B00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Le perfectionnisme : </a:t>
            </a:r>
          </a:p>
          <a:p>
            <a:pPr algn="ctr"/>
            <a:r>
              <a:rPr lang="fr-CA" sz="2800" b="1" dirty="0">
                <a:solidFill>
                  <a:srgbClr val="000000"/>
                </a:solidFill>
                <a:latin typeface="Raleway" panose="020B00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je ne me sens pas bien si ce n’est pas parfait!</a:t>
            </a:r>
            <a:endParaRPr lang="fr-CA" sz="28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20</a:t>
            </a:fld>
            <a:endParaRPr lang="en-US" dirty="0"/>
          </a:p>
        </p:txBody>
      </p:sp>
      <p:sp>
        <p:nvSpPr>
          <p:cNvPr id="18" name="Titre 5">
            <a:extLst>
              <a:ext uri="{FF2B5EF4-FFF2-40B4-BE49-F238E27FC236}">
                <a16:creationId xmlns:a16="http://schemas.microsoft.com/office/drawing/2014/main" id="{D7BD1F06-2948-6B44-83FD-C7B8897534B4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927537" y="13799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4000" b="1" dirty="0">
                <a:latin typeface="Raleway" panose="020B0503030101060003" pitchFamily="34" charset="77"/>
              </a:rPr>
              <a:t>Des intolérances qui déforment la réalité…</a:t>
            </a:r>
          </a:p>
        </p:txBody>
      </p:sp>
      <p:sp>
        <p:nvSpPr>
          <p:cNvPr id="15" name="Forme libre 14"/>
          <p:cNvSpPr/>
          <p:nvPr>
            <p:custDataLst>
              <p:tags r:id="rId4"/>
            </p:custDataLst>
          </p:nvPr>
        </p:nvSpPr>
        <p:spPr>
          <a:xfrm>
            <a:off x="5444067" y="95703"/>
            <a:ext cx="3739347" cy="6146276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ZoneTexte 2"/>
          <p:cNvSpPr txBox="1"/>
          <p:nvPr>
            <p:custDataLst>
              <p:tags r:id="rId5"/>
            </p:custDataLst>
          </p:nvPr>
        </p:nvSpPr>
        <p:spPr>
          <a:xfrm>
            <a:off x="7798922" y="1240714"/>
            <a:ext cx="54643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5"/>
              </a:spcBef>
              <a:spcAft>
                <a:spcPts val="0"/>
              </a:spcAft>
            </a:pPr>
            <a:endParaRPr lang="fr-CA" sz="1600" dirty="0">
              <a:latin typeface="Raleway" panose="020B0003030101060003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>
              <a:spcBef>
                <a:spcPts val="35"/>
              </a:spcBef>
              <a:spcAft>
                <a:spcPts val="0"/>
              </a:spcAft>
            </a:pPr>
            <a:r>
              <a:rPr lang="fr-CA" dirty="0">
                <a:solidFill>
                  <a:srgbClr val="000000"/>
                </a:solidFill>
                <a:latin typeface="Raleway" panose="020B00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fr-CA" sz="1600" dirty="0">
              <a:latin typeface="Raleway" panose="020B0003030101060003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33C1CE-65B3-451D-9A97-AE5BCC15F49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27537" y="1255540"/>
            <a:ext cx="10784785" cy="969962"/>
          </a:xfrm>
          <a:prstGeom prst="rect">
            <a:avLst/>
          </a:prstGeom>
          <a:noFill/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FEFE46F6-9785-4C99-AF15-F4577B7AE1AE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010400" y="2777618"/>
            <a:ext cx="4701922" cy="2339240"/>
          </a:xfrm>
          <a:prstGeom prst="roundRect">
            <a:avLst/>
          </a:prstGeom>
          <a:solidFill>
            <a:srgbClr val="86C4A7"/>
          </a:solidFill>
          <a:ln>
            <a:solidFill>
              <a:srgbClr val="86C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chemeClr val="bg1"/>
                </a:solidFill>
                <a:latin typeface="Raleway" panose="020B0503030101060003" pitchFamily="34" charset="0"/>
              </a:rPr>
              <a:t>C’est l’intolérance au risque d’erreur, la tendance à critiquer tes propres réalisations</a:t>
            </a:r>
            <a:r>
              <a:rPr lang="fr-CA" sz="2400" b="1">
                <a:solidFill>
                  <a:schemeClr val="bg1"/>
                </a:solidFill>
                <a:latin typeface="Raleway" panose="020B0503030101060003" pitchFamily="34" charset="0"/>
              </a:rPr>
              <a:t>, l’intolérance </a:t>
            </a:r>
            <a:r>
              <a:rPr lang="fr-CA" sz="2400" b="1" dirty="0">
                <a:solidFill>
                  <a:schemeClr val="bg1"/>
                </a:solidFill>
                <a:latin typeface="Raleway" panose="020B0503030101060003" pitchFamily="34" charset="0"/>
              </a:rPr>
              <a:t>aux choses imparfaites.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57DCF54-1DF3-4F2E-8000-9F1D6295EB65}"/>
              </a:ext>
            </a:extLst>
          </p:cNvPr>
          <p:cNvPicPr/>
          <p:nvPr>
            <p:custDataLst>
              <p:tags r:id="rId8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11" y="2380660"/>
            <a:ext cx="5464304" cy="336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2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2DB4C339-3345-4550-A97F-39FAFDE3A1F1}"/>
              </a:ext>
            </a:extLst>
          </p:cNvPr>
          <p:cNvPicPr/>
          <p:nvPr>
            <p:custDataLst>
              <p:tags r:id="rId1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32"/>
          <a:stretch/>
        </p:blipFill>
        <p:spPr>
          <a:xfrm>
            <a:off x="1086722" y="2581143"/>
            <a:ext cx="5356882" cy="320787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21</a:t>
            </a:fld>
            <a:endParaRPr lang="en-US" dirty="0"/>
          </a:p>
        </p:txBody>
      </p:sp>
      <p:sp>
        <p:nvSpPr>
          <p:cNvPr id="18" name="Titre 5">
            <a:extLst>
              <a:ext uri="{FF2B5EF4-FFF2-40B4-BE49-F238E27FC236}">
                <a16:creationId xmlns:a16="http://schemas.microsoft.com/office/drawing/2014/main" id="{D7BD1F06-2948-6B44-83FD-C7B8897534B4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932733" y="688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4000" b="1" dirty="0">
                <a:latin typeface="Raleway" panose="020B0503030101060003" pitchFamily="34" charset="77"/>
              </a:rPr>
              <a:t>Des intolérances qui déforment la réalité…</a:t>
            </a:r>
          </a:p>
        </p:txBody>
      </p:sp>
      <p:sp>
        <p:nvSpPr>
          <p:cNvPr id="15" name="Forme libre 14"/>
          <p:cNvSpPr/>
          <p:nvPr>
            <p:custDataLst>
              <p:tags r:id="rId4"/>
            </p:custDataLst>
          </p:nvPr>
        </p:nvSpPr>
        <p:spPr>
          <a:xfrm>
            <a:off x="5444067" y="95703"/>
            <a:ext cx="3739347" cy="6146276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ZoneTexte 2"/>
          <p:cNvSpPr txBox="1"/>
          <p:nvPr>
            <p:custDataLst>
              <p:tags r:id="rId5"/>
            </p:custDataLst>
          </p:nvPr>
        </p:nvSpPr>
        <p:spPr>
          <a:xfrm>
            <a:off x="7798922" y="1240714"/>
            <a:ext cx="54643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5"/>
              </a:spcBef>
              <a:spcAft>
                <a:spcPts val="0"/>
              </a:spcAft>
            </a:pPr>
            <a:endParaRPr lang="fr-CA" sz="1600" dirty="0">
              <a:latin typeface="Raleway" panose="020B0003030101060003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>
              <a:spcBef>
                <a:spcPts val="35"/>
              </a:spcBef>
              <a:spcAft>
                <a:spcPts val="0"/>
              </a:spcAft>
            </a:pPr>
            <a:r>
              <a:rPr lang="fr-CA" dirty="0">
                <a:solidFill>
                  <a:srgbClr val="000000"/>
                </a:solidFill>
                <a:latin typeface="Raleway" panose="020B00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fr-CA" sz="1600" dirty="0">
              <a:latin typeface="Raleway" panose="020B0003030101060003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33C1CE-65B3-451D-9A97-AE5BCC15F49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27537" y="1240714"/>
            <a:ext cx="10426263" cy="953679"/>
          </a:xfrm>
          <a:prstGeom prst="rect">
            <a:avLst/>
          </a:prstGeom>
          <a:noFill/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03B2B5-FA8D-4132-9C89-0D5044C7612F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34534" y="1227403"/>
            <a:ext cx="113777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800" b="1" dirty="0">
                <a:solidFill>
                  <a:srgbClr val="000000"/>
                </a:solidFill>
                <a:latin typeface="Raleway" panose="020B00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La responsabilité excessive : </a:t>
            </a:r>
          </a:p>
          <a:p>
            <a:pPr algn="ctr"/>
            <a:r>
              <a:rPr lang="fr-CA" sz="2800" b="1" dirty="0">
                <a:solidFill>
                  <a:srgbClr val="000000"/>
                </a:solidFill>
                <a:latin typeface="Raleway" panose="020B00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je me sens tout le temps coupable!</a:t>
            </a:r>
            <a:endParaRPr lang="fr-CA" sz="2800" b="1" dirty="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FEFE46F6-9785-4C99-AF15-F4577B7AE1AE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7010400" y="2444915"/>
            <a:ext cx="4701922" cy="2915246"/>
          </a:xfrm>
          <a:prstGeom prst="roundRect">
            <a:avLst/>
          </a:prstGeom>
          <a:solidFill>
            <a:srgbClr val="86C4A7"/>
          </a:solidFill>
          <a:ln>
            <a:solidFill>
              <a:srgbClr val="86C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chemeClr val="bg1"/>
                </a:solidFill>
                <a:latin typeface="Raleway" panose="020B0503030101060003" pitchFamily="34" charset="0"/>
              </a:rPr>
              <a:t>C’est l’intolérance au fait que des conséquences pourraient arriver aux autres ou les affecter et que ce soit de ta faute, que tu n’aies rien fait pour les prévenir.</a:t>
            </a:r>
          </a:p>
        </p:txBody>
      </p:sp>
    </p:spTree>
    <p:extLst>
      <p:ext uri="{BB962C8B-B14F-4D97-AF65-F5344CB8AC3E}">
        <p14:creationId xmlns:p14="http://schemas.microsoft.com/office/powerpoint/2010/main" val="89863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22</a:t>
            </a:fld>
            <a:endParaRPr lang="en-US" dirty="0"/>
          </a:p>
        </p:txBody>
      </p:sp>
      <p:sp>
        <p:nvSpPr>
          <p:cNvPr id="18" name="Titre 5">
            <a:extLst>
              <a:ext uri="{FF2B5EF4-FFF2-40B4-BE49-F238E27FC236}">
                <a16:creationId xmlns:a16="http://schemas.microsoft.com/office/drawing/2014/main" id="{D7BD1F06-2948-6B44-83FD-C7B8897534B4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927537" y="-1335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4000" b="1" dirty="0">
                <a:latin typeface="Raleway" panose="020B0503030101060003" pitchFamily="34" charset="77"/>
              </a:rPr>
              <a:t>Des intolérances qui déforment la réalité…</a:t>
            </a:r>
          </a:p>
        </p:txBody>
      </p:sp>
      <p:sp>
        <p:nvSpPr>
          <p:cNvPr id="15" name="Forme libre 14"/>
          <p:cNvSpPr/>
          <p:nvPr>
            <p:custDataLst>
              <p:tags r:id="rId3"/>
            </p:custDataLst>
          </p:nvPr>
        </p:nvSpPr>
        <p:spPr>
          <a:xfrm>
            <a:off x="5444067" y="95703"/>
            <a:ext cx="3739347" cy="6146276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ZoneTexte 2"/>
          <p:cNvSpPr txBox="1"/>
          <p:nvPr>
            <p:custDataLst>
              <p:tags r:id="rId4"/>
            </p:custDataLst>
          </p:nvPr>
        </p:nvSpPr>
        <p:spPr>
          <a:xfrm>
            <a:off x="7798922" y="1240714"/>
            <a:ext cx="54643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5"/>
              </a:spcBef>
              <a:spcAft>
                <a:spcPts val="0"/>
              </a:spcAft>
            </a:pPr>
            <a:endParaRPr lang="fr-CA" sz="1600" dirty="0">
              <a:latin typeface="Raleway" panose="020B0003030101060003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>
              <a:spcBef>
                <a:spcPts val="35"/>
              </a:spcBef>
              <a:spcAft>
                <a:spcPts val="0"/>
              </a:spcAft>
            </a:pPr>
            <a:r>
              <a:rPr lang="fr-CA" dirty="0">
                <a:solidFill>
                  <a:srgbClr val="000000"/>
                </a:solidFill>
                <a:latin typeface="Raleway" panose="020B00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fr-CA" sz="1600" dirty="0">
              <a:latin typeface="Raleway" panose="020B0003030101060003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33C1CE-65B3-451D-9A97-AE5BCC15F49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27537" y="1235914"/>
            <a:ext cx="9837636" cy="958480"/>
          </a:xfrm>
          <a:prstGeom prst="rect">
            <a:avLst/>
          </a:prstGeom>
          <a:noFill/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03B2B5-FA8D-4132-9C89-0D5044C7612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34534" y="1242898"/>
            <a:ext cx="113777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800" b="1" dirty="0">
                <a:solidFill>
                  <a:srgbClr val="000000"/>
                </a:solidFill>
                <a:latin typeface="Raleway" panose="020B00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La peur du jugement des autres : </a:t>
            </a:r>
          </a:p>
          <a:p>
            <a:pPr algn="ctr"/>
            <a:r>
              <a:rPr lang="fr-CA" sz="2800" b="1" dirty="0">
                <a:solidFill>
                  <a:srgbClr val="000000"/>
                </a:solidFill>
                <a:latin typeface="Raleway" panose="020B00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je sais qu’ils me jugent!</a:t>
            </a:r>
            <a:endParaRPr lang="fr-CA" sz="2800" b="1" dirty="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FEFE46F6-9785-4C99-AF15-F4577B7AE1AE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010400" y="2678025"/>
            <a:ext cx="4701922" cy="2742196"/>
          </a:xfrm>
          <a:prstGeom prst="roundRect">
            <a:avLst/>
          </a:prstGeom>
          <a:solidFill>
            <a:srgbClr val="86C4A7"/>
          </a:solidFill>
          <a:ln>
            <a:solidFill>
              <a:srgbClr val="86C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chemeClr val="bg1"/>
                </a:solidFill>
                <a:latin typeface="Raleway" panose="020B0503030101060003" pitchFamily="34" charset="0"/>
              </a:rPr>
              <a:t>C’est l’intolérance au jugement et aux critiques possibles des autres, à la dérision et au fait de faire rire de toi.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7350459-69E4-4B0A-9310-6887A07CA1CD}"/>
              </a:ext>
            </a:extLst>
          </p:cNvPr>
          <p:cNvPicPr/>
          <p:nvPr>
            <p:custDataLst>
              <p:tags r:id="rId8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4" y="2444611"/>
            <a:ext cx="4805981" cy="338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7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5">
            <a:extLst>
              <a:ext uri="{FF2B5EF4-FFF2-40B4-BE49-F238E27FC236}">
                <a16:creationId xmlns:a16="http://schemas.microsoft.com/office/drawing/2014/main" id="{D7BD1F06-2948-6B44-83FD-C7B8897534B4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927537" y="3269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4000" b="1" dirty="0">
                <a:latin typeface="Raleway" panose="020B0503030101060003" pitchFamily="34" charset="77"/>
              </a:rPr>
              <a:t>Des intolérances qui déforment la réalité…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03B2B5-FA8D-4132-9C89-0D5044C7612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83591" y="1373532"/>
            <a:ext cx="105155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800" b="1" dirty="0">
                <a:solidFill>
                  <a:srgbClr val="000000"/>
                </a:solidFill>
                <a:latin typeface="Raleway" panose="020B00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L’intolérance aux émotions négatives et aux sensations physiques désagréables : </a:t>
            </a:r>
          </a:p>
          <a:p>
            <a:pPr algn="ctr"/>
            <a:r>
              <a:rPr lang="fr-CA" sz="2800" b="1" dirty="0">
                <a:solidFill>
                  <a:srgbClr val="000000"/>
                </a:solidFill>
                <a:latin typeface="Raleway" panose="020B00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quelque chose ne va pas dans mon corps!</a:t>
            </a:r>
            <a:endParaRPr lang="fr-CA" sz="28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23</a:t>
            </a:fld>
            <a:endParaRPr lang="en-US" dirty="0"/>
          </a:p>
        </p:txBody>
      </p:sp>
      <p:sp>
        <p:nvSpPr>
          <p:cNvPr id="15" name="Forme libre 14"/>
          <p:cNvSpPr/>
          <p:nvPr>
            <p:custDataLst>
              <p:tags r:id="rId4"/>
            </p:custDataLst>
          </p:nvPr>
        </p:nvSpPr>
        <p:spPr>
          <a:xfrm>
            <a:off x="5444067" y="95703"/>
            <a:ext cx="3739347" cy="6146276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ZoneTexte 2"/>
          <p:cNvSpPr txBox="1"/>
          <p:nvPr>
            <p:custDataLst>
              <p:tags r:id="rId5"/>
            </p:custDataLst>
          </p:nvPr>
        </p:nvSpPr>
        <p:spPr>
          <a:xfrm>
            <a:off x="7798922" y="1240714"/>
            <a:ext cx="54643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5"/>
              </a:spcBef>
              <a:spcAft>
                <a:spcPts val="0"/>
              </a:spcAft>
            </a:pPr>
            <a:endParaRPr lang="fr-CA" sz="1600" dirty="0">
              <a:latin typeface="Raleway" panose="020B0003030101060003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>
              <a:spcBef>
                <a:spcPts val="35"/>
              </a:spcBef>
              <a:spcAft>
                <a:spcPts val="0"/>
              </a:spcAft>
            </a:pPr>
            <a:r>
              <a:rPr lang="fr-CA" dirty="0">
                <a:solidFill>
                  <a:srgbClr val="000000"/>
                </a:solidFill>
                <a:latin typeface="Raleway" panose="020B00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fr-CA" sz="1600" dirty="0">
              <a:latin typeface="Raleway" panose="020B0003030101060003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33C1CE-65B3-451D-9A97-AE5BCC15F49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83591" y="1393081"/>
            <a:ext cx="10713047" cy="1393943"/>
          </a:xfrm>
          <a:prstGeom prst="rect">
            <a:avLst/>
          </a:prstGeom>
          <a:noFill/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80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FEFE46F6-9785-4C99-AF15-F4577B7AE1AE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734134" y="3238480"/>
            <a:ext cx="4701922" cy="2761555"/>
          </a:xfrm>
          <a:prstGeom prst="roundRect">
            <a:avLst/>
          </a:prstGeom>
          <a:solidFill>
            <a:srgbClr val="86C4A7"/>
          </a:solidFill>
          <a:ln>
            <a:solidFill>
              <a:srgbClr val="86C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chemeClr val="bg1"/>
                </a:solidFill>
                <a:latin typeface="Raleway" panose="020B0503030101060003" pitchFamily="34" charset="0"/>
              </a:rPr>
              <a:t>C’est la tendance à s’inquiéter exagérément des sensations physiques et des symptômes provoqués par l’anxiété.</a:t>
            </a:r>
          </a:p>
        </p:txBody>
      </p:sp>
      <p:pic>
        <p:nvPicPr>
          <p:cNvPr id="2" name="Image 1" descr="Afficher l’image source">
            <a:extLst>
              <a:ext uri="{FF2B5EF4-FFF2-40B4-BE49-F238E27FC236}">
                <a16:creationId xmlns:a16="http://schemas.microsoft.com/office/drawing/2014/main" id="{D4148577-B0C2-B1D3-754E-548EB927CC0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35" y="2939391"/>
            <a:ext cx="4807975" cy="3060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799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24</a:t>
            </a:fld>
            <a:endParaRPr lang="en-US" dirty="0"/>
          </a:p>
        </p:txBody>
      </p:sp>
      <p:sp>
        <p:nvSpPr>
          <p:cNvPr id="4" name="Forme libre 3"/>
          <p:cNvSpPr/>
          <p:nvPr>
            <p:custDataLst>
              <p:tags r:id="rId2"/>
            </p:custDataLst>
          </p:nvPr>
        </p:nvSpPr>
        <p:spPr>
          <a:xfrm>
            <a:off x="4134247" y="94629"/>
            <a:ext cx="4273153" cy="5916704"/>
          </a:xfrm>
          <a:custGeom>
            <a:avLst/>
            <a:gdLst>
              <a:gd name="connsiteX0" fmla="*/ 492882 w 2982411"/>
              <a:gd name="connsiteY0" fmla="*/ 0 h 2262433"/>
              <a:gd name="connsiteX1" fmla="*/ 68676 w 2982411"/>
              <a:gd name="connsiteY1" fmla="*/ 329938 h 2262433"/>
              <a:gd name="connsiteX2" fmla="*/ 1765501 w 2982411"/>
              <a:gd name="connsiteY2" fmla="*/ 867266 h 2262433"/>
              <a:gd name="connsiteX3" fmla="*/ 2981559 w 2982411"/>
              <a:gd name="connsiteY3" fmla="*/ 1517715 h 2262433"/>
              <a:gd name="connsiteX4" fmla="*/ 1586392 w 2982411"/>
              <a:gd name="connsiteY4" fmla="*/ 2262433 h 2262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2411" h="2262433">
                <a:moveTo>
                  <a:pt x="492882" y="0"/>
                </a:moveTo>
                <a:cubicBezTo>
                  <a:pt x="174727" y="92697"/>
                  <a:pt x="-143427" y="185394"/>
                  <a:pt x="68676" y="329938"/>
                </a:cubicBezTo>
                <a:cubicBezTo>
                  <a:pt x="280779" y="474482"/>
                  <a:pt x="1280021" y="669303"/>
                  <a:pt x="1765501" y="867266"/>
                </a:cubicBezTo>
                <a:cubicBezTo>
                  <a:pt x="2250982" y="1065229"/>
                  <a:pt x="3011410" y="1285187"/>
                  <a:pt x="2981559" y="1517715"/>
                </a:cubicBezTo>
                <a:cubicBezTo>
                  <a:pt x="2951708" y="1750243"/>
                  <a:pt x="2269050" y="2006338"/>
                  <a:pt x="1586392" y="2262433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5C5D572-B81E-0742-9CE0-178017E85F0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909977" y="2317457"/>
            <a:ext cx="658041" cy="6301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Titre 5">
            <a:extLst>
              <a:ext uri="{FF2B5EF4-FFF2-40B4-BE49-F238E27FC236}">
                <a16:creationId xmlns:a16="http://schemas.microsoft.com/office/drawing/2014/main" id="{4C5BD425-3491-6141-9EBF-0E04F6D2CF42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50372" y="424009"/>
            <a:ext cx="117548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b="1" dirty="0">
                <a:latin typeface="Raleway"/>
              </a:rPr>
              <a:t>Des stratégies pour faire face à votre stress et votre anxiété! </a:t>
            </a:r>
            <a:endParaRPr lang="fr-CA" b="1" dirty="0">
              <a:latin typeface="Raleway" panose="020B0503030101060003" pitchFamily="34" charset="77"/>
            </a:endParaRP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89553CC2-72E8-4C74-B8AD-2B678661880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51114" y="1938868"/>
            <a:ext cx="11125200" cy="3930710"/>
          </a:xfrm>
          <a:prstGeom prst="roundRect">
            <a:avLst/>
          </a:prstGeom>
          <a:solidFill>
            <a:srgbClr val="86C4A7"/>
          </a:solidFill>
          <a:ln>
            <a:solidFill>
              <a:srgbClr val="86C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355600" lvl="1" indent="-261938"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chemeClr val="tx1"/>
                </a:solidFill>
                <a:latin typeface="Raleway" panose="020B0503030101060003" pitchFamily="34" charset="0"/>
              </a:rPr>
              <a:t>Adopter des habitudes de vie saines</a:t>
            </a:r>
          </a:p>
          <a:p>
            <a:pPr marL="355600" lvl="1" indent="-261938"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chemeClr val="tx1"/>
                </a:solidFill>
                <a:latin typeface="Raleway" panose="020B0503030101060003" pitchFamily="34" charset="0"/>
              </a:rPr>
              <a:t>Reconnaître tes sensations physiques et les premiers signes d’anxiété</a:t>
            </a:r>
          </a:p>
          <a:p>
            <a:pPr marL="355600" lvl="1" indent="-261938"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chemeClr val="tx1"/>
                </a:solidFill>
                <a:latin typeface="Raleway" panose="020B0503030101060003" pitchFamily="34" charset="0"/>
              </a:rPr>
              <a:t>Changer tes pensées non-aidantes en pensées aidantes</a:t>
            </a:r>
          </a:p>
          <a:p>
            <a:pPr marL="355600" lvl="1" indent="-261938"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chemeClr val="tx1"/>
                </a:solidFill>
                <a:latin typeface="Raleway" panose="020B0503030101060003" pitchFamily="34" charset="0"/>
              </a:rPr>
              <a:t>Apprendre à voir les choses autrement</a:t>
            </a:r>
          </a:p>
          <a:p>
            <a:pPr marL="355600" lvl="1" indent="-261938"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chemeClr val="tx1"/>
                </a:solidFill>
                <a:latin typeface="Raleway" panose="020B0503030101060003" pitchFamily="34" charset="0"/>
              </a:rPr>
              <a:t>Utiliser des stratégies pour composer avec tes émotions</a:t>
            </a:r>
          </a:p>
          <a:p>
            <a:pPr marL="355600" lvl="1" indent="-261938"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chemeClr val="tx1"/>
                </a:solidFill>
                <a:latin typeface="Raleway" panose="020B0503030101060003" pitchFamily="34" charset="0"/>
              </a:rPr>
              <a:t>Affronter les situations anxiogènes au lieu de les éviter</a:t>
            </a:r>
          </a:p>
          <a:p>
            <a:pPr marL="355600" lvl="1" indent="-261938"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chemeClr val="tx1"/>
                </a:solidFill>
                <a:latin typeface="Raleway" panose="020B0503030101060003" pitchFamily="34" charset="0"/>
              </a:rPr>
              <a:t>Accepter de sortir de ta zone de confort</a:t>
            </a:r>
            <a:endParaRPr lang="fr-CA" sz="2000" dirty="0">
              <a:solidFill>
                <a:schemeClr val="tx1"/>
              </a:solidFill>
              <a:latin typeface="Raleway" panose="020B0503030101060003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379412" lvl="1" indent="-285750"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chemeClr val="tx1"/>
                </a:solidFill>
                <a:latin typeface="Raleway" panose="020B05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Utiliser des moyens concrets pour te calmer quand tu fais face à une situation stressante: </a:t>
            </a:r>
          </a:p>
          <a:p>
            <a:pPr marL="836612" lvl="2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tx1"/>
                </a:solidFill>
                <a:latin typeface="Raleway" panose="020B05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Faire de l’activité physique</a:t>
            </a:r>
          </a:p>
          <a:p>
            <a:pPr marL="836612" lvl="2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tx1"/>
                </a:solidFill>
                <a:latin typeface="Raleway" panose="020B05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Parler de ton stress à quelqu’un</a:t>
            </a:r>
          </a:p>
          <a:p>
            <a:pPr marL="836612" lvl="2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tx1"/>
                </a:solidFill>
                <a:latin typeface="Raleway" panose="020B05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Rire avec tes amis et amies</a:t>
            </a:r>
          </a:p>
          <a:p>
            <a:pPr marL="836612" lvl="2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tx1"/>
                </a:solidFill>
                <a:latin typeface="Raleway" panose="020B05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Dessiner, peindre, sculpter, créer</a:t>
            </a:r>
          </a:p>
          <a:p>
            <a:pPr marL="836612" lvl="2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tx1"/>
                </a:solidFill>
                <a:latin typeface="Raleway" panose="020B05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Faire un exercice de pleine conscience</a:t>
            </a:r>
          </a:p>
          <a:p>
            <a:pPr marL="836612" lvl="2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tx1"/>
                </a:solidFill>
                <a:latin typeface="Raleway" panose="020B0003030101060003" pitchFamily="34" charset="0"/>
              </a:rPr>
              <a:t>Faire de la relaxation ou de la méditation</a:t>
            </a:r>
          </a:p>
          <a:p>
            <a:pPr marL="836612" lvl="2" indent="-285750">
              <a:buFont typeface="Arial" panose="020B0604020202020204" pitchFamily="34" charset="0"/>
              <a:buChar char="•"/>
            </a:pPr>
            <a:endParaRPr lang="fr-CA" dirty="0">
              <a:solidFill>
                <a:schemeClr val="tx1"/>
              </a:solidFill>
              <a:latin typeface="Raleway" panose="020B0503030101060003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355600" lvl="1" indent="-261938"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chemeClr val="tx1"/>
                </a:solidFill>
                <a:latin typeface="Raleway" panose="020B05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Entretenir des relations sociales de qualité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A89BF3F-FA31-4F4B-D6BD-C8E9A9855E38}"/>
              </a:ext>
            </a:extLst>
          </p:cNvPr>
          <p:cNvSpPr txBox="1"/>
          <p:nvPr/>
        </p:nvSpPr>
        <p:spPr>
          <a:xfrm>
            <a:off x="6934200" y="5869578"/>
            <a:ext cx="52578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000" dirty="0">
                <a:solidFill>
                  <a:srgbClr val="000000"/>
                </a:solidFill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(</a:t>
            </a:r>
            <a:r>
              <a:rPr lang="fr-CA" sz="1000" dirty="0">
                <a:solidFill>
                  <a:srgbClr val="211D1E"/>
                </a:solidFill>
                <a:effectLst/>
                <a:latin typeface="Raleway" pitchFamily="2" charset="0"/>
                <a:ea typeface="Trebuchet MS" panose="020B0603020202020204" pitchFamily="34" charset="0"/>
                <a:cs typeface="Raleway" pitchFamily="2" charset="0"/>
              </a:rPr>
              <a:t>Centre RBC d’expertise universitaire en santé mentale et ses partenaires (2019) </a:t>
            </a:r>
            <a:endParaRPr lang="fr-CA" sz="1000" dirty="0"/>
          </a:p>
        </p:txBody>
      </p:sp>
    </p:spTree>
    <p:extLst>
      <p:ext uri="{BB962C8B-B14F-4D97-AF65-F5344CB8AC3E}">
        <p14:creationId xmlns:p14="http://schemas.microsoft.com/office/powerpoint/2010/main" val="43295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8F38BB6-D7EF-47B5-97EC-FFB00DAC789D}"/>
              </a:ext>
            </a:extLst>
          </p:cNvPr>
          <p:cNvSpPr txBox="1"/>
          <p:nvPr/>
        </p:nvSpPr>
        <p:spPr>
          <a:xfrm>
            <a:off x="0" y="375138"/>
            <a:ext cx="1219200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EBC0FA7-AB79-4A54-8CD8-50FC86747B3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2767" y="199292"/>
            <a:ext cx="5243664" cy="355209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F18778DC-D300-684C-8CF5-3E123291CD90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751681" y="3622431"/>
            <a:ext cx="8053330" cy="137053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55713"/>
            <a:r>
              <a:rPr lang="fr-CA" b="1" dirty="0">
                <a:latin typeface="Raleway" panose="020B0003030101060003" pitchFamily="34" charset="0"/>
              </a:rPr>
              <a:t>Merci pour votre participation</a:t>
            </a:r>
          </a:p>
          <a:p>
            <a:endParaRPr lang="fr-CA" b="1" dirty="0"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603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 8"/>
          <p:cNvSpPr/>
          <p:nvPr>
            <p:custDataLst>
              <p:tags r:id="rId1"/>
            </p:custDataLst>
          </p:nvPr>
        </p:nvSpPr>
        <p:spPr>
          <a:xfrm>
            <a:off x="5024860" y="0"/>
            <a:ext cx="3753660" cy="6146276"/>
          </a:xfrm>
          <a:custGeom>
            <a:avLst/>
            <a:gdLst>
              <a:gd name="connsiteX0" fmla="*/ 4348242 w 5987156"/>
              <a:gd name="connsiteY0" fmla="*/ 0 h 6146276"/>
              <a:gd name="connsiteX1" fmla="*/ 5922519 w 5987156"/>
              <a:gd name="connsiteY1" fmla="*/ 857839 h 6146276"/>
              <a:gd name="connsiteX2" fmla="*/ 2406321 w 5987156"/>
              <a:gd name="connsiteY2" fmla="*/ 1960775 h 6146276"/>
              <a:gd name="connsiteX3" fmla="*/ 360704 w 5987156"/>
              <a:gd name="connsiteY3" fmla="*/ 2752627 h 6146276"/>
              <a:gd name="connsiteX4" fmla="*/ 77900 w 5987156"/>
              <a:gd name="connsiteY4" fmla="*/ 3289955 h 6146276"/>
              <a:gd name="connsiteX5" fmla="*/ 1237397 w 5987156"/>
              <a:gd name="connsiteY5" fmla="*/ 4110087 h 6146276"/>
              <a:gd name="connsiteX6" fmla="*/ 2830527 w 5987156"/>
              <a:gd name="connsiteY6" fmla="*/ 4468305 h 6146276"/>
              <a:gd name="connsiteX7" fmla="*/ 2915368 w 5987156"/>
              <a:gd name="connsiteY7" fmla="*/ 5297864 h 6146276"/>
              <a:gd name="connsiteX8" fmla="*/ 417265 w 5987156"/>
              <a:gd name="connsiteY8" fmla="*/ 5769204 h 6146276"/>
              <a:gd name="connsiteX9" fmla="*/ 313570 w 5987156"/>
              <a:gd name="connsiteY9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87156" h="6146276">
                <a:moveTo>
                  <a:pt x="4348242" y="0"/>
                </a:moveTo>
                <a:cubicBezTo>
                  <a:pt x="5297207" y="265521"/>
                  <a:pt x="6246172" y="531043"/>
                  <a:pt x="5922519" y="857839"/>
                </a:cubicBezTo>
                <a:cubicBezTo>
                  <a:pt x="5598866" y="1184635"/>
                  <a:pt x="3333290" y="1644977"/>
                  <a:pt x="2406321" y="1960775"/>
                </a:cubicBezTo>
                <a:cubicBezTo>
                  <a:pt x="1479352" y="2276573"/>
                  <a:pt x="748774" y="2531097"/>
                  <a:pt x="360704" y="2752627"/>
                </a:cubicBezTo>
                <a:cubicBezTo>
                  <a:pt x="-27366" y="2974157"/>
                  <a:pt x="-68215" y="3063712"/>
                  <a:pt x="77900" y="3289955"/>
                </a:cubicBezTo>
                <a:cubicBezTo>
                  <a:pt x="224015" y="3516198"/>
                  <a:pt x="778626" y="3913695"/>
                  <a:pt x="1237397" y="4110087"/>
                </a:cubicBezTo>
                <a:cubicBezTo>
                  <a:pt x="1696168" y="4306479"/>
                  <a:pt x="2550865" y="4270342"/>
                  <a:pt x="2830527" y="4468305"/>
                </a:cubicBezTo>
                <a:cubicBezTo>
                  <a:pt x="3110189" y="4666268"/>
                  <a:pt x="3317578" y="5081048"/>
                  <a:pt x="2915368" y="5297864"/>
                </a:cubicBezTo>
                <a:cubicBezTo>
                  <a:pt x="2513158" y="5514680"/>
                  <a:pt x="850898" y="5627802"/>
                  <a:pt x="417265" y="5769204"/>
                </a:cubicBezTo>
                <a:cubicBezTo>
                  <a:pt x="-16368" y="5910606"/>
                  <a:pt x="148601" y="6028441"/>
                  <a:pt x="313570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3</a:t>
            </a:fld>
            <a:endParaRPr lang="en-US" dirty="0"/>
          </a:p>
        </p:txBody>
      </p:sp>
      <p:sp>
        <p:nvSpPr>
          <p:cNvPr id="19" name="Rectangle à coins arrondis 18"/>
          <p:cNvSpPr/>
          <p:nvPr>
            <p:custDataLst>
              <p:tags r:id="rId3"/>
            </p:custDataLst>
          </p:nvPr>
        </p:nvSpPr>
        <p:spPr>
          <a:xfrm>
            <a:off x="1167493" y="2227811"/>
            <a:ext cx="10338707" cy="3275214"/>
          </a:xfrm>
          <a:prstGeom prst="roundRect">
            <a:avLst/>
          </a:prstGeom>
          <a:solidFill>
            <a:srgbClr val="86C4A7"/>
          </a:solidFill>
          <a:ln>
            <a:solidFill>
              <a:srgbClr val="86C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CA" sz="4400" b="1" dirty="0">
                <a:solidFill>
                  <a:schemeClr val="tx1"/>
                </a:solidFill>
              </a:rPr>
              <a:t>Le stress est toujours négatif.</a:t>
            </a:r>
            <a:endParaRPr lang="fr-CA" sz="4400" dirty="0">
              <a:solidFill>
                <a:schemeClr val="tx1"/>
              </a:solidFill>
            </a:endParaRPr>
          </a:p>
        </p:txBody>
      </p:sp>
      <p:sp>
        <p:nvSpPr>
          <p:cNvPr id="8" name="Titre 5">
            <a:extLst>
              <a:ext uri="{FF2B5EF4-FFF2-40B4-BE49-F238E27FC236}">
                <a16:creationId xmlns:a16="http://schemas.microsoft.com/office/drawing/2014/main" id="{75C82A81-DE36-444D-A433-1308B25BB36C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b="1" dirty="0">
                <a:latin typeface="Raleway" panose="020B0503030101060003" pitchFamily="34" charset="77"/>
              </a:rPr>
              <a:t>Jeu-Questionnaire    VRAI OU FAUX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E211051A-B378-014D-91BC-C18A51E596C5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1018504" y="1697203"/>
            <a:ext cx="1105989" cy="1061216"/>
            <a:chOff x="538192" y="4168363"/>
            <a:chExt cx="1105989" cy="1061216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C6AA5E71-9399-AD4C-A9F9-015FD305509E}"/>
                </a:ext>
              </a:extLst>
            </p:cNvPr>
            <p:cNvSpPr/>
            <p:nvPr/>
          </p:nvSpPr>
          <p:spPr>
            <a:xfrm>
              <a:off x="538192" y="4168363"/>
              <a:ext cx="1105989" cy="10612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1C94347D-56E5-6048-B9CE-8AE4781A8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6096" y="4173880"/>
              <a:ext cx="1050182" cy="1050182"/>
            </a:xfrm>
            <a:prstGeom prst="rect">
              <a:avLst/>
            </a:prstGeom>
          </p:spPr>
        </p:pic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799208C8-25B3-7A9B-A55F-2106D4F48BD0}"/>
              </a:ext>
            </a:extLst>
          </p:cNvPr>
          <p:cNvSpPr txBox="1"/>
          <p:nvPr/>
        </p:nvSpPr>
        <p:spPr>
          <a:xfrm>
            <a:off x="9177051" y="4814371"/>
            <a:ext cx="23291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400" dirty="0"/>
              <a:t>Faux</a:t>
            </a:r>
          </a:p>
        </p:txBody>
      </p:sp>
    </p:spTree>
    <p:extLst>
      <p:ext uri="{BB962C8B-B14F-4D97-AF65-F5344CB8AC3E}">
        <p14:creationId xmlns:p14="http://schemas.microsoft.com/office/powerpoint/2010/main" val="291510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 8"/>
          <p:cNvSpPr/>
          <p:nvPr>
            <p:custDataLst>
              <p:tags r:id="rId1"/>
            </p:custDataLst>
          </p:nvPr>
        </p:nvSpPr>
        <p:spPr>
          <a:xfrm>
            <a:off x="5024860" y="0"/>
            <a:ext cx="3753660" cy="6146276"/>
          </a:xfrm>
          <a:custGeom>
            <a:avLst/>
            <a:gdLst>
              <a:gd name="connsiteX0" fmla="*/ 4348242 w 5987156"/>
              <a:gd name="connsiteY0" fmla="*/ 0 h 6146276"/>
              <a:gd name="connsiteX1" fmla="*/ 5922519 w 5987156"/>
              <a:gd name="connsiteY1" fmla="*/ 857839 h 6146276"/>
              <a:gd name="connsiteX2" fmla="*/ 2406321 w 5987156"/>
              <a:gd name="connsiteY2" fmla="*/ 1960775 h 6146276"/>
              <a:gd name="connsiteX3" fmla="*/ 360704 w 5987156"/>
              <a:gd name="connsiteY3" fmla="*/ 2752627 h 6146276"/>
              <a:gd name="connsiteX4" fmla="*/ 77900 w 5987156"/>
              <a:gd name="connsiteY4" fmla="*/ 3289955 h 6146276"/>
              <a:gd name="connsiteX5" fmla="*/ 1237397 w 5987156"/>
              <a:gd name="connsiteY5" fmla="*/ 4110087 h 6146276"/>
              <a:gd name="connsiteX6" fmla="*/ 2830527 w 5987156"/>
              <a:gd name="connsiteY6" fmla="*/ 4468305 h 6146276"/>
              <a:gd name="connsiteX7" fmla="*/ 2915368 w 5987156"/>
              <a:gd name="connsiteY7" fmla="*/ 5297864 h 6146276"/>
              <a:gd name="connsiteX8" fmla="*/ 417265 w 5987156"/>
              <a:gd name="connsiteY8" fmla="*/ 5769204 h 6146276"/>
              <a:gd name="connsiteX9" fmla="*/ 313570 w 5987156"/>
              <a:gd name="connsiteY9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87156" h="6146276">
                <a:moveTo>
                  <a:pt x="4348242" y="0"/>
                </a:moveTo>
                <a:cubicBezTo>
                  <a:pt x="5297207" y="265521"/>
                  <a:pt x="6246172" y="531043"/>
                  <a:pt x="5922519" y="857839"/>
                </a:cubicBezTo>
                <a:cubicBezTo>
                  <a:pt x="5598866" y="1184635"/>
                  <a:pt x="3333290" y="1644977"/>
                  <a:pt x="2406321" y="1960775"/>
                </a:cubicBezTo>
                <a:cubicBezTo>
                  <a:pt x="1479352" y="2276573"/>
                  <a:pt x="748774" y="2531097"/>
                  <a:pt x="360704" y="2752627"/>
                </a:cubicBezTo>
                <a:cubicBezTo>
                  <a:pt x="-27366" y="2974157"/>
                  <a:pt x="-68215" y="3063712"/>
                  <a:pt x="77900" y="3289955"/>
                </a:cubicBezTo>
                <a:cubicBezTo>
                  <a:pt x="224015" y="3516198"/>
                  <a:pt x="778626" y="3913695"/>
                  <a:pt x="1237397" y="4110087"/>
                </a:cubicBezTo>
                <a:cubicBezTo>
                  <a:pt x="1696168" y="4306479"/>
                  <a:pt x="2550865" y="4270342"/>
                  <a:pt x="2830527" y="4468305"/>
                </a:cubicBezTo>
                <a:cubicBezTo>
                  <a:pt x="3110189" y="4666268"/>
                  <a:pt x="3317578" y="5081048"/>
                  <a:pt x="2915368" y="5297864"/>
                </a:cubicBezTo>
                <a:cubicBezTo>
                  <a:pt x="2513158" y="5514680"/>
                  <a:pt x="850898" y="5627802"/>
                  <a:pt x="417265" y="5769204"/>
                </a:cubicBezTo>
                <a:cubicBezTo>
                  <a:pt x="-16368" y="5910606"/>
                  <a:pt x="148601" y="6028441"/>
                  <a:pt x="313570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4</a:t>
            </a:fld>
            <a:endParaRPr lang="en-US" dirty="0"/>
          </a:p>
        </p:txBody>
      </p:sp>
      <p:sp>
        <p:nvSpPr>
          <p:cNvPr id="19" name="Rectangle à coins arrondis 18"/>
          <p:cNvSpPr/>
          <p:nvPr>
            <p:custDataLst>
              <p:tags r:id="rId3"/>
            </p:custDataLst>
          </p:nvPr>
        </p:nvSpPr>
        <p:spPr>
          <a:xfrm>
            <a:off x="1167493" y="2053162"/>
            <a:ext cx="10338707" cy="3275214"/>
          </a:xfrm>
          <a:prstGeom prst="roundRect">
            <a:avLst/>
          </a:prstGeom>
          <a:solidFill>
            <a:srgbClr val="86C4A7"/>
          </a:solidFill>
          <a:ln>
            <a:solidFill>
              <a:srgbClr val="86C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CA" sz="4400" b="1" dirty="0">
                <a:solidFill>
                  <a:schemeClr val="tx1"/>
                </a:solidFill>
              </a:rPr>
              <a:t>Il n’y a pas de différence entre le stress et l’anxiété.</a:t>
            </a:r>
            <a:endParaRPr lang="fr-CA" sz="4400" dirty="0">
              <a:solidFill>
                <a:schemeClr val="tx1"/>
              </a:solidFill>
            </a:endParaRPr>
          </a:p>
        </p:txBody>
      </p:sp>
      <p:sp>
        <p:nvSpPr>
          <p:cNvPr id="8" name="Titre 5">
            <a:extLst>
              <a:ext uri="{FF2B5EF4-FFF2-40B4-BE49-F238E27FC236}">
                <a16:creationId xmlns:a16="http://schemas.microsoft.com/office/drawing/2014/main" id="{75C82A81-DE36-444D-A433-1308B25BB36C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b="1" dirty="0">
                <a:latin typeface="Raleway" panose="020B0503030101060003" pitchFamily="34" charset="77"/>
              </a:rPr>
              <a:t>Jeu-Questionnaire    VRAI OU FAUX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E211051A-B378-014D-91BC-C18A51E596C5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1018504" y="1697203"/>
            <a:ext cx="1105989" cy="1061216"/>
            <a:chOff x="538192" y="4168363"/>
            <a:chExt cx="1105989" cy="1061216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C6AA5E71-9399-AD4C-A9F9-015FD305509E}"/>
                </a:ext>
              </a:extLst>
            </p:cNvPr>
            <p:cNvSpPr/>
            <p:nvPr/>
          </p:nvSpPr>
          <p:spPr>
            <a:xfrm>
              <a:off x="538192" y="4168363"/>
              <a:ext cx="1105989" cy="10612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1C94347D-56E5-6048-B9CE-8AE4781A8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6096" y="4173880"/>
              <a:ext cx="1050182" cy="1050182"/>
            </a:xfrm>
            <a:prstGeom prst="rect">
              <a:avLst/>
            </a:prstGeom>
          </p:spPr>
        </p:pic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694D7DCD-3DA9-4A9B-0A7F-730E1EFA1E0F}"/>
              </a:ext>
            </a:extLst>
          </p:cNvPr>
          <p:cNvSpPr txBox="1"/>
          <p:nvPr/>
        </p:nvSpPr>
        <p:spPr>
          <a:xfrm>
            <a:off x="9555296" y="4583164"/>
            <a:ext cx="17985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4400" dirty="0"/>
              <a:t>Faux</a:t>
            </a:r>
          </a:p>
        </p:txBody>
      </p:sp>
    </p:spTree>
    <p:extLst>
      <p:ext uri="{BB962C8B-B14F-4D97-AF65-F5344CB8AC3E}">
        <p14:creationId xmlns:p14="http://schemas.microsoft.com/office/powerpoint/2010/main" val="13684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 8"/>
          <p:cNvSpPr/>
          <p:nvPr>
            <p:custDataLst>
              <p:tags r:id="rId1"/>
            </p:custDataLst>
          </p:nvPr>
        </p:nvSpPr>
        <p:spPr>
          <a:xfrm>
            <a:off x="5024860" y="0"/>
            <a:ext cx="3753660" cy="6146276"/>
          </a:xfrm>
          <a:custGeom>
            <a:avLst/>
            <a:gdLst>
              <a:gd name="connsiteX0" fmla="*/ 4348242 w 5987156"/>
              <a:gd name="connsiteY0" fmla="*/ 0 h 6146276"/>
              <a:gd name="connsiteX1" fmla="*/ 5922519 w 5987156"/>
              <a:gd name="connsiteY1" fmla="*/ 857839 h 6146276"/>
              <a:gd name="connsiteX2" fmla="*/ 2406321 w 5987156"/>
              <a:gd name="connsiteY2" fmla="*/ 1960775 h 6146276"/>
              <a:gd name="connsiteX3" fmla="*/ 360704 w 5987156"/>
              <a:gd name="connsiteY3" fmla="*/ 2752627 h 6146276"/>
              <a:gd name="connsiteX4" fmla="*/ 77900 w 5987156"/>
              <a:gd name="connsiteY4" fmla="*/ 3289955 h 6146276"/>
              <a:gd name="connsiteX5" fmla="*/ 1237397 w 5987156"/>
              <a:gd name="connsiteY5" fmla="*/ 4110087 h 6146276"/>
              <a:gd name="connsiteX6" fmla="*/ 2830527 w 5987156"/>
              <a:gd name="connsiteY6" fmla="*/ 4468305 h 6146276"/>
              <a:gd name="connsiteX7" fmla="*/ 2915368 w 5987156"/>
              <a:gd name="connsiteY7" fmla="*/ 5297864 h 6146276"/>
              <a:gd name="connsiteX8" fmla="*/ 417265 w 5987156"/>
              <a:gd name="connsiteY8" fmla="*/ 5769204 h 6146276"/>
              <a:gd name="connsiteX9" fmla="*/ 313570 w 5987156"/>
              <a:gd name="connsiteY9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87156" h="6146276">
                <a:moveTo>
                  <a:pt x="4348242" y="0"/>
                </a:moveTo>
                <a:cubicBezTo>
                  <a:pt x="5297207" y="265521"/>
                  <a:pt x="6246172" y="531043"/>
                  <a:pt x="5922519" y="857839"/>
                </a:cubicBezTo>
                <a:cubicBezTo>
                  <a:pt x="5598866" y="1184635"/>
                  <a:pt x="3333290" y="1644977"/>
                  <a:pt x="2406321" y="1960775"/>
                </a:cubicBezTo>
                <a:cubicBezTo>
                  <a:pt x="1479352" y="2276573"/>
                  <a:pt x="748774" y="2531097"/>
                  <a:pt x="360704" y="2752627"/>
                </a:cubicBezTo>
                <a:cubicBezTo>
                  <a:pt x="-27366" y="2974157"/>
                  <a:pt x="-68215" y="3063712"/>
                  <a:pt x="77900" y="3289955"/>
                </a:cubicBezTo>
                <a:cubicBezTo>
                  <a:pt x="224015" y="3516198"/>
                  <a:pt x="778626" y="3913695"/>
                  <a:pt x="1237397" y="4110087"/>
                </a:cubicBezTo>
                <a:cubicBezTo>
                  <a:pt x="1696168" y="4306479"/>
                  <a:pt x="2550865" y="4270342"/>
                  <a:pt x="2830527" y="4468305"/>
                </a:cubicBezTo>
                <a:cubicBezTo>
                  <a:pt x="3110189" y="4666268"/>
                  <a:pt x="3317578" y="5081048"/>
                  <a:pt x="2915368" y="5297864"/>
                </a:cubicBezTo>
                <a:cubicBezTo>
                  <a:pt x="2513158" y="5514680"/>
                  <a:pt x="850898" y="5627802"/>
                  <a:pt x="417265" y="5769204"/>
                </a:cubicBezTo>
                <a:cubicBezTo>
                  <a:pt x="-16368" y="5910606"/>
                  <a:pt x="148601" y="6028441"/>
                  <a:pt x="313570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5</a:t>
            </a:fld>
            <a:endParaRPr lang="en-US" dirty="0"/>
          </a:p>
        </p:txBody>
      </p:sp>
      <p:sp>
        <p:nvSpPr>
          <p:cNvPr id="19" name="Rectangle à coins arrondis 18"/>
          <p:cNvSpPr/>
          <p:nvPr>
            <p:custDataLst>
              <p:tags r:id="rId3"/>
            </p:custDataLst>
          </p:nvPr>
        </p:nvSpPr>
        <p:spPr>
          <a:xfrm>
            <a:off x="1167493" y="2053162"/>
            <a:ext cx="10338707" cy="3275214"/>
          </a:xfrm>
          <a:prstGeom prst="roundRect">
            <a:avLst/>
          </a:prstGeom>
          <a:solidFill>
            <a:srgbClr val="86C4A7"/>
          </a:solidFill>
          <a:ln>
            <a:solidFill>
              <a:srgbClr val="86C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CA" sz="4400" b="1" dirty="0">
                <a:solidFill>
                  <a:schemeClr val="tx1"/>
                </a:solidFill>
              </a:rPr>
              <a:t>L’anxiété, c’est la peur d’avoir peur.</a:t>
            </a:r>
            <a:endParaRPr lang="fr-CA" sz="4400" dirty="0">
              <a:solidFill>
                <a:schemeClr val="tx1"/>
              </a:solidFill>
            </a:endParaRPr>
          </a:p>
        </p:txBody>
      </p:sp>
      <p:sp>
        <p:nvSpPr>
          <p:cNvPr id="8" name="Titre 5">
            <a:extLst>
              <a:ext uri="{FF2B5EF4-FFF2-40B4-BE49-F238E27FC236}">
                <a16:creationId xmlns:a16="http://schemas.microsoft.com/office/drawing/2014/main" id="{75C82A81-DE36-444D-A433-1308B25BB36C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b="1" dirty="0">
                <a:latin typeface="Raleway" panose="020B0503030101060003" pitchFamily="34" charset="77"/>
              </a:rPr>
              <a:t>Jeu-Questionnaire    VRAI OU FAUX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E211051A-B378-014D-91BC-C18A51E596C5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1018504" y="1697203"/>
            <a:ext cx="1105989" cy="1061216"/>
            <a:chOff x="538192" y="4168363"/>
            <a:chExt cx="1105989" cy="1061216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C6AA5E71-9399-AD4C-A9F9-015FD305509E}"/>
                </a:ext>
              </a:extLst>
            </p:cNvPr>
            <p:cNvSpPr/>
            <p:nvPr/>
          </p:nvSpPr>
          <p:spPr>
            <a:xfrm>
              <a:off x="538192" y="4168363"/>
              <a:ext cx="1105989" cy="10612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1C94347D-56E5-6048-B9CE-8AE4781A8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6096" y="4173880"/>
              <a:ext cx="1050182" cy="1050182"/>
            </a:xfrm>
            <a:prstGeom prst="rect">
              <a:avLst/>
            </a:prstGeom>
          </p:spPr>
        </p:pic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C687DAD6-4703-C05E-0C75-BE4482D9E785}"/>
              </a:ext>
            </a:extLst>
          </p:cNvPr>
          <p:cNvSpPr txBox="1"/>
          <p:nvPr/>
        </p:nvSpPr>
        <p:spPr>
          <a:xfrm>
            <a:off x="9887900" y="4594181"/>
            <a:ext cx="16148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400" dirty="0"/>
              <a:t>Vrai</a:t>
            </a:r>
          </a:p>
        </p:txBody>
      </p:sp>
    </p:spTree>
    <p:extLst>
      <p:ext uri="{BB962C8B-B14F-4D97-AF65-F5344CB8AC3E}">
        <p14:creationId xmlns:p14="http://schemas.microsoft.com/office/powerpoint/2010/main" val="403373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 8"/>
          <p:cNvSpPr/>
          <p:nvPr>
            <p:custDataLst>
              <p:tags r:id="rId1"/>
            </p:custDataLst>
          </p:nvPr>
        </p:nvSpPr>
        <p:spPr>
          <a:xfrm>
            <a:off x="5024860" y="0"/>
            <a:ext cx="3753660" cy="6146276"/>
          </a:xfrm>
          <a:custGeom>
            <a:avLst/>
            <a:gdLst>
              <a:gd name="connsiteX0" fmla="*/ 4348242 w 5987156"/>
              <a:gd name="connsiteY0" fmla="*/ 0 h 6146276"/>
              <a:gd name="connsiteX1" fmla="*/ 5922519 w 5987156"/>
              <a:gd name="connsiteY1" fmla="*/ 857839 h 6146276"/>
              <a:gd name="connsiteX2" fmla="*/ 2406321 w 5987156"/>
              <a:gd name="connsiteY2" fmla="*/ 1960775 h 6146276"/>
              <a:gd name="connsiteX3" fmla="*/ 360704 w 5987156"/>
              <a:gd name="connsiteY3" fmla="*/ 2752627 h 6146276"/>
              <a:gd name="connsiteX4" fmla="*/ 77900 w 5987156"/>
              <a:gd name="connsiteY4" fmla="*/ 3289955 h 6146276"/>
              <a:gd name="connsiteX5" fmla="*/ 1237397 w 5987156"/>
              <a:gd name="connsiteY5" fmla="*/ 4110087 h 6146276"/>
              <a:gd name="connsiteX6" fmla="*/ 2830527 w 5987156"/>
              <a:gd name="connsiteY6" fmla="*/ 4468305 h 6146276"/>
              <a:gd name="connsiteX7" fmla="*/ 2915368 w 5987156"/>
              <a:gd name="connsiteY7" fmla="*/ 5297864 h 6146276"/>
              <a:gd name="connsiteX8" fmla="*/ 417265 w 5987156"/>
              <a:gd name="connsiteY8" fmla="*/ 5769204 h 6146276"/>
              <a:gd name="connsiteX9" fmla="*/ 313570 w 5987156"/>
              <a:gd name="connsiteY9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87156" h="6146276">
                <a:moveTo>
                  <a:pt x="4348242" y="0"/>
                </a:moveTo>
                <a:cubicBezTo>
                  <a:pt x="5297207" y="265521"/>
                  <a:pt x="6246172" y="531043"/>
                  <a:pt x="5922519" y="857839"/>
                </a:cubicBezTo>
                <a:cubicBezTo>
                  <a:pt x="5598866" y="1184635"/>
                  <a:pt x="3333290" y="1644977"/>
                  <a:pt x="2406321" y="1960775"/>
                </a:cubicBezTo>
                <a:cubicBezTo>
                  <a:pt x="1479352" y="2276573"/>
                  <a:pt x="748774" y="2531097"/>
                  <a:pt x="360704" y="2752627"/>
                </a:cubicBezTo>
                <a:cubicBezTo>
                  <a:pt x="-27366" y="2974157"/>
                  <a:pt x="-68215" y="3063712"/>
                  <a:pt x="77900" y="3289955"/>
                </a:cubicBezTo>
                <a:cubicBezTo>
                  <a:pt x="224015" y="3516198"/>
                  <a:pt x="778626" y="3913695"/>
                  <a:pt x="1237397" y="4110087"/>
                </a:cubicBezTo>
                <a:cubicBezTo>
                  <a:pt x="1696168" y="4306479"/>
                  <a:pt x="2550865" y="4270342"/>
                  <a:pt x="2830527" y="4468305"/>
                </a:cubicBezTo>
                <a:cubicBezTo>
                  <a:pt x="3110189" y="4666268"/>
                  <a:pt x="3317578" y="5081048"/>
                  <a:pt x="2915368" y="5297864"/>
                </a:cubicBezTo>
                <a:cubicBezTo>
                  <a:pt x="2513158" y="5514680"/>
                  <a:pt x="850898" y="5627802"/>
                  <a:pt x="417265" y="5769204"/>
                </a:cubicBezTo>
                <a:cubicBezTo>
                  <a:pt x="-16368" y="5910606"/>
                  <a:pt x="148601" y="6028441"/>
                  <a:pt x="313570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6</a:t>
            </a:fld>
            <a:endParaRPr lang="en-US" dirty="0"/>
          </a:p>
        </p:txBody>
      </p:sp>
      <p:sp>
        <p:nvSpPr>
          <p:cNvPr id="19" name="Rectangle à coins arrondis 18"/>
          <p:cNvSpPr/>
          <p:nvPr>
            <p:custDataLst>
              <p:tags r:id="rId3"/>
            </p:custDataLst>
          </p:nvPr>
        </p:nvSpPr>
        <p:spPr>
          <a:xfrm>
            <a:off x="1167493" y="2053162"/>
            <a:ext cx="10338707" cy="3275214"/>
          </a:xfrm>
          <a:prstGeom prst="roundRect">
            <a:avLst/>
          </a:prstGeom>
          <a:solidFill>
            <a:srgbClr val="86C4A7"/>
          </a:solidFill>
          <a:ln>
            <a:solidFill>
              <a:srgbClr val="86C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CA" sz="4400" b="1" dirty="0">
                <a:solidFill>
                  <a:schemeClr val="tx1"/>
                </a:solidFill>
              </a:rPr>
              <a:t>Il est normal de vivre de l’anxiété.</a:t>
            </a:r>
            <a:endParaRPr lang="fr-CA" sz="4400" dirty="0">
              <a:solidFill>
                <a:schemeClr val="tx1"/>
              </a:solidFill>
            </a:endParaRPr>
          </a:p>
        </p:txBody>
      </p:sp>
      <p:sp>
        <p:nvSpPr>
          <p:cNvPr id="8" name="Titre 5">
            <a:extLst>
              <a:ext uri="{FF2B5EF4-FFF2-40B4-BE49-F238E27FC236}">
                <a16:creationId xmlns:a16="http://schemas.microsoft.com/office/drawing/2014/main" id="{75C82A81-DE36-444D-A433-1308B25BB36C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b="1" dirty="0">
                <a:latin typeface="Raleway" panose="020B0503030101060003" pitchFamily="34" charset="77"/>
              </a:rPr>
              <a:t>Jeu-Questionnaire    VRAI OU FAUX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E211051A-B378-014D-91BC-C18A51E596C5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1018504" y="1697203"/>
            <a:ext cx="1105989" cy="1061216"/>
            <a:chOff x="538192" y="4168363"/>
            <a:chExt cx="1105989" cy="1061216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C6AA5E71-9399-AD4C-A9F9-015FD305509E}"/>
                </a:ext>
              </a:extLst>
            </p:cNvPr>
            <p:cNvSpPr/>
            <p:nvPr/>
          </p:nvSpPr>
          <p:spPr>
            <a:xfrm>
              <a:off x="538192" y="4168363"/>
              <a:ext cx="1105989" cy="10612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1C94347D-56E5-6048-B9CE-8AE4781A8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6096" y="4173880"/>
              <a:ext cx="1050182" cy="1050182"/>
            </a:xfrm>
            <a:prstGeom prst="rect">
              <a:avLst/>
            </a:prstGeom>
          </p:spPr>
        </p:pic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3DD27A46-3694-2B47-CA7C-AB4AD92D3CD9}"/>
              </a:ext>
            </a:extLst>
          </p:cNvPr>
          <p:cNvSpPr txBox="1"/>
          <p:nvPr/>
        </p:nvSpPr>
        <p:spPr>
          <a:xfrm>
            <a:off x="9760945" y="4671152"/>
            <a:ext cx="14982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400" dirty="0"/>
              <a:t>Vrai</a:t>
            </a:r>
          </a:p>
        </p:txBody>
      </p:sp>
    </p:spTree>
    <p:extLst>
      <p:ext uri="{BB962C8B-B14F-4D97-AF65-F5344CB8AC3E}">
        <p14:creationId xmlns:p14="http://schemas.microsoft.com/office/powerpoint/2010/main" val="409889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 8"/>
          <p:cNvSpPr/>
          <p:nvPr>
            <p:custDataLst>
              <p:tags r:id="rId1"/>
            </p:custDataLst>
          </p:nvPr>
        </p:nvSpPr>
        <p:spPr>
          <a:xfrm>
            <a:off x="5024860" y="0"/>
            <a:ext cx="3753660" cy="6146276"/>
          </a:xfrm>
          <a:custGeom>
            <a:avLst/>
            <a:gdLst>
              <a:gd name="connsiteX0" fmla="*/ 4348242 w 5987156"/>
              <a:gd name="connsiteY0" fmla="*/ 0 h 6146276"/>
              <a:gd name="connsiteX1" fmla="*/ 5922519 w 5987156"/>
              <a:gd name="connsiteY1" fmla="*/ 857839 h 6146276"/>
              <a:gd name="connsiteX2" fmla="*/ 2406321 w 5987156"/>
              <a:gd name="connsiteY2" fmla="*/ 1960775 h 6146276"/>
              <a:gd name="connsiteX3" fmla="*/ 360704 w 5987156"/>
              <a:gd name="connsiteY3" fmla="*/ 2752627 h 6146276"/>
              <a:gd name="connsiteX4" fmla="*/ 77900 w 5987156"/>
              <a:gd name="connsiteY4" fmla="*/ 3289955 h 6146276"/>
              <a:gd name="connsiteX5" fmla="*/ 1237397 w 5987156"/>
              <a:gd name="connsiteY5" fmla="*/ 4110087 h 6146276"/>
              <a:gd name="connsiteX6" fmla="*/ 2830527 w 5987156"/>
              <a:gd name="connsiteY6" fmla="*/ 4468305 h 6146276"/>
              <a:gd name="connsiteX7" fmla="*/ 2915368 w 5987156"/>
              <a:gd name="connsiteY7" fmla="*/ 5297864 h 6146276"/>
              <a:gd name="connsiteX8" fmla="*/ 417265 w 5987156"/>
              <a:gd name="connsiteY8" fmla="*/ 5769204 h 6146276"/>
              <a:gd name="connsiteX9" fmla="*/ 313570 w 5987156"/>
              <a:gd name="connsiteY9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87156" h="6146276">
                <a:moveTo>
                  <a:pt x="4348242" y="0"/>
                </a:moveTo>
                <a:cubicBezTo>
                  <a:pt x="5297207" y="265521"/>
                  <a:pt x="6246172" y="531043"/>
                  <a:pt x="5922519" y="857839"/>
                </a:cubicBezTo>
                <a:cubicBezTo>
                  <a:pt x="5598866" y="1184635"/>
                  <a:pt x="3333290" y="1644977"/>
                  <a:pt x="2406321" y="1960775"/>
                </a:cubicBezTo>
                <a:cubicBezTo>
                  <a:pt x="1479352" y="2276573"/>
                  <a:pt x="748774" y="2531097"/>
                  <a:pt x="360704" y="2752627"/>
                </a:cubicBezTo>
                <a:cubicBezTo>
                  <a:pt x="-27366" y="2974157"/>
                  <a:pt x="-68215" y="3063712"/>
                  <a:pt x="77900" y="3289955"/>
                </a:cubicBezTo>
                <a:cubicBezTo>
                  <a:pt x="224015" y="3516198"/>
                  <a:pt x="778626" y="3913695"/>
                  <a:pt x="1237397" y="4110087"/>
                </a:cubicBezTo>
                <a:cubicBezTo>
                  <a:pt x="1696168" y="4306479"/>
                  <a:pt x="2550865" y="4270342"/>
                  <a:pt x="2830527" y="4468305"/>
                </a:cubicBezTo>
                <a:cubicBezTo>
                  <a:pt x="3110189" y="4666268"/>
                  <a:pt x="3317578" y="5081048"/>
                  <a:pt x="2915368" y="5297864"/>
                </a:cubicBezTo>
                <a:cubicBezTo>
                  <a:pt x="2513158" y="5514680"/>
                  <a:pt x="850898" y="5627802"/>
                  <a:pt x="417265" y="5769204"/>
                </a:cubicBezTo>
                <a:cubicBezTo>
                  <a:pt x="-16368" y="5910606"/>
                  <a:pt x="148601" y="6028441"/>
                  <a:pt x="313570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7</a:t>
            </a:fld>
            <a:endParaRPr lang="en-US" dirty="0"/>
          </a:p>
        </p:txBody>
      </p:sp>
      <p:sp>
        <p:nvSpPr>
          <p:cNvPr id="19" name="Rectangle à coins arrondis 18"/>
          <p:cNvSpPr/>
          <p:nvPr>
            <p:custDataLst>
              <p:tags r:id="rId3"/>
            </p:custDataLst>
          </p:nvPr>
        </p:nvSpPr>
        <p:spPr>
          <a:xfrm>
            <a:off x="1167493" y="2053162"/>
            <a:ext cx="10338707" cy="3275214"/>
          </a:xfrm>
          <a:prstGeom prst="roundRect">
            <a:avLst/>
          </a:prstGeom>
          <a:solidFill>
            <a:srgbClr val="86C4A7"/>
          </a:solidFill>
          <a:ln>
            <a:solidFill>
              <a:srgbClr val="86C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CA" sz="4000" b="1" dirty="0">
                <a:solidFill>
                  <a:schemeClr val="tx1"/>
                </a:solidFill>
              </a:rPr>
              <a:t>Si vous vivez de l’anxiété aujourd’hui, vous en vivrez toute votre vie</a:t>
            </a:r>
            <a:r>
              <a:rPr lang="fr-CA" b="1" dirty="0">
                <a:solidFill>
                  <a:schemeClr val="tx1"/>
                </a:solidFill>
              </a:rPr>
              <a:t>.</a:t>
            </a:r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8" name="Titre 5">
            <a:extLst>
              <a:ext uri="{FF2B5EF4-FFF2-40B4-BE49-F238E27FC236}">
                <a16:creationId xmlns:a16="http://schemas.microsoft.com/office/drawing/2014/main" id="{75C82A81-DE36-444D-A433-1308B25BB36C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b="1" dirty="0">
                <a:latin typeface="Raleway" panose="020B0503030101060003" pitchFamily="34" charset="77"/>
              </a:rPr>
              <a:t>Jeu-Questionnaire    VRAI OU FAUX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E211051A-B378-014D-91BC-C18A51E596C5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1018504" y="1697203"/>
            <a:ext cx="1105989" cy="1061216"/>
            <a:chOff x="538192" y="4168363"/>
            <a:chExt cx="1105989" cy="1061216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C6AA5E71-9399-AD4C-A9F9-015FD305509E}"/>
                </a:ext>
              </a:extLst>
            </p:cNvPr>
            <p:cNvSpPr/>
            <p:nvPr/>
          </p:nvSpPr>
          <p:spPr>
            <a:xfrm>
              <a:off x="538192" y="4168363"/>
              <a:ext cx="1105989" cy="10612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1C94347D-56E5-6048-B9CE-8AE4781A8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6096" y="4173880"/>
              <a:ext cx="1050182" cy="1050182"/>
            </a:xfrm>
            <a:prstGeom prst="rect">
              <a:avLst/>
            </a:prstGeom>
          </p:spPr>
        </p:pic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E04ACA1B-0906-FEB1-7A66-291E8F7C3112}"/>
              </a:ext>
            </a:extLst>
          </p:cNvPr>
          <p:cNvSpPr txBox="1"/>
          <p:nvPr/>
        </p:nvSpPr>
        <p:spPr>
          <a:xfrm>
            <a:off x="9828882" y="4604297"/>
            <a:ext cx="1524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400" dirty="0"/>
              <a:t>Faux</a:t>
            </a:r>
          </a:p>
        </p:txBody>
      </p:sp>
    </p:spTree>
    <p:extLst>
      <p:ext uri="{BB962C8B-B14F-4D97-AF65-F5344CB8AC3E}">
        <p14:creationId xmlns:p14="http://schemas.microsoft.com/office/powerpoint/2010/main" val="116618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 8"/>
          <p:cNvSpPr/>
          <p:nvPr>
            <p:custDataLst>
              <p:tags r:id="rId1"/>
            </p:custDataLst>
          </p:nvPr>
        </p:nvSpPr>
        <p:spPr>
          <a:xfrm>
            <a:off x="5024860" y="0"/>
            <a:ext cx="3753660" cy="6146276"/>
          </a:xfrm>
          <a:custGeom>
            <a:avLst/>
            <a:gdLst>
              <a:gd name="connsiteX0" fmla="*/ 4348242 w 5987156"/>
              <a:gd name="connsiteY0" fmla="*/ 0 h 6146276"/>
              <a:gd name="connsiteX1" fmla="*/ 5922519 w 5987156"/>
              <a:gd name="connsiteY1" fmla="*/ 857839 h 6146276"/>
              <a:gd name="connsiteX2" fmla="*/ 2406321 w 5987156"/>
              <a:gd name="connsiteY2" fmla="*/ 1960775 h 6146276"/>
              <a:gd name="connsiteX3" fmla="*/ 360704 w 5987156"/>
              <a:gd name="connsiteY3" fmla="*/ 2752627 h 6146276"/>
              <a:gd name="connsiteX4" fmla="*/ 77900 w 5987156"/>
              <a:gd name="connsiteY4" fmla="*/ 3289955 h 6146276"/>
              <a:gd name="connsiteX5" fmla="*/ 1237397 w 5987156"/>
              <a:gd name="connsiteY5" fmla="*/ 4110087 h 6146276"/>
              <a:gd name="connsiteX6" fmla="*/ 2830527 w 5987156"/>
              <a:gd name="connsiteY6" fmla="*/ 4468305 h 6146276"/>
              <a:gd name="connsiteX7" fmla="*/ 2915368 w 5987156"/>
              <a:gd name="connsiteY7" fmla="*/ 5297864 h 6146276"/>
              <a:gd name="connsiteX8" fmla="*/ 417265 w 5987156"/>
              <a:gd name="connsiteY8" fmla="*/ 5769204 h 6146276"/>
              <a:gd name="connsiteX9" fmla="*/ 313570 w 5987156"/>
              <a:gd name="connsiteY9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87156" h="6146276">
                <a:moveTo>
                  <a:pt x="4348242" y="0"/>
                </a:moveTo>
                <a:cubicBezTo>
                  <a:pt x="5297207" y="265521"/>
                  <a:pt x="6246172" y="531043"/>
                  <a:pt x="5922519" y="857839"/>
                </a:cubicBezTo>
                <a:cubicBezTo>
                  <a:pt x="5598866" y="1184635"/>
                  <a:pt x="3333290" y="1644977"/>
                  <a:pt x="2406321" y="1960775"/>
                </a:cubicBezTo>
                <a:cubicBezTo>
                  <a:pt x="1479352" y="2276573"/>
                  <a:pt x="748774" y="2531097"/>
                  <a:pt x="360704" y="2752627"/>
                </a:cubicBezTo>
                <a:cubicBezTo>
                  <a:pt x="-27366" y="2974157"/>
                  <a:pt x="-68215" y="3063712"/>
                  <a:pt x="77900" y="3289955"/>
                </a:cubicBezTo>
                <a:cubicBezTo>
                  <a:pt x="224015" y="3516198"/>
                  <a:pt x="778626" y="3913695"/>
                  <a:pt x="1237397" y="4110087"/>
                </a:cubicBezTo>
                <a:cubicBezTo>
                  <a:pt x="1696168" y="4306479"/>
                  <a:pt x="2550865" y="4270342"/>
                  <a:pt x="2830527" y="4468305"/>
                </a:cubicBezTo>
                <a:cubicBezTo>
                  <a:pt x="3110189" y="4666268"/>
                  <a:pt x="3317578" y="5081048"/>
                  <a:pt x="2915368" y="5297864"/>
                </a:cubicBezTo>
                <a:cubicBezTo>
                  <a:pt x="2513158" y="5514680"/>
                  <a:pt x="850898" y="5627802"/>
                  <a:pt x="417265" y="5769204"/>
                </a:cubicBezTo>
                <a:cubicBezTo>
                  <a:pt x="-16368" y="5910606"/>
                  <a:pt x="148601" y="6028441"/>
                  <a:pt x="313570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8</a:t>
            </a:fld>
            <a:endParaRPr lang="en-US" dirty="0"/>
          </a:p>
        </p:txBody>
      </p:sp>
      <p:sp>
        <p:nvSpPr>
          <p:cNvPr id="19" name="Rectangle à coins arrondis 18"/>
          <p:cNvSpPr/>
          <p:nvPr>
            <p:custDataLst>
              <p:tags r:id="rId3"/>
            </p:custDataLst>
          </p:nvPr>
        </p:nvSpPr>
        <p:spPr>
          <a:xfrm>
            <a:off x="1167493" y="2227811"/>
            <a:ext cx="10338707" cy="3275214"/>
          </a:xfrm>
          <a:prstGeom prst="roundRect">
            <a:avLst/>
          </a:prstGeom>
          <a:solidFill>
            <a:srgbClr val="86C4A7"/>
          </a:solidFill>
          <a:ln>
            <a:solidFill>
              <a:srgbClr val="86C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 b="1" dirty="0">
              <a:solidFill>
                <a:schemeClr val="bg1"/>
              </a:solidFill>
              <a:latin typeface="Raleway" panose="020B0003030101060003" pitchFamily="34" charset="0"/>
            </a:endParaRPr>
          </a:p>
          <a:p>
            <a:pPr algn="ctr"/>
            <a:endParaRPr lang="fr-CA" sz="2400" b="1" dirty="0">
              <a:solidFill>
                <a:schemeClr val="bg1"/>
              </a:solidFill>
              <a:latin typeface="Raleway" panose="020B0003030101060003" pitchFamily="34" charset="0"/>
            </a:endParaRPr>
          </a:p>
          <a:p>
            <a:pPr algn="ctr"/>
            <a:r>
              <a:rPr lang="fr-CA" sz="2400" dirty="0">
                <a:solidFill>
                  <a:schemeClr val="bg1"/>
                </a:solidFill>
                <a:latin typeface="Raleway" panose="020B0003030101060003" pitchFamily="34" charset="0"/>
              </a:rPr>
              <a:t>Le stress est une </a:t>
            </a:r>
            <a:r>
              <a:rPr lang="fr-CA" sz="2400" b="1" dirty="0">
                <a:solidFill>
                  <a:schemeClr val="bg1"/>
                </a:solidFill>
                <a:latin typeface="Raleway" panose="020B0003030101060003" pitchFamily="34" charset="0"/>
              </a:rPr>
              <a:t>réaction d’alarme NORMALE                                             </a:t>
            </a:r>
            <a:r>
              <a:rPr lang="fr-CA" sz="2400" dirty="0">
                <a:solidFill>
                  <a:schemeClr val="bg1"/>
                </a:solidFill>
                <a:latin typeface="Raleway" panose="020B0003030101060003" pitchFamily="34" charset="0"/>
              </a:rPr>
              <a:t>à une situation </a:t>
            </a:r>
            <a:r>
              <a:rPr lang="fr-CA" sz="2400" b="1" dirty="0">
                <a:solidFill>
                  <a:schemeClr val="bg1"/>
                </a:solidFill>
                <a:latin typeface="Raleway" panose="020B0003030101060003" pitchFamily="34" charset="0"/>
              </a:rPr>
              <a:t>concrète et réelle</a:t>
            </a:r>
            <a:r>
              <a:rPr lang="fr-CA" sz="2400" dirty="0">
                <a:solidFill>
                  <a:schemeClr val="bg1"/>
                </a:solidFill>
                <a:latin typeface="Raleway" panose="020B0003030101060003" pitchFamily="34" charset="0"/>
              </a:rPr>
              <a:t>.</a:t>
            </a:r>
            <a:br>
              <a:rPr lang="fr-CA" sz="2400" dirty="0">
                <a:solidFill>
                  <a:schemeClr val="bg1"/>
                </a:solidFill>
                <a:latin typeface="Raleway" panose="020B0003030101060003" pitchFamily="34" charset="0"/>
              </a:rPr>
            </a:br>
            <a:br>
              <a:rPr lang="fr-CA" sz="2400" dirty="0">
                <a:solidFill>
                  <a:schemeClr val="bg1"/>
                </a:solidFill>
                <a:latin typeface="Raleway" panose="020B0003030101060003" pitchFamily="34" charset="0"/>
              </a:rPr>
            </a:br>
            <a:r>
              <a:rPr lang="fr-CA" sz="2400" dirty="0">
                <a:solidFill>
                  <a:schemeClr val="bg1"/>
                </a:solidFill>
                <a:latin typeface="Raleway" panose="020B0003030101060003" pitchFamily="34" charset="0"/>
              </a:rPr>
              <a:t>Le stress crée en nous une </a:t>
            </a:r>
            <a:r>
              <a:rPr lang="fr-CA" sz="2400" b="1" dirty="0">
                <a:solidFill>
                  <a:schemeClr val="bg1"/>
                </a:solidFill>
                <a:latin typeface="Raleway" panose="020B0003030101060003" pitchFamily="34" charset="0"/>
              </a:rPr>
              <a:t>réaction d’activation</a:t>
            </a:r>
            <a:r>
              <a:rPr lang="fr-CA" sz="2400" dirty="0">
                <a:solidFill>
                  <a:schemeClr val="bg1"/>
                </a:solidFill>
                <a:latin typeface="Raleway" panose="020B0003030101060003" pitchFamily="34" charset="0"/>
              </a:rPr>
              <a:t>; on peut alors </a:t>
            </a:r>
            <a:r>
              <a:rPr lang="fr-CA" sz="2400" b="1" dirty="0">
                <a:solidFill>
                  <a:schemeClr val="bg1"/>
                </a:solidFill>
                <a:latin typeface="Raleway" panose="020B0003030101060003" pitchFamily="34" charset="0"/>
              </a:rPr>
              <a:t>combattre</a:t>
            </a:r>
            <a:r>
              <a:rPr lang="fr-CA" sz="2400" dirty="0">
                <a:solidFill>
                  <a:schemeClr val="bg1"/>
                </a:solidFill>
                <a:latin typeface="Raleway" panose="020B0003030101060003" pitchFamily="34" charset="0"/>
              </a:rPr>
              <a:t>, </a:t>
            </a:r>
            <a:r>
              <a:rPr lang="fr-CA" sz="2400" b="1" dirty="0">
                <a:solidFill>
                  <a:schemeClr val="bg1"/>
                </a:solidFill>
                <a:latin typeface="Raleway" panose="020B0003030101060003" pitchFamily="34" charset="0"/>
              </a:rPr>
              <a:t>fuir</a:t>
            </a:r>
            <a:r>
              <a:rPr lang="fr-CA" sz="2400" dirty="0">
                <a:solidFill>
                  <a:schemeClr val="bg1"/>
                </a:solidFill>
                <a:latin typeface="Raleway" panose="020B0003030101060003" pitchFamily="34" charset="0"/>
              </a:rPr>
              <a:t> ou </a:t>
            </a:r>
            <a:r>
              <a:rPr lang="fr-CA" sz="2400" b="1" dirty="0">
                <a:solidFill>
                  <a:schemeClr val="bg1"/>
                </a:solidFill>
                <a:latin typeface="Raleway" panose="020B0003030101060003" pitchFamily="34" charset="0"/>
              </a:rPr>
              <a:t>figer</a:t>
            </a:r>
            <a:r>
              <a:rPr lang="fr-CA" sz="2400" dirty="0">
                <a:solidFill>
                  <a:schemeClr val="bg1"/>
                </a:solidFill>
                <a:latin typeface="Raleway" panose="020B0003030101060003" pitchFamily="34" charset="0"/>
              </a:rPr>
              <a:t> vis-à-vis de la situation. </a:t>
            </a:r>
          </a:p>
          <a:p>
            <a:pPr algn="ctr"/>
            <a:endParaRPr lang="fr-CA" sz="2400" dirty="0">
              <a:solidFill>
                <a:schemeClr val="bg1"/>
              </a:solidFill>
              <a:latin typeface="Raleway" panose="020B0003030101060003" pitchFamily="34" charset="0"/>
            </a:endParaRPr>
          </a:p>
          <a:p>
            <a:pPr algn="ctr"/>
            <a:r>
              <a:rPr lang="fr-CA" sz="2400" dirty="0">
                <a:solidFill>
                  <a:schemeClr val="bg1"/>
                </a:solidFill>
                <a:latin typeface="Raleway" panose="020B0003030101060003" pitchFamily="34" charset="0"/>
              </a:rPr>
              <a:t>Cette réaction permet </a:t>
            </a:r>
            <a:r>
              <a:rPr lang="fr-CA" sz="2400" b="1" dirty="0">
                <a:solidFill>
                  <a:schemeClr val="bg1"/>
                </a:solidFill>
                <a:latin typeface="Raleway" panose="020B0003030101060003" pitchFamily="34" charset="0"/>
              </a:rPr>
              <a:t>d’assurer la survie de l’espèce</a:t>
            </a:r>
            <a:r>
              <a:rPr lang="fr-CA" sz="2400" dirty="0">
                <a:solidFill>
                  <a:schemeClr val="bg1"/>
                </a:solidFill>
                <a:latin typeface="Raleway" panose="020B0003030101060003" pitchFamily="34" charset="0"/>
              </a:rPr>
              <a:t>. </a:t>
            </a:r>
          </a:p>
          <a:p>
            <a:pPr algn="ctr"/>
            <a:endParaRPr lang="fr-CA" sz="2400" b="1" dirty="0">
              <a:solidFill>
                <a:schemeClr val="bg1"/>
              </a:solidFill>
              <a:latin typeface="Raleway" panose="020B0003030101060003" pitchFamily="34" charset="0"/>
            </a:endParaRPr>
          </a:p>
          <a:p>
            <a:pPr algn="ctr"/>
            <a:endParaRPr lang="fr-CA" sz="2400" b="1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8" name="Titre 5">
            <a:extLst>
              <a:ext uri="{FF2B5EF4-FFF2-40B4-BE49-F238E27FC236}">
                <a16:creationId xmlns:a16="http://schemas.microsoft.com/office/drawing/2014/main" id="{75C82A81-DE36-444D-A433-1308B25BB36C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b="1" dirty="0">
                <a:latin typeface="Raleway" panose="020B0503030101060003" pitchFamily="34" charset="77"/>
              </a:rPr>
              <a:t>Le stress… Bon ou mauvais?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E211051A-B378-014D-91BC-C18A51E596C5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1018504" y="1697203"/>
            <a:ext cx="1105989" cy="1061216"/>
            <a:chOff x="538192" y="4168363"/>
            <a:chExt cx="1105989" cy="1061216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C6AA5E71-9399-AD4C-A9F9-015FD305509E}"/>
                </a:ext>
              </a:extLst>
            </p:cNvPr>
            <p:cNvSpPr/>
            <p:nvPr/>
          </p:nvSpPr>
          <p:spPr>
            <a:xfrm>
              <a:off x="538192" y="4168363"/>
              <a:ext cx="1105989" cy="10612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1C94347D-56E5-6048-B9CE-8AE4781A8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6096" y="4173880"/>
              <a:ext cx="1050182" cy="10501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567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 8"/>
          <p:cNvSpPr/>
          <p:nvPr>
            <p:custDataLst>
              <p:tags r:id="rId1"/>
            </p:custDataLst>
          </p:nvPr>
        </p:nvSpPr>
        <p:spPr>
          <a:xfrm>
            <a:off x="5935169" y="11974"/>
            <a:ext cx="1865745" cy="6131228"/>
          </a:xfrm>
          <a:custGeom>
            <a:avLst/>
            <a:gdLst>
              <a:gd name="connsiteX0" fmla="*/ 4348242 w 5987156"/>
              <a:gd name="connsiteY0" fmla="*/ 0 h 6146276"/>
              <a:gd name="connsiteX1" fmla="*/ 5922519 w 5987156"/>
              <a:gd name="connsiteY1" fmla="*/ 857839 h 6146276"/>
              <a:gd name="connsiteX2" fmla="*/ 2406321 w 5987156"/>
              <a:gd name="connsiteY2" fmla="*/ 1960775 h 6146276"/>
              <a:gd name="connsiteX3" fmla="*/ 360704 w 5987156"/>
              <a:gd name="connsiteY3" fmla="*/ 2752627 h 6146276"/>
              <a:gd name="connsiteX4" fmla="*/ 77900 w 5987156"/>
              <a:gd name="connsiteY4" fmla="*/ 3289955 h 6146276"/>
              <a:gd name="connsiteX5" fmla="*/ 1237397 w 5987156"/>
              <a:gd name="connsiteY5" fmla="*/ 4110087 h 6146276"/>
              <a:gd name="connsiteX6" fmla="*/ 2830527 w 5987156"/>
              <a:gd name="connsiteY6" fmla="*/ 4468305 h 6146276"/>
              <a:gd name="connsiteX7" fmla="*/ 2915368 w 5987156"/>
              <a:gd name="connsiteY7" fmla="*/ 5297864 h 6146276"/>
              <a:gd name="connsiteX8" fmla="*/ 417265 w 5987156"/>
              <a:gd name="connsiteY8" fmla="*/ 5769204 h 6146276"/>
              <a:gd name="connsiteX9" fmla="*/ 313570 w 5987156"/>
              <a:gd name="connsiteY9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87156" h="6146276">
                <a:moveTo>
                  <a:pt x="4348242" y="0"/>
                </a:moveTo>
                <a:cubicBezTo>
                  <a:pt x="5297207" y="265521"/>
                  <a:pt x="6246172" y="531043"/>
                  <a:pt x="5922519" y="857839"/>
                </a:cubicBezTo>
                <a:cubicBezTo>
                  <a:pt x="5598866" y="1184635"/>
                  <a:pt x="3333290" y="1644977"/>
                  <a:pt x="2406321" y="1960775"/>
                </a:cubicBezTo>
                <a:cubicBezTo>
                  <a:pt x="1479352" y="2276573"/>
                  <a:pt x="748774" y="2531097"/>
                  <a:pt x="360704" y="2752627"/>
                </a:cubicBezTo>
                <a:cubicBezTo>
                  <a:pt x="-27366" y="2974157"/>
                  <a:pt x="-68215" y="3063712"/>
                  <a:pt x="77900" y="3289955"/>
                </a:cubicBezTo>
                <a:cubicBezTo>
                  <a:pt x="224015" y="3516198"/>
                  <a:pt x="778626" y="3913695"/>
                  <a:pt x="1237397" y="4110087"/>
                </a:cubicBezTo>
                <a:cubicBezTo>
                  <a:pt x="1696168" y="4306479"/>
                  <a:pt x="2550865" y="4270342"/>
                  <a:pt x="2830527" y="4468305"/>
                </a:cubicBezTo>
                <a:cubicBezTo>
                  <a:pt x="3110189" y="4666268"/>
                  <a:pt x="3317578" y="5081048"/>
                  <a:pt x="2915368" y="5297864"/>
                </a:cubicBezTo>
                <a:cubicBezTo>
                  <a:pt x="2513158" y="5514680"/>
                  <a:pt x="850898" y="5627802"/>
                  <a:pt x="417265" y="5769204"/>
                </a:cubicBezTo>
                <a:cubicBezTo>
                  <a:pt x="-16368" y="5910606"/>
                  <a:pt x="148601" y="6028441"/>
                  <a:pt x="313570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9</a:t>
            </a:fld>
            <a:endParaRPr lang="en-US" dirty="0"/>
          </a:p>
        </p:txBody>
      </p:sp>
      <p:sp>
        <p:nvSpPr>
          <p:cNvPr id="18" name="Rectangle 17"/>
          <p:cNvSpPr/>
          <p:nvPr>
            <p:custDataLst>
              <p:tags r:id="rId3"/>
            </p:custDataLst>
          </p:nvPr>
        </p:nvSpPr>
        <p:spPr>
          <a:xfrm>
            <a:off x="1858955" y="1698130"/>
            <a:ext cx="8776607" cy="1183885"/>
          </a:xfrm>
          <a:prstGeom prst="rect">
            <a:avLst/>
          </a:prstGeom>
          <a:solidFill>
            <a:schemeClr val="bg1"/>
          </a:solidFill>
          <a:ln w="28575">
            <a:solidFill>
              <a:srgbClr val="86C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>
                <a:solidFill>
                  <a:srgbClr val="86C4A7"/>
                </a:solidFill>
                <a:latin typeface="Raleway" panose="020B0003030101060003" pitchFamily="34" charset="0"/>
              </a:rPr>
              <a:t>Lorsqu’il est bien dosé et en quantité raisonnable, le stress peut </a:t>
            </a:r>
            <a:r>
              <a:rPr lang="fr-CA" sz="2400" b="1" dirty="0">
                <a:solidFill>
                  <a:srgbClr val="86C4A7"/>
                </a:solidFill>
                <a:latin typeface="Raleway" panose="020B0003030101060003" pitchFamily="34" charset="0"/>
              </a:rPr>
              <a:t>augmenter nos performances. </a:t>
            </a:r>
          </a:p>
          <a:p>
            <a:pPr algn="ctr"/>
            <a:r>
              <a:rPr lang="fr-CA" sz="2400" dirty="0">
                <a:solidFill>
                  <a:srgbClr val="86C4A7"/>
                </a:solidFill>
                <a:latin typeface="Raleway" panose="020B0003030101060003" pitchFamily="34" charset="0"/>
              </a:rPr>
              <a:t>Des exemples de situations où le stress vous a été </a:t>
            </a:r>
            <a:r>
              <a:rPr lang="fr-CA" sz="2400" b="1" dirty="0">
                <a:solidFill>
                  <a:srgbClr val="86C4A7"/>
                </a:solidFill>
                <a:latin typeface="Raleway" panose="020B0003030101060003" pitchFamily="34" charset="0"/>
              </a:rPr>
              <a:t>utile?</a:t>
            </a:r>
          </a:p>
        </p:txBody>
      </p:sp>
      <p:sp>
        <p:nvSpPr>
          <p:cNvPr id="8" name="Titre 5">
            <a:extLst>
              <a:ext uri="{FF2B5EF4-FFF2-40B4-BE49-F238E27FC236}">
                <a16:creationId xmlns:a16="http://schemas.microsoft.com/office/drawing/2014/main" id="{75C82A81-DE36-444D-A433-1308B25BB36C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b="1" dirty="0">
                <a:latin typeface="Raleway" panose="020B0503030101060003" pitchFamily="34" charset="77"/>
              </a:rPr>
              <a:t>Le stress… Bon ou mauvais?</a:t>
            </a:r>
          </a:p>
        </p:txBody>
      </p: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1879132" y="3112343"/>
            <a:ext cx="8776607" cy="1369222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rgbClr val="2F5CEE"/>
                </a:solidFill>
                <a:latin typeface="Raleway" panose="020B0003030101060003" pitchFamily="34" charset="0"/>
              </a:rPr>
              <a:t>Une absence de stress ou un stress trop faible peut nous amener à ne pas réagir suffisamment, à diminuer notre énergie ou à ne pas percevoir le danger.</a:t>
            </a:r>
          </a:p>
        </p:txBody>
      </p:sp>
      <p:sp>
        <p:nvSpPr>
          <p:cNvPr id="10" name="Rectangle 9"/>
          <p:cNvSpPr/>
          <p:nvPr>
            <p:custDataLst>
              <p:tags r:id="rId6"/>
            </p:custDataLst>
          </p:nvPr>
        </p:nvSpPr>
        <p:spPr>
          <a:xfrm>
            <a:off x="1860094" y="4721084"/>
            <a:ext cx="8776607" cy="1196606"/>
          </a:xfrm>
          <a:prstGeom prst="rect">
            <a:avLst/>
          </a:prstGeom>
          <a:solidFill>
            <a:schemeClr val="bg1"/>
          </a:solidFill>
          <a:ln w="28575">
            <a:solidFill>
              <a:srgbClr val="86C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rgbClr val="86C4A7"/>
                </a:solidFill>
                <a:latin typeface="Raleway" panose="020B0003030101060003" pitchFamily="34" charset="0"/>
              </a:rPr>
              <a:t>À l’inverse, trop de stress peut nuire à nos performances.</a:t>
            </a:r>
          </a:p>
          <a:p>
            <a:pPr algn="ctr"/>
            <a:r>
              <a:rPr lang="fr-CA" sz="2400" b="1" dirty="0">
                <a:solidFill>
                  <a:srgbClr val="86C4A7"/>
                </a:solidFill>
                <a:latin typeface="Raleway" panose="020B0003030101060003" pitchFamily="34" charset="0"/>
              </a:rPr>
              <a:t>Des exemples de situations où vous avez vécu un cumul de stress, un stress prolongé ou un stress trop intense? </a:t>
            </a:r>
          </a:p>
        </p:txBody>
      </p:sp>
      <p:pic>
        <p:nvPicPr>
          <p:cNvPr id="20" name="Image 19"/>
          <p:cNvPicPr/>
          <p:nvPr>
            <p:custDataLst>
              <p:tags r:id="rId7"/>
            </p:custDataLst>
          </p:nvPr>
        </p:nvPicPr>
        <p:blipFill rotWithShape="1"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0" b="18113"/>
          <a:stretch/>
        </p:blipFill>
        <p:spPr bwMode="auto">
          <a:xfrm>
            <a:off x="349806" y="4871597"/>
            <a:ext cx="1262380" cy="876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6" name="Groupe 15"/>
          <p:cNvGrpSpPr/>
          <p:nvPr>
            <p:custDataLst>
              <p:tags r:id="rId8"/>
            </p:custDataLst>
          </p:nvPr>
        </p:nvGrpSpPr>
        <p:grpSpPr>
          <a:xfrm>
            <a:off x="1600276" y="4779113"/>
            <a:ext cx="472003" cy="471600"/>
            <a:chOff x="538191" y="2590420"/>
            <a:chExt cx="1105989" cy="1061216"/>
          </a:xfrm>
        </p:grpSpPr>
        <p:sp>
          <p:nvSpPr>
            <p:cNvPr id="17" name="Ellipse 16"/>
            <p:cNvSpPr/>
            <p:nvPr/>
          </p:nvSpPr>
          <p:spPr>
            <a:xfrm>
              <a:off x="538191" y="2590420"/>
              <a:ext cx="1105989" cy="10612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096" y="2590420"/>
              <a:ext cx="1050181" cy="1050181"/>
            </a:xfrm>
            <a:prstGeom prst="rect">
              <a:avLst/>
            </a:prstGeom>
          </p:spPr>
        </p:pic>
      </p:grpSp>
      <p:grpSp>
        <p:nvGrpSpPr>
          <p:cNvPr id="15" name="Groupe 14"/>
          <p:cNvGrpSpPr/>
          <p:nvPr>
            <p:custDataLst>
              <p:tags r:id="rId9"/>
            </p:custDataLst>
          </p:nvPr>
        </p:nvGrpSpPr>
        <p:grpSpPr>
          <a:xfrm>
            <a:off x="1669918" y="2054272"/>
            <a:ext cx="474174" cy="471600"/>
            <a:chOff x="538191" y="2590420"/>
            <a:chExt cx="1105989" cy="1061216"/>
          </a:xfrm>
        </p:grpSpPr>
        <p:sp>
          <p:nvSpPr>
            <p:cNvPr id="21" name="Ellipse 20"/>
            <p:cNvSpPr/>
            <p:nvPr/>
          </p:nvSpPr>
          <p:spPr>
            <a:xfrm>
              <a:off x="538191" y="2590420"/>
              <a:ext cx="1105989" cy="10612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096" y="2590420"/>
              <a:ext cx="1050181" cy="10501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623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8E59987E48D4499024123DCC5A93A1" ma:contentTypeVersion="2" ma:contentTypeDescription="Crée un document." ma:contentTypeScope="" ma:versionID="c6146efdcd2ab3e134606b0801e30142">
  <xsd:schema xmlns:xsd="http://www.w3.org/2001/XMLSchema" xmlns:xs="http://www.w3.org/2001/XMLSchema" xmlns:p="http://schemas.microsoft.com/office/2006/metadata/properties" xmlns:ns2="bfe76c16-6ff6-4f08-a51c-f085bfa779f8" targetNamespace="http://schemas.microsoft.com/office/2006/metadata/properties" ma:root="true" ma:fieldsID="67481ec06b80427100a04eb508b04fd8" ns2:_="">
    <xsd:import namespace="bfe76c16-6ff6-4f08-a51c-f085bfa779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e76c16-6ff6-4f08-a51c-f085bfa779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68B3AC-5868-47C3-A29D-7AA0B85404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1F46D5-EF84-4BD2-92E8-CF7C01FFA821}">
  <ds:schemaRefs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bfe76c16-6ff6-4f08-a51c-f085bfa779f8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F4C024B-0224-414A-A89C-FACE7B7267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e76c16-6ff6-4f08-a51c-f085bfa779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10882</TotalTime>
  <Words>1113</Words>
  <Application>Microsoft Office PowerPoint</Application>
  <PresentationFormat>Grand écran</PresentationFormat>
  <Paragraphs>227</Paragraphs>
  <Slides>25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2" baseType="lpstr">
      <vt:lpstr>Arial</vt:lpstr>
      <vt:lpstr>Arial Black</vt:lpstr>
      <vt:lpstr>Calibri</vt:lpstr>
      <vt:lpstr>Raleway</vt:lpstr>
      <vt:lpstr>Times</vt:lpstr>
      <vt:lpstr>Trebuchet MS</vt:lpstr>
      <vt:lpstr>Office Theme</vt:lpstr>
      <vt:lpstr>Présentation PowerPoint</vt:lpstr>
      <vt:lpstr>À la fin de l’atelier, vous serez en  mesure…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Notre cerveau nous joue des tours! </vt:lpstr>
      <vt:lpstr>Notre cerveau nous joue des tours!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Joelle Montembeault</dc:creator>
  <cp:lastModifiedBy>Sonia Vachon</cp:lastModifiedBy>
  <cp:revision>138</cp:revision>
  <dcterms:created xsi:type="dcterms:W3CDTF">2019-08-01T17:41:17Z</dcterms:created>
  <dcterms:modified xsi:type="dcterms:W3CDTF">2023-07-05T14:23:52Z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0x010100628E59987E48D4499024123DCC5A93A1</vt:lpwstr>
  </property>
  <property fmtid="{D5CDD505-2E9C-101B-9397-08002B2CF9AE}" pid="3" name="Order">
    <vt:r8>12646400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