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7" r:id="rId5"/>
    <p:sldId id="266" r:id="rId6"/>
    <p:sldId id="271" r:id="rId7"/>
    <p:sldId id="272" r:id="rId8"/>
    <p:sldId id="273" r:id="rId9"/>
    <p:sldId id="274" r:id="rId10"/>
    <p:sldId id="256" r:id="rId11"/>
    <p:sldId id="260" r:id="rId12"/>
    <p:sldId id="275" r:id="rId13"/>
    <p:sldId id="268" r:id="rId14"/>
    <p:sldId id="276" r:id="rId15"/>
    <p:sldId id="269" r:id="rId16"/>
    <p:sldId id="277" r:id="rId17"/>
    <p:sldId id="263" r:id="rId18"/>
    <p:sldId id="258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2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D71337-E589-6F45-B263-44F06DCF3B0C}" v="167" dt="2023-08-09T22:07:53.729"/>
    <p1510:client id="{91C7A582-76C1-463C-8981-A7AF39D52D29}" v="2" dt="2023-08-16T12:43:58.060"/>
    <p1510:client id="{FDF87E4C-1D28-42B8-BE8B-D1555D1306F2}" v="5" dt="2023-08-15T13:55:18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4DFBB-4C15-5146-8F31-B9345E9CD57B}" type="datetimeFigureOut">
              <a:rPr lang="fr-FR" smtClean="0"/>
              <a:t>16/08/2023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1E00-9C2A-984A-A532-EEEBF91BBF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54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1E00-9C2A-984A-A532-EEEBF91BBF7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617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A09CC-0DE2-4AFE-A650-946D95F61741}" type="datetime1">
              <a:rPr lang="fr-CA" smtClean="0"/>
              <a:t>2023-08-16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EDE4B-A618-4349-A5F3-08F52F863656}" type="datetime1">
              <a:rPr lang="fr-CA" smtClean="0"/>
              <a:t>2023-08-16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D45BC-2024-4136-8582-FC90639CC598}" type="datetime1">
              <a:rPr lang="fr-CA" smtClean="0"/>
              <a:t>2023-08-16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E716-1E86-4356-B854-5D6290B5501C}" type="datetime1">
              <a:rPr lang="fr-CA" smtClean="0"/>
              <a:t>2023-08-16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256C-D2DE-4476-8A5D-04E4A9C23D2C}" type="datetime1">
              <a:rPr lang="fr-CA" smtClean="0"/>
              <a:t>2023-08-16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21EA3-C89A-4D6A-AC8D-2702897CF1A1}" type="datetime1">
              <a:rPr lang="fr-CA" smtClean="0"/>
              <a:t>2023-08-16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71C00-1280-4834-BD30-1D7BFE2FA29C}" type="datetime1">
              <a:rPr lang="fr-CA" smtClean="0"/>
              <a:t>2023-08-16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44E82-1ACF-4F13-9B5C-2EFBF6D4CEC2}" type="datetime1">
              <a:rPr lang="fr-CA" smtClean="0"/>
              <a:t>2023-08-16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B78C-8B49-420A-A1BA-B24A8C681A92}" type="datetime1">
              <a:rPr lang="fr-CA" smtClean="0"/>
              <a:t>2023-08-16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77F0-58E3-48A4-96B5-AE7AFBF39FFA}" type="datetime1">
              <a:rPr lang="fr-CA" smtClean="0"/>
              <a:t>2023-08-16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F4A83-FBAC-48D4-97C8-DBD7262AA3AB}" type="datetime1">
              <a:rPr lang="fr-CA" smtClean="0"/>
              <a:t>2023-08-16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6F2A-864F-4DD6-B9DC-D8C376000A7A}" type="datetime1">
              <a:rPr lang="fr-CA" smtClean="0"/>
              <a:t>2023-08-16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08DF486-97F8-4304-80BA-D06046DC3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62"/>
            <a:ext cx="12212091" cy="68467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31993E-A3B9-FFED-5669-02157FF45A2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442772" y="122797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6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6.3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0210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771443"/>
            <a:ext cx="12191999" cy="10865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expédition Hors Zone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34" y="1713602"/>
            <a:ext cx="3349742" cy="833662"/>
          </a:xfrm>
        </p:spPr>
        <p:txBody>
          <a:bodyPr>
            <a:noAutofit/>
          </a:bodyPr>
          <a:lstStyle/>
          <a:p>
            <a:pPr marL="0" marR="234950" lvl="3" indent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dirty="0">
                <a:ea typeface="Trebuchet MS" panose="020B0603020202020204" pitchFamily="34" charset="0"/>
                <a:cs typeface="Trebuchet MS" panose="020B0603020202020204" pitchFamily="34" charset="0"/>
              </a:rPr>
              <a:t>Être assis ou assise sur la grande couverture</a:t>
            </a:r>
            <a:endParaRPr lang="fr-CA" sz="21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9" name="Graphique 16" descr="Aspiration contour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005E70-AC84-28FD-340F-B4AC0A9C5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420" y="1611626"/>
            <a:ext cx="6807461" cy="3700278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41190CF-4104-7AEF-D906-825566D73257}"/>
              </a:ext>
            </a:extLst>
          </p:cNvPr>
          <p:cNvSpPr txBox="1"/>
          <p:nvPr/>
        </p:nvSpPr>
        <p:spPr>
          <a:xfrm>
            <a:off x="8404099" y="1684742"/>
            <a:ext cx="2979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234950" lvl="3" algn="ctr">
              <a:tabLst>
                <a:tab pos="2700655" algn="l"/>
              </a:tabLst>
            </a:pPr>
            <a:r>
              <a:rPr lang="fr-CA" sz="2400" dirty="0">
                <a:ea typeface="Trebuchet MS" panose="020B0603020202020204" pitchFamily="34" charset="0"/>
                <a:cs typeface="Trebuchet MS" panose="020B0603020202020204" pitchFamily="34" charset="0"/>
              </a:rPr>
              <a:t>Le saut du haut de la falaise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49080E2-E144-BF0E-1035-958C3DF25B1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000">
            <a:off x="5892772" y="1906015"/>
            <a:ext cx="2784799" cy="6062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3BAEED-6BEF-D2AB-4E51-8861C9D66D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196">
            <a:off x="1123076" y="2782483"/>
            <a:ext cx="2056402" cy="5645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11A8FA-92A4-0DE1-940B-39A2CB040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84" y="5266035"/>
            <a:ext cx="6359987" cy="109308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790894" y="5489415"/>
            <a:ext cx="624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Franchir la zone de peur et essayer cette situation nouvelle permet d’entrer dans la zone de possibilités. </a:t>
            </a:r>
            <a:endParaRPr lang="fr-CA" i="1" dirty="0"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3208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expédition Hors Zone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823" y="1523772"/>
            <a:ext cx="8358424" cy="39157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234950" lvl="3" indent="0" algn="ctr">
              <a:lnSpc>
                <a:spcPct val="95000"/>
              </a:lnSpc>
              <a:spcBef>
                <a:spcPts val="0"/>
              </a:spcBef>
              <a:spcAft>
                <a:spcPts val="1500"/>
              </a:spcAft>
              <a:buNone/>
              <a:tabLst>
                <a:tab pos="2700655" algn="l"/>
              </a:tabLst>
            </a:pPr>
            <a:r>
              <a:rPr lang="fr-CA" sz="3000" b="1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Vrai ou Faux?</a:t>
            </a: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ct val="96000"/>
              <a:buNone/>
              <a:tabLst>
                <a:tab pos="2700655" algn="l"/>
              </a:tabLst>
            </a:pPr>
            <a:r>
              <a:rPr lang="fr-CA" sz="2700" dirty="0">
                <a:ea typeface="Trebuchet MS" panose="020B0603020202020204" pitchFamily="34" charset="0"/>
                <a:cs typeface="Trebuchet MS" panose="020B0603020202020204" pitchFamily="34" charset="0"/>
              </a:rPr>
              <a:t>Lève une main ouverte pour répondre VRAI ou un poing fermé pour répondre FAUX</a:t>
            </a: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</a:p>
          <a:p>
            <a:pPr marL="457200" marR="234950" lvl="3" indent="-457200" algn="just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ct val="96000"/>
              <a:tabLst>
                <a:tab pos="2700655" algn="l"/>
              </a:tabLst>
            </a:pPr>
            <a:r>
              <a:rPr lang="fr-CA" sz="27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Il n’est pas normal de vivre de l’anxiété.</a:t>
            </a:r>
          </a:p>
          <a:p>
            <a:pPr marL="457200" marR="234950" lvl="3" indent="-457200" algn="just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ct val="96000"/>
              <a:tabLst>
                <a:tab pos="2700655" algn="l"/>
              </a:tabLst>
            </a:pPr>
            <a:r>
              <a:rPr lang="fr-CA" sz="2700" dirty="0">
                <a:ea typeface="Trebuchet MS" panose="020B0603020202020204" pitchFamily="34" charset="0"/>
                <a:cs typeface="Trebuchet MS" panose="020B0603020202020204" pitchFamily="34" charset="0"/>
              </a:rPr>
              <a:t>Fuir ou éviter une situation inconfortable est un excellent moyen pour diminuer son anxiété.</a:t>
            </a:r>
          </a:p>
          <a:p>
            <a:pPr marL="457200" marR="234950" lvl="3" indent="-457200" algn="just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SzPct val="96000"/>
              <a:tabLst>
                <a:tab pos="2700655" algn="l"/>
              </a:tabLst>
            </a:pPr>
            <a:r>
              <a:rPr lang="fr-CA" sz="27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C’est en affrontant nos peurs qu’elles peuvent diminuer, voire disparaître.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818909"/>
            <a:ext cx="12191999" cy="1039090"/>
          </a:xfrm>
          <a:prstGeom prst="rect">
            <a:avLst/>
          </a:prstGeom>
        </p:spPr>
      </p:pic>
      <p:pic>
        <p:nvPicPr>
          <p:cNvPr id="9" name="Graphique 16" descr="Aspiration contour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56D7617-9172-5A21-59AA-00C9EEA8A5A0}"/>
              </a:ext>
            </a:extLst>
          </p:cNvPr>
          <p:cNvSpPr txBox="1"/>
          <p:nvPr/>
        </p:nvSpPr>
        <p:spPr>
          <a:xfrm>
            <a:off x="9639839" y="3087413"/>
            <a:ext cx="140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CC99"/>
                </a:solidFill>
              </a:rPr>
              <a:t>FAUX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40B23D5-49CF-6022-8578-29BF0C8E3E9C}"/>
              </a:ext>
            </a:extLst>
          </p:cNvPr>
          <p:cNvSpPr txBox="1"/>
          <p:nvPr/>
        </p:nvSpPr>
        <p:spPr>
          <a:xfrm>
            <a:off x="9639840" y="3818150"/>
            <a:ext cx="140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CC99"/>
                </a:solidFill>
              </a:rPr>
              <a:t>FAUX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6CB7831-6C56-072D-6FB8-81D0308B0B5B}"/>
              </a:ext>
            </a:extLst>
          </p:cNvPr>
          <p:cNvSpPr txBox="1"/>
          <p:nvPr/>
        </p:nvSpPr>
        <p:spPr>
          <a:xfrm>
            <a:off x="9639838" y="4586125"/>
            <a:ext cx="1400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00CC99"/>
                </a:solidFill>
              </a:rPr>
              <a:t>VRAI</a:t>
            </a:r>
          </a:p>
        </p:txBody>
      </p:sp>
      <p:pic>
        <p:nvPicPr>
          <p:cNvPr id="11" name="Graphique 10" descr="Clenched Fist contour">
            <a:extLst>
              <a:ext uri="{FF2B5EF4-FFF2-40B4-BE49-F238E27FC236}">
                <a16:creationId xmlns:a16="http://schemas.microsoft.com/office/drawing/2014/main" id="{E42E91CF-BA9E-C34D-8431-7B3F2EFCF7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620" y="2971794"/>
            <a:ext cx="622315" cy="622315"/>
          </a:xfrm>
          <a:prstGeom prst="rect">
            <a:avLst/>
          </a:prstGeom>
        </p:spPr>
      </p:pic>
      <p:pic>
        <p:nvPicPr>
          <p:cNvPr id="13" name="Graphique 12" descr="Raised hand contour">
            <a:extLst>
              <a:ext uri="{FF2B5EF4-FFF2-40B4-BE49-F238E27FC236}">
                <a16:creationId xmlns:a16="http://schemas.microsoft.com/office/drawing/2014/main" id="{6109E9C0-CBBB-2CCF-638C-72F7C69FE3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6715" y="4527714"/>
            <a:ext cx="523220" cy="523220"/>
          </a:xfrm>
          <a:prstGeom prst="rect">
            <a:avLst/>
          </a:prstGeom>
        </p:spPr>
      </p:pic>
      <p:pic>
        <p:nvPicPr>
          <p:cNvPr id="14" name="Graphique 13" descr="Clenched Fist contour">
            <a:extLst>
              <a:ext uri="{FF2B5EF4-FFF2-40B4-BE49-F238E27FC236}">
                <a16:creationId xmlns:a16="http://schemas.microsoft.com/office/drawing/2014/main" id="{4887BCDC-8865-4C10-6995-8E15866D46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77621" y="3756293"/>
            <a:ext cx="622315" cy="622315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311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expédition Hors Zone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532436"/>
            <a:ext cx="12191999" cy="1325563"/>
          </a:xfrm>
          <a:prstGeom prst="rect">
            <a:avLst/>
          </a:prstGeom>
        </p:spPr>
      </p:pic>
      <p:pic>
        <p:nvPicPr>
          <p:cNvPr id="9" name="Graphique 16" descr="Aspiration contour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C3A660-150E-3C70-C681-B09B852D7B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4498" flipH="1">
            <a:off x="37454" y="1255113"/>
            <a:ext cx="6583440" cy="43772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331A0A-4774-14F1-ECF6-8CB218EAD2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690226"/>
            <a:ext cx="5830958" cy="3996636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1F03F2D-48F7-17B0-D444-B9B8273999A4}"/>
              </a:ext>
            </a:extLst>
          </p:cNvPr>
          <p:cNvSpPr txBox="1">
            <a:spLocks/>
          </p:cNvSpPr>
          <p:nvPr/>
        </p:nvSpPr>
        <p:spPr>
          <a:xfrm>
            <a:off x="909014" y="2544876"/>
            <a:ext cx="4873113" cy="2025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234950" lvl="3" indent="0" algn="ctr">
              <a:lnSpc>
                <a:spcPct val="100000"/>
              </a:lnSpc>
              <a:spcBef>
                <a:spcPts val="0"/>
              </a:spcBef>
              <a:buSzPct val="80000"/>
              <a:buNone/>
              <a:tabLst>
                <a:tab pos="2700655" algn="l"/>
              </a:tabLst>
            </a:pPr>
            <a:r>
              <a:rPr lang="fr-CA" sz="2400" dirty="0">
                <a:ea typeface="Trebuchet MS" panose="020B0603020202020204" pitchFamily="34" charset="0"/>
                <a:cs typeface="Trebuchet MS" panose="020B0603020202020204" pitchFamily="34" charset="0"/>
              </a:rPr>
              <a:t>Peux-tu me raconter une fois où tu as dû sortir de ta zone de confort ? As-tu eu envie de fuir ?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56E4B47-F524-5BDD-AB6A-2ED5C756102A}"/>
              </a:ext>
            </a:extLst>
          </p:cNvPr>
          <p:cNvSpPr txBox="1">
            <a:spLocks/>
          </p:cNvSpPr>
          <p:nvPr/>
        </p:nvSpPr>
        <p:spPr>
          <a:xfrm>
            <a:off x="6979694" y="2411946"/>
            <a:ext cx="4273017" cy="1600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marR="234950" lvl="3" indent="-360363" algn="ctr">
              <a:lnSpc>
                <a:spcPct val="100000"/>
              </a:lnSpc>
              <a:spcBef>
                <a:spcPts val="0"/>
              </a:spcBef>
              <a:buSzPct val="80000"/>
              <a:tabLst>
                <a:tab pos="2700655" algn="l"/>
              </a:tabLst>
            </a:pPr>
            <a:endParaRPr lang="fr-FR" sz="24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lvl="0" indent="0" algn="ctr">
              <a:buNone/>
            </a:pPr>
            <a:r>
              <a:rPr lang="fr-CA" sz="2400" dirty="0"/>
              <a:t>Que pourrais-tu faire pour t’aider à affronter les situations anxiogènes?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721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816" y="1901952"/>
            <a:ext cx="4347639" cy="2962656"/>
          </a:xfrm>
          <a:ln w="38100">
            <a:solidFill>
              <a:srgbClr val="00CC99"/>
            </a:solidFill>
          </a:ln>
        </p:spPr>
        <p:txBody>
          <a:bodyPr>
            <a:normAutofit lnSpcReduction="10000"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endParaRPr lang="fr-CA" sz="1000" spc="-15" dirty="0">
              <a:effectLst/>
              <a:latin typeface="Calibri" panose="020F050202020403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essaie d’utiliser au moins un moyen pour diminuer ou affronter ton anxiété si tu réalises que      tu as envie de fuir une situation inconfortable.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CFFF4A06-4328-3AE5-065E-5C13360C8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4"/>
            <a:ext cx="12221898" cy="684126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10"/>
            <a:ext cx="12191998" cy="6857990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258" y="355889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8" y="2424965"/>
            <a:ext cx="3426554" cy="2622398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dirty="0">
                <a:latin typeface="Calibri" panose="020F0502020204030204" pitchFamily="34" charset="0"/>
              </a:rPr>
              <a:t>A</a:t>
            </a:r>
            <a:r>
              <a:rPr lang="fr-CA" sz="2400" b="0" i="0" dirty="0">
                <a:effectLst/>
                <a:latin typeface="Calibri" panose="020F0502020204030204" pitchFamily="34" charset="0"/>
              </a:rPr>
              <a:t>u dernier atelier, nous avons parlé du stress et de l’anxiété…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400" dirty="0">
                <a:latin typeface="Calibri"/>
                <a:cs typeface="Calibri"/>
              </a:rPr>
              <a:t>proposé</a:t>
            </a:r>
            <a:r>
              <a:rPr lang="fr-CA" sz="24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400" dirty="0">
                <a:latin typeface="Calibri"/>
                <a:cs typeface="Calibri"/>
              </a:rPr>
              <a:t>réalisé</a:t>
            </a:r>
            <a:r>
              <a:rPr lang="fr-CA" sz="2400" b="0" i="0" dirty="0">
                <a:effectLst/>
                <a:latin typeface="Calibri"/>
                <a:cs typeface="Calibri"/>
              </a:rPr>
              <a:t>.</a:t>
            </a:r>
            <a:endParaRPr lang="fr-CA" sz="24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7DE8D1-E299-339D-3DF7-853BE5101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0" y="0"/>
            <a:ext cx="12191998" cy="68579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r="3567"/>
          <a:stretch/>
        </p:blipFill>
        <p:spPr>
          <a:xfrm>
            <a:off x="1857326" y="0"/>
            <a:ext cx="8477348" cy="6858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6923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B9388B8C-14E7-3266-DDA8-941257E64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511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10A8D777-43CE-F2FF-A36C-3732B2A0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" y="0"/>
            <a:ext cx="12192000" cy="6869191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615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DE3D259-D997-11EF-7341-5061C9D48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589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437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1AF611-1D64-5B9D-877A-AB94DCEC7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40738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F11A8FA-92A4-0DE1-940B-39A2CB040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32" y="3725936"/>
            <a:ext cx="7715236" cy="10930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expédition Hors Zone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117" y="1986393"/>
            <a:ext cx="9867683" cy="2536927"/>
          </a:xfrm>
        </p:spPr>
        <p:txBody>
          <a:bodyPr>
            <a:normAutofit fontScale="92500" lnSpcReduction="10000"/>
          </a:bodyPr>
          <a:lstStyle/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Léo et Charlie semblen</a:t>
            </a: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t vivre de l’anxiété vis-à-vis de la randonnée au mont Jacques-Cartier…</a:t>
            </a:r>
          </a:p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1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ea typeface="Trebuchet MS" panose="020B0603020202020204" pitchFamily="34" charset="0"/>
                <a:cs typeface="Trebuchet MS" panose="020B0603020202020204" pitchFamily="34" charset="0"/>
              </a:rPr>
              <a:t>Cette expédition les amène à sortir de leur zone de confort.</a:t>
            </a:r>
          </a:p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ctr">
              <a:lnSpc>
                <a:spcPct val="100000"/>
              </a:lnSpc>
              <a:buSzPct val="80000"/>
              <a:buNone/>
              <a:tabLst>
                <a:tab pos="2700655" algn="l"/>
              </a:tabLst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Selon toi, qu’est-ce qu’une zone de confort?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9" name="Graphique 16" descr="Aspiration contour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expédition Hors Zone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74" y="2453037"/>
            <a:ext cx="4843584" cy="1536400"/>
          </a:xfrm>
        </p:spPr>
        <p:txBody>
          <a:bodyPr>
            <a:noAutofit/>
          </a:bodyPr>
          <a:lstStyle/>
          <a:p>
            <a:pPr marL="0" marR="234950" lvl="3" indent="0" algn="just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dirty="0">
                <a:ea typeface="Trebuchet MS" panose="020B0603020202020204" pitchFamily="34" charset="0"/>
                <a:cs typeface="Trebuchet MS" panose="020B0603020202020204" pitchFamily="34" charset="0"/>
              </a:rPr>
              <a:t>Ta zone de confort, c’est là où tu te sens bien, en terrain connu. C’est quand tu te sens à l’aise.</a:t>
            </a: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1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234950" lvl="3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1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771443"/>
            <a:ext cx="12191999" cy="1086555"/>
          </a:xfrm>
          <a:prstGeom prst="rect">
            <a:avLst/>
          </a:prstGeom>
        </p:spPr>
      </p:pic>
      <p:pic>
        <p:nvPicPr>
          <p:cNvPr id="9" name="Graphique 16" descr="Aspiration contour">
            <a:extLst>
              <a:ext uri="{FF2B5EF4-FFF2-40B4-BE49-F238E27FC236}">
                <a16:creationId xmlns:a16="http://schemas.microsoft.com/office/drawing/2014/main" id="{DD8A9F35-B191-4F8F-95E9-CD2DAD91C7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6368" y="470827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005E70-AC84-28FD-340F-B4AC0A9C5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91" y="1451748"/>
            <a:ext cx="6807461" cy="37002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3BAEED-6BEF-D2AB-4E51-8861C9D66D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842">
            <a:off x="3888576" y="3622199"/>
            <a:ext cx="2208206" cy="60627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5038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45B511-0DEA-4F98-BBB2-40ED9EB9DC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A46683-6DDB-4F31-AFED-9D6CED3F1BCB}">
  <ds:schemaRefs>
    <ds:schemaRef ds:uri="http://purl.org/dc/terms/"/>
    <ds:schemaRef ds:uri="cd95c8f1-3cc3-4b75-8c41-c750205dc126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bc2d96f8-f76f-46b3-b2c2-a8ec45c8f18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291</Words>
  <Application>Microsoft Office PowerPoint</Application>
  <PresentationFormat>Grand écran</PresentationFormat>
  <Paragraphs>48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expédition Hors Zone</vt:lpstr>
      <vt:lpstr>Une expédition Hors Zone</vt:lpstr>
      <vt:lpstr>Présentation PowerPoint</vt:lpstr>
      <vt:lpstr>Une expédition Hors Zone</vt:lpstr>
      <vt:lpstr>Une expédition Hors Zone</vt:lpstr>
      <vt:lpstr>Une expédition Hors Zone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Joelle Lepage</cp:lastModifiedBy>
  <cp:revision>35</cp:revision>
  <dcterms:created xsi:type="dcterms:W3CDTF">2021-07-12T13:08:33Z</dcterms:created>
  <dcterms:modified xsi:type="dcterms:W3CDTF">2023-08-16T12:52:01Z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