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7" r:id="rId5"/>
    <p:sldId id="266" r:id="rId6"/>
    <p:sldId id="271" r:id="rId7"/>
    <p:sldId id="274" r:id="rId8"/>
    <p:sldId id="275" r:id="rId9"/>
    <p:sldId id="276" r:id="rId10"/>
    <p:sldId id="256" r:id="rId11"/>
    <p:sldId id="272" r:id="rId12"/>
    <p:sldId id="267" r:id="rId13"/>
    <p:sldId id="268" r:id="rId14"/>
    <p:sldId id="260" r:id="rId15"/>
    <p:sldId id="270" r:id="rId16"/>
    <p:sldId id="273" r:id="rId17"/>
    <p:sldId id="269" r:id="rId18"/>
    <p:sldId id="263" r:id="rId19"/>
    <p:sldId id="258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5B80EEC-3FDE-7639-6BEF-92FF16B5F7A8}" name="Sloe Gestion" initials="SG" userId="650979b2b65ec432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Dupuis" initials="AD" lastIdx="1" clrIdx="0">
    <p:extLst>
      <p:ext uri="{19B8F6BF-5375-455C-9EA6-DF929625EA0E}">
        <p15:presenceInfo xmlns:p15="http://schemas.microsoft.com/office/powerpoint/2012/main" userId="Audrey Dupuis" providerId="None"/>
      </p:ext>
    </p:extLst>
  </p:cmAuthor>
  <p:cmAuthor id="2" name="Sloe Gestion" initials="SG" lastIdx="2" clrIdx="1">
    <p:extLst>
      <p:ext uri="{19B8F6BF-5375-455C-9EA6-DF929625EA0E}">
        <p15:presenceInfo xmlns:p15="http://schemas.microsoft.com/office/powerpoint/2012/main" userId="650979b2b65ec43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BFB98-CFE9-4751-9A92-7F427DED5D5B}" type="datetimeFigureOut">
              <a:rPr lang="fr-CA" smtClean="0"/>
              <a:t>2023-08-10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066088-BAF6-4E20-A400-FA081C27BA4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42664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066088-BAF6-4E20-A400-FA081C27BA44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24328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3D3CE-14AF-44E5-9E9E-2C6E6667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B72BE2-D996-48FF-8872-DE0B765F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9040F8-1AC7-4DDE-8CA8-C25E3C39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AF826-57CC-46A1-B6DD-8AFCF690B9B4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EB756F-3E74-42BB-8254-863A174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7CE53-05B4-4B51-9F33-76DFC410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899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BB800-36B8-40E2-8CC5-075129E8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55533-A4EC-432F-9112-1604FCA50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20EC3-8C1B-4F1A-BE9F-06BC49FF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4FADB-BE95-412C-8731-1579781455A7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38340-6B02-48E4-AF2D-C0FABABD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D51069-9148-4F87-B805-A87B4807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155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58AC7E-36C7-4B0B-A279-C12B4C2BB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141763-0F75-4152-B941-3CF11DF2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5483E4-E8F4-4E97-A87D-F150CDA4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7BAC3-6183-43F4-97D4-C510966835EA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45879-FEF2-4529-80DD-4109363F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F71C3A-279B-4F2E-9F8D-11396F45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653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7216C2-18E4-4122-B4FA-E31EBB9D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15760-34FA-40B8-A870-B6F8524D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34C8F-64B1-4BB3-AE52-BD465628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7779-6134-48C7-9A60-63B850887707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F79954-6D49-42B1-8876-651D8F5E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2342D8-5AC7-4141-9459-80E09B6D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344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B027E-3A99-4380-BD55-7EC64430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465FD8-1C87-4A31-A382-3134AA3C7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B7CE8-9504-4B64-86DF-B7DDB48A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F923-4BFD-4263-9BBC-FD4186EE05AE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E81B9F-1CE0-413D-BF74-F506F905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0DF48-3AB1-4177-BA5D-5AAFCEB4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222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ABE82-E545-44F8-8B57-C60E9F20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92BEA-72C3-4508-A31C-7DFF104C9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04914F-E490-4B2B-BC40-543361316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C735BC-1C3C-47B1-A127-5B32B297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5A67-C4EC-44EF-B1B6-DBF8ED91FF04}" type="datetime1">
              <a:rPr lang="fr-CA" smtClean="0"/>
              <a:t>2023-08-10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5AB14E-25EA-4469-940E-85DBBDEA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54A577-E36F-4571-89DC-0637733D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301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7EC3-20B9-456B-BF2A-1EB685F2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60F2A9-6C6B-4BEB-8EB0-FDCEE0A2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13F80F-F404-41B3-AE4A-854128D27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C2AB59-4D3A-49BE-B002-AC8E91021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17B4C4-634E-4932-A2E5-30F07620E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51ACF2A-DD1E-4A7C-AA2C-9906A877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1810A-E551-4AD4-B78E-04F6F07FECE5}" type="datetime1">
              <a:rPr lang="fr-CA" smtClean="0"/>
              <a:t>2023-08-10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5508BD-1C1A-455E-B820-F74055EE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03A265-83D1-45BE-A1FA-26FFE521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970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8B16C-45FC-45F6-82AF-030FBE60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E8B33B-7D62-48ED-8A5D-0FD9EC66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0A4A1-74C2-4A38-82EB-ABFF4F204BDD}" type="datetime1">
              <a:rPr lang="fr-CA" smtClean="0"/>
              <a:t>2023-08-10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6617B6-4E63-4154-82B2-79ACCC0A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6D0656-937B-4F59-85C8-15E59C70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376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A1F399-E266-42E6-B85C-40F646E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B25E-38C9-4D45-B6F8-8B70CBE4433F}" type="datetime1">
              <a:rPr lang="fr-CA" smtClean="0"/>
              <a:t>2023-08-10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CBF460-B069-4A92-8CC0-B245BBC3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81962B-9765-41BF-9029-C8B203FE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323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EF963-0F58-4A4C-A39F-5F076480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47426-5167-4CA5-99DE-FE3C46B4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540BF6-F17C-438A-ACAB-5A1E26BC5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ED5592-8971-4F18-81D2-E46FD0F4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0183-11AA-43BD-B772-F608C48F2F7F}" type="datetime1">
              <a:rPr lang="fr-CA" smtClean="0"/>
              <a:t>2023-08-10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68E751-8210-4BEF-9993-EC277B57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95D4A9-0788-4ACC-9C13-ABA547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54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1F347-5042-45C5-8C8C-25FC57F0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038D53-D22C-4893-B71B-881C172C8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2B903E-BA25-47D8-ACB4-68308CF5E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D9D55E-7921-47C2-9C2C-A7C97A00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2D48B-39D9-4550-B61B-2C773CAB439C}" type="datetime1">
              <a:rPr lang="fr-CA" smtClean="0"/>
              <a:t>2023-08-10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5FA527-F6C6-4C2F-9E4C-9C3ACF8C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E7808-331D-4EBC-9EBE-B5A15B74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47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4E022E-EE2C-4453-99A5-58594152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41E99C-3C72-4016-A3C6-20A47CD8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24E14C-17D5-4CCF-B37B-9C161C897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A7592-C7E6-45CA-A7E7-DAD1D042781C}" type="datetime1">
              <a:rPr lang="fr-CA" smtClean="0"/>
              <a:t>2023-08-10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6B07F2-177B-4522-B3E0-8033EE35D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0F1EBC-A2A1-4196-9764-DBBE014A6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3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927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8.xml"/><Relationship Id="rId7" Type="http://schemas.openxmlformats.org/officeDocument/2006/relationships/image" Target="../media/image9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0.xml"/><Relationship Id="rId10" Type="http://schemas.openxmlformats.org/officeDocument/2006/relationships/image" Target="../media/image14.emf"/><Relationship Id="rId4" Type="http://schemas.openxmlformats.org/officeDocument/2006/relationships/tags" Target="../tags/tag29.xml"/><Relationship Id="rId9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tags" Target="../tags/tag3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.sv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image" Target="../media/image13.png"/><Relationship Id="rId5" Type="http://schemas.openxmlformats.org/officeDocument/2006/relationships/tags" Target="../tags/tag35.xml"/><Relationship Id="rId10" Type="http://schemas.openxmlformats.org/officeDocument/2006/relationships/image" Target="../media/image11.svg"/><Relationship Id="rId4" Type="http://schemas.openxmlformats.org/officeDocument/2006/relationships/tags" Target="../tags/tag34.xml"/><Relationship Id="rId9" Type="http://schemas.openxmlformats.org/officeDocument/2006/relationships/image" Target="../media/image10.png"/><Relationship Id="rId1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9.xml"/><Relationship Id="rId7" Type="http://schemas.openxmlformats.org/officeDocument/2006/relationships/image" Target="../media/image9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1.xml"/><Relationship Id="rId10" Type="http://schemas.openxmlformats.org/officeDocument/2006/relationships/image" Target="../media/image15.png"/><Relationship Id="rId4" Type="http://schemas.openxmlformats.org/officeDocument/2006/relationships/tags" Target="../tags/tag40.xml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44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.png"/><Relationship Id="rId5" Type="http://schemas.openxmlformats.org/officeDocument/2006/relationships/tags" Target="../tags/tag46.xml"/><Relationship Id="rId10" Type="http://schemas.openxmlformats.org/officeDocument/2006/relationships/image" Target="../media/image11.svg"/><Relationship Id="rId4" Type="http://schemas.openxmlformats.org/officeDocument/2006/relationships/tags" Target="../tags/tag45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49.xml"/><Relationship Id="rId7" Type="http://schemas.openxmlformats.org/officeDocument/2006/relationships/image" Target="../media/image9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1.xml"/><Relationship Id="rId10" Type="http://schemas.openxmlformats.org/officeDocument/2006/relationships/image" Target="../media/image17.png"/><Relationship Id="rId4" Type="http://schemas.openxmlformats.org/officeDocument/2006/relationships/tags" Target="../tags/tag50.xml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5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19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6.xml"/><Relationship Id="rId7" Type="http://schemas.openxmlformats.org/officeDocument/2006/relationships/image" Target="../media/image9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.xml"/><Relationship Id="rId10" Type="http://schemas.openxmlformats.org/officeDocument/2006/relationships/image" Target="../media/image11.png"/><Relationship Id="rId4" Type="http://schemas.openxmlformats.org/officeDocument/2006/relationships/tags" Target="../tags/tag17.xml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4.sv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12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11.svg"/><Relationship Id="rId5" Type="http://schemas.openxmlformats.org/officeDocument/2006/relationships/tags" Target="../tags/tag23.xml"/><Relationship Id="rId15" Type="http://schemas.openxmlformats.org/officeDocument/2006/relationships/image" Target="../media/image16.svg"/><Relationship Id="rId10" Type="http://schemas.openxmlformats.org/officeDocument/2006/relationships/image" Target="../media/image10.png"/><Relationship Id="rId4" Type="http://schemas.openxmlformats.org/officeDocument/2006/relationships/tags" Target="../tags/tag22.xml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5D82372-74A8-43C2-B5CE-A9DE1934FD8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6AE3D705-0A12-4961-BE71-60B76A362E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93A16DD-8FB8-448B-BE47-9C9BA2474C5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814627" y="329045"/>
            <a:ext cx="117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00CC99"/>
                </a:solidFill>
              </a:rPr>
              <a:t>5</a:t>
            </a:r>
            <a:r>
              <a:rPr lang="fr-CA" baseline="30000" dirty="0">
                <a:solidFill>
                  <a:srgbClr val="00CC99"/>
                </a:solidFill>
              </a:rPr>
              <a:t>e</a:t>
            </a:r>
            <a:r>
              <a:rPr lang="fr-CA" dirty="0">
                <a:solidFill>
                  <a:srgbClr val="00CC99"/>
                </a:solidFill>
              </a:rPr>
              <a:t> année</a:t>
            </a:r>
          </a:p>
          <a:p>
            <a:r>
              <a:rPr lang="fr-CA" dirty="0">
                <a:solidFill>
                  <a:srgbClr val="00CC99"/>
                </a:solidFill>
              </a:rPr>
              <a:t>Atelier 5.3</a:t>
            </a:r>
          </a:p>
        </p:txBody>
      </p:sp>
    </p:spTree>
    <p:extLst>
      <p:ext uri="{BB962C8B-B14F-4D97-AF65-F5344CB8AC3E}">
        <p14:creationId xmlns:p14="http://schemas.microsoft.com/office/powerpoint/2010/main" val="1420043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La grande traversée de Léo Laroche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775211" y="2435505"/>
            <a:ext cx="3922606" cy="1694706"/>
          </a:xfrm>
        </p:spPr>
        <p:txBody>
          <a:bodyPr>
            <a:normAutofit/>
          </a:bodyPr>
          <a:lstStyle/>
          <a:p>
            <a:pPr marL="0" marR="44450" lvl="3" indent="0" algn="ctr"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FR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Quel fruit préférerais-tu manger parmi ces choix? </a:t>
            </a:r>
          </a:p>
          <a:p>
            <a:pPr marL="0" marR="44450" lvl="3" indent="0" algn="ctr"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FR" sz="2800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</a:endParaRPr>
          </a:p>
          <a:p>
            <a:pPr marL="0" marR="44450" lvl="3" indent="0" algn="ctr"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FR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Pourquoi?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0" y="5671127"/>
            <a:ext cx="12191999" cy="1186872"/>
          </a:xfrm>
          <a:prstGeom prst="rect">
            <a:avLst/>
          </a:prstGeom>
        </p:spPr>
      </p:pic>
      <p:pic>
        <p:nvPicPr>
          <p:cNvPr id="14" name="Graphique 13" descr="Natation contour">
            <a:extLst>
              <a:ext uri="{FF2B5EF4-FFF2-40B4-BE49-F238E27FC236}">
                <a16:creationId xmlns:a16="http://schemas.microsoft.com/office/drawing/2014/main" id="{4BC967A2-16E6-4989-8028-B5972446ABA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240617" y="515765"/>
            <a:ext cx="914400" cy="914400"/>
          </a:xfrm>
          <a:prstGeom prst="rect">
            <a:avLst/>
          </a:prstGeom>
        </p:spPr>
      </p:pic>
      <p:pic>
        <p:nvPicPr>
          <p:cNvPr id="9" name="Image 8"/>
          <p:cNvPicPr/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223" y="1690688"/>
            <a:ext cx="4263776" cy="38302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07534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La grande traversée de Léo Laroche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062182" y="1911010"/>
            <a:ext cx="10196945" cy="303598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marR="44450" lvl="3" indent="0" algn="just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FR" sz="2400" dirty="0">
                <a:ea typeface="Trebuchet MS" panose="020B0603020202020204" pitchFamily="34" charset="0"/>
              </a:rPr>
              <a:t>C</a:t>
            </a:r>
            <a:r>
              <a:rPr lang="fr-FR" sz="2400" dirty="0">
                <a:effectLst/>
                <a:ea typeface="Trebuchet MS" panose="020B0603020202020204" pitchFamily="34" charset="0"/>
              </a:rPr>
              <a:t>haque jour, tu fais des choix pour bien nourrir ton corps d’aliments sains. </a:t>
            </a:r>
            <a:r>
              <a:rPr lang="fr-FR" sz="2400" dirty="0">
                <a:ea typeface="Trebuchet MS" panose="020B0603020202020204" pitchFamily="34" charset="0"/>
              </a:rPr>
              <a:t>Les mêmes choix </a:t>
            </a:r>
            <a:r>
              <a:rPr lang="fr-FR" sz="2400" dirty="0">
                <a:effectLst/>
                <a:ea typeface="Trebuchet MS" panose="020B0603020202020204" pitchFamily="34" charset="0"/>
              </a:rPr>
              <a:t>s’imposent pour bien nourrir ta tête et tes pensées.</a:t>
            </a:r>
            <a:endParaRPr lang="fr-FR" sz="2400" dirty="0">
              <a:effectLst/>
              <a:ea typeface="Trebuchet MS" panose="020B0603020202020204" pitchFamily="34" charset="0"/>
              <a:cs typeface="Calibri"/>
            </a:endParaRPr>
          </a:p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FR" sz="2400" dirty="0">
              <a:effectLst/>
              <a:ea typeface="Trebuchet MS" panose="020B0603020202020204" pitchFamily="34" charset="0"/>
              <a:cs typeface="Calibri"/>
            </a:endParaRPr>
          </a:p>
          <a:p>
            <a:pPr marL="895350" marR="44450" lvl="3" indent="0" algn="just">
              <a:lnSpc>
                <a:spcPct val="110000"/>
              </a:lnSpc>
              <a:spcBef>
                <a:spcPts val="900"/>
              </a:spcBef>
              <a:buNone/>
              <a:tabLst>
                <a:tab pos="2700655" algn="l"/>
              </a:tabLst>
            </a:pPr>
            <a:r>
              <a:rPr lang="fr-FR" sz="2400" dirty="0">
                <a:effectLst/>
                <a:ea typeface="Trebuchet MS" panose="020B0603020202020204" pitchFamily="34" charset="0"/>
              </a:rPr>
              <a:t>Adopter uniquement des pensées négatives, nuisibles ou dégradantes</a:t>
            </a:r>
            <a:r>
              <a:rPr lang="fr-FR" sz="2400" dirty="0">
                <a:ea typeface="Trebuchet MS" panose="020B0603020202020204" pitchFamily="34" charset="0"/>
              </a:rPr>
              <a:t> </a:t>
            </a:r>
            <a:r>
              <a:rPr lang="fr-FR" sz="2400" dirty="0">
                <a:effectLst/>
                <a:ea typeface="Trebuchet MS" panose="020B0603020202020204" pitchFamily="34" charset="0"/>
              </a:rPr>
              <a:t>risque d’affecter ta confiance en toi, de jouer sur ton humeur et sur ta mise en action.</a:t>
            </a:r>
          </a:p>
          <a:p>
            <a:pPr marL="89535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endParaRPr lang="fr-FR" sz="2400" dirty="0">
              <a:effectLst/>
              <a:ea typeface="Trebuchet MS" panose="020B0603020202020204" pitchFamily="34" charset="0"/>
              <a:cs typeface="Calibri"/>
            </a:endParaRPr>
          </a:p>
          <a:p>
            <a:pPr marL="895350" marR="44450" lvl="3" indent="0" algn="just">
              <a:lnSpc>
                <a:spcPct val="110000"/>
              </a:lnSpc>
              <a:spcBef>
                <a:spcPts val="900"/>
              </a:spcBef>
              <a:buNone/>
              <a:tabLst>
                <a:tab pos="2700655" algn="l"/>
              </a:tabLst>
            </a:pPr>
            <a:r>
              <a:rPr lang="fr-FR" sz="2400" dirty="0">
                <a:ea typeface="Trebuchet MS" panose="020B0603020202020204" pitchFamily="34" charset="0"/>
              </a:rPr>
              <a:t>Mais si tu adoptes d</a:t>
            </a:r>
            <a:r>
              <a:rPr lang="fr-FR" sz="2400" dirty="0">
                <a:effectLst/>
                <a:ea typeface="Trebuchet MS" panose="020B0603020202020204" pitchFamily="34" charset="0"/>
              </a:rPr>
              <a:t>es pensées plus positives et aidantes, tu as de meilleures chances de te sentir en confiance vis-à-vis des défis qui se présentent à toi.</a:t>
            </a:r>
            <a:endParaRPr lang="fr-CA" sz="24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t="72843"/>
          <a:stretch/>
        </p:blipFill>
        <p:spPr>
          <a:xfrm>
            <a:off x="0" y="5728636"/>
            <a:ext cx="12191999" cy="1325563"/>
          </a:xfrm>
          <a:prstGeom prst="rect">
            <a:avLst/>
          </a:prstGeom>
        </p:spPr>
      </p:pic>
      <p:pic>
        <p:nvPicPr>
          <p:cNvPr id="14" name="Graphique 13" descr="Natation contour">
            <a:extLst>
              <a:ext uri="{FF2B5EF4-FFF2-40B4-BE49-F238E27FC236}">
                <a16:creationId xmlns:a16="http://schemas.microsoft.com/office/drawing/2014/main" id="{4BC967A2-16E6-4989-8028-B5972446ABA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240617" y="515765"/>
            <a:ext cx="914400" cy="914400"/>
          </a:xfrm>
          <a:prstGeom prst="rect">
            <a:avLst/>
          </a:prstGeom>
        </p:spPr>
      </p:pic>
      <p:pic>
        <p:nvPicPr>
          <p:cNvPr id="16" name="Graphique 15" descr="Contour de visage avec grimace avec un remplissage uni">
            <a:extLst>
              <a:ext uri="{FF2B5EF4-FFF2-40B4-BE49-F238E27FC236}">
                <a16:creationId xmlns:a16="http://schemas.microsoft.com/office/drawing/2014/main" id="{BBAC6B7B-912A-41AE-917C-90F8F6A59E9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32873" y="4111036"/>
            <a:ext cx="858982" cy="858982"/>
          </a:xfrm>
          <a:prstGeom prst="rect">
            <a:avLst/>
          </a:prstGeom>
        </p:spPr>
      </p:pic>
      <p:pic>
        <p:nvPicPr>
          <p:cNvPr id="18" name="Graphique 17" descr="Contour de visage inquiet avec un remplissage uni">
            <a:extLst>
              <a:ext uri="{FF2B5EF4-FFF2-40B4-BE49-F238E27FC236}">
                <a16:creationId xmlns:a16="http://schemas.microsoft.com/office/drawing/2014/main" id="{710F277E-A99A-4D71-81A8-A7225A08B11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932873" y="2964418"/>
            <a:ext cx="858982" cy="85898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0480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La grande traversée de Léo Laroche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858386" y="2021392"/>
            <a:ext cx="8296631" cy="30359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marR="44450" lvl="3" indent="-457200" algn="just">
              <a:spcBef>
                <a:spcPts val="900"/>
              </a:spcBef>
              <a:tabLst>
                <a:tab pos="2700655" algn="l"/>
              </a:tabLst>
            </a:pPr>
            <a:r>
              <a:rPr lang="fr-CA" sz="2800" dirty="0">
                <a:ea typeface="Trebuchet MS" panose="020B0603020202020204" pitchFamily="34" charset="0"/>
              </a:rPr>
              <a:t>Toi, dans quelles situations de ta vie as-tu tendance à nourrir tes pensées de fruits moches et pourris?</a:t>
            </a:r>
            <a:endParaRPr lang="fr-CA" sz="2800" dirty="0">
              <a:ea typeface="Trebuchet MS" panose="020B0603020202020204" pitchFamily="34" charset="0"/>
              <a:cs typeface="Calibri"/>
            </a:endParaRPr>
          </a:p>
          <a:p>
            <a:pPr marL="457200" marR="44450" lvl="3" indent="-457200" algn="just">
              <a:spcBef>
                <a:spcPts val="0"/>
              </a:spcBef>
              <a:tabLst>
                <a:tab pos="2700655" algn="l"/>
              </a:tabLst>
            </a:pPr>
            <a:endParaRPr lang="fr-CA" sz="28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57200" marR="44450" lvl="3" indent="-457200" algn="just">
              <a:spcBef>
                <a:spcPts val="0"/>
              </a:spcBef>
              <a:tabLst>
                <a:tab pos="2700655" algn="l"/>
              </a:tabLst>
            </a:pPr>
            <a:r>
              <a:rPr lang="fr-CA" sz="2800" dirty="0">
                <a:ea typeface="Trebuchet MS" panose="020B0603020202020204" pitchFamily="34" charset="0"/>
                <a:cs typeface="Trebuchet MS" panose="020B0603020202020204" pitchFamily="34" charset="0"/>
              </a:rPr>
              <a:t>Quelles sont les pensées que tu as tendance à adopter dans ces situations?</a:t>
            </a:r>
            <a:endParaRPr lang="fr-CA" sz="28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14" name="Graphique 13" descr="Natation contour">
            <a:extLst>
              <a:ext uri="{FF2B5EF4-FFF2-40B4-BE49-F238E27FC236}">
                <a16:creationId xmlns:a16="http://schemas.microsoft.com/office/drawing/2014/main" id="{4BC967A2-16E6-4989-8028-B5972446ABA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240617" y="515765"/>
            <a:ext cx="914400" cy="9144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430F2C8-1D86-72CD-F59B-3BA19CFD26F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36" y="2188230"/>
            <a:ext cx="1533147" cy="3413767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7458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La grande traversée de Léo Laroche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754909" y="2021392"/>
            <a:ext cx="6719240" cy="30359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marR="44450" lvl="3" indent="-457200" algn="just">
              <a:lnSpc>
                <a:spcPct val="100000"/>
              </a:lnSpc>
              <a:spcBef>
                <a:spcPts val="0"/>
              </a:spcBef>
              <a:buSzPct val="80000"/>
              <a:tabLst>
                <a:tab pos="2700655" algn="l"/>
              </a:tabLst>
            </a:pPr>
            <a:r>
              <a:rPr lang="fr-CA" sz="3200" dirty="0">
                <a:ea typeface="Trebuchet MS" panose="020B0603020202020204" pitchFamily="34" charset="0"/>
                <a:cs typeface="Trebuchet MS" panose="020B0603020202020204" pitchFamily="34" charset="0"/>
              </a:rPr>
              <a:t>Place-toi en équipe de 3 ou 4.</a:t>
            </a:r>
          </a:p>
          <a:p>
            <a:pPr marL="457200" marR="44450" lvl="3" indent="-457200" algn="just">
              <a:lnSpc>
                <a:spcPct val="100000"/>
              </a:lnSpc>
              <a:spcBef>
                <a:spcPts val="0"/>
              </a:spcBef>
              <a:buSzPct val="80000"/>
              <a:tabLst>
                <a:tab pos="2700655" algn="l"/>
              </a:tabLst>
            </a:pPr>
            <a:endParaRPr lang="fr-CA" sz="3200" dirty="0"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57200" marR="44450" lvl="3" indent="-457200" algn="just">
              <a:lnSpc>
                <a:spcPct val="100000"/>
              </a:lnSpc>
              <a:spcBef>
                <a:spcPts val="0"/>
              </a:spcBef>
              <a:buSzPct val="80000"/>
              <a:tabLst>
                <a:tab pos="2700655" algn="l"/>
              </a:tabLst>
            </a:pPr>
            <a:r>
              <a:rPr lang="fr-CA" sz="32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Essaie de trouver des pensées qui pourraient être aidantes dans les situations notées au tableau.</a:t>
            </a: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t="72843"/>
          <a:stretch/>
        </p:blipFill>
        <p:spPr>
          <a:xfrm>
            <a:off x="0" y="5458691"/>
            <a:ext cx="12191999" cy="1399308"/>
          </a:xfrm>
          <a:prstGeom prst="rect">
            <a:avLst/>
          </a:prstGeom>
        </p:spPr>
      </p:pic>
      <p:pic>
        <p:nvPicPr>
          <p:cNvPr id="14" name="Graphique 13" descr="Natation contour">
            <a:extLst>
              <a:ext uri="{FF2B5EF4-FFF2-40B4-BE49-F238E27FC236}">
                <a16:creationId xmlns:a16="http://schemas.microsoft.com/office/drawing/2014/main" id="{4BC967A2-16E6-4989-8028-B5972446ABA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240617" y="515765"/>
            <a:ext cx="914400" cy="914400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5B079AAA-4733-D138-A18A-D0EF06A4DB7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719" y="1939839"/>
            <a:ext cx="2349795" cy="405152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48904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La grande traversée de Léo Laroche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969818" y="1690688"/>
            <a:ext cx="10252364" cy="303598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marR="44450" lvl="3" indent="0" algn="just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800" dirty="0">
                <a:ea typeface="Trebuchet MS" panose="020B0603020202020204" pitchFamily="34" charset="0"/>
              </a:rPr>
              <a:t>Il n’est pas possible d’éliminer complètement tes pensées négatives…</a:t>
            </a:r>
            <a:endParaRPr lang="fr-CA" sz="2800" dirty="0">
              <a:ea typeface="Trebuchet MS" panose="020B0603020202020204" pitchFamily="34" charset="0"/>
              <a:cs typeface="Calibri"/>
            </a:endParaRPr>
          </a:p>
          <a:p>
            <a:pPr marL="0" marR="44450" lvl="3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800" dirty="0">
                <a:ea typeface="Trebuchet MS" panose="020B0603020202020204" pitchFamily="34" charset="0"/>
                <a:cs typeface="Trebuchet MS" panose="020B0603020202020204" pitchFamily="34" charset="0"/>
              </a:rPr>
              <a:t>Lorsque tu fais face à une situation plus difficile, tu peux te demander si tes pensées t’aident à te mettre en action ou si elles t’empêchent de l’affronter.</a:t>
            </a:r>
          </a:p>
          <a:p>
            <a:pPr marL="0" marR="44450" lvl="3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800" dirty="0">
                <a:ea typeface="Trebuchet MS" panose="020B0603020202020204" pitchFamily="34" charset="0"/>
                <a:cs typeface="Trebuchet MS" panose="020B0603020202020204" pitchFamily="34" charset="0"/>
              </a:rPr>
              <a:t>Si tes pensées te nuisent, tu peux essayer </a:t>
            </a:r>
          </a:p>
          <a:p>
            <a:pPr marL="0" marR="44450" lvl="3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800" spc="10" dirty="0">
                <a:ea typeface="Trebuchet MS" panose="020B0603020202020204" pitchFamily="34" charset="0"/>
                <a:cs typeface="Trebuchet MS" panose="020B0603020202020204" pitchFamily="34" charset="0"/>
              </a:rPr>
              <a:t>de les modifier en pensées plus aidantes.</a:t>
            </a:r>
            <a:endParaRPr lang="fr-CA" sz="2800" spc="1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32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0" y="5369563"/>
            <a:ext cx="12191999" cy="1469923"/>
          </a:xfrm>
          <a:prstGeom prst="rect">
            <a:avLst/>
          </a:prstGeom>
        </p:spPr>
      </p:pic>
      <p:pic>
        <p:nvPicPr>
          <p:cNvPr id="14" name="Graphique 13" descr="Natation contour">
            <a:extLst>
              <a:ext uri="{FF2B5EF4-FFF2-40B4-BE49-F238E27FC236}">
                <a16:creationId xmlns:a16="http://schemas.microsoft.com/office/drawing/2014/main" id="{4BC967A2-16E6-4989-8028-B5972446ABA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240617" y="515765"/>
            <a:ext cx="914400" cy="914400"/>
          </a:xfrm>
          <a:prstGeom prst="rect">
            <a:avLst/>
          </a:prstGeom>
        </p:spPr>
      </p:pic>
      <p:pic>
        <p:nvPicPr>
          <p:cNvPr id="9" name="Image 8" descr="Une image contenant jouet, poupée&#10;&#10;Description générée automatiquement">
            <a:extLst>
              <a:ext uri="{FF2B5EF4-FFF2-40B4-BE49-F238E27FC236}">
                <a16:creationId xmlns:a16="http://schemas.microsoft.com/office/drawing/2014/main" id="{02EDADEC-B761-4148-89D4-FEB45A7656A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37" y="3051618"/>
            <a:ext cx="2167088" cy="3052906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05996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737" y="33271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Défi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09738" y="2001582"/>
            <a:ext cx="3537390" cy="3343086"/>
          </a:xfrm>
          <a:ln w="38100">
            <a:solidFill>
              <a:srgbClr val="00CC99"/>
            </a:solidFill>
          </a:ln>
        </p:spPr>
        <p:txBody>
          <a:bodyPr>
            <a:noAutofit/>
          </a:bodyPr>
          <a:lstStyle/>
          <a:p>
            <a:pPr marL="0" marR="17145" lvl="0" indent="0" algn="just">
              <a:spcBef>
                <a:spcPts val="6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endParaRPr lang="fr-CA" sz="1200" spc="-15" dirty="0">
              <a:effectLst/>
              <a:latin typeface="Calibri" panose="020F0502020204030204" pitchFamily="34" charset="0"/>
              <a:ea typeface="Arial" panose="020B0604020202020204" pitchFamily="34" charset="0"/>
              <a:cs typeface="Trebuchet MS" panose="020B0603020202020204" pitchFamily="34" charset="0"/>
            </a:endParaRPr>
          </a:p>
          <a:p>
            <a:pPr marL="0" marR="17145" lvl="0" indent="0" algn="just">
              <a:spcBef>
                <a:spcPts val="6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r>
              <a:rPr lang="fr-CA" spc="-1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D’ici le prochain atelier HORS-PISTE, </a:t>
            </a:r>
            <a:r>
              <a:rPr lang="fr-CA" dirty="0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lorsque  tu </a:t>
            </a:r>
            <a:r>
              <a:rPr lang="fr-CA" dirty="0">
                <a:latin typeface="Calibri" panose="020F0502020204030204" pitchFamily="34" charset="0"/>
                <a:ea typeface="Trebuchet MS" panose="020B0603020202020204" pitchFamily="34" charset="0"/>
              </a:rPr>
              <a:t>feras</a:t>
            </a:r>
            <a:r>
              <a:rPr lang="fr-CA" dirty="0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 face à une situation plus difficile, essaie d’adopter une pensée aidante vis-à-vis de la situation.</a:t>
            </a:r>
            <a:endParaRPr lang="fr-CA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977" y="1513332"/>
            <a:ext cx="2240046" cy="3831336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2005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786BA28-1A7A-4E5B-A064-DC60777AB0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2EB2892-26E3-4AC6-8755-D98112A418F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3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737" y="38359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Retour sur l’atelier précédent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99655" y="2351073"/>
            <a:ext cx="3732271" cy="3469624"/>
          </a:xfrm>
          <a:ln w="38100">
            <a:solidFill>
              <a:srgbClr val="00CC99"/>
            </a:solidFill>
          </a:ln>
        </p:spPr>
        <p:txBody>
          <a:bodyPr>
            <a:noAutofit/>
          </a:bodyPr>
          <a:lstStyle/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600" dirty="0">
                <a:latin typeface="Calibri" panose="020F0502020204030204" pitchFamily="34" charset="0"/>
              </a:rPr>
              <a:t>A</a:t>
            </a:r>
            <a:r>
              <a:rPr lang="fr-CA" sz="2600" b="0" i="0" dirty="0">
                <a:effectLst/>
                <a:latin typeface="Calibri" panose="020F0502020204030204" pitchFamily="34" charset="0"/>
              </a:rPr>
              <a:t>u dernier atelier, nous avons </a:t>
            </a:r>
            <a:r>
              <a:rPr lang="en-US" sz="2600" dirty="0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 </a:t>
            </a:r>
            <a:r>
              <a:rPr lang="en-US" sz="2600" dirty="0" err="1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parlé</a:t>
            </a:r>
            <a:r>
              <a:rPr lang="en-US" sz="2600" dirty="0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 de </a:t>
            </a:r>
            <a:r>
              <a:rPr lang="en-US" sz="2600" dirty="0" err="1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l’influence</a:t>
            </a:r>
            <a:r>
              <a:rPr lang="en-US" sz="2600" dirty="0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 de </a:t>
            </a:r>
            <a:r>
              <a:rPr lang="en-US" sz="2600" dirty="0" err="1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tes</a:t>
            </a:r>
            <a:r>
              <a:rPr lang="en-US" sz="2600" dirty="0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 pensées sur </a:t>
            </a:r>
            <a:r>
              <a:rPr lang="en-US" sz="2600" dirty="0" err="1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tes</a:t>
            </a:r>
            <a:r>
              <a:rPr lang="en-US" sz="2600" dirty="0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 </a:t>
            </a:r>
            <a:r>
              <a:rPr lang="en-US" sz="2600" dirty="0" err="1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émotions</a:t>
            </a:r>
            <a:r>
              <a:rPr lang="en-US" sz="2600" dirty="0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, </a:t>
            </a:r>
            <a:r>
              <a:rPr lang="en-US" sz="2600" dirty="0" err="1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tes</a:t>
            </a:r>
            <a:r>
              <a:rPr lang="en-US" sz="2600" dirty="0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 sensations et </a:t>
            </a:r>
            <a:r>
              <a:rPr lang="en-US" sz="2600" dirty="0" err="1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tes</a:t>
            </a:r>
            <a:r>
              <a:rPr lang="en-US" sz="2600" dirty="0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 </a:t>
            </a:r>
            <a:r>
              <a:rPr lang="en-US" sz="2600" dirty="0" err="1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réactions</a:t>
            </a:r>
            <a:r>
              <a:rPr lang="en-US" sz="2600" dirty="0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 …</a:t>
            </a:r>
          </a:p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600" b="0" i="0" dirty="0">
                <a:effectLst/>
                <a:latin typeface="Calibri" panose="020F0502020204030204" pitchFamily="34" charset="0"/>
              </a:rPr>
              <a:t>Est-ce que tu te souviens du défi que je t’avais </a:t>
            </a:r>
            <a:r>
              <a:rPr lang="fr-CA" sz="2600" dirty="0">
                <a:latin typeface="Calibri" panose="020F0502020204030204" pitchFamily="34" charset="0"/>
              </a:rPr>
              <a:t>proposé</a:t>
            </a:r>
            <a:r>
              <a:rPr lang="fr-CA" sz="2600" b="0" i="0" dirty="0">
                <a:effectLst/>
                <a:latin typeface="Calibri" panose="020F0502020204030204" pitchFamily="34" charset="0"/>
              </a:rPr>
              <a:t>? Raconte-moi comment tu l’as réalisé.</a:t>
            </a:r>
            <a:endParaRPr lang="fr-CA" sz="26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029" y="1547392"/>
            <a:ext cx="1917196" cy="4273305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775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7"/>
          <a:stretch/>
        </p:blipFill>
        <p:spPr>
          <a:xfrm>
            <a:off x="3261360" y="0"/>
            <a:ext cx="8863584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D90E16-3662-46B1-B091-2D84FD32CC3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64734" y="2164409"/>
            <a:ext cx="3343481" cy="2320608"/>
          </a:xfrm>
          <a:ln w="38100">
            <a:solidFill>
              <a:srgbClr val="00CC99"/>
            </a:solidFill>
          </a:ln>
        </p:spPr>
        <p:txBody>
          <a:bodyPr>
            <a:normAutofit/>
          </a:bodyPr>
          <a:lstStyle/>
          <a:p>
            <a:pPr algn="ctr"/>
            <a:r>
              <a:rPr lang="fr-CA" dirty="0">
                <a:solidFill>
                  <a:srgbClr val="00CC99"/>
                </a:solidFill>
                <a:latin typeface="+mn-lt"/>
                <a:cs typeface="Calibri Light"/>
              </a:rPr>
              <a:t>Les aventures de Léo et de Charlie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82698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6C840E-EF5D-75E7-BC62-2C5285C31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1231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FA92D45F-F14C-360A-EB31-FE6442F8B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9261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48295E40-EFDB-5090-D076-2E321292A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25297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7" name="BC2C08F4-450A-4A08-992D-CB636A447241">
            <a:extLst>
              <a:ext uri="{FF2B5EF4-FFF2-40B4-BE49-F238E27FC236}">
                <a16:creationId xmlns:a16="http://schemas.microsoft.com/office/drawing/2014/main" id="{55CFCD36-6423-4423-B943-73952DD6913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8944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La grande traversée de Léo Laroche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883188" y="1775511"/>
            <a:ext cx="7567898" cy="256303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44450" lvl="3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2700655" algn="l"/>
              </a:tabLst>
            </a:pPr>
            <a:r>
              <a:rPr lang="fr-FR" sz="2800" dirty="0">
                <a:latin typeface="Calibri"/>
                <a:cs typeface="Calibri"/>
              </a:rPr>
              <a:t>Selon toi, les pensées de Léo à propos du défi de la traversée du lac des Collines sont-elles aidantes ou nuisibles pour lui? </a:t>
            </a:r>
          </a:p>
          <a:p>
            <a:pPr marL="0" marR="44450" lvl="3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2700655" algn="l"/>
              </a:tabLst>
            </a:pPr>
            <a:endParaRPr lang="fr-FR" sz="2800" dirty="0">
              <a:cs typeface="Calibri"/>
            </a:endParaRPr>
          </a:p>
          <a:p>
            <a:pPr marL="0" marR="44450" lvl="3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2700655" algn="l"/>
              </a:tabLst>
            </a:pPr>
            <a:r>
              <a:rPr lang="fr-FR" sz="2800" dirty="0">
                <a:cs typeface="Calibri"/>
              </a:rPr>
              <a:t>Quelles pensées aidantes Léo pourrait-il adopter pour aborder son défi de façon plus positive? 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0" y="5388077"/>
            <a:ext cx="12191999" cy="1469923"/>
          </a:xfrm>
          <a:prstGeom prst="rect">
            <a:avLst/>
          </a:prstGeom>
        </p:spPr>
      </p:pic>
      <p:pic>
        <p:nvPicPr>
          <p:cNvPr id="14" name="Graphique 13" descr="Natation contour">
            <a:extLst>
              <a:ext uri="{FF2B5EF4-FFF2-40B4-BE49-F238E27FC236}">
                <a16:creationId xmlns:a16="http://schemas.microsoft.com/office/drawing/2014/main" id="{4BC967A2-16E6-4989-8028-B5972446ABA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240617" y="515765"/>
            <a:ext cx="914400" cy="914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B06524-1506-ECAC-EBAD-955AD85307E7}"/>
              </a:ext>
            </a:extLst>
          </p:cNvPr>
          <p:cNvPicPr/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1947" y="3057027"/>
            <a:ext cx="1359949" cy="2983473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27007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La grande traversée de Léo Laroche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/>
          <a:srcRect t="72843"/>
          <a:stretch/>
        </p:blipFill>
        <p:spPr>
          <a:xfrm>
            <a:off x="0" y="5955378"/>
            <a:ext cx="12191999" cy="902621"/>
          </a:xfrm>
          <a:prstGeom prst="rect">
            <a:avLst/>
          </a:prstGeom>
        </p:spPr>
      </p:pic>
      <p:pic>
        <p:nvPicPr>
          <p:cNvPr id="14" name="Graphique 13" descr="Natation contour">
            <a:extLst>
              <a:ext uri="{FF2B5EF4-FFF2-40B4-BE49-F238E27FC236}">
                <a16:creationId xmlns:a16="http://schemas.microsoft.com/office/drawing/2014/main" id="{4BC967A2-16E6-4989-8028-B5972446ABA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240617" y="515765"/>
            <a:ext cx="914400" cy="9144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5345F6C-A987-6076-C620-301C59BF54D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193134" y="1690688"/>
            <a:ext cx="8146141" cy="425449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2" name="Tableau 12">
            <a:extLst>
              <a:ext uri="{FF2B5EF4-FFF2-40B4-BE49-F238E27FC236}">
                <a16:creationId xmlns:a16="http://schemas.microsoft.com/office/drawing/2014/main" id="{2EB83C31-F566-E930-D91F-CCD880E7504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393101649"/>
              </p:ext>
            </p:extLst>
          </p:nvPr>
        </p:nvGraphicFramePr>
        <p:xfrm>
          <a:off x="2214904" y="1703387"/>
          <a:ext cx="8114208" cy="42541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57104">
                  <a:extLst>
                    <a:ext uri="{9D8B030D-6E8A-4147-A177-3AD203B41FA5}">
                      <a16:colId xmlns:a16="http://schemas.microsoft.com/office/drawing/2014/main" val="3534354046"/>
                    </a:ext>
                  </a:extLst>
                </a:gridCol>
                <a:gridCol w="4057104">
                  <a:extLst>
                    <a:ext uri="{9D8B030D-6E8A-4147-A177-3AD203B41FA5}">
                      <a16:colId xmlns:a16="http://schemas.microsoft.com/office/drawing/2014/main" val="1495048240"/>
                    </a:ext>
                  </a:extLst>
                </a:gridCol>
              </a:tblGrid>
              <a:tr h="546956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tx1"/>
                          </a:solidFill>
                        </a:rPr>
                        <a:t>Pensées nuisibles</a:t>
                      </a:r>
                    </a:p>
                  </a:txBody>
                  <a:tcPr>
                    <a:lnL w="0">
                      <a:noFill/>
                    </a:lnL>
                    <a:lnR w="28575">
                      <a:solidFill>
                        <a:srgbClr val="00CC99"/>
                      </a:solidFill>
                    </a:lnR>
                    <a:lnT w="0">
                      <a:noFill/>
                    </a:lnT>
                    <a:lnB w="28575">
                      <a:solidFill>
                        <a:srgbClr val="00CC9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Pensées aidantes</a:t>
                      </a:r>
                    </a:p>
                  </a:txBody>
                  <a:tcPr>
                    <a:lnL w="28575">
                      <a:solidFill>
                        <a:srgbClr val="00CC99"/>
                      </a:solidFill>
                    </a:lnL>
                    <a:lnR w="0">
                      <a:noFill/>
                    </a:lnR>
                    <a:lnT w="0">
                      <a:noFill/>
                    </a:lnT>
                    <a:lnB w="28575">
                      <a:solidFill>
                        <a:srgbClr val="00CC9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4472795"/>
                  </a:ext>
                </a:extLst>
              </a:tr>
              <a:tr h="3707148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fr-FR" sz="2400" dirty="0">
                        <a:solidFill>
                          <a:srgbClr val="FF0000"/>
                        </a:solidFill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Je suis poche en natation...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Je n'arriverai jamais à traverser le lac...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Je serai le dernier à arriver...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Je ne serai pas capable de m'y rendre...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Je nage comme une roche...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fr-FR" dirty="0">
                          <a:solidFill>
                            <a:srgbClr val="FF0000"/>
                          </a:solidFill>
                        </a:rPr>
                      </a:b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fr-FR" dirty="0">
                          <a:solidFill>
                            <a:srgbClr val="FF0000"/>
                          </a:solidFill>
                        </a:rPr>
                      </a:b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0">
                      <a:noFill/>
                    </a:lnL>
                    <a:lnR w="28575">
                      <a:solidFill>
                        <a:srgbClr val="00CC99"/>
                      </a:solidFill>
                    </a:lnR>
                    <a:lnT w="28575">
                      <a:solidFill>
                        <a:srgbClr val="00CC99"/>
                      </a:solidFill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28575">
                      <a:solidFill>
                        <a:srgbClr val="00CC99"/>
                      </a:solidFill>
                    </a:lnL>
                    <a:lnR w="0">
                      <a:noFill/>
                    </a:lnR>
                    <a:lnT w="28575">
                      <a:solidFill>
                        <a:srgbClr val="00CC99"/>
                      </a:solidFill>
                    </a:lnT>
                    <a:lnB w="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6768303"/>
                  </a:ext>
                </a:extLst>
              </a:tr>
            </a:tbl>
          </a:graphicData>
        </a:graphic>
      </p:graphicFrame>
      <p:pic>
        <p:nvPicPr>
          <p:cNvPr id="3" name="Graphique 2" descr="Contour de visage inquiet avec un remplissage uni">
            <a:extLst>
              <a:ext uri="{FF2B5EF4-FFF2-40B4-BE49-F238E27FC236}">
                <a16:creationId xmlns:a16="http://schemas.microsoft.com/office/drawing/2014/main" id="{DC7FF334-ED1E-6463-2DB2-BDCE9E9EB08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733427" y="5179295"/>
            <a:ext cx="805640" cy="805640"/>
          </a:xfrm>
          <a:prstGeom prst="rect">
            <a:avLst/>
          </a:prstGeom>
        </p:spPr>
      </p:pic>
      <p:pic>
        <p:nvPicPr>
          <p:cNvPr id="5" name="Graphique 4" descr="Contour de visage avec grimace avec un remplissage uni">
            <a:extLst>
              <a:ext uri="{FF2B5EF4-FFF2-40B4-BE49-F238E27FC236}">
                <a16:creationId xmlns:a16="http://schemas.microsoft.com/office/drawing/2014/main" id="{F4153466-2400-401E-86D6-997A790E8CD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7730333" y="5162042"/>
            <a:ext cx="805640" cy="80564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07888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6" ma:contentTypeDescription="Crée un document." ma:contentTypeScope="" ma:versionID="be72086aadd4f5c68f247c7576d6ed48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16833489ae2937dc040d1df31738f2e0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BF7618-0B9D-4E33-8ED2-A318C43449C0}"/>
</file>

<file path=customXml/itemProps2.xml><?xml version="1.0" encoding="utf-8"?>
<ds:datastoreItem xmlns:ds="http://schemas.openxmlformats.org/officeDocument/2006/customXml" ds:itemID="{75A46683-6DDB-4F31-AFED-9D6CED3F1BCB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c2d96f8-f76f-46b3-b2c2-a8ec45c8f182"/>
    <ds:schemaRef ds:uri="cd95c8f1-3cc3-4b75-8c41-c750205dc12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DF0B419-5C3A-4558-B410-556A5878D1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438</Words>
  <Application>Microsoft Office PowerPoint</Application>
  <PresentationFormat>Grand écran</PresentationFormat>
  <Paragraphs>63</Paragraphs>
  <Slides>16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Trebuchet MS</vt:lpstr>
      <vt:lpstr>Thème Office</vt:lpstr>
      <vt:lpstr>Présentation PowerPoint</vt:lpstr>
      <vt:lpstr>Retour sur l’atelier précédent</vt:lpstr>
      <vt:lpstr>Les aventures de Léo et de Charlie</vt:lpstr>
      <vt:lpstr>Présentation PowerPoint</vt:lpstr>
      <vt:lpstr>Présentation PowerPoint</vt:lpstr>
      <vt:lpstr>Présentation PowerPoint</vt:lpstr>
      <vt:lpstr>Présentation PowerPoint</vt:lpstr>
      <vt:lpstr>La grande traversée de Léo Laroche</vt:lpstr>
      <vt:lpstr>La grande traversée de Léo Laroche</vt:lpstr>
      <vt:lpstr>La grande traversée de Léo Laroche</vt:lpstr>
      <vt:lpstr>La grande traversée de Léo Laroche</vt:lpstr>
      <vt:lpstr>La grande traversée de Léo Laroche</vt:lpstr>
      <vt:lpstr>La grande traversée de Léo Laroche</vt:lpstr>
      <vt:lpstr>La grande traversée de Léo Laroche</vt:lpstr>
      <vt:lpstr>Défi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Dupuis</dc:creator>
  <cp:lastModifiedBy>Caroline Marcoux (CISSSMC16)</cp:lastModifiedBy>
  <cp:revision>245</cp:revision>
  <dcterms:created xsi:type="dcterms:W3CDTF">2021-07-12T13:08:33Z</dcterms:created>
  <dcterms:modified xsi:type="dcterms:W3CDTF">2023-08-10T20:40:04Z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