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7" r:id="rId5"/>
    <p:sldId id="266" r:id="rId6"/>
    <p:sldId id="280" r:id="rId7"/>
    <p:sldId id="281" r:id="rId8"/>
    <p:sldId id="283" r:id="rId9"/>
    <p:sldId id="282" r:id="rId10"/>
    <p:sldId id="256" r:id="rId11"/>
    <p:sldId id="260" r:id="rId12"/>
    <p:sldId id="271" r:id="rId13"/>
    <p:sldId id="275" r:id="rId14"/>
    <p:sldId id="276" r:id="rId15"/>
    <p:sldId id="277" r:id="rId16"/>
    <p:sldId id="279" r:id="rId17"/>
    <p:sldId id="278" r:id="rId18"/>
    <p:sldId id="272" r:id="rId19"/>
    <p:sldId id="273" r:id="rId20"/>
    <p:sldId id="25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9E30885-8E5C-43B8-91F1-D173ABFFDB7B}">
          <p14:sldIdLst>
            <p14:sldId id="257"/>
            <p14:sldId id="266"/>
            <p14:sldId id="280"/>
            <p14:sldId id="281"/>
            <p14:sldId id="283"/>
            <p14:sldId id="282"/>
            <p14:sldId id="256"/>
            <p14:sldId id="260"/>
            <p14:sldId id="271"/>
            <p14:sldId id="275"/>
            <p14:sldId id="276"/>
            <p14:sldId id="277"/>
            <p14:sldId id="279"/>
            <p14:sldId id="278"/>
            <p14:sldId id="272"/>
            <p14:sldId id="273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A424D1-26E1-445B-90F5-86DEC267EBFA}" v="15" dt="2021-08-09T12:42:06.432"/>
    <p1510:client id="{98158F57-C729-45C8-A37C-256CD71B154D}" v="952" dt="2021-08-05T16:09:06.770"/>
    <p1510:client id="{AD357426-0830-8BC4-CE12-FFBA06FC1F79}" v="2" dt="2023-07-26T22:16:06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.marcoux.cisssmc16" userId="S::caroline.marcoux.cisssmc16_ssss.gouv.qc.ca#ext#@usherbrooke.onmicrosoft.com::a0a1b8ce-a2cc-45cb-9f01-b71e16087350" providerId="AD" clId="Web-{AD357426-0830-8BC4-CE12-FFBA06FC1F79}"/>
    <pc:docChg chg="sldOrd delSection">
      <pc:chgData name="caroline.marcoux.cisssmc16" userId="S::caroline.marcoux.cisssmc16_ssss.gouv.qc.ca#ext#@usherbrooke.onmicrosoft.com::a0a1b8ce-a2cc-45cb-9f01-b71e16087350" providerId="AD" clId="Web-{AD357426-0830-8BC4-CE12-FFBA06FC1F79}" dt="2023-07-26T22:16:06.186" v="1"/>
      <pc:docMkLst>
        <pc:docMk/>
      </pc:docMkLst>
      <pc:sldChg chg="ord">
        <pc:chgData name="caroline.marcoux.cisssmc16" userId="S::caroline.marcoux.cisssmc16_ssss.gouv.qc.ca#ext#@usherbrooke.onmicrosoft.com::a0a1b8ce-a2cc-45cb-9f01-b71e16087350" providerId="AD" clId="Web-{AD357426-0830-8BC4-CE12-FFBA06FC1F79}" dt="2023-07-26T22:15:58.889" v="0"/>
        <pc:sldMkLst>
          <pc:docMk/>
          <pc:sldMk cId="3867001114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328DF-9153-4124-B47B-62501D47FCB5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D91B7-2EFF-49CA-A3A3-1E2DA05C77C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918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781FD-5C2A-4CD8-A84C-11FCA89E43BE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45BA-12F1-4E40-8AD7-61E55F27BCB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536B-076D-4F07-BD46-DFDFA7C0C199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F181-3EDE-4ACC-9647-8F29CF2FC69A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D299F-8221-4633-A8BB-3602FAD6C576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9467-01A0-4B76-836E-973855814B28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5216-9B48-4984-B203-E10BE3E824CB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D114-D4C9-4922-A37A-22753B7A96FE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D5BD-F1A8-4BB1-89FE-483ADD5568BD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5DEB-4D95-4D2D-A4D8-17D5A0D7D3EF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7F14-46CC-437B-B5CF-852E9B665FBC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5930E-F2FC-40EB-B200-45F6A73A107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can01.safelinks.protection.outlook.com/?url=https%3A%2F%2Fwww.youtube.com%2Fwatch%3Fv%3Duoyr09swh3A&amp;data=04%7C01%7CAnnick.Maltais%40USherbrooke.ca%7C0eb26f4a9ce4461f862708d91188bd0b%7C3a5a8744593545f99423b32c3a5de082%7C0%7C0%7C637560101240578560%7CUnknown%7CTWFpbGZsb3d8eyJWIjoiMC4wLjAwMDAiLCJQIjoiV2luMzIiLCJBTiI6Ik1haWwiLCJXVCI6Mn0%3D%7C1000&amp;sdata=%2FxP1h59uVqJj3RIbpvcLhsIWyIP%2B4RSL0etOHHWxnbo%3D&amp;reserved=0" TargetMode="Externa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youtube.com/watch?v=f3XyYOLfTU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/>
        </p:nvSpPr>
        <p:spPr>
          <a:xfrm>
            <a:off x="10788073" y="236682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3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3.3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Histoire de frousse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A47BB88-CB1C-465A-BE73-384F9D465C37}"/>
              </a:ext>
            </a:extLst>
          </p:cNvPr>
          <p:cNvSpPr txBox="1">
            <a:spLocks/>
          </p:cNvSpPr>
          <p:nvPr/>
        </p:nvSpPr>
        <p:spPr>
          <a:xfrm>
            <a:off x="4711272" y="1844412"/>
            <a:ext cx="6788001" cy="3389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Comment te sens-tu après avoir essayé ce moyen?</a:t>
            </a: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Est-ce un bon moyen pour toi? Pourquoi?</a:t>
            </a: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Dans quel 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contexte pourrais-tu utiliser à nouveau ce moyen?</a:t>
            </a:r>
            <a:endParaRPr lang="fr-CA" sz="24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258763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C6AAB3F-1858-78CA-0DFB-C9A5A3F28D3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" y="2190214"/>
            <a:ext cx="3089734" cy="2932534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5A7C3FF-8F8B-6BE8-FD2D-32F19F18E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76704"/>
            <a:ext cx="10515600" cy="4271698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b="1" dirty="0">
                <a:solidFill>
                  <a:srgbClr val="00CC99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La respiration en carré</a:t>
            </a: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302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Histoire de frousse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411"/>
            <a:ext cx="3713253" cy="590952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b="1" dirty="0">
                <a:solidFill>
                  <a:srgbClr val="00CC99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La visualisation</a:t>
            </a: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A47BB88-CB1C-465A-BE73-384F9D465C37}"/>
              </a:ext>
            </a:extLst>
          </p:cNvPr>
          <p:cNvSpPr txBox="1">
            <a:spLocks/>
          </p:cNvSpPr>
          <p:nvPr/>
        </p:nvSpPr>
        <p:spPr>
          <a:xfrm>
            <a:off x="3740727" y="1812078"/>
            <a:ext cx="7740073" cy="3389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0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La visualisation est un exercice de détente et de concentration qui consiste à faire venir à toi des images qui te font du bien.</a:t>
            </a: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000" spc="-15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0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Elle peut t’amener à te détacher des sensations ou </a:t>
            </a:r>
            <a:r>
              <a:rPr lang="fr-CA" sz="2000" spc="-15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d</a:t>
            </a:r>
            <a:r>
              <a:rPr lang="fr-CA" sz="20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es émotions inconfortables et à te retrouver dans un lieu imaginaire agréable.</a:t>
            </a: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000" spc="-15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42900" marR="44450" lvl="3" indent="-34290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000" spc="-15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Prends une position confortable;</a:t>
            </a:r>
          </a:p>
          <a:p>
            <a:pPr marL="342900" marR="44450" lvl="3" indent="-34290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000" spc="-15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Range les objets qui pourraient te distraire;</a:t>
            </a:r>
          </a:p>
          <a:p>
            <a:pPr marL="342900" marR="44450" lvl="3" indent="-34290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000" spc="-15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Ferme les yeux si tu le souhaites;</a:t>
            </a:r>
          </a:p>
          <a:p>
            <a:pPr marL="342900" marR="44450" lvl="3" indent="-34290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000" spc="-15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Écoute la visualisation : </a:t>
            </a:r>
            <a:r>
              <a:rPr lang="fr-C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5" tooltip="URL d'origine : https://www.youtube.com/watch?v=uoyr09swh3A. Cliquez ou appuyez si vous faites confiance à ce lien."/>
              </a:rPr>
              <a:t>https://www.youtube.com/watch?v=uoyr09swh3A</a:t>
            </a:r>
            <a:r>
              <a:rPr lang="fr-CA" sz="18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6" name="Graphique 5" descr="Arbre avec racines contour">
            <a:extLst>
              <a:ext uri="{FF2B5EF4-FFF2-40B4-BE49-F238E27FC236}">
                <a16:creationId xmlns:a16="http://schemas.microsoft.com/office/drawing/2014/main" id="{03F24642-2D65-4989-838B-132A404EBF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2687" y="2303977"/>
            <a:ext cx="2220931" cy="222093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1214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Histoire de frousse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2A6BE36-8636-D69B-2C5C-CB6DF7B5992F}"/>
              </a:ext>
            </a:extLst>
          </p:cNvPr>
          <p:cNvSpPr txBox="1">
            <a:spLocks/>
          </p:cNvSpPr>
          <p:nvPr/>
        </p:nvSpPr>
        <p:spPr>
          <a:xfrm>
            <a:off x="3861812" y="1844412"/>
            <a:ext cx="6861606" cy="3389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spc="2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Comment te sens-tu après avoir essayé ce moyen?</a:t>
            </a: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endParaRPr lang="fr-CA" sz="2400" spc="2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Est-ce un bon moyen pour toi? Pourquoi?</a:t>
            </a: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17780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spc="-1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Dans quel </a:t>
            </a:r>
            <a:r>
              <a:rPr lang="fr-FR" sz="2400" spc="-1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contexte pourrais-tu utiliser à nouveau ce 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moyen?</a:t>
            </a:r>
            <a:endParaRPr lang="fr-CA" sz="24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258763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14" name="Graphique 13" descr="Arbre avec racines contour">
            <a:extLst>
              <a:ext uri="{FF2B5EF4-FFF2-40B4-BE49-F238E27FC236}">
                <a16:creationId xmlns:a16="http://schemas.microsoft.com/office/drawing/2014/main" id="{5AD8BD4E-5D0F-60A8-C42B-4CDB77C21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12687" y="2303977"/>
            <a:ext cx="2220931" cy="2220931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6A25EAA-1932-B05E-9C54-F2857454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699"/>
            <a:ext cx="10153073" cy="2901901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b="1" dirty="0">
                <a:solidFill>
                  <a:srgbClr val="00CC99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La visualisation</a:t>
            </a: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0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1788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Histoire de frousse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8136"/>
            <a:ext cx="3713253" cy="590952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b="1">
                <a:solidFill>
                  <a:srgbClr val="00CC99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La danse</a:t>
            </a: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F0F7C05-AD05-4D9C-B3BA-BF8F4C5E2058}"/>
              </a:ext>
            </a:extLst>
          </p:cNvPr>
          <p:cNvSpPr txBox="1">
            <a:spLocks/>
          </p:cNvSpPr>
          <p:nvPr/>
        </p:nvSpPr>
        <p:spPr>
          <a:xfrm>
            <a:off x="4339976" y="2083352"/>
            <a:ext cx="6939338" cy="3389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449580" lvl="1" indent="258763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endParaRPr lang="fr-CA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7" name="Graphique 6" descr="Danse contour">
            <a:extLst>
              <a:ext uri="{FF2B5EF4-FFF2-40B4-BE49-F238E27FC236}">
                <a16:creationId xmlns:a16="http://schemas.microsoft.com/office/drawing/2014/main" id="{09137F2B-7F69-4D09-9F7B-EF516FC8E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2563" y="2537277"/>
            <a:ext cx="2396875" cy="239687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429C8C70-2F67-4FFC-B37D-727222F90C36}"/>
              </a:ext>
            </a:extLst>
          </p:cNvPr>
          <p:cNvSpPr txBox="1">
            <a:spLocks/>
          </p:cNvSpPr>
          <p:nvPr/>
        </p:nvSpPr>
        <p:spPr>
          <a:xfrm>
            <a:off x="3234650" y="1690688"/>
            <a:ext cx="8044664" cy="3389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400" spc="-15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L</a:t>
            </a:r>
            <a:r>
              <a:rPr lang="fr-CA" sz="24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 danse est un type d’exercice physique qui permet de sécréter de l’endorphine, une hormone qui a un effet calmant sur ton corps. </a:t>
            </a: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400" spc="-15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4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La danse peut donc t’aider à gérer ton stress, en plus de laisser place à ta créativité. </a:t>
            </a: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pc="-15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r>
              <a:rPr lang="fr-CA" sz="2400" spc="-15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Essaie pour voir </a:t>
            </a:r>
            <a:r>
              <a:rPr lang="fr-CA" sz="2800" spc="-15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: </a:t>
            </a:r>
            <a:r>
              <a:rPr lang="fr-CA" sz="1800" u="sng" spc="-15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  <a:hlinkClick r:id="rId7"/>
              </a:rPr>
              <a:t>https://www.youtube.com/watch?v=f3XyYOLfTU4</a:t>
            </a:r>
            <a:r>
              <a:rPr lang="fr-CA" sz="18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946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Histoire de frousse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98136"/>
            <a:ext cx="3713253" cy="590952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b="1">
                <a:solidFill>
                  <a:srgbClr val="00CC99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La danse</a:t>
            </a: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pic>
        <p:nvPicPr>
          <p:cNvPr id="7" name="Graphique 6" descr="Danse contour">
            <a:extLst>
              <a:ext uri="{FF2B5EF4-FFF2-40B4-BE49-F238E27FC236}">
                <a16:creationId xmlns:a16="http://schemas.microsoft.com/office/drawing/2014/main" id="{09137F2B-7F69-4D09-9F7B-EF516FC8E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1105" y="2435677"/>
            <a:ext cx="2396875" cy="2396875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FCCF681-B44C-58F5-97AA-0F89040AA737}"/>
              </a:ext>
            </a:extLst>
          </p:cNvPr>
          <p:cNvSpPr txBox="1">
            <a:spLocks/>
          </p:cNvSpPr>
          <p:nvPr/>
        </p:nvSpPr>
        <p:spPr>
          <a:xfrm>
            <a:off x="3677084" y="2015850"/>
            <a:ext cx="6939338" cy="2816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marR="17780" indent="-360363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Comment te sens-tu après avoir essayé ce moyen?</a:t>
            </a:r>
          </a:p>
          <a:p>
            <a:pPr marL="360363" marR="17780" indent="-360363" algn="just">
              <a:spcBef>
                <a:spcPts val="600"/>
              </a:spcBef>
              <a:tabLst>
                <a:tab pos="2700655" algn="l"/>
              </a:tabLst>
            </a:pPr>
            <a:endParaRPr lang="fr-CA" sz="1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0363" marR="17780" indent="-360363" algn="just">
              <a:spcBef>
                <a:spcPts val="600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Est-ce un bon moyen pour toi? Pourquoi?</a:t>
            </a:r>
          </a:p>
          <a:p>
            <a:pPr marL="360363" marR="17780" indent="-360363" algn="just">
              <a:spcBef>
                <a:spcPts val="600"/>
              </a:spcBef>
              <a:tabLst>
                <a:tab pos="2700655" algn="l"/>
              </a:tabLst>
            </a:pPr>
            <a:endParaRPr lang="fr-CA" sz="1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360363" marR="17780" indent="-360363" algn="just">
              <a:lnSpc>
                <a:spcPct val="100000"/>
              </a:lnSpc>
              <a:spcBef>
                <a:spcPts val="600"/>
              </a:spcBef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Dans quel </a:t>
            </a:r>
            <a:r>
              <a:rPr lang="fr-FR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contexte pourrais-tu utiliser à nouveau ce moyen?</a:t>
            </a:r>
            <a:endParaRPr lang="fr-CA" sz="24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258763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Font typeface="Arial" panose="020B0604020202020204" pitchFamily="34" charset="0"/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1987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Histoire de frousse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744" y="1844412"/>
            <a:ext cx="7254241" cy="3389940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Il n’existe pas de moyen parfait pour t’apaiser quand tu vis du stress</a:t>
            </a:r>
            <a:r>
              <a:rPr lang="fr-CA" sz="26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  <a:endParaRPr lang="fr-CA" sz="26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1778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6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1778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Tu dois en essayer plusieurs pour savoir lesquels fonctionnent pour toi.</a:t>
            </a:r>
          </a:p>
          <a:p>
            <a:pPr marL="0" marR="1778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6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1778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Pour qu’ils fonctionnent bien, tu dois te pratiquer souvent, dans les moments où tu vis du stress ET dans les moments où tu te sens bien.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09" y="1690688"/>
            <a:ext cx="1658814" cy="369738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7001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1930449"/>
            <a:ext cx="3732271" cy="2412951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 dirty="0"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spc="-15" dirty="0">
                <a:latin typeface="Calibri" panose="020F0502020204030204" pitchFamily="34" charset="0"/>
                <a:ea typeface="Arial" panose="020B0604020202020204" pitchFamily="34" charset="0"/>
              </a:rPr>
              <a:t>essaie au moins un des moyens présentés pour t’apaiser dans ta vie de tous les jours.</a:t>
            </a:r>
            <a:endParaRPr lang="fr-CA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14" y="1234440"/>
            <a:ext cx="2014003" cy="3921304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622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2351073"/>
            <a:ext cx="3732271" cy="3224779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600" dirty="0">
                <a:latin typeface="Calibri"/>
                <a:cs typeface="Calibri"/>
              </a:rPr>
              <a:t> parlé 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du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jugement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et de la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méditation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pour aider au non-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jugement</a:t>
            </a:r>
            <a:r>
              <a:rPr lang="fr-CA" sz="26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600" dirty="0">
                <a:latin typeface="Calibri"/>
                <a:cs typeface="Calibri"/>
              </a:rPr>
              <a:t>proposé</a:t>
            </a:r>
            <a:r>
              <a:rPr lang="fr-CA" sz="26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600" dirty="0">
                <a:latin typeface="Calibri"/>
                <a:cs typeface="Calibri"/>
              </a:rPr>
              <a:t>réalisé</a:t>
            </a:r>
            <a:r>
              <a:rPr lang="fr-CA" sz="2600" b="0" i="0" dirty="0">
                <a:effectLst/>
                <a:latin typeface="Calibri"/>
                <a:cs typeface="Calibri"/>
              </a:rPr>
              <a:t>.</a:t>
            </a:r>
            <a:endParaRPr lang="fr-CA" sz="26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8" name="Image 7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EEC5CFBF-272D-49D3-AF97-A4E0E5E51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74" y="2449987"/>
            <a:ext cx="2066538" cy="2911255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"/>
          <a:stretch/>
        </p:blipFill>
        <p:spPr>
          <a:xfrm>
            <a:off x="3270504" y="0"/>
            <a:ext cx="880872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6792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81AFE6-6D39-F9A9-9928-BFE3B1A27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0362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44F653-A385-A375-52CC-3367CEA30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4018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162BC6-36DE-89F3-D65C-728F60B35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457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Histoire de frousse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69" y="1690688"/>
            <a:ext cx="8537417" cy="3389940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Quels sont les moyens que Charlie aurait pu utiliser pour s’apaiser?</a:t>
            </a:r>
          </a:p>
          <a:p>
            <a:pPr marL="0" marR="1778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17780" lvl="0" indent="0" algn="just"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Il existe plusieurs moyens pour t’apaiser lorsque tu ressens du stress… Il faut en essayer plusieurs pour trouver ceux qui te conviennent vraiment!</a:t>
            </a:r>
            <a:endParaRPr lang="fr-CA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Nous allons en essayer quelques-uns…</a:t>
            </a: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23A4D4-66A4-44B2-AE7C-15B99B995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57" y="1690688"/>
            <a:ext cx="1526573" cy="2972268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Histoire de frousse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9632"/>
            <a:ext cx="3713253" cy="590952"/>
          </a:xfrm>
        </p:spPr>
        <p:txBody>
          <a:bodyPr>
            <a:normAutofit/>
          </a:bodyPr>
          <a:lstStyle/>
          <a:p>
            <a:pPr marL="0" marR="17780" lvl="0" indent="0" algn="just">
              <a:spcBef>
                <a:spcPts val="18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b="1" dirty="0">
                <a:solidFill>
                  <a:srgbClr val="00CC99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La respiration en carré</a:t>
            </a:r>
          </a:p>
          <a:p>
            <a:pPr marL="457200" marR="449580" lvl="1" indent="258763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637311"/>
            <a:ext cx="12191999" cy="1220687"/>
          </a:xfrm>
          <a:prstGeom prst="rect">
            <a:avLst/>
          </a:prstGeom>
        </p:spPr>
      </p:pic>
      <p:pic>
        <p:nvPicPr>
          <p:cNvPr id="12" name="Graphique 11" descr="Scène de forêt contour">
            <a:extLst>
              <a:ext uri="{FF2B5EF4-FFF2-40B4-BE49-F238E27FC236}">
                <a16:creationId xmlns:a16="http://schemas.microsoft.com/office/drawing/2014/main" id="{5CF4A971-502E-48CC-8458-82837C49BD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531087" y="451141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D26D4AF-1121-476F-A375-5D20201D56B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27" y="2190214"/>
            <a:ext cx="3089734" cy="29325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E37A26-3505-45A7-BA95-6F4C95E06F3A}"/>
              </a:ext>
            </a:extLst>
          </p:cNvPr>
          <p:cNvSpPr txBox="1"/>
          <p:nvPr/>
        </p:nvSpPr>
        <p:spPr>
          <a:xfrm>
            <a:off x="4551453" y="1733798"/>
            <a:ext cx="67192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0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La respiration est automatique et se produit en tout temps, sans que tu aies à y penser.</a:t>
            </a:r>
          </a:p>
          <a:p>
            <a:pPr algn="just"/>
            <a:endParaRPr lang="fr-CA" spc="-15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algn="just"/>
            <a:r>
              <a:rPr lang="fr-CA" sz="20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Lorsque tu vis du stress ou des émotions fortes, ta respiration s’accélère et ton cœur a tendance à battre plus rapidement.</a:t>
            </a:r>
          </a:p>
          <a:p>
            <a:pPr algn="just"/>
            <a:endParaRPr lang="fr-CA" spc="-15" dirty="0">
              <a:solidFill>
                <a:srgbClr val="000000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algn="just"/>
            <a:r>
              <a:rPr lang="fr-CA" sz="2000" spc="-15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En</a:t>
            </a:r>
            <a:r>
              <a:rPr lang="fr-CA" sz="2000" spc="-1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contrôlant le rythme de ta respiration, tu permets à ton cœur de retrouver un rythme normal. Tu te sentiras donc plus calme.</a:t>
            </a:r>
          </a:p>
          <a:p>
            <a:pPr algn="just"/>
            <a:endParaRPr lang="fr-CA" spc="-15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fr-CA" sz="2000" spc="-15" dirty="0">
                <a:solidFill>
                  <a:srgbClr val="000000"/>
                </a:solidFill>
                <a:latin typeface="Calibri" panose="020F0502020204030204" pitchFamily="34" charset="0"/>
              </a:rPr>
              <a:t>Essaie pour voir… Suit le rythme en promenant ton doigt sur l’image.</a:t>
            </a:r>
            <a:endParaRPr lang="fr-CA" sz="2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80891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schemas.microsoft.com/office/2006/documentManagement/types"/>
    <ds:schemaRef ds:uri="bc2d96f8-f76f-46b3-b2c2-a8ec45c8f182"/>
    <ds:schemaRef ds:uri="http://schemas.microsoft.com/office/2006/metadata/properties"/>
    <ds:schemaRef ds:uri="cd95c8f1-3cc3-4b75-8c41-c750205dc126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59A739-D4A1-4AEA-A09A-AD22A4D535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522</Words>
  <Application>Microsoft Office PowerPoint</Application>
  <PresentationFormat>Grand écran</PresentationFormat>
  <Paragraphs>86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Histoire de frousse</vt:lpstr>
      <vt:lpstr>Histoire de frousse</vt:lpstr>
      <vt:lpstr>Histoire de frousse</vt:lpstr>
      <vt:lpstr>Histoire de frousse</vt:lpstr>
      <vt:lpstr>Histoire de frousse</vt:lpstr>
      <vt:lpstr>Histoire de frousse</vt:lpstr>
      <vt:lpstr>Histoire de frousse</vt:lpstr>
      <vt:lpstr>Histoire de frousse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20</cp:revision>
  <dcterms:created xsi:type="dcterms:W3CDTF">2021-07-12T13:08:33Z</dcterms:created>
  <dcterms:modified xsi:type="dcterms:W3CDTF">2023-08-11T18:28:35Z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