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71" r:id="rId5"/>
    <p:sldId id="266" r:id="rId6"/>
    <p:sldId id="274" r:id="rId7"/>
    <p:sldId id="275" r:id="rId8"/>
    <p:sldId id="276" r:id="rId9"/>
    <p:sldId id="277" r:id="rId10"/>
    <p:sldId id="256" r:id="rId11"/>
    <p:sldId id="260" r:id="rId12"/>
    <p:sldId id="273" r:id="rId13"/>
    <p:sldId id="263" r:id="rId14"/>
    <p:sldId id="257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Dupuis" initials="AD" lastIdx="1" clrIdx="0">
    <p:extLst>
      <p:ext uri="{19B8F6BF-5375-455C-9EA6-DF929625EA0E}">
        <p15:presenceInfo xmlns:p15="http://schemas.microsoft.com/office/powerpoint/2012/main" userId="Audrey Dupu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00C73C-E8A8-6033-6D5C-EDB649AAD7ED}" v="2" dt="2023-07-26T13:06:20.845"/>
    <p1510:client id="{AAF27963-5812-44CF-BA0C-473AD8DB28A6}" v="10" dt="2021-08-09T12:40:30.625"/>
    <p1510:client id="{E81A2CF4-3E24-473C-A09B-2020FE1E0F82}" v="3" dt="2021-08-02T17:20:27.1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.marcoux.cisssmc16" userId="S::caroline.marcoux.cisssmc16_ssss.gouv.qc.ca#ext#@usherbrooke.onmicrosoft.com::a0a1b8ce-a2cc-45cb-9f01-b71e16087350" providerId="AD" clId="Web-{5500C73C-E8A8-6033-6D5C-EDB649AAD7ED}"/>
    <pc:docChg chg="modSld">
      <pc:chgData name="caroline.marcoux.cisssmc16" userId="S::caroline.marcoux.cisssmc16_ssss.gouv.qc.ca#ext#@usherbrooke.onmicrosoft.com::a0a1b8ce-a2cc-45cb-9f01-b71e16087350" providerId="AD" clId="Web-{5500C73C-E8A8-6033-6D5C-EDB649AAD7ED}" dt="2023-07-26T13:06:20.845" v="1" actId="1076"/>
      <pc:docMkLst>
        <pc:docMk/>
      </pc:docMkLst>
      <pc:sldChg chg="modSp">
        <pc:chgData name="caroline.marcoux.cisssmc16" userId="S::caroline.marcoux.cisssmc16_ssss.gouv.qc.ca#ext#@usherbrooke.onmicrosoft.com::a0a1b8ce-a2cc-45cb-9f01-b71e16087350" providerId="AD" clId="Web-{5500C73C-E8A8-6033-6D5C-EDB649AAD7ED}" dt="2023-07-26T13:06:20.845" v="1" actId="1076"/>
        <pc:sldMkLst>
          <pc:docMk/>
          <pc:sldMk cId="1556064996" sldId="273"/>
        </pc:sldMkLst>
        <pc:picChg chg="mod">
          <ac:chgData name="caroline.marcoux.cisssmc16" userId="S::caroline.marcoux.cisssmc16_ssss.gouv.qc.ca#ext#@usherbrooke.onmicrosoft.com::a0a1b8ce-a2cc-45cb-9f01-b71e16087350" providerId="AD" clId="Web-{5500C73C-E8A8-6033-6D5C-EDB649AAD7ED}" dt="2023-07-26T13:06:20.845" v="1" actId="1076"/>
          <ac:picMkLst>
            <pc:docMk/>
            <pc:sldMk cId="1556064996" sldId="273"/>
            <ac:picMk id="10" creationId="{28DFE74F-19F8-42C0-9EBD-2C549CA18AE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088E6-E087-4E32-8508-0AEB441E02BC}" type="datetimeFigureOut">
              <a:rPr lang="fr-CA" smtClean="0"/>
              <a:t>2023-08-11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2D652-DA31-410D-877F-76009649FE3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7874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3D3CE-14AF-44E5-9E9E-2C6E6667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B72BE2-D996-48FF-8872-DE0B765F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9040F8-1AC7-4DDE-8CA8-C25E3C39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6BC2-FE6F-46EF-9180-57950A20C99E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EB756F-3E74-42BB-8254-863A174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7CE53-05B4-4B51-9F33-76DFC410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899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BB800-36B8-40E2-8CC5-075129E8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55533-A4EC-432F-9112-1604FCA50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20EC3-8C1B-4F1A-BE9F-06BC49FF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C8E2-71C3-4D42-8B98-0FF642E94DF4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38340-6B02-48E4-AF2D-C0FABABD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D51069-9148-4F87-B805-A87B4807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155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58AC7E-36C7-4B0B-A279-C12B4C2BB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141763-0F75-4152-B941-3CF11DF2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5483E4-E8F4-4E97-A87D-F150CDA4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B77C6-4D90-46B0-B0BA-0BFA861F63B2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45879-FEF2-4529-80DD-4109363F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F71C3A-279B-4F2E-9F8D-11396F45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653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7216C2-18E4-4122-B4FA-E31EBB9D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15760-34FA-40B8-A870-B6F8524D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34C8F-64B1-4BB3-AE52-BD465628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6139-0D66-42B2-BE1B-0A4367E43BAC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F79954-6D49-42B1-8876-651D8F5E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2342D8-5AC7-4141-9459-80E09B6D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344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B027E-3A99-4380-BD55-7EC64430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465FD8-1C87-4A31-A382-3134AA3C7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B7CE8-9504-4B64-86DF-B7DDB48A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1566E-B245-4DDB-8529-1D09EAE866A6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E81B9F-1CE0-413D-BF74-F506F905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0DF48-3AB1-4177-BA5D-5AAFCEB4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222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ABE82-E545-44F8-8B57-C60E9F20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92BEA-72C3-4508-A31C-7DFF104C9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04914F-E490-4B2B-BC40-543361316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C735BC-1C3C-47B1-A127-5B32B297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9D70-1CDA-4643-889C-E4EC94068E2A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5AB14E-25EA-4469-940E-85DBBDEA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54A577-E36F-4571-89DC-0637733D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301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7EC3-20B9-456B-BF2A-1EB685F2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60F2A9-6C6B-4BEB-8EB0-FDCEE0A2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13F80F-F404-41B3-AE4A-854128D27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C2AB59-4D3A-49BE-B002-AC8E91021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17B4C4-634E-4932-A2E5-30F07620E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51ACF2A-DD1E-4A7C-AA2C-9906A877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9EFC5-AE7B-4B6B-BCBC-219C83BCB488}" type="datetime1">
              <a:rPr lang="fr-CA" smtClean="0"/>
              <a:t>2023-08-11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5508BD-1C1A-455E-B820-F74055EE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03A265-83D1-45BE-A1FA-26FFE521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970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8B16C-45FC-45F6-82AF-030FBE60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E8B33B-7D62-48ED-8A5D-0FD9EC66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4AF92-754C-49CB-B2EF-B5BAF8ECAC89}" type="datetime1">
              <a:rPr lang="fr-CA" smtClean="0"/>
              <a:t>2023-08-11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6617B6-4E63-4154-82B2-79ACCC0A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6D0656-937B-4F59-85C8-15E59C70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376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A1F399-E266-42E6-B85C-40F646E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83C7F-FE00-4112-8C5E-C603CA9BBF50}" type="datetime1">
              <a:rPr lang="fr-CA" smtClean="0"/>
              <a:t>2023-08-11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CBF460-B069-4A92-8CC0-B245BBC3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81962B-9765-41BF-9029-C8B203FE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323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EF963-0F58-4A4C-A39F-5F076480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47426-5167-4CA5-99DE-FE3C46B4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540BF6-F17C-438A-ACAB-5A1E26BC5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ED5592-8971-4F18-81D2-E46FD0F4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A8D97-34EC-4081-AC5D-92E0FBBBB491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68E751-8210-4BEF-9993-EC277B57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95D4A9-0788-4ACC-9C13-ABA547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54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1F347-5042-45C5-8C8C-25FC57F0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038D53-D22C-4893-B71B-881C172C8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2B903E-BA25-47D8-ACB4-68308CF5E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D9D55E-7921-47C2-9C2C-A7C97A00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BA4D-BA72-49F5-A911-C32E6C5CE00E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5FA527-F6C6-4C2F-9E4C-9C3ACF8C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E7808-331D-4EBC-9EBE-B5A15B74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47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4E022E-EE2C-4453-99A5-58594152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41E99C-3C72-4016-A3C6-20A47CD8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24E14C-17D5-4CCF-B37B-9C161C897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70845-1513-4368-B03B-23980BCE16C4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6B07F2-177B-4522-B3E0-8033EE35D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0F1EBC-A2A1-4196-9764-DBBE014A6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3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927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tags" Target="../tags/tag2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17.jpe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2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11.png"/><Relationship Id="rId2" Type="http://schemas.openxmlformats.org/officeDocument/2006/relationships/tags" Target="../tags/tag14.xml"/><Relationship Id="rId16" Type="http://schemas.openxmlformats.org/officeDocument/2006/relationships/image" Target="../media/image16.sv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11.svg"/><Relationship Id="rId5" Type="http://schemas.openxmlformats.org/officeDocument/2006/relationships/tags" Target="../tags/tag17.xml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tags" Target="../tags/tag16.xml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5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14.png"/><Relationship Id="rId5" Type="http://schemas.openxmlformats.org/officeDocument/2006/relationships/tags" Target="../tags/tag24.xml"/><Relationship Id="rId10" Type="http://schemas.openxmlformats.org/officeDocument/2006/relationships/image" Target="../media/image11.svg"/><Relationship Id="rId4" Type="http://schemas.openxmlformats.org/officeDocument/2006/relationships/tags" Target="../tags/tag23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5213154-3A43-40A0-A065-68A0AD1FF9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Image 4" descr="Une image contenant texte, poupée, jouet&#10;&#10;Description générée automatiquement">
            <a:extLst>
              <a:ext uri="{FF2B5EF4-FFF2-40B4-BE49-F238E27FC236}">
                <a16:creationId xmlns:a16="http://schemas.microsoft.com/office/drawing/2014/main" id="{1C48EABB-EE78-43BF-B22D-D1CC5A1D692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06" y="1"/>
            <a:ext cx="9109587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99A4B3F-0233-4AF5-A09F-673AA58BDD1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650793" y="216310"/>
            <a:ext cx="1140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00CC99"/>
                </a:solidFill>
              </a:rPr>
              <a:t>2</a:t>
            </a:r>
            <a:r>
              <a:rPr lang="fr-CA" baseline="30000" dirty="0">
                <a:solidFill>
                  <a:srgbClr val="00CC99"/>
                </a:solidFill>
              </a:rPr>
              <a:t>e</a:t>
            </a:r>
            <a:r>
              <a:rPr lang="fr-CA" dirty="0">
                <a:solidFill>
                  <a:srgbClr val="00CC99"/>
                </a:solidFill>
              </a:rPr>
              <a:t> année</a:t>
            </a:r>
          </a:p>
          <a:p>
            <a:r>
              <a:rPr lang="fr-CA" dirty="0">
                <a:solidFill>
                  <a:srgbClr val="00CC99"/>
                </a:solidFill>
              </a:rPr>
              <a:t>Atelier 2.4</a:t>
            </a:r>
          </a:p>
        </p:txBody>
      </p:sp>
    </p:spTree>
    <p:extLst>
      <p:ext uri="{BB962C8B-B14F-4D97-AF65-F5344CB8AC3E}">
        <p14:creationId xmlns:p14="http://schemas.microsoft.com/office/powerpoint/2010/main" val="2521460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404067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737" y="33271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Défi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21396" y="2021943"/>
            <a:ext cx="4331718" cy="2494639"/>
          </a:xfrm>
          <a:ln w="38100">
            <a:solidFill>
              <a:srgbClr val="00CC99"/>
            </a:solidFill>
          </a:ln>
        </p:spPr>
        <p:txBody>
          <a:bodyPr>
            <a:noAutofit/>
          </a:bodyPr>
          <a:lstStyle/>
          <a:p>
            <a:pPr marL="0" marR="17145" lvl="0" indent="0" algn="just">
              <a:spcBef>
                <a:spcPts val="6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r>
              <a:rPr lang="fr-CA" sz="2650" spc="-1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D’ici le prochain atelier </a:t>
            </a:r>
            <a:r>
              <a:rPr lang="fr-CA" sz="2650" spc="1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HORS-PISTE</a:t>
            </a:r>
            <a:r>
              <a:rPr lang="fr-CA" sz="2700" spc="1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, porte attention </a:t>
            </a:r>
            <a:r>
              <a:rPr lang="fr-CA" sz="2700" spc="-1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à tes habitudes de vie tous les jours et </a:t>
            </a:r>
            <a:r>
              <a:rPr lang="fr-CA" sz="2700" spc="-15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essaie de modifier une habitude de vie pour la rendre plus saine et positive.</a:t>
            </a:r>
            <a:endParaRPr lang="fr-CA" sz="27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7" name="Image 6" descr="Une image contenant poupée, jouet&#10;&#10;Description générée automatiquement">
            <a:extLst>
              <a:ext uri="{FF2B5EF4-FFF2-40B4-BE49-F238E27FC236}">
                <a16:creationId xmlns:a16="http://schemas.microsoft.com/office/drawing/2014/main" id="{A076E012-9A01-4099-A213-0822A039B8A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765" y="1529406"/>
            <a:ext cx="1341123" cy="3285751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2005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41A2762-4667-40EC-A7C7-D7B71DF28CE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051" name="2F3E150A-B200-482F-9D4C-1521080F5A48">
            <a:extLst>
              <a:ext uri="{FF2B5EF4-FFF2-40B4-BE49-F238E27FC236}">
                <a16:creationId xmlns:a16="http://schemas.microsoft.com/office/drawing/2014/main" id="{0267A0BF-4E70-48AE-AA1E-1FDAE3BAE24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8778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737" y="38359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Retour sur l’atelier précédent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99655" y="2351073"/>
            <a:ext cx="3732271" cy="2987545"/>
          </a:xfrm>
          <a:ln w="38100">
            <a:solidFill>
              <a:srgbClr val="00CC99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r>
              <a:rPr lang="fr-CA" sz="2600" dirty="0">
                <a:latin typeface="Calibri"/>
                <a:cs typeface="Calibri"/>
              </a:rPr>
              <a:t>A</a:t>
            </a:r>
            <a:r>
              <a:rPr lang="fr-CA" sz="2600" b="0" i="0" dirty="0">
                <a:effectLst/>
                <a:latin typeface="Calibri"/>
                <a:cs typeface="Calibri"/>
              </a:rPr>
              <a:t>u dernier atelier, nous avons</a:t>
            </a:r>
            <a:r>
              <a:rPr lang="fr-CA" sz="2600" dirty="0">
                <a:latin typeface="Calibri"/>
                <a:cs typeface="Calibri"/>
              </a:rPr>
              <a:t> parlé </a:t>
            </a:r>
            <a:r>
              <a:rPr lang="en-US" sz="26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des </a:t>
            </a:r>
            <a:r>
              <a:rPr lang="en-US" sz="26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façons</a:t>
            </a:r>
            <a:r>
              <a:rPr lang="en-US" sz="26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de </a:t>
            </a:r>
            <a:r>
              <a:rPr lang="en-US" sz="26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s’exprimer</a:t>
            </a:r>
            <a:r>
              <a:rPr lang="en-US" sz="26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pour </a:t>
            </a:r>
            <a:r>
              <a:rPr lang="en-US" sz="26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coopérer</a:t>
            </a:r>
            <a:r>
              <a:rPr lang="fr-CA" sz="2600" dirty="0">
                <a:latin typeface="Calibri"/>
                <a:ea typeface="Trebuchet MS" panose="020B0603020202020204" pitchFamily="34" charset="0"/>
                <a:cs typeface="Calibri"/>
              </a:rPr>
              <a:t>.</a:t>
            </a:r>
          </a:p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endParaRPr lang="fr-CA" sz="600" b="0" i="0" dirty="0">
              <a:effectLst/>
              <a:latin typeface="Calibri"/>
              <a:cs typeface="Calibri"/>
            </a:endParaRPr>
          </a:p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600" b="0" i="0" dirty="0">
                <a:effectLst/>
                <a:latin typeface="Calibri"/>
                <a:cs typeface="Calibri"/>
              </a:rPr>
              <a:t>Est-ce que tu te souviens du défi que je t’avais </a:t>
            </a:r>
            <a:r>
              <a:rPr lang="fr-CA" sz="2600" dirty="0">
                <a:latin typeface="Calibri"/>
                <a:cs typeface="Calibri"/>
              </a:rPr>
              <a:t>proposé</a:t>
            </a:r>
            <a:r>
              <a:rPr lang="fr-CA" sz="2600" b="0" i="0" dirty="0">
                <a:effectLst/>
                <a:latin typeface="Calibri"/>
                <a:cs typeface="Calibri"/>
              </a:rPr>
              <a:t>? Raconte-moi comment tu l’as </a:t>
            </a:r>
            <a:r>
              <a:rPr lang="fr-CA" sz="2600" dirty="0">
                <a:latin typeface="Calibri"/>
                <a:cs typeface="Calibri"/>
              </a:rPr>
              <a:t>réalisé</a:t>
            </a:r>
            <a:r>
              <a:rPr lang="fr-CA" sz="2600" b="0" i="0" dirty="0">
                <a:effectLst/>
                <a:latin typeface="Calibri"/>
                <a:cs typeface="Calibri"/>
              </a:rPr>
              <a:t>.</a:t>
            </a:r>
            <a:endParaRPr lang="fr-CA" sz="2600" dirty="0">
              <a:effectLst/>
              <a:latin typeface="Calibri"/>
              <a:ea typeface="Trebuchet MS" panose="020B0603020202020204" pitchFamily="34" charset="0"/>
              <a:cs typeface="Calibri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2E0FD51-B536-4E69-8BA1-C6317AFEB5CA}"/>
              </a:ext>
            </a:extLst>
          </p:cNvPr>
          <p:cNvPicPr/>
          <p:nvPr>
            <p:custDataLst>
              <p:tags r:id="rId6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240" y="2673808"/>
            <a:ext cx="1943519" cy="2342074"/>
          </a:xfrm>
          <a:prstGeom prst="rect">
            <a:avLst/>
          </a:prstGeom>
          <a:noFill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775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7"/>
          <a:stretch/>
        </p:blipFill>
        <p:spPr>
          <a:xfrm>
            <a:off x="3288792" y="0"/>
            <a:ext cx="8836152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D90E16-3662-46B1-B091-2D84FD32CC3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64734" y="2164409"/>
            <a:ext cx="3343481" cy="2320608"/>
          </a:xfrm>
          <a:ln w="38100">
            <a:solidFill>
              <a:srgbClr val="00CC99"/>
            </a:solidFill>
          </a:ln>
        </p:spPr>
        <p:txBody>
          <a:bodyPr>
            <a:normAutofit/>
          </a:bodyPr>
          <a:lstStyle/>
          <a:p>
            <a:pPr algn="ctr"/>
            <a:r>
              <a:rPr lang="fr-CA" dirty="0">
                <a:solidFill>
                  <a:srgbClr val="00CC99"/>
                </a:solidFill>
                <a:latin typeface="+mn-lt"/>
                <a:cs typeface="Calibri Light"/>
              </a:rPr>
              <a:t>Les aventures de Léo et de Charlie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76352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74996A0-4E61-2ECE-C5B3-EBAB691F6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21766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069F91D5-5452-6C06-0BA2-035BCFA1A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79283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751AF8-8FD7-5048-6D92-806B859B4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11874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87923C18-F9A9-4280-8A1A-75E1CB6D5310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526C790E-6713-4D1E-A8A6-79AFDF01B1B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4" b="9790"/>
          <a:stretch/>
        </p:blipFill>
        <p:spPr bwMode="auto">
          <a:xfrm>
            <a:off x="0" y="1271"/>
            <a:ext cx="12192000" cy="685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7915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De l’énergie dans mon moteur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318228" y="1709368"/>
            <a:ext cx="7897190" cy="3389940"/>
          </a:xfrm>
        </p:spPr>
        <p:txBody>
          <a:bodyPr>
            <a:normAutofit/>
          </a:bodyPr>
          <a:lstStyle/>
          <a:p>
            <a:pPr marL="354013" marR="224790" lvl="5" indent="-354013" algn="just">
              <a:spcBef>
                <a:spcPts val="3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De quoi une plante </a:t>
            </a:r>
            <a:r>
              <a:rPr lang="fr-FR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a-t-elle besoin pour pousser?</a:t>
            </a:r>
            <a:endParaRPr lang="fr-CA" sz="24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54013" marR="224790" lvl="5" indent="-354013" algn="just">
              <a:spcBef>
                <a:spcPts val="3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Comment peux-tu l’aider à grandir?  </a:t>
            </a:r>
            <a:endParaRPr lang="fr-CA" sz="24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54013" marR="224790" lvl="5" indent="-354013" algn="just">
              <a:spcBef>
                <a:spcPts val="3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2400" spc="-2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Est-ce important pour une plante de réunir ces conditions? </a:t>
            </a:r>
            <a:r>
              <a:rPr lang="fr-CA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Pourquoi?</a:t>
            </a:r>
            <a:endParaRPr lang="fr-CA" sz="24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4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4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marR="44450" lvl="3" indent="-342900" algn="just">
              <a:spcBef>
                <a:spcPts val="35"/>
              </a:spcBef>
              <a:tabLst>
                <a:tab pos="2700338" algn="l"/>
              </a:tabLst>
            </a:pPr>
            <a:r>
              <a:rPr lang="fr-CA" sz="2400" spc="-2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Qu’est-ce qui peut nuire à la croissance et à la santé de          </a:t>
            </a:r>
            <a:r>
              <a:rPr lang="fr-CA" sz="24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la plante?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7" name="Graphique 6" descr="Canoë contour">
            <a:extLst>
              <a:ext uri="{FF2B5EF4-FFF2-40B4-BE49-F238E27FC236}">
                <a16:creationId xmlns:a16="http://schemas.microsoft.com/office/drawing/2014/main" id="{255B44FC-CE66-4777-8066-9C464F697BF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773478" y="570706"/>
            <a:ext cx="914400" cy="9144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36434B1-D93D-4ECB-8AE7-30AB8913B2B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368" y="3649091"/>
            <a:ext cx="1338944" cy="3085161"/>
          </a:xfrm>
          <a:prstGeom prst="rect">
            <a:avLst/>
          </a:prstGeom>
        </p:spPr>
      </p:pic>
      <p:pic>
        <p:nvPicPr>
          <p:cNvPr id="15" name="Graphique 14" descr="Fleurs en pot contour">
            <a:extLst>
              <a:ext uri="{FF2B5EF4-FFF2-40B4-BE49-F238E27FC236}">
                <a16:creationId xmlns:a16="http://schemas.microsoft.com/office/drawing/2014/main" id="{33B56FE0-03B7-4110-9DE6-753132D9D03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139174" y="1709368"/>
            <a:ext cx="1139103" cy="1139103"/>
          </a:xfrm>
          <a:prstGeom prst="rect">
            <a:avLst/>
          </a:prstGeom>
        </p:spPr>
      </p:pic>
      <p:pic>
        <p:nvPicPr>
          <p:cNvPr id="17" name="Graphique 16" descr="Plante en pot fanée contour">
            <a:extLst>
              <a:ext uri="{FF2B5EF4-FFF2-40B4-BE49-F238E27FC236}">
                <a16:creationId xmlns:a16="http://schemas.microsoft.com/office/drawing/2014/main" id="{1688A0DB-25C1-4327-A356-D7CF690E309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139174" y="3374891"/>
            <a:ext cx="1139104" cy="1139104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0480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De l’énergie dans mon moteur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690686"/>
            <a:ext cx="9113321" cy="3636167"/>
          </a:xfrm>
        </p:spPr>
        <p:txBody>
          <a:bodyPr>
            <a:normAutofit fontScale="92500" lnSpcReduction="20000"/>
          </a:bodyPr>
          <a:lstStyle/>
          <a:p>
            <a:pPr marL="0" marR="224790" lvl="5" indent="0" algn="just">
              <a:lnSpc>
                <a:spcPct val="110000"/>
              </a:lnSpc>
              <a:spcBef>
                <a:spcPts val="35"/>
              </a:spcBef>
              <a:spcAft>
                <a:spcPts val="0"/>
              </a:spcAft>
              <a:buNone/>
            </a:pPr>
            <a:r>
              <a:rPr lang="fr-CA" sz="24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Et toi, à quoi ressemblent tes habitudes de vie?</a:t>
            </a:r>
          </a:p>
          <a:p>
            <a:pPr marL="0" marR="224790" lvl="5" indent="0" algn="just">
              <a:lnSpc>
                <a:spcPct val="110000"/>
              </a:lnSpc>
              <a:spcBef>
                <a:spcPts val="35"/>
              </a:spcBef>
              <a:spcAft>
                <a:spcPts val="0"/>
              </a:spcAft>
              <a:buNone/>
            </a:pPr>
            <a:endParaRPr lang="fr-CA" sz="24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marR="224790" lvl="5" indent="-342900" algn="just">
              <a:lnSpc>
                <a:spcPct val="110000"/>
              </a:lnSpc>
              <a:spcBef>
                <a:spcPts val="35"/>
              </a:spcBef>
            </a:pPr>
            <a:r>
              <a:rPr lang="fr-CA" sz="24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Quelles sont tes </a:t>
            </a:r>
            <a:r>
              <a:rPr lang="fr-FR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bonnes habitudes de vie qui te permettent de grandir en santé et qui te font du bien? </a:t>
            </a:r>
          </a:p>
          <a:p>
            <a:pPr marL="342900" marR="224790" lvl="5" indent="-342900" algn="just">
              <a:lnSpc>
                <a:spcPct val="110000"/>
              </a:lnSpc>
              <a:spcBef>
                <a:spcPts val="35"/>
              </a:spcBef>
            </a:pPr>
            <a:r>
              <a:rPr lang="fr-FR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Pourquoi ces habitudes de vie te font-elles du bien et sont-elles bonnes pour toi?</a:t>
            </a:r>
          </a:p>
          <a:p>
            <a:pPr marL="342900" marR="224790" lvl="5" indent="-342900" algn="just">
              <a:lnSpc>
                <a:spcPct val="110000"/>
              </a:lnSpc>
              <a:spcBef>
                <a:spcPts val="35"/>
              </a:spcBef>
            </a:pPr>
            <a:endParaRPr lang="fr-FR" sz="2700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marR="224790" lvl="5" indent="-342900" algn="just">
              <a:lnSpc>
                <a:spcPct val="110000"/>
              </a:lnSpc>
              <a:spcBef>
                <a:spcPts val="35"/>
              </a:spcBef>
            </a:pPr>
            <a:r>
              <a:rPr lang="fr-FR" sz="24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Quelles </a:t>
            </a:r>
            <a:r>
              <a:rPr lang="fr-FR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sont les moins bonnes habitudes de vie qui peuvent</a:t>
            </a:r>
          </a:p>
          <a:p>
            <a:pPr marL="0" marR="224790" lvl="5" indent="354013" algn="just">
              <a:lnSpc>
                <a:spcPct val="110000"/>
              </a:lnSpc>
              <a:spcBef>
                <a:spcPts val="35"/>
              </a:spcBef>
              <a:buNone/>
            </a:pPr>
            <a:r>
              <a:rPr lang="fr-FR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nuire à ta santé? </a:t>
            </a:r>
          </a:p>
          <a:p>
            <a:pPr marL="342900" marR="224790" lvl="5" indent="-342900" algn="just">
              <a:lnSpc>
                <a:spcPct val="110000"/>
              </a:lnSpc>
              <a:spcBef>
                <a:spcPts val="35"/>
              </a:spcBef>
            </a:pPr>
            <a:r>
              <a:rPr lang="fr-FR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Pourquoi sont-elles moins bonnes pour toi?</a:t>
            </a:r>
          </a:p>
          <a:p>
            <a:pPr marL="342900" marR="224790" lvl="5" indent="-342900" algn="just">
              <a:lnSpc>
                <a:spcPct val="110000"/>
              </a:lnSpc>
              <a:spcBef>
                <a:spcPts val="35"/>
              </a:spcBef>
            </a:pPr>
            <a:r>
              <a:rPr lang="fr-FR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Est-ce facile de mettre de côté ces habitudes de vie?</a:t>
            </a:r>
            <a:endParaRPr lang="fr-CA" sz="24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t="72843"/>
          <a:stretch/>
        </p:blipFill>
        <p:spPr>
          <a:xfrm>
            <a:off x="0" y="5532436"/>
            <a:ext cx="12191999" cy="1325563"/>
          </a:xfrm>
          <a:prstGeom prst="rect">
            <a:avLst/>
          </a:prstGeom>
        </p:spPr>
      </p:pic>
      <p:pic>
        <p:nvPicPr>
          <p:cNvPr id="7" name="Graphique 6" descr="Canoë contour">
            <a:extLst>
              <a:ext uri="{FF2B5EF4-FFF2-40B4-BE49-F238E27FC236}">
                <a16:creationId xmlns:a16="http://schemas.microsoft.com/office/drawing/2014/main" id="{255B44FC-CE66-4777-8066-9C464F697BF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773478" y="570706"/>
            <a:ext cx="914400" cy="914400"/>
          </a:xfrm>
          <a:prstGeom prst="rect">
            <a:avLst/>
          </a:prstGeom>
        </p:spPr>
      </p:pic>
      <p:pic>
        <p:nvPicPr>
          <p:cNvPr id="6" name="Image 5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D0E52DC6-941E-441B-B4E3-4B2EFAA6030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204" y="3775205"/>
            <a:ext cx="1819132" cy="1863828"/>
          </a:xfrm>
          <a:prstGeom prst="rect">
            <a:avLst/>
          </a:prstGeom>
        </p:spPr>
      </p:pic>
      <p:pic>
        <p:nvPicPr>
          <p:cNvPr id="10" name="Image 9" descr="Une image contenant jouet, poupée&#10;&#10;Description générée automatiquement">
            <a:extLst>
              <a:ext uri="{FF2B5EF4-FFF2-40B4-BE49-F238E27FC236}">
                <a16:creationId xmlns:a16="http://schemas.microsoft.com/office/drawing/2014/main" id="{28DFE74F-19F8-42C0-9EBD-2C549CA18AE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327" y="1896269"/>
            <a:ext cx="1386843" cy="1673355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560649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6" ma:contentTypeDescription="Crée un document." ma:contentTypeScope="" ma:versionID="be72086aadd4f5c68f247c7576d6ed48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16833489ae2937dc040d1df31738f2e0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A46683-6DDB-4F31-AFED-9D6CED3F1BCB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bc2d96f8-f76f-46b3-b2c2-a8ec45c8f182"/>
    <ds:schemaRef ds:uri="http://schemas.microsoft.com/office/2006/metadata/properties"/>
    <ds:schemaRef ds:uri="cd95c8f1-3cc3-4b75-8c41-c750205dc126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DF0B419-5C3A-4558-B410-556A5878D1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9F3E28-E255-442F-8A9D-D1605BFF91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223</Words>
  <Application>Microsoft Office PowerPoint</Application>
  <PresentationFormat>Grand écran</PresentationFormat>
  <Paragraphs>36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Trebuchet MS</vt:lpstr>
      <vt:lpstr>Thème Office</vt:lpstr>
      <vt:lpstr>Présentation PowerPoint</vt:lpstr>
      <vt:lpstr>Retour sur l’atelier précédent</vt:lpstr>
      <vt:lpstr>Les aventures de Léo et de Charlie</vt:lpstr>
      <vt:lpstr>Présentation PowerPoint</vt:lpstr>
      <vt:lpstr>Présentation PowerPoint</vt:lpstr>
      <vt:lpstr>Présentation PowerPoint</vt:lpstr>
      <vt:lpstr>Présentation PowerPoint</vt:lpstr>
      <vt:lpstr>De l’énergie dans mon moteur</vt:lpstr>
      <vt:lpstr>De l’énergie dans mon moteur</vt:lpstr>
      <vt:lpstr>Défi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Dupuis</dc:creator>
  <cp:lastModifiedBy>Caroline Marcoux (CISSSMC16)</cp:lastModifiedBy>
  <cp:revision>17</cp:revision>
  <dcterms:created xsi:type="dcterms:W3CDTF">2021-07-12T13:08:33Z</dcterms:created>
  <dcterms:modified xsi:type="dcterms:W3CDTF">2023-08-11T18:33:03Z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