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6"/>
  </p:notesMasterIdLst>
  <p:sldIdLst>
    <p:sldId id="260" r:id="rId2"/>
    <p:sldId id="295" r:id="rId3"/>
    <p:sldId id="296" r:id="rId4"/>
    <p:sldId id="297" r:id="rId5"/>
    <p:sldId id="305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CAA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79928" autoAdjust="0"/>
  </p:normalViewPr>
  <p:slideViewPr>
    <p:cSldViewPr snapToGrid="0">
      <p:cViewPr varScale="1">
        <p:scale>
          <a:sx n="66" d="100"/>
          <a:sy n="66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01EB-F26E-44A6-AB65-08786EA84B04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916C-F719-4C8F-8C85-8547777747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04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4916C-F719-4C8F-8C85-85477777472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49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5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91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13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35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57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24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85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51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965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3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01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945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59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647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50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10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04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2B3CEA-A9A1-488C-AFAF-2F0DC0A0D767}" type="datetimeFigureOut">
              <a:rPr lang="fr-CA" smtClean="0"/>
              <a:t>2023-06-08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542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7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hyperlink" Target="https://www.youtube.com/watch?v=SFNTwnBW574&amp;list=PLmTxKnfmNpVNsl-OuKeIIgbI3x_T6cLzg&amp;index=7" TargetMode="External"/><Relationship Id="rId2" Type="http://schemas.openxmlformats.org/officeDocument/2006/relationships/tags" Target="../tags/tag61.xml"/><Relationship Id="rId16" Type="http://schemas.microsoft.com/office/2007/relationships/hdphoto" Target="../media/hdphoto1.wdp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6.PNG"/><Relationship Id="rId5" Type="http://schemas.openxmlformats.org/officeDocument/2006/relationships/tags" Target="../tags/tag6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13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hyperlink" Target="https://www.youtube.com/watch?v=Cx7iF9Ia0QY&amp;list=PLmTxKnfmNpVNsl-OuKeIIgbI3x_T6cLzg&amp;index=8" TargetMode="External"/><Relationship Id="rId5" Type="http://schemas.openxmlformats.org/officeDocument/2006/relationships/tags" Target="../tags/tag73.xml"/><Relationship Id="rId10" Type="http://schemas.openxmlformats.org/officeDocument/2006/relationships/image" Target="../media/image16.PNG"/><Relationship Id="rId4" Type="http://schemas.openxmlformats.org/officeDocument/2006/relationships/tags" Target="../tags/tag72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3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hyperlink" Target="https://www.youtube.com/watch?v=J2FJ6Y2pikw&amp;list=PLmTxKnfmNpVNsl-OuKeIIgbI3x_T6cLzg&amp;index=9" TargetMode="External"/><Relationship Id="rId5" Type="http://schemas.openxmlformats.org/officeDocument/2006/relationships/tags" Target="../tags/tag81.xml"/><Relationship Id="rId10" Type="http://schemas.openxmlformats.org/officeDocument/2006/relationships/hyperlink" Target="https://www.pexels.com/it-it/foto/acqua-acque-calme-alba-alberi-2878019/" TargetMode="External"/><Relationship Id="rId4" Type="http://schemas.openxmlformats.org/officeDocument/2006/relationships/tags" Target="../tags/tag80.xml"/><Relationship Id="rId9" Type="http://schemas.openxmlformats.org/officeDocument/2006/relationships/image" Target="../media/image18.jp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18.xml"/><Relationship Id="rId12" Type="http://schemas.microsoft.com/office/2007/relationships/hdphoto" Target="../media/hdphoto1.wdp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13.png"/><Relationship Id="rId5" Type="http://schemas.openxmlformats.org/officeDocument/2006/relationships/tags" Target="../tags/tag88.xml"/><Relationship Id="rId10" Type="http://schemas.openxmlformats.org/officeDocument/2006/relationships/image" Target="../media/image11.png"/><Relationship Id="rId4" Type="http://schemas.openxmlformats.org/officeDocument/2006/relationships/tags" Target="../tags/tag87.xml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2.xml"/><Relationship Id="rId7" Type="http://schemas.openxmlformats.org/officeDocument/2006/relationships/image" Target="../media/image2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1.png"/><Relationship Id="rId5" Type="http://schemas.openxmlformats.org/officeDocument/2006/relationships/tags" Target="../tags/tag9.xml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tags" Target="../tags/tag20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8.xml"/><Relationship Id="rId11" Type="http://schemas.microsoft.com/office/2007/relationships/hdphoto" Target="../media/hdphoto1.wdp"/><Relationship Id="rId5" Type="http://schemas.openxmlformats.org/officeDocument/2006/relationships/tags" Target="../tags/tag22.xml"/><Relationship Id="rId10" Type="http://schemas.openxmlformats.org/officeDocument/2006/relationships/image" Target="../media/image13.png"/><Relationship Id="rId4" Type="http://schemas.openxmlformats.org/officeDocument/2006/relationships/tags" Target="../tags/tag2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5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hyperlink" Target="https://www.youtube.com/watch?v=uw2q1D4a_OE&amp;list=PLmTxKnfmNpVNsl-OuKeIIgbI3x_T6cLzg&amp;index=3" TargetMode="External"/><Relationship Id="rId5" Type="http://schemas.openxmlformats.org/officeDocument/2006/relationships/tags" Target="../tags/tag31.xml"/><Relationship Id="rId10" Type="http://schemas.openxmlformats.org/officeDocument/2006/relationships/image" Target="../media/image16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13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hyperlink" Target="https://www.youtube.com/watch?v=EKcUSGRN2MI&amp;list=PLmTxKnfmNpVNsl-OuKeIIgbI3x_T6cLzg&amp;index=4" TargetMode="External"/><Relationship Id="rId5" Type="http://schemas.openxmlformats.org/officeDocument/2006/relationships/tags" Target="../tags/tag39.xml"/><Relationship Id="rId10" Type="http://schemas.openxmlformats.org/officeDocument/2006/relationships/image" Target="../media/image16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hyperlink" Target="https://www.youtube.com/watch?v=eYiaxZpYFwk&amp;list=PLmTxKnfmNpVNsl-OuKeIIgbI3x_T6cLzg&amp;index=5" TargetMode="Externa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6.PNG"/><Relationship Id="rId2" Type="http://schemas.openxmlformats.org/officeDocument/2006/relationships/tags" Target="../tags/tag44.xml"/><Relationship Id="rId16" Type="http://schemas.microsoft.com/office/2007/relationships/hdphoto" Target="../media/hdphoto1.wdp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4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3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hyperlink" Target="https://www.youtube.com/watch?v=mBN0uKpOgdc&amp;list=PLmTxKnfmNpVNsl-OuKeIIgbI3x_T6cLzg&amp;index=6" TargetMode="External"/><Relationship Id="rId5" Type="http://schemas.openxmlformats.org/officeDocument/2006/relationships/tags" Target="../tags/tag56.xml"/><Relationship Id="rId10" Type="http://schemas.openxmlformats.org/officeDocument/2006/relationships/image" Target="../media/image16.PNG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4" y="1369975"/>
            <a:ext cx="12191999" cy="452431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RETROUVER LE « NORD » </a:t>
            </a: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GRÂCE À LA BOUSSOLE INTÉRIEURE</a:t>
            </a: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-P</a:t>
            </a:r>
            <a:r>
              <a:rPr lang="fr-CA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artie 2-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«</a:t>
            </a:r>
            <a:r>
              <a:rPr lang="fr-CA" sz="3200" b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J’adopte des habitudes de vie aidantes pour m’approcher de ce qui est important pour moi </a:t>
            </a:r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»</a:t>
            </a: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3237" y="2940915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01099" y="2181910"/>
            <a:ext cx="49968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atin typeface="Raleway" pitchFamily="2" charset="0"/>
              </a:rPr>
              <a:t>Observez et identifiez, dans le quadrant 2 de votre boussole, </a:t>
            </a:r>
            <a:r>
              <a:rPr lang="fr-CA" sz="2000" b="1" dirty="0">
                <a:latin typeface="Raleway" pitchFamily="2" charset="0"/>
              </a:rPr>
              <a:t>comment vous vous sentez intérieurement </a:t>
            </a:r>
            <a:r>
              <a:rPr lang="fr-CA" sz="2000" dirty="0">
                <a:latin typeface="Raleway" pitchFamily="2" charset="0"/>
              </a:rPr>
              <a:t>quand vous adoptez de </a:t>
            </a:r>
            <a:r>
              <a:rPr lang="fr-CA" sz="2000" b="1" dirty="0">
                <a:latin typeface="Raleway" pitchFamily="2" charset="0"/>
              </a:rPr>
              <a:t>manière répétée </a:t>
            </a:r>
            <a:r>
              <a:rPr lang="fr-CA" sz="2000" dirty="0">
                <a:latin typeface="Raleway" pitchFamily="2" charset="0"/>
              </a:rPr>
              <a:t>certaines </a:t>
            </a:r>
            <a:r>
              <a:rPr lang="fr-CA" sz="2000" b="1" dirty="0">
                <a:latin typeface="Raleway" pitchFamily="2" charset="0"/>
              </a:rPr>
              <a:t>stratégies d’évitement ou habitudes de vie nuisibles</a:t>
            </a:r>
            <a:r>
              <a:rPr lang="fr-CA" sz="2000" dirty="0">
                <a:latin typeface="Raleway" pitchFamily="2" charset="0"/>
              </a:rPr>
              <a:t>. </a:t>
            </a: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r>
              <a:rPr lang="fr-CA" sz="2000" dirty="0">
                <a:latin typeface="Raleway" pitchFamily="2" charset="0"/>
              </a:rPr>
              <a:t>Inscrivez les </a:t>
            </a:r>
            <a:r>
              <a:rPr lang="fr-CA" sz="2000" b="1" dirty="0">
                <a:latin typeface="Raleway" pitchFamily="2" charset="0"/>
              </a:rPr>
              <a:t>émotions, pensées et sensations inconfortables </a:t>
            </a:r>
            <a:r>
              <a:rPr lang="fr-CA" sz="2000" dirty="0">
                <a:latin typeface="Raleway" pitchFamily="2" charset="0"/>
              </a:rPr>
              <a:t>qui surviennent à ce moment. </a:t>
            </a:r>
          </a:p>
          <a:p>
            <a:pPr algn="ctr"/>
            <a:endParaRPr lang="fr-CA" sz="1200" dirty="0">
              <a:latin typeface="Raleway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9891" y="3937164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605133-103D-869C-BA72-DE03178DE98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2"/>
              </a:rPr>
              <a:t>Retrouver le Nord : Partie 2_5 -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FE4E2-5E87-7B7A-F790-6853FAC24F6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033275" y="4126795"/>
            <a:ext cx="359695" cy="3901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BD754D-8F2F-4A3F-80FC-AFA51D8B727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623BF0-89CA-48B0-8924-1BAA05CF342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164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51782" y="2139337"/>
            <a:ext cx="49968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latin typeface="Raleway" pitchFamily="2" charset="0"/>
              </a:rPr>
              <a:t>Identifiez, dans le quadrant 4 de votre boussole, des </a:t>
            </a:r>
            <a:r>
              <a:rPr lang="fr-CA" sz="2100" b="1" dirty="0">
                <a:latin typeface="Raleway" pitchFamily="2" charset="0"/>
              </a:rPr>
              <a:t>stratégies d’approche, des comportements engagés et des habitudes de vie aidantes </a:t>
            </a:r>
            <a:r>
              <a:rPr lang="fr-CA" sz="2100" dirty="0">
                <a:latin typeface="Raleway" pitchFamily="2" charset="0"/>
              </a:rPr>
              <a:t>qui font sens pour vous ou qui vous inspirent, et que vous pourriez mettre en place pour </a:t>
            </a:r>
            <a:r>
              <a:rPr lang="fr-CA" sz="2100" b="1" dirty="0">
                <a:latin typeface="Raleway" pitchFamily="2" charset="0"/>
              </a:rPr>
              <a:t>agir en cohérence avec votre valeur prioritaire</a:t>
            </a:r>
            <a:r>
              <a:rPr lang="fr-CA" sz="2100" dirty="0">
                <a:latin typeface="Raleway" pitchFamily="2" charset="0"/>
              </a:rPr>
              <a:t>, </a:t>
            </a:r>
            <a:r>
              <a:rPr lang="fr-CA" sz="2100" b="1" dirty="0">
                <a:latin typeface="Raleway" pitchFamily="2" charset="0"/>
              </a:rPr>
              <a:t>soit ce qui est </a:t>
            </a:r>
            <a:r>
              <a:rPr lang="fr-CA" sz="2100" dirty="0">
                <a:latin typeface="Raleway" pitchFamily="2" charset="0"/>
              </a:rPr>
              <a:t>important pour vous </a:t>
            </a:r>
          </a:p>
          <a:p>
            <a:pPr algn="ctr"/>
            <a:r>
              <a:rPr lang="fr-CA" sz="2100" dirty="0">
                <a:latin typeface="Raleway" pitchFamily="2" charset="0"/>
              </a:rPr>
              <a:t>(buts, désirs, aspirations).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59565" y="2564334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F104B-F185-4CB1-2F76-103D9F50221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2_6 -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3E4654-DF36-4E8F-BD6B-F5F2FD1F92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5A9A0E-B40F-48E5-9039-7E056057FC9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164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397426"/>
            <a:ext cx="12191999" cy="43396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4420" y="2597755"/>
            <a:ext cx="5687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200" b="1" i="1" dirty="0">
              <a:latin typeface="Raleway" pitchFamily="2" charset="0"/>
            </a:endParaRPr>
          </a:p>
          <a:p>
            <a:pPr algn="ctr"/>
            <a:r>
              <a:rPr lang="fr-CA" sz="5400" b="1" i="1" dirty="0">
                <a:latin typeface="Raleway" pitchFamily="2" charset="0"/>
              </a:rPr>
              <a:t>Retour au calme intérieur…</a:t>
            </a:r>
          </a:p>
        </p:txBody>
      </p:sp>
      <p:pic>
        <p:nvPicPr>
          <p:cNvPr id="11" name="Image 10" descr="Une image contenant ciel, eau, crépuscule, extérieur">
            <a:extLst>
              <a:ext uri="{FF2B5EF4-FFF2-40B4-BE49-F238E27FC236}">
                <a16:creationId xmlns:a16="http://schemas.microsoft.com/office/drawing/2014/main" id="{48FC3436-7A55-BFE1-402D-7526CAEC1D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36717" y="1584961"/>
            <a:ext cx="6028713" cy="39707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71ECC2C-A1B2-6C66-10C0-7FDE522149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8840" y="1657366"/>
            <a:ext cx="556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2_7 -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8C393C-C32E-4972-852E-DE2F4FE0FB0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374961-F26F-45BF-8784-4D6BD2BBD3D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849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1336466"/>
            <a:ext cx="12191999" cy="43396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48941" y="1908115"/>
            <a:ext cx="869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all" dirty="0">
                <a:latin typeface="Raleway" pitchFamily="2" charset="0"/>
              </a:rPr>
              <a:t>Échange en groupe!</a:t>
            </a:r>
          </a:p>
        </p:txBody>
      </p:sp>
      <p:pic>
        <p:nvPicPr>
          <p:cNvPr id="5" name="Graphique 4" descr="Brainstorming de groupe avec un remplissage uni">
            <a:extLst>
              <a:ext uri="{FF2B5EF4-FFF2-40B4-BE49-F238E27FC236}">
                <a16:creationId xmlns:a16="http://schemas.microsoft.com/office/drawing/2014/main" id="{60A15B68-463F-C06C-E37E-E8E8AAD670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3629" y="3074549"/>
            <a:ext cx="2024742" cy="20247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A2A6C2-FDAE-4FF2-A1AF-65D0EEFF24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DFBA4F-2B76-4A0D-BF5D-5A6887F1FE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76116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A8208-E4A5-4B05-ACFC-69712F4FCD7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358045"/>
            <a:ext cx="12191999" cy="1729006"/>
          </a:xfrm>
          <a:solidFill>
            <a:schemeClr val="bg1">
              <a:lumMod val="75000"/>
              <a:lumOff val="25000"/>
            </a:schemeClr>
          </a:solidFill>
        </p:spPr>
        <p:txBody>
          <a:bodyPr anchor="ctr" anchorCtr="0"/>
          <a:lstStyle/>
          <a:p>
            <a:r>
              <a:rPr lang="fr-CA" sz="6000" b="1" dirty="0">
                <a:solidFill>
                  <a:schemeClr val="tx1"/>
                </a:solidFill>
                <a:latin typeface="Raleway" pitchFamily="2" charset="0"/>
              </a:rPr>
              <a:t>Défi Hors-Piste!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F40DE9-34F2-45DB-AF76-59B4F86C9D4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" y="3211350"/>
            <a:ext cx="12191999" cy="3029194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CA" sz="3500" dirty="0">
                <a:solidFill>
                  <a:schemeClr val="tx1"/>
                </a:solidFill>
                <a:latin typeface="Raleway" pitchFamily="2" charset="0"/>
              </a:rPr>
              <a:t>Mettre en place </a:t>
            </a:r>
            <a:r>
              <a:rPr lang="fr-CA" sz="3500" b="1" dirty="0">
                <a:solidFill>
                  <a:schemeClr val="tx1"/>
                </a:solidFill>
                <a:latin typeface="Raleway" pitchFamily="2" charset="0"/>
              </a:rPr>
              <a:t>2 stratégies d’approche, comportements engagés, ou habitudes de vie aidantes </a:t>
            </a:r>
            <a:r>
              <a:rPr lang="fr-CA" sz="3500" dirty="0">
                <a:solidFill>
                  <a:schemeClr val="tx1"/>
                </a:solidFill>
                <a:latin typeface="Raleway" pitchFamily="2" charset="0"/>
              </a:rPr>
              <a:t>identifiées dans votre boussole (quadrant 4) afin de…</a:t>
            </a:r>
          </a:p>
          <a:p>
            <a:pPr algn="l"/>
            <a:endParaRPr lang="fr-CA" sz="1100" dirty="0">
              <a:solidFill>
                <a:schemeClr val="tx1"/>
              </a:solidFill>
              <a:latin typeface="Raleway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Vous approcher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de ce qui 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est important pour vous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Tendre vers un 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mode de vie </a:t>
            </a:r>
            <a:r>
              <a:rPr lang="fr-CA" sz="2200" b="1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plus sain, conscient</a:t>
            </a:r>
            <a:r>
              <a:rPr lang="fr-CA" sz="2200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et </a:t>
            </a:r>
            <a:r>
              <a:rPr lang="fr-CA" sz="2200" b="1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contribuant à votre bien-être</a:t>
            </a:r>
            <a:endParaRPr lang="fr-CA" sz="2200" b="1" dirty="0">
              <a:solidFill>
                <a:schemeClr val="tx1"/>
              </a:solidFill>
              <a:latin typeface="Raleway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2B9E14-995D-C0BA-5114-1158E2A31C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367718"/>
            <a:ext cx="2294721" cy="490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352122-8E91-9DB8-3CBA-F142CE0BDA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96529" y="6259317"/>
            <a:ext cx="1695470" cy="5986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07D53D-D393-47F7-BB85-9A191ECDE3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3273147"/>
            <a:ext cx="12191999" cy="35394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171450" lvl="0"/>
            <a:r>
              <a:rPr lang="fr-CA" sz="2800" b="1" dirty="0">
                <a:latin typeface="Raleway" pitchFamily="2" charset="0"/>
              </a:rPr>
              <a:t>			</a:t>
            </a:r>
            <a:r>
              <a:rPr lang="fr-CA" sz="2800" dirty="0">
                <a:latin typeface="Raleway" pitchFamily="2" charset="0"/>
              </a:rPr>
              <a:t>Identifier votre valeur prioritaire actuelle</a:t>
            </a:r>
          </a:p>
          <a:p>
            <a:pPr marL="185737" lvl="0"/>
            <a:r>
              <a:rPr lang="fr-CA" sz="2800" dirty="0">
                <a:latin typeface="Raleway" pitchFamily="2" charset="0"/>
              </a:rPr>
              <a:t>			Reconnaître vos émotions, pensées et sensations 									inconfortables</a:t>
            </a:r>
          </a:p>
          <a:p>
            <a:pPr marL="1347788" lvl="0" defTabSz="449263"/>
            <a:r>
              <a:rPr lang="fr-CA" sz="2800" dirty="0">
                <a:latin typeface="Raleway" pitchFamily="2" charset="0"/>
              </a:rPr>
              <a:t>	Reconnaître vos stratégies d’évitement et vos habitudes de vie 	nuisibles</a:t>
            </a:r>
          </a:p>
          <a:p>
            <a:pPr marL="1341438" lvl="0"/>
            <a:r>
              <a:rPr lang="fr-CA" sz="2800" dirty="0">
                <a:latin typeface="Raleway" pitchFamily="2" charset="0"/>
              </a:rPr>
              <a:t>	Identifier des stratégies d’approche, comportements engagés 		ou habitudes de vie aidantes qui peuvent contribuer à votre 			bien-être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F6B062-050D-3F9D-BDC6-2C4EC72AC2A7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" y="1434166"/>
            <a:ext cx="12191989" cy="1659727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À la fin de l’atelier, vous serez en </a:t>
            </a:r>
            <a:b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mesure de…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FC697E-8832-CECA-8BF0-6AE94D408C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60" y="3326270"/>
            <a:ext cx="384081" cy="3840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DA9DAF-6D7B-F642-7BD9-1BFB048B27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59" y="3763474"/>
            <a:ext cx="384081" cy="3840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0D7388-A647-6D78-541A-D7C88A1ADC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58" y="4596748"/>
            <a:ext cx="384081" cy="3840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76D47E-0D35-100E-3E3B-400B0304629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58" y="5483145"/>
            <a:ext cx="384081" cy="3840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DB9A653-13E6-4742-B292-12F58426BD9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" y="3192815"/>
            <a:ext cx="12191999" cy="2092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3200" dirty="0"/>
          </a:p>
          <a:p>
            <a:pPr algn="ctr"/>
            <a:endParaRPr lang="fr-CA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12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Qu’avez-vous observé à propos de votre mode de vie?</a:t>
            </a:r>
          </a:p>
          <a:p>
            <a:pPr algn="ctr"/>
            <a:endParaRPr lang="fr-CA" sz="2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7D9706-CE13-B393-78CE-40C4739FE5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2" y="1472933"/>
            <a:ext cx="12198995" cy="16004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5400" b="1" dirty="0">
                <a:latin typeface="Raleway" pitchFamily="2" charset="0"/>
              </a:rPr>
              <a:t>Retour sur le Défi Hors-Piste…</a:t>
            </a:r>
            <a:endParaRPr lang="fr-CA" b="1" dirty="0">
              <a:latin typeface="Raleway" pitchFamily="2" charset="0"/>
            </a:endParaRPr>
          </a:p>
          <a:p>
            <a:pPr algn="ctr"/>
            <a:endParaRPr lang="fr-CA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F410F9-CAC5-F068-6F11-C458C7A775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174474"/>
            <a:ext cx="1304657" cy="1304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72BABB-E5EF-4058-88B0-0231E9365AF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5"/>
            <a:ext cx="12191999" cy="40932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dirty="0"/>
          </a:p>
          <a:p>
            <a:pPr algn="ctr"/>
            <a:r>
              <a:rPr lang="fr-CA" sz="5400" b="1" dirty="0">
                <a:latin typeface="Raleway" pitchFamily="2" charset="0"/>
              </a:rPr>
              <a:t>PAUSE ACTIVE!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5" name="Graphique 4" descr="Yoga avec un remplissage uni">
            <a:extLst>
              <a:ext uri="{FF2B5EF4-FFF2-40B4-BE49-F238E27FC236}">
                <a16:creationId xmlns:a16="http://schemas.microsoft.com/office/drawing/2014/main" id="{17E5E13D-5916-307A-BC19-15B5CBB0E2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6389" y="3169565"/>
            <a:ext cx="1902371" cy="19023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0163B2-9C25-4EB1-9997-1FBDD59A1F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6241E8-1282-462F-803C-FE76C30C7BE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576483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1561563"/>
            <a:ext cx="12191999" cy="33547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4800" b="1" cap="all" dirty="0">
                <a:latin typeface="Raleway"/>
              </a:rPr>
              <a:t>Ma boussole intérieure </a:t>
            </a:r>
          </a:p>
          <a:p>
            <a:pPr algn="ctr"/>
            <a:endParaRPr lang="fr-CA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Bienveillance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Authenticité et honnêteté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Respect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Silence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BF4F3C-8756-4A69-ABE1-6B722F55BF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C2B5F1-8047-4A68-8D10-B3C1C6AAC7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174474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08283" y="1717014"/>
            <a:ext cx="55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2_1 - YouTube</a:t>
            </a:r>
            <a:endParaRPr lang="fr-CA" sz="1600" dirty="0">
              <a:latin typeface="Raleway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811817" y="2554438"/>
            <a:ext cx="49968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1 de votre boussole, votre </a:t>
            </a:r>
            <a:r>
              <a:rPr lang="fr-CA" sz="2400" b="1" dirty="0">
                <a:latin typeface="Raleway" pitchFamily="2" charset="0"/>
              </a:rPr>
              <a:t>« Nord » </a:t>
            </a:r>
            <a:r>
              <a:rPr lang="fr-CA" sz="2400" dirty="0">
                <a:latin typeface="Raleway" pitchFamily="2" charset="0"/>
              </a:rPr>
              <a:t>: </a:t>
            </a:r>
          </a:p>
          <a:p>
            <a:pPr algn="ctr"/>
            <a:endParaRPr lang="fr-CA" sz="2400" dirty="0">
              <a:latin typeface="Raleway" pitchFamily="2" charset="0"/>
            </a:endParaRPr>
          </a:p>
          <a:p>
            <a:pPr algn="ctr"/>
            <a:r>
              <a:rPr lang="fr-CA" sz="2400" b="1" dirty="0">
                <a:latin typeface="Raleway" pitchFamily="2" charset="0"/>
              </a:rPr>
              <a:t>UNE valeur prioritaire </a:t>
            </a:r>
            <a:r>
              <a:rPr lang="fr-CA" sz="2400" dirty="0">
                <a:latin typeface="Raleway" pitchFamily="2" charset="0"/>
              </a:rPr>
              <a:t>pour vous : votre valeur principale, la plus importante à vos yeux en ce moment.</a:t>
            </a:r>
          </a:p>
          <a:p>
            <a:endParaRPr lang="fr-CA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1293E0-73C8-40DC-9DB0-BE70D5EE3A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48727" y="4086465"/>
            <a:ext cx="142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CF5F95-4A53-4A81-B9DA-527017EEE4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D1666E-6040-45DB-8898-0707BAB232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595494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48756" y="2433418"/>
            <a:ext cx="49968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4 de votre boussole, des </a:t>
            </a:r>
            <a:r>
              <a:rPr lang="fr-CA" sz="2400" b="1" dirty="0">
                <a:latin typeface="Raleway" pitchFamily="2" charset="0"/>
              </a:rPr>
              <a:t>stratégies, comportements et habitudes de vie aidantes que vous mettez déjà en place </a:t>
            </a:r>
            <a:r>
              <a:rPr lang="fr-CA" sz="2400" dirty="0">
                <a:latin typeface="Raleway" pitchFamily="2" charset="0"/>
              </a:rPr>
              <a:t>et qui vous permettent d’être en phase avec votre valeur prioritaire.</a:t>
            </a:r>
          </a:p>
          <a:p>
            <a:endParaRPr lang="fr-C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ABF75E-C4B6-4E68-A157-B6A6982B6F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45891" y="2660073"/>
            <a:ext cx="803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9FD79D-FFAF-D577-440A-55CE07D46EF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608283" y="1717014"/>
            <a:ext cx="55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2_2 -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A9D471-CCC6-48DA-A39C-CBCEFC018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D87013-8510-4510-BB87-2BB21A57D2C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9455" y="5620713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93941" y="2168804"/>
            <a:ext cx="54418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Observez à l’intérieur de vous et identifiez, dans le quadrant 2 de votre boussole, vos </a:t>
            </a:r>
            <a:r>
              <a:rPr lang="fr-CA" sz="2400" b="1" dirty="0">
                <a:latin typeface="Raleway" pitchFamily="2" charset="0"/>
              </a:rPr>
              <a:t>obstacles intérieurs.</a:t>
            </a:r>
          </a:p>
          <a:p>
            <a:pPr algn="ctr"/>
            <a:endParaRPr lang="fr-CA" sz="2400" b="1" dirty="0">
              <a:latin typeface="Raleway" pitchFamily="2" charset="0"/>
            </a:endParaRPr>
          </a:p>
          <a:p>
            <a:pPr algn="ctr"/>
            <a:endParaRPr lang="fr-CA" sz="1600" b="1" dirty="0">
              <a:latin typeface="Raleway" pitchFamily="2" charset="0"/>
            </a:endParaRPr>
          </a:p>
          <a:p>
            <a:pPr algn="ctr"/>
            <a:r>
              <a:rPr lang="fr-CA" sz="2400" dirty="0">
                <a:latin typeface="Raleway" pitchFamily="2" charset="0"/>
              </a:rPr>
              <a:t>États internes difficiles : </a:t>
            </a:r>
          </a:p>
          <a:p>
            <a:pPr algn="ctr"/>
            <a:r>
              <a:rPr lang="fr-CA" sz="2400" b="1" dirty="0">
                <a:latin typeface="Raleway" pitchFamily="2" charset="0"/>
              </a:rPr>
              <a:t>émotions, pensées, sensations inconfortables </a:t>
            </a:r>
          </a:p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9891" y="4137891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B86A93-DC3D-5648-D978-E19BDFC4F2F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3"/>
              </a:rPr>
              <a:t>Retrouver le Nord : Partie 2_3 - YouTube</a:t>
            </a:r>
            <a:endParaRPr lang="fr-CA" sz="1600" dirty="0">
              <a:latin typeface="Raleway" pitchFamily="2" charset="0"/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324C4917-9EB1-2201-1EBD-EF020F63677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59889" y="3832389"/>
            <a:ext cx="309966" cy="366147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7E15D1-C066-45CE-A0C8-8B06C6AE66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BD01BC-F48F-42FB-B845-9667F086C5E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5556" y="5540118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01099" y="2385655"/>
            <a:ext cx="4996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3 de votre boussole, les </a:t>
            </a:r>
            <a:r>
              <a:rPr lang="fr-CA" sz="2400" b="1" dirty="0">
                <a:latin typeface="Raleway" pitchFamily="2" charset="0"/>
              </a:rPr>
              <a:t>stratégies d’évitement, comportements de lutte ou habitudes de vie nuisibles </a:t>
            </a:r>
            <a:r>
              <a:rPr lang="fr-CA" sz="2400" dirty="0">
                <a:latin typeface="Raleway" pitchFamily="2" charset="0"/>
              </a:rPr>
              <a:t>qui font surface lorsque des obstacles intérieurs se manifestent.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9891" y="2625601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9919A7-ABCE-94B2-C511-CEB15130CA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2_4 -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DF86B4-A025-41EB-A573-FC431A1174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35045B-7C0B-43E0-A2EC-AD1FC53881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164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532</Words>
  <Application>Microsoft Office PowerPoint</Application>
  <PresentationFormat>Grand écran</PresentationFormat>
  <Paragraphs>142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Raleway</vt:lpstr>
      <vt:lpstr>Trebuchet MS</vt:lpstr>
      <vt:lpstr>Wingdings</vt:lpstr>
      <vt:lpstr>Wingdings 3</vt:lpstr>
      <vt:lpstr>Ion</vt:lpstr>
      <vt:lpstr>Présentation PowerPoint</vt:lpstr>
      <vt:lpstr>À la fin de l’atelier, vous serez en  mesure de…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 Hors-Piste!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Guy</dc:creator>
  <cp:lastModifiedBy>Sonia Vachon</cp:lastModifiedBy>
  <cp:revision>75</cp:revision>
  <dcterms:created xsi:type="dcterms:W3CDTF">2023-01-11T14:08:12Z</dcterms:created>
  <dcterms:modified xsi:type="dcterms:W3CDTF">2023-06-08T12:46:54Z</dcterms:modified>
</cp:coreProperties>
</file>