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sldIdLst>
    <p:sldId id="260" r:id="rId2"/>
    <p:sldId id="278" r:id="rId3"/>
    <p:sldId id="279" r:id="rId4"/>
    <p:sldId id="280" r:id="rId5"/>
    <p:sldId id="281" r:id="rId6"/>
    <p:sldId id="283" r:id="rId7"/>
    <p:sldId id="285" r:id="rId8"/>
    <p:sldId id="284" r:id="rId9"/>
    <p:sldId id="286" r:id="rId10"/>
    <p:sldId id="287" r:id="rId11"/>
    <p:sldId id="288" r:id="rId12"/>
    <p:sldId id="289" r:id="rId13"/>
    <p:sldId id="259" r:id="rId14"/>
    <p:sldId id="290" r:id="rId15"/>
    <p:sldId id="293" r:id="rId16"/>
    <p:sldId id="29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CB2099-FAF1-91F6-40CE-6982008C998E}" name="Sonia Vachon" initials="SV" userId="S::vacs2901@usherbrooke.ca::af9b6371-4667-4f41-9f47-9d40b5e488a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5CAA"/>
    <a:srgbClr val="2F5C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8" autoAdjust="0"/>
    <p:restoredTop sz="94660"/>
  </p:normalViewPr>
  <p:slideViewPr>
    <p:cSldViewPr snapToGrid="0">
      <p:cViewPr varScale="1">
        <p:scale>
          <a:sx n="104" d="100"/>
          <a:sy n="104" d="100"/>
        </p:scale>
        <p:origin x="81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32B3CEA-A9A1-488C-AFAF-2F0DC0A0D767}" type="datetimeFigureOut">
              <a:rPr lang="fr-CA" smtClean="0"/>
              <a:t>2023-06-22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D9545F1-0B6A-47FF-8CD2-69FAEC4FF159}" type="slidenum">
              <a:rPr lang="fr-CA" smtClean="0"/>
              <a:t>‹N°›</a:t>
            </a:fld>
            <a:endParaRPr lang="fr-CA"/>
          </a:p>
        </p:txBody>
      </p:sp>
    </p:spTree>
    <p:extLst>
      <p:ext uri="{BB962C8B-B14F-4D97-AF65-F5344CB8AC3E}">
        <p14:creationId xmlns:p14="http://schemas.microsoft.com/office/powerpoint/2010/main" val="1928551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32B3CEA-A9A1-488C-AFAF-2F0DC0A0D767}" type="datetimeFigureOut">
              <a:rPr lang="fr-CA" smtClean="0"/>
              <a:t>2023-06-22</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1D9545F1-0B6A-47FF-8CD2-69FAEC4FF159}" type="slidenum">
              <a:rPr lang="fr-CA" smtClean="0"/>
              <a:t>‹N°›</a:t>
            </a:fld>
            <a:endParaRPr lang="fr-CA"/>
          </a:p>
        </p:txBody>
      </p:sp>
    </p:spTree>
    <p:extLst>
      <p:ext uri="{BB962C8B-B14F-4D97-AF65-F5344CB8AC3E}">
        <p14:creationId xmlns:p14="http://schemas.microsoft.com/office/powerpoint/2010/main" val="689110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732B3CEA-A9A1-488C-AFAF-2F0DC0A0D767}" type="datetimeFigureOut">
              <a:rPr lang="fr-CA" smtClean="0"/>
              <a:t>2023-06-22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D9545F1-0B6A-47FF-8CD2-69FAEC4FF159}" type="slidenum">
              <a:rPr lang="fr-CA" smtClean="0"/>
              <a:t>‹N°›</a:t>
            </a:fld>
            <a:endParaRPr lang="fr-CA"/>
          </a:p>
        </p:txBody>
      </p:sp>
    </p:spTree>
    <p:extLst>
      <p:ext uri="{BB962C8B-B14F-4D97-AF65-F5344CB8AC3E}">
        <p14:creationId xmlns:p14="http://schemas.microsoft.com/office/powerpoint/2010/main" val="4048132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732B3CEA-A9A1-488C-AFAF-2F0DC0A0D767}" type="datetimeFigureOut">
              <a:rPr lang="fr-CA" smtClean="0"/>
              <a:t>2023-06-22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D9545F1-0B6A-47FF-8CD2-69FAEC4FF159}" type="slidenum">
              <a:rPr lang="fr-CA" smtClean="0"/>
              <a:t>‹N°›</a:t>
            </a:fld>
            <a:endParaRPr lang="fr-C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23355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732B3CEA-A9A1-488C-AFAF-2F0DC0A0D767}" type="datetimeFigureOut">
              <a:rPr lang="fr-CA" smtClean="0"/>
              <a:t>2023-06-22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D9545F1-0B6A-47FF-8CD2-69FAEC4FF159}" type="slidenum">
              <a:rPr lang="fr-CA" smtClean="0"/>
              <a:t>‹N°›</a:t>
            </a:fld>
            <a:endParaRPr lang="fr-CA"/>
          </a:p>
        </p:txBody>
      </p:sp>
    </p:spTree>
    <p:extLst>
      <p:ext uri="{BB962C8B-B14F-4D97-AF65-F5344CB8AC3E}">
        <p14:creationId xmlns:p14="http://schemas.microsoft.com/office/powerpoint/2010/main" val="2156572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32B3CEA-A9A1-488C-AFAF-2F0DC0A0D767}" type="datetimeFigureOut">
              <a:rPr lang="fr-CA" smtClean="0"/>
              <a:t>2023-06-22</a:t>
            </a:fld>
            <a:endParaRPr lang="fr-CA"/>
          </a:p>
        </p:txBody>
      </p:sp>
      <p:sp>
        <p:nvSpPr>
          <p:cNvPr id="4"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D9545F1-0B6A-47FF-8CD2-69FAEC4FF159}" type="slidenum">
              <a:rPr lang="fr-CA" smtClean="0"/>
              <a:t>‹N°›</a:t>
            </a:fld>
            <a:endParaRPr lang="fr-CA"/>
          </a:p>
        </p:txBody>
      </p:sp>
    </p:spTree>
    <p:extLst>
      <p:ext uri="{BB962C8B-B14F-4D97-AF65-F5344CB8AC3E}">
        <p14:creationId xmlns:p14="http://schemas.microsoft.com/office/powerpoint/2010/main" val="352244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32B3CEA-A9A1-488C-AFAF-2F0DC0A0D767}" type="datetimeFigureOut">
              <a:rPr lang="fr-CA" smtClean="0"/>
              <a:t>2023-06-22</a:t>
            </a:fld>
            <a:endParaRPr lang="fr-CA"/>
          </a:p>
        </p:txBody>
      </p:sp>
      <p:sp>
        <p:nvSpPr>
          <p:cNvPr id="4"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D9545F1-0B6A-47FF-8CD2-69FAEC4FF159}" type="slidenum">
              <a:rPr lang="fr-CA" smtClean="0"/>
              <a:t>‹N°›</a:t>
            </a:fld>
            <a:endParaRPr lang="fr-CA"/>
          </a:p>
        </p:txBody>
      </p:sp>
    </p:spTree>
    <p:extLst>
      <p:ext uri="{BB962C8B-B14F-4D97-AF65-F5344CB8AC3E}">
        <p14:creationId xmlns:p14="http://schemas.microsoft.com/office/powerpoint/2010/main" val="3180850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32B3CEA-A9A1-488C-AFAF-2F0DC0A0D767}" type="datetimeFigureOut">
              <a:rPr lang="fr-CA" smtClean="0"/>
              <a:t>2023-06-22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D9545F1-0B6A-47FF-8CD2-69FAEC4FF159}" type="slidenum">
              <a:rPr lang="fr-CA" smtClean="0"/>
              <a:t>‹N°›</a:t>
            </a:fld>
            <a:endParaRPr lang="fr-CA"/>
          </a:p>
        </p:txBody>
      </p:sp>
    </p:spTree>
    <p:extLst>
      <p:ext uri="{BB962C8B-B14F-4D97-AF65-F5344CB8AC3E}">
        <p14:creationId xmlns:p14="http://schemas.microsoft.com/office/powerpoint/2010/main" val="1545156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32B3CEA-A9A1-488C-AFAF-2F0DC0A0D767}" type="datetimeFigureOut">
              <a:rPr lang="fr-CA" smtClean="0"/>
              <a:t>2023-06-22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D9545F1-0B6A-47FF-8CD2-69FAEC4FF159}" type="slidenum">
              <a:rPr lang="fr-CA" smtClean="0"/>
              <a:t>‹N°›</a:t>
            </a:fld>
            <a:endParaRPr lang="fr-CA"/>
          </a:p>
        </p:txBody>
      </p:sp>
    </p:spTree>
    <p:extLst>
      <p:ext uri="{BB962C8B-B14F-4D97-AF65-F5344CB8AC3E}">
        <p14:creationId xmlns:p14="http://schemas.microsoft.com/office/powerpoint/2010/main" val="439653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 Subtitle Slide_Texture + 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782C3E-D7DE-3E41-B8E1-63CA6DF6204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rgbClr val="2F5CEE"/>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rgbClr val="2F5CEE"/>
                </a:solidFill>
              </a:defRPr>
            </a:lvl1pPr>
          </a:lstStyle>
          <a:p>
            <a:r>
              <a:rPr lang="en-US" dirty="0"/>
              <a:t>Sous-</a:t>
            </a:r>
            <a:r>
              <a:rPr lang="en-US" dirty="0" err="1"/>
              <a:t>titre</a:t>
            </a:r>
            <a:endParaRPr lang="en-US" dirty="0"/>
          </a:p>
        </p:txBody>
      </p:sp>
      <p:pic>
        <p:nvPicPr>
          <p:cNvPr id="14" name="Graphic 13">
            <a:extLst>
              <a:ext uri="{FF2B5EF4-FFF2-40B4-BE49-F238E27FC236}">
                <a16:creationId xmlns:a16="http://schemas.microsoft.com/office/drawing/2014/main" id="{EB70A0C8-9413-CD4F-AE8B-7E4846CAC6E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32348" y="1410055"/>
            <a:ext cx="4927304" cy="2153414"/>
          </a:xfrm>
          <a:prstGeom prst="rect">
            <a:avLst/>
          </a:prstGeom>
        </p:spPr>
      </p:pic>
    </p:spTree>
    <p:extLst>
      <p:ext uri="{BB962C8B-B14F-4D97-AF65-F5344CB8AC3E}">
        <p14:creationId xmlns:p14="http://schemas.microsoft.com/office/powerpoint/2010/main" val="238260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732B3CEA-A9A1-488C-AFAF-2F0DC0A0D767}" type="datetimeFigureOut">
              <a:rPr lang="fr-CA" smtClean="0"/>
              <a:t>2023-06-22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D9545F1-0B6A-47FF-8CD2-69FAEC4FF159}" type="slidenum">
              <a:rPr lang="fr-CA" smtClean="0"/>
              <a:t>‹N°›</a:t>
            </a:fld>
            <a:endParaRPr lang="fr-CA"/>
          </a:p>
        </p:txBody>
      </p:sp>
    </p:spTree>
    <p:extLst>
      <p:ext uri="{BB962C8B-B14F-4D97-AF65-F5344CB8AC3E}">
        <p14:creationId xmlns:p14="http://schemas.microsoft.com/office/powerpoint/2010/main" val="185638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732B3CEA-A9A1-488C-AFAF-2F0DC0A0D767}" type="datetimeFigureOut">
              <a:rPr lang="fr-CA" smtClean="0"/>
              <a:t>2023-06-22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D9545F1-0B6A-47FF-8CD2-69FAEC4FF159}" type="slidenum">
              <a:rPr lang="fr-CA" smtClean="0"/>
              <a:t>‹N°›</a:t>
            </a:fld>
            <a:endParaRPr lang="fr-CA"/>
          </a:p>
        </p:txBody>
      </p:sp>
    </p:spTree>
    <p:extLst>
      <p:ext uri="{BB962C8B-B14F-4D97-AF65-F5344CB8AC3E}">
        <p14:creationId xmlns:p14="http://schemas.microsoft.com/office/powerpoint/2010/main" val="1468010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32B3CEA-A9A1-488C-AFAF-2F0DC0A0D767}" type="datetimeFigureOut">
              <a:rPr lang="fr-CA" smtClean="0"/>
              <a:t>2023-06-22</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1D9545F1-0B6A-47FF-8CD2-69FAEC4FF159}" type="slidenum">
              <a:rPr lang="fr-CA" smtClean="0"/>
              <a:t>‹N°›</a:t>
            </a:fld>
            <a:endParaRPr lang="fr-CA"/>
          </a:p>
        </p:txBody>
      </p:sp>
    </p:spTree>
    <p:extLst>
      <p:ext uri="{BB962C8B-B14F-4D97-AF65-F5344CB8AC3E}">
        <p14:creationId xmlns:p14="http://schemas.microsoft.com/office/powerpoint/2010/main" val="1699459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32B3CEA-A9A1-488C-AFAF-2F0DC0A0D767}" type="datetimeFigureOut">
              <a:rPr lang="fr-CA" smtClean="0"/>
              <a:t>2023-06-22</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1D9545F1-0B6A-47FF-8CD2-69FAEC4FF159}" type="slidenum">
              <a:rPr lang="fr-CA" smtClean="0"/>
              <a:t>‹N°›</a:t>
            </a:fld>
            <a:endParaRPr lang="fr-CA"/>
          </a:p>
        </p:txBody>
      </p:sp>
    </p:spTree>
    <p:extLst>
      <p:ext uri="{BB962C8B-B14F-4D97-AF65-F5344CB8AC3E}">
        <p14:creationId xmlns:p14="http://schemas.microsoft.com/office/powerpoint/2010/main" val="3556595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732B3CEA-A9A1-488C-AFAF-2F0DC0A0D767}" type="datetimeFigureOut">
              <a:rPr lang="fr-CA" smtClean="0"/>
              <a:t>2023-06-22</a:t>
            </a:fld>
            <a:endParaRPr lang="fr-CA"/>
          </a:p>
        </p:txBody>
      </p:sp>
      <p:sp>
        <p:nvSpPr>
          <p:cNvPr id="5" name="Footer Placeholder 3"/>
          <p:cNvSpPr>
            <a:spLocks noGrp="1"/>
          </p:cNvSpPr>
          <p:nvPr>
            <p:ph type="ftr" sz="quarter" idx="11"/>
          </p:nvPr>
        </p:nvSpPr>
        <p:spPr/>
        <p:txBody>
          <a:bodyPr/>
          <a:lstStyle/>
          <a:p>
            <a:endParaRPr lang="fr-CA"/>
          </a:p>
        </p:txBody>
      </p:sp>
      <p:sp>
        <p:nvSpPr>
          <p:cNvPr id="6" name="Slide Number Placeholder 4"/>
          <p:cNvSpPr>
            <a:spLocks noGrp="1"/>
          </p:cNvSpPr>
          <p:nvPr>
            <p:ph type="sldNum" sz="quarter" idx="12"/>
          </p:nvPr>
        </p:nvSpPr>
        <p:spPr/>
        <p:txBody>
          <a:bodyPr/>
          <a:lstStyle/>
          <a:p>
            <a:fld id="{1D9545F1-0B6A-47FF-8CD2-69FAEC4FF159}" type="slidenum">
              <a:rPr lang="fr-CA" smtClean="0"/>
              <a:t>‹N°›</a:t>
            </a:fld>
            <a:endParaRPr lang="fr-CA"/>
          </a:p>
        </p:txBody>
      </p:sp>
    </p:spTree>
    <p:extLst>
      <p:ext uri="{BB962C8B-B14F-4D97-AF65-F5344CB8AC3E}">
        <p14:creationId xmlns:p14="http://schemas.microsoft.com/office/powerpoint/2010/main" val="3136479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32B3CEA-A9A1-488C-AFAF-2F0DC0A0D767}" type="datetimeFigureOut">
              <a:rPr lang="fr-CA" smtClean="0"/>
              <a:t>2023-06-22</a:t>
            </a:fld>
            <a:endParaRPr lang="fr-CA"/>
          </a:p>
        </p:txBody>
      </p:sp>
      <p:sp>
        <p:nvSpPr>
          <p:cNvPr id="5" name="Footer Placeholder 2"/>
          <p:cNvSpPr>
            <a:spLocks noGrp="1"/>
          </p:cNvSpPr>
          <p:nvPr>
            <p:ph type="ftr" sz="quarter" idx="11"/>
          </p:nvPr>
        </p:nvSpPr>
        <p:spPr/>
        <p:txBody>
          <a:bodyPr/>
          <a:lstStyle/>
          <a:p>
            <a:endParaRPr lang="fr-CA"/>
          </a:p>
        </p:txBody>
      </p:sp>
      <p:sp>
        <p:nvSpPr>
          <p:cNvPr id="6" name="Slide Number Placeholder 3"/>
          <p:cNvSpPr>
            <a:spLocks noGrp="1"/>
          </p:cNvSpPr>
          <p:nvPr>
            <p:ph type="sldNum" sz="quarter" idx="12"/>
          </p:nvPr>
        </p:nvSpPr>
        <p:spPr/>
        <p:txBody>
          <a:bodyPr/>
          <a:lstStyle/>
          <a:p>
            <a:fld id="{1D9545F1-0B6A-47FF-8CD2-69FAEC4FF159}" type="slidenum">
              <a:rPr lang="fr-CA" smtClean="0"/>
              <a:t>‹N°›</a:t>
            </a:fld>
            <a:endParaRPr lang="fr-CA"/>
          </a:p>
        </p:txBody>
      </p:sp>
    </p:spTree>
    <p:extLst>
      <p:ext uri="{BB962C8B-B14F-4D97-AF65-F5344CB8AC3E}">
        <p14:creationId xmlns:p14="http://schemas.microsoft.com/office/powerpoint/2010/main" val="2207509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7" name="Date Placeholder 4"/>
          <p:cNvSpPr>
            <a:spLocks noGrp="1"/>
          </p:cNvSpPr>
          <p:nvPr>
            <p:ph type="dt" sz="half" idx="10"/>
          </p:nvPr>
        </p:nvSpPr>
        <p:spPr/>
        <p:txBody>
          <a:bodyPr/>
          <a:lstStyle/>
          <a:p>
            <a:fld id="{732B3CEA-A9A1-488C-AFAF-2F0DC0A0D767}" type="datetimeFigureOut">
              <a:rPr lang="fr-CA" smtClean="0"/>
              <a:t>2023-06-22</a:t>
            </a:fld>
            <a:endParaRPr lang="fr-CA"/>
          </a:p>
        </p:txBody>
      </p:sp>
      <p:sp>
        <p:nvSpPr>
          <p:cNvPr id="5" name="Footer Placeholder 5"/>
          <p:cNvSpPr>
            <a:spLocks noGrp="1"/>
          </p:cNvSpPr>
          <p:nvPr>
            <p:ph type="ftr" sz="quarter" idx="11"/>
          </p:nvPr>
        </p:nvSpPr>
        <p:spPr/>
        <p:txBody>
          <a:bodyPr/>
          <a:lstStyle/>
          <a:p>
            <a:endParaRPr lang="fr-CA"/>
          </a:p>
        </p:txBody>
      </p:sp>
      <p:sp>
        <p:nvSpPr>
          <p:cNvPr id="6" name="Slide Number Placeholder 6"/>
          <p:cNvSpPr>
            <a:spLocks noGrp="1"/>
          </p:cNvSpPr>
          <p:nvPr>
            <p:ph type="sldNum" sz="quarter" idx="12"/>
          </p:nvPr>
        </p:nvSpPr>
        <p:spPr/>
        <p:txBody>
          <a:bodyPr/>
          <a:lstStyle/>
          <a:p>
            <a:fld id="{1D9545F1-0B6A-47FF-8CD2-69FAEC4FF159}" type="slidenum">
              <a:rPr lang="fr-CA" smtClean="0"/>
              <a:t>‹N°›</a:t>
            </a:fld>
            <a:endParaRPr lang="fr-CA"/>
          </a:p>
        </p:txBody>
      </p:sp>
    </p:spTree>
    <p:extLst>
      <p:ext uri="{BB962C8B-B14F-4D97-AF65-F5344CB8AC3E}">
        <p14:creationId xmlns:p14="http://schemas.microsoft.com/office/powerpoint/2010/main" val="3871057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32B3CEA-A9A1-488C-AFAF-2F0DC0A0D767}" type="datetimeFigureOut">
              <a:rPr lang="fr-CA" smtClean="0"/>
              <a:t>2023-06-22</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1D9545F1-0B6A-47FF-8CD2-69FAEC4FF159}" type="slidenum">
              <a:rPr lang="fr-CA" smtClean="0"/>
              <a:t>‹N°›</a:t>
            </a:fld>
            <a:endParaRPr lang="fr-CA"/>
          </a:p>
        </p:txBody>
      </p:sp>
    </p:spTree>
    <p:extLst>
      <p:ext uri="{BB962C8B-B14F-4D97-AF65-F5344CB8AC3E}">
        <p14:creationId xmlns:p14="http://schemas.microsoft.com/office/powerpoint/2010/main" val="2400499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6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32B3CEA-A9A1-488C-AFAF-2F0DC0A0D767}" type="datetimeFigureOut">
              <a:rPr lang="fr-CA" smtClean="0"/>
              <a:t>2023-06-22</a:t>
            </a:fld>
            <a:endParaRPr lang="fr-C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C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D9545F1-0B6A-47FF-8CD2-69FAEC4FF159}" type="slidenum">
              <a:rPr lang="fr-CA" smtClean="0"/>
              <a:t>‹N°›</a:t>
            </a:fld>
            <a:endParaRPr lang="fr-CA"/>
          </a:p>
        </p:txBody>
      </p:sp>
    </p:spTree>
    <p:extLst>
      <p:ext uri="{BB962C8B-B14F-4D97-AF65-F5344CB8AC3E}">
        <p14:creationId xmlns:p14="http://schemas.microsoft.com/office/powerpoint/2010/main" val="3765422714"/>
      </p:ext>
    </p:extLst>
  </p:cSld>
  <p:clrMap bg1="dk1" tx1="lt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3.xml"/><Relationship Id="rId7" Type="http://schemas.openxmlformats.org/officeDocument/2006/relationships/image" Target="../media/image10.sv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slideLayout" Target="../slideLayouts/slideLayout18.xml"/><Relationship Id="rId4" Type="http://schemas.openxmlformats.org/officeDocument/2006/relationships/tags" Target="../tags/tag4.xml"/><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59.xml"/><Relationship Id="rId7" Type="http://schemas.openxmlformats.org/officeDocument/2006/relationships/image" Target="../media/image11.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34.jpeg"/><Relationship Id="rId5" Type="http://schemas.openxmlformats.org/officeDocument/2006/relationships/slideLayout" Target="../slideLayouts/slideLayout18.xml"/><Relationship Id="rId4" Type="http://schemas.openxmlformats.org/officeDocument/2006/relationships/tags" Target="../tags/tag60.xml"/></Relationships>
</file>

<file path=ppt/slides/_rels/slide11.xml.rels><?xml version="1.0" encoding="UTF-8" standalone="yes"?>
<Relationships xmlns="http://schemas.openxmlformats.org/package/2006/relationships"><Relationship Id="rId8" Type="http://schemas.openxmlformats.org/officeDocument/2006/relationships/hyperlink" Target="http://cestpasmonidee.blogspot.fr/2017/02/une-boussole-pour-linnovation.html" TargetMode="External"/><Relationship Id="rId3" Type="http://schemas.openxmlformats.org/officeDocument/2006/relationships/tags" Target="../tags/tag63.xml"/><Relationship Id="rId7" Type="http://schemas.openxmlformats.org/officeDocument/2006/relationships/image" Target="../media/image35.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hyperlink" Target="https://www.youtube.com/watch?v=3E6SeknOI9w" TargetMode="External"/><Relationship Id="rId5" Type="http://schemas.openxmlformats.org/officeDocument/2006/relationships/slideLayout" Target="../slideLayouts/slideLayout18.xml"/><Relationship Id="rId10" Type="http://schemas.microsoft.com/office/2007/relationships/hdphoto" Target="../media/hdphoto1.wdp"/><Relationship Id="rId4" Type="http://schemas.openxmlformats.org/officeDocument/2006/relationships/tags" Target="../tags/tag64.xml"/><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3" Type="http://schemas.openxmlformats.org/officeDocument/2006/relationships/tags" Target="../tags/tag80.xml"/><Relationship Id="rId18" Type="http://schemas.openxmlformats.org/officeDocument/2006/relationships/tags" Target="../tags/tag85.xml"/><Relationship Id="rId26" Type="http://schemas.openxmlformats.org/officeDocument/2006/relationships/tags" Target="../tags/tag93.xml"/><Relationship Id="rId39" Type="http://schemas.openxmlformats.org/officeDocument/2006/relationships/image" Target="../media/image42.png"/><Relationship Id="rId21" Type="http://schemas.openxmlformats.org/officeDocument/2006/relationships/tags" Target="../tags/tag88.xml"/><Relationship Id="rId34" Type="http://schemas.openxmlformats.org/officeDocument/2006/relationships/image" Target="../media/image37.svg"/><Relationship Id="rId42" Type="http://schemas.openxmlformats.org/officeDocument/2006/relationships/image" Target="../media/image45.svg"/><Relationship Id="rId7" Type="http://schemas.openxmlformats.org/officeDocument/2006/relationships/tags" Target="../tags/tag74.xml"/><Relationship Id="rId2" Type="http://schemas.openxmlformats.org/officeDocument/2006/relationships/tags" Target="../tags/tag69.xml"/><Relationship Id="rId16" Type="http://schemas.openxmlformats.org/officeDocument/2006/relationships/tags" Target="../tags/tag83.xml"/><Relationship Id="rId20" Type="http://schemas.openxmlformats.org/officeDocument/2006/relationships/tags" Target="../tags/tag87.xml"/><Relationship Id="rId29" Type="http://schemas.openxmlformats.org/officeDocument/2006/relationships/tags" Target="../tags/tag96.xml"/><Relationship Id="rId41" Type="http://schemas.openxmlformats.org/officeDocument/2006/relationships/image" Target="../media/image44.png"/><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tags" Target="../tags/tag78.xml"/><Relationship Id="rId24" Type="http://schemas.openxmlformats.org/officeDocument/2006/relationships/tags" Target="../tags/tag91.xml"/><Relationship Id="rId32" Type="http://schemas.openxmlformats.org/officeDocument/2006/relationships/slideLayout" Target="../slideLayouts/slideLayout6.xml"/><Relationship Id="rId37" Type="http://schemas.openxmlformats.org/officeDocument/2006/relationships/image" Target="../media/image40.png"/><Relationship Id="rId40" Type="http://schemas.openxmlformats.org/officeDocument/2006/relationships/image" Target="../media/image43.svg"/><Relationship Id="rId5" Type="http://schemas.openxmlformats.org/officeDocument/2006/relationships/tags" Target="../tags/tag72.xml"/><Relationship Id="rId15" Type="http://schemas.openxmlformats.org/officeDocument/2006/relationships/tags" Target="../tags/tag82.xml"/><Relationship Id="rId23" Type="http://schemas.openxmlformats.org/officeDocument/2006/relationships/tags" Target="../tags/tag90.xml"/><Relationship Id="rId28" Type="http://schemas.openxmlformats.org/officeDocument/2006/relationships/tags" Target="../tags/tag95.xml"/><Relationship Id="rId36" Type="http://schemas.openxmlformats.org/officeDocument/2006/relationships/image" Target="../media/image39.svg"/><Relationship Id="rId10" Type="http://schemas.openxmlformats.org/officeDocument/2006/relationships/tags" Target="../tags/tag77.xml"/><Relationship Id="rId19" Type="http://schemas.openxmlformats.org/officeDocument/2006/relationships/tags" Target="../tags/tag86.xml"/><Relationship Id="rId31" Type="http://schemas.openxmlformats.org/officeDocument/2006/relationships/tags" Target="../tags/tag98.xml"/><Relationship Id="rId44" Type="http://schemas.openxmlformats.org/officeDocument/2006/relationships/image" Target="../media/image47.svg"/><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tags" Target="../tags/tag81.xml"/><Relationship Id="rId22" Type="http://schemas.openxmlformats.org/officeDocument/2006/relationships/tags" Target="../tags/tag89.xml"/><Relationship Id="rId27" Type="http://schemas.openxmlformats.org/officeDocument/2006/relationships/tags" Target="../tags/tag94.xml"/><Relationship Id="rId30" Type="http://schemas.openxmlformats.org/officeDocument/2006/relationships/tags" Target="../tags/tag97.xml"/><Relationship Id="rId35" Type="http://schemas.openxmlformats.org/officeDocument/2006/relationships/image" Target="../media/image38.png"/><Relationship Id="rId43" Type="http://schemas.openxmlformats.org/officeDocument/2006/relationships/image" Target="../media/image46.png"/><Relationship Id="rId8" Type="http://schemas.openxmlformats.org/officeDocument/2006/relationships/tags" Target="../tags/tag75.xml"/><Relationship Id="rId3" Type="http://schemas.openxmlformats.org/officeDocument/2006/relationships/tags" Target="../tags/tag70.xml"/><Relationship Id="rId12" Type="http://schemas.openxmlformats.org/officeDocument/2006/relationships/tags" Target="../tags/tag79.xml"/><Relationship Id="rId17" Type="http://schemas.openxmlformats.org/officeDocument/2006/relationships/tags" Target="../tags/tag84.xml"/><Relationship Id="rId25" Type="http://schemas.openxmlformats.org/officeDocument/2006/relationships/tags" Target="../tags/tag92.xml"/><Relationship Id="rId33" Type="http://schemas.openxmlformats.org/officeDocument/2006/relationships/image" Target="../media/image36.png"/><Relationship Id="rId38" Type="http://schemas.openxmlformats.org/officeDocument/2006/relationships/image" Target="../media/image41.svg"/></Relationships>
</file>

<file path=ppt/slides/_rels/slide14.xml.rels><?xml version="1.0" encoding="UTF-8" standalone="yes"?>
<Relationships xmlns="http://schemas.openxmlformats.org/package/2006/relationships"><Relationship Id="rId3" Type="http://schemas.openxmlformats.org/officeDocument/2006/relationships/tags" Target="../tags/tag101.xml"/><Relationship Id="rId7" Type="http://schemas.microsoft.com/office/2007/relationships/hdphoto" Target="../media/hdphoto1.wdp"/><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11.png"/><Relationship Id="rId5" Type="http://schemas.openxmlformats.org/officeDocument/2006/relationships/slideLayout" Target="../slideLayouts/slideLayout18.xml"/><Relationship Id="rId4" Type="http://schemas.openxmlformats.org/officeDocument/2006/relationships/tags" Target="../tags/tag102.xml"/></Relationships>
</file>

<file path=ppt/slides/_rels/slide15.xml.rels><?xml version="1.0" encoding="UTF-8" standalone="yes"?>
<Relationships xmlns="http://schemas.openxmlformats.org/package/2006/relationships"><Relationship Id="rId13" Type="http://schemas.openxmlformats.org/officeDocument/2006/relationships/tags" Target="../tags/tag115.xml"/><Relationship Id="rId18" Type="http://schemas.openxmlformats.org/officeDocument/2006/relationships/tags" Target="../tags/tag120.xml"/><Relationship Id="rId26" Type="http://schemas.openxmlformats.org/officeDocument/2006/relationships/tags" Target="../tags/tag128.xml"/><Relationship Id="rId39" Type="http://schemas.openxmlformats.org/officeDocument/2006/relationships/image" Target="../media/image42.png"/><Relationship Id="rId21" Type="http://schemas.openxmlformats.org/officeDocument/2006/relationships/tags" Target="../tags/tag123.xml"/><Relationship Id="rId34" Type="http://schemas.openxmlformats.org/officeDocument/2006/relationships/image" Target="../media/image48.svg"/><Relationship Id="rId42" Type="http://schemas.openxmlformats.org/officeDocument/2006/relationships/image" Target="../media/image45.svg"/><Relationship Id="rId7" Type="http://schemas.openxmlformats.org/officeDocument/2006/relationships/tags" Target="../tags/tag109.xml"/><Relationship Id="rId2" Type="http://schemas.openxmlformats.org/officeDocument/2006/relationships/tags" Target="../tags/tag104.xml"/><Relationship Id="rId16" Type="http://schemas.openxmlformats.org/officeDocument/2006/relationships/tags" Target="../tags/tag118.xml"/><Relationship Id="rId20" Type="http://schemas.openxmlformats.org/officeDocument/2006/relationships/tags" Target="../tags/tag122.xml"/><Relationship Id="rId29" Type="http://schemas.openxmlformats.org/officeDocument/2006/relationships/tags" Target="../tags/tag131.xml"/><Relationship Id="rId41" Type="http://schemas.openxmlformats.org/officeDocument/2006/relationships/image" Target="../media/image44.png"/><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tags" Target="../tags/tag113.xml"/><Relationship Id="rId24" Type="http://schemas.openxmlformats.org/officeDocument/2006/relationships/tags" Target="../tags/tag126.xml"/><Relationship Id="rId32" Type="http://schemas.openxmlformats.org/officeDocument/2006/relationships/slideLayout" Target="../slideLayouts/slideLayout6.xml"/><Relationship Id="rId37" Type="http://schemas.openxmlformats.org/officeDocument/2006/relationships/image" Target="../media/image40.png"/><Relationship Id="rId40" Type="http://schemas.openxmlformats.org/officeDocument/2006/relationships/image" Target="../media/image43.svg"/><Relationship Id="rId5" Type="http://schemas.openxmlformats.org/officeDocument/2006/relationships/tags" Target="../tags/tag107.xml"/><Relationship Id="rId15" Type="http://schemas.openxmlformats.org/officeDocument/2006/relationships/tags" Target="../tags/tag117.xml"/><Relationship Id="rId23" Type="http://schemas.openxmlformats.org/officeDocument/2006/relationships/tags" Target="../tags/tag125.xml"/><Relationship Id="rId28" Type="http://schemas.openxmlformats.org/officeDocument/2006/relationships/tags" Target="../tags/tag130.xml"/><Relationship Id="rId36" Type="http://schemas.openxmlformats.org/officeDocument/2006/relationships/image" Target="../media/image39.svg"/><Relationship Id="rId10" Type="http://schemas.openxmlformats.org/officeDocument/2006/relationships/tags" Target="../tags/tag112.xml"/><Relationship Id="rId19" Type="http://schemas.openxmlformats.org/officeDocument/2006/relationships/tags" Target="../tags/tag121.xml"/><Relationship Id="rId31" Type="http://schemas.openxmlformats.org/officeDocument/2006/relationships/tags" Target="../tags/tag133.xml"/><Relationship Id="rId44" Type="http://schemas.openxmlformats.org/officeDocument/2006/relationships/image" Target="../media/image47.svg"/><Relationship Id="rId4" Type="http://schemas.openxmlformats.org/officeDocument/2006/relationships/tags" Target="../tags/tag106.xml"/><Relationship Id="rId9" Type="http://schemas.openxmlformats.org/officeDocument/2006/relationships/tags" Target="../tags/tag111.xml"/><Relationship Id="rId14" Type="http://schemas.openxmlformats.org/officeDocument/2006/relationships/tags" Target="../tags/tag116.xml"/><Relationship Id="rId22" Type="http://schemas.openxmlformats.org/officeDocument/2006/relationships/tags" Target="../tags/tag124.xml"/><Relationship Id="rId27" Type="http://schemas.openxmlformats.org/officeDocument/2006/relationships/tags" Target="../tags/tag129.xml"/><Relationship Id="rId30" Type="http://schemas.openxmlformats.org/officeDocument/2006/relationships/tags" Target="../tags/tag132.xml"/><Relationship Id="rId35" Type="http://schemas.openxmlformats.org/officeDocument/2006/relationships/image" Target="../media/image38.png"/><Relationship Id="rId43" Type="http://schemas.openxmlformats.org/officeDocument/2006/relationships/image" Target="../media/image46.png"/><Relationship Id="rId8" Type="http://schemas.openxmlformats.org/officeDocument/2006/relationships/tags" Target="../tags/tag110.xml"/><Relationship Id="rId3" Type="http://schemas.openxmlformats.org/officeDocument/2006/relationships/tags" Target="../tags/tag105.xml"/><Relationship Id="rId12" Type="http://schemas.openxmlformats.org/officeDocument/2006/relationships/tags" Target="../tags/tag114.xml"/><Relationship Id="rId17" Type="http://schemas.openxmlformats.org/officeDocument/2006/relationships/tags" Target="../tags/tag119.xml"/><Relationship Id="rId25" Type="http://schemas.openxmlformats.org/officeDocument/2006/relationships/tags" Target="../tags/tag127.xml"/><Relationship Id="rId33" Type="http://schemas.openxmlformats.org/officeDocument/2006/relationships/image" Target="../media/image36.png"/><Relationship Id="rId38" Type="http://schemas.openxmlformats.org/officeDocument/2006/relationships/image" Target="../media/image41.svg"/></Relationships>
</file>

<file path=ppt/slides/_rels/slide16.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image" Target="../media/image10.sv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image" Target="../media/image9.png"/><Relationship Id="rId2" Type="http://schemas.openxmlformats.org/officeDocument/2006/relationships/tags" Target="../tags/tag6.xml"/><Relationship Id="rId16" Type="http://schemas.microsoft.com/office/2007/relationships/hdphoto" Target="../media/hdphoto1.wdp"/><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slideLayout" Target="../slideLayouts/slideLayout18.xml"/><Relationship Id="rId5" Type="http://schemas.openxmlformats.org/officeDocument/2006/relationships/tags" Target="../tags/tag9.xml"/><Relationship Id="rId15" Type="http://schemas.openxmlformats.org/officeDocument/2006/relationships/image" Target="../media/image11.png"/><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17.xml"/><Relationship Id="rId7" Type="http://schemas.openxmlformats.org/officeDocument/2006/relationships/image" Target="../media/image11.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3.png"/><Relationship Id="rId5" Type="http://schemas.openxmlformats.org/officeDocument/2006/relationships/slideLayout" Target="../slideLayouts/slideLayout18.xml"/><Relationship Id="rId4" Type="http://schemas.openxmlformats.org/officeDocument/2006/relationships/tags" Target="../tags/tag18.xml"/></Relationships>
</file>

<file path=ppt/slides/_rels/slide4.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image" Target="../media/image17.svg"/><Relationship Id="rId18" Type="http://schemas.openxmlformats.org/officeDocument/2006/relationships/image" Target="../media/image22.png"/><Relationship Id="rId3" Type="http://schemas.openxmlformats.org/officeDocument/2006/relationships/tags" Target="../tags/tag21.xml"/><Relationship Id="rId21" Type="http://schemas.microsoft.com/office/2007/relationships/hdphoto" Target="../media/hdphoto1.wdp"/><Relationship Id="rId7" Type="http://schemas.openxmlformats.org/officeDocument/2006/relationships/tags" Target="../tags/tag25.xml"/><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tags" Target="../tags/tag20.xml"/><Relationship Id="rId16" Type="http://schemas.openxmlformats.org/officeDocument/2006/relationships/image" Target="../media/image20.png"/><Relationship Id="rId20" Type="http://schemas.openxmlformats.org/officeDocument/2006/relationships/image" Target="../media/image11.png"/><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image" Target="../media/image15.svg"/><Relationship Id="rId5" Type="http://schemas.openxmlformats.org/officeDocument/2006/relationships/tags" Target="../tags/tag23.xml"/><Relationship Id="rId15" Type="http://schemas.openxmlformats.org/officeDocument/2006/relationships/image" Target="../media/image19.svg"/><Relationship Id="rId10" Type="http://schemas.openxmlformats.org/officeDocument/2006/relationships/image" Target="../media/image14.png"/><Relationship Id="rId19" Type="http://schemas.openxmlformats.org/officeDocument/2006/relationships/image" Target="../media/image23.svg"/><Relationship Id="rId4" Type="http://schemas.openxmlformats.org/officeDocument/2006/relationships/tags" Target="../tags/tag22.xml"/><Relationship Id="rId9" Type="http://schemas.openxmlformats.org/officeDocument/2006/relationships/slideLayout" Target="../slideLayouts/slideLayout18.xml"/><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tags" Target="../tags/tag29.xml"/><Relationship Id="rId7" Type="http://schemas.openxmlformats.org/officeDocument/2006/relationships/slideLayout" Target="../slideLayouts/slideLayout18.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microsoft.com/office/2007/relationships/hdphoto" Target="../media/hdphoto1.wdp"/><Relationship Id="rId5" Type="http://schemas.openxmlformats.org/officeDocument/2006/relationships/tags" Target="../tags/tag31.xml"/><Relationship Id="rId10" Type="http://schemas.openxmlformats.org/officeDocument/2006/relationships/image" Target="../media/image11.png"/><Relationship Id="rId4" Type="http://schemas.openxmlformats.org/officeDocument/2006/relationships/tags" Target="../tags/tag30.xml"/><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tags" Target="../tags/tag35.xml"/><Relationship Id="rId7" Type="http://schemas.openxmlformats.org/officeDocument/2006/relationships/slideLayout" Target="../slideLayouts/slideLayout18.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microsoft.com/office/2007/relationships/hdphoto" Target="../media/hdphoto1.wdp"/><Relationship Id="rId5" Type="http://schemas.openxmlformats.org/officeDocument/2006/relationships/tags" Target="../tags/tag37.xml"/><Relationship Id="rId10" Type="http://schemas.openxmlformats.org/officeDocument/2006/relationships/image" Target="../media/image11.png"/><Relationship Id="rId4" Type="http://schemas.openxmlformats.org/officeDocument/2006/relationships/tags" Target="../tags/tag36.xml"/><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tags" Target="../tags/tag41.xml"/><Relationship Id="rId7" Type="http://schemas.openxmlformats.org/officeDocument/2006/relationships/slideLayout" Target="../slideLayouts/slideLayout18.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11" Type="http://schemas.microsoft.com/office/2007/relationships/hdphoto" Target="../media/hdphoto1.wdp"/><Relationship Id="rId5" Type="http://schemas.openxmlformats.org/officeDocument/2006/relationships/tags" Target="../tags/tag43.xml"/><Relationship Id="rId10" Type="http://schemas.openxmlformats.org/officeDocument/2006/relationships/image" Target="../media/image11.png"/><Relationship Id="rId4" Type="http://schemas.openxmlformats.org/officeDocument/2006/relationships/tags" Target="../tags/tag42.xml"/><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tags" Target="../tags/tag47.xml"/><Relationship Id="rId7" Type="http://schemas.openxmlformats.org/officeDocument/2006/relationships/slideLayout" Target="../slideLayouts/slideLayout18.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microsoft.com/office/2007/relationships/hdphoto" Target="../media/hdphoto1.wdp"/><Relationship Id="rId5" Type="http://schemas.openxmlformats.org/officeDocument/2006/relationships/tags" Target="../tags/tag49.xml"/><Relationship Id="rId10" Type="http://schemas.openxmlformats.org/officeDocument/2006/relationships/image" Target="../media/image11.png"/><Relationship Id="rId4" Type="http://schemas.openxmlformats.org/officeDocument/2006/relationships/tags" Target="../tags/tag48.xml"/><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tags" Target="../tags/tag53.xml"/><Relationship Id="rId7" Type="http://schemas.openxmlformats.org/officeDocument/2006/relationships/slideLayout" Target="../slideLayouts/slideLayout18.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microsoft.com/office/2007/relationships/hdphoto" Target="../media/hdphoto1.wdp"/><Relationship Id="rId5" Type="http://schemas.openxmlformats.org/officeDocument/2006/relationships/tags" Target="../tags/tag55.xml"/><Relationship Id="rId10" Type="http://schemas.openxmlformats.org/officeDocument/2006/relationships/image" Target="../media/image11.png"/><Relationship Id="rId4" Type="http://schemas.openxmlformats.org/officeDocument/2006/relationships/tags" Target="../tags/tag54.xml"/><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F18778DC-D300-684C-8CF5-3E123291CD90}"/>
              </a:ext>
            </a:extLst>
          </p:cNvPr>
          <p:cNvSpPr txBox="1">
            <a:spLocks/>
          </p:cNvSpPr>
          <p:nvPr>
            <p:custDataLst>
              <p:tags r:id="rId1"/>
            </p:custDataLst>
          </p:nvPr>
        </p:nvSpPr>
        <p:spPr>
          <a:xfrm>
            <a:off x="1524000" y="3318387"/>
            <a:ext cx="9144000" cy="185608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2F5CEE"/>
                </a:solidFill>
                <a:latin typeface="+mj-lt"/>
                <a:ea typeface="+mj-ea"/>
                <a:cs typeface="+mj-cs"/>
              </a:defRPr>
            </a:lvl1pPr>
          </a:lstStyle>
          <a:p>
            <a:endParaRPr lang="en-US" b="1" dirty="0">
              <a:latin typeface="Raleway" panose="020B0003030101060003" pitchFamily="34" charset="0"/>
            </a:endParaRPr>
          </a:p>
        </p:txBody>
      </p:sp>
      <p:sp>
        <p:nvSpPr>
          <p:cNvPr id="3" name="ZoneTexte 2">
            <a:extLst>
              <a:ext uri="{FF2B5EF4-FFF2-40B4-BE49-F238E27FC236}">
                <a16:creationId xmlns:a16="http://schemas.microsoft.com/office/drawing/2014/main" id="{6C8E3B01-FF70-6F3E-4762-DF9A20B690FB}"/>
              </a:ext>
            </a:extLst>
          </p:cNvPr>
          <p:cNvSpPr txBox="1"/>
          <p:nvPr>
            <p:custDataLst>
              <p:tags r:id="rId2"/>
            </p:custDataLst>
          </p:nvPr>
        </p:nvSpPr>
        <p:spPr>
          <a:xfrm>
            <a:off x="0" y="1471305"/>
            <a:ext cx="12191999" cy="4339650"/>
          </a:xfrm>
          <a:prstGeom prst="rect">
            <a:avLst/>
          </a:prstGeom>
          <a:solidFill>
            <a:schemeClr val="bg1">
              <a:lumMod val="75000"/>
              <a:lumOff val="25000"/>
            </a:schemeClr>
          </a:solidFill>
        </p:spPr>
        <p:txBody>
          <a:bodyPr wrap="square">
            <a:spAutoFit/>
          </a:bodyPr>
          <a:lstStyle/>
          <a:p>
            <a:pPr algn="ctr"/>
            <a:endParaRPr lang="fr-CA" sz="2000" b="1" cap="all" dirty="0">
              <a:solidFill>
                <a:schemeClr val="tx1">
                  <a:lumMod val="75000"/>
                  <a:lumOff val="25000"/>
                </a:schemeClr>
              </a:solidFill>
              <a:latin typeface="Raleway"/>
            </a:endParaRPr>
          </a:p>
          <a:p>
            <a:pPr algn="ctr"/>
            <a:r>
              <a:rPr lang="fr-CA" sz="3800" b="1" cap="all" dirty="0">
                <a:solidFill>
                  <a:schemeClr val="tx1">
                    <a:lumMod val="75000"/>
                    <a:lumOff val="25000"/>
                  </a:schemeClr>
                </a:solidFill>
                <a:latin typeface="Raleway"/>
              </a:rPr>
              <a:t>RETROUVER LE « NORD » </a:t>
            </a:r>
          </a:p>
          <a:p>
            <a:pPr algn="ctr"/>
            <a:r>
              <a:rPr lang="fr-CA" sz="3800" b="1" cap="all" dirty="0">
                <a:solidFill>
                  <a:schemeClr val="tx1">
                    <a:lumMod val="75000"/>
                    <a:lumOff val="25000"/>
                  </a:schemeClr>
                </a:solidFill>
                <a:latin typeface="Raleway"/>
              </a:rPr>
              <a:t>GRÂCE À LA BOUSSOLE INTÉRIEURE</a:t>
            </a:r>
          </a:p>
          <a:p>
            <a:pPr algn="ctr"/>
            <a:r>
              <a:rPr lang="fr-CA" sz="3800" b="1" cap="all" dirty="0">
                <a:solidFill>
                  <a:schemeClr val="tx1">
                    <a:lumMod val="75000"/>
                    <a:lumOff val="25000"/>
                  </a:schemeClr>
                </a:solidFill>
                <a:latin typeface="Raleway"/>
              </a:rPr>
              <a:t> </a:t>
            </a:r>
          </a:p>
          <a:p>
            <a:pPr algn="ctr"/>
            <a:endParaRPr lang="fr-CA" sz="3800" b="1" cap="all" dirty="0">
              <a:solidFill>
                <a:schemeClr val="tx1">
                  <a:lumMod val="75000"/>
                  <a:lumOff val="25000"/>
                </a:schemeClr>
              </a:solidFill>
              <a:latin typeface="Raleway"/>
            </a:endParaRPr>
          </a:p>
          <a:p>
            <a:pPr algn="ctr"/>
            <a:endParaRPr lang="fr-CA" sz="1000" b="1" cap="all" dirty="0">
              <a:solidFill>
                <a:schemeClr val="tx1">
                  <a:lumMod val="75000"/>
                  <a:lumOff val="25000"/>
                </a:schemeClr>
              </a:solidFill>
              <a:latin typeface="Raleway"/>
            </a:endParaRPr>
          </a:p>
          <a:p>
            <a:pPr algn="ctr"/>
            <a:r>
              <a:rPr lang="fr-CA" sz="3800" b="1" cap="all" dirty="0">
                <a:solidFill>
                  <a:schemeClr val="tx1">
                    <a:lumMod val="75000"/>
                    <a:lumOff val="25000"/>
                  </a:schemeClr>
                </a:solidFill>
                <a:latin typeface="Raleway"/>
              </a:rPr>
              <a:t>-P</a:t>
            </a:r>
            <a:r>
              <a:rPr lang="fr-CA" sz="3800" b="1" dirty="0">
                <a:solidFill>
                  <a:schemeClr val="tx1">
                    <a:lumMod val="75000"/>
                    <a:lumOff val="25000"/>
                  </a:schemeClr>
                </a:solidFill>
                <a:latin typeface="Raleway"/>
              </a:rPr>
              <a:t>artie 1-</a:t>
            </a:r>
            <a:endParaRPr lang="fr-CA" sz="2800" b="1" dirty="0">
              <a:solidFill>
                <a:schemeClr val="tx1">
                  <a:lumMod val="75000"/>
                  <a:lumOff val="25000"/>
                </a:schemeClr>
              </a:solidFill>
              <a:latin typeface="Raleway" pitchFamily="2" charset="0"/>
            </a:endParaRPr>
          </a:p>
          <a:p>
            <a:pPr algn="ctr"/>
            <a:r>
              <a:rPr lang="fr-CA" sz="2800" b="1" dirty="0">
                <a:solidFill>
                  <a:schemeClr val="tx1">
                    <a:lumMod val="75000"/>
                    <a:lumOff val="25000"/>
                  </a:schemeClr>
                </a:solidFill>
                <a:latin typeface="Raleway" pitchFamily="2" charset="0"/>
              </a:rPr>
              <a:t>«Je porte un regard plus conscient sur mon mode de vie, </a:t>
            </a:r>
          </a:p>
          <a:p>
            <a:pPr algn="ctr"/>
            <a:r>
              <a:rPr lang="fr-CA" sz="2800" b="1" dirty="0">
                <a:solidFill>
                  <a:schemeClr val="tx1">
                    <a:lumMod val="75000"/>
                    <a:lumOff val="25000"/>
                  </a:schemeClr>
                </a:solidFill>
                <a:latin typeface="Raleway" pitchFamily="2" charset="0"/>
              </a:rPr>
              <a:t>grâce à ma capacité à m’observer »</a:t>
            </a:r>
          </a:p>
        </p:txBody>
      </p:sp>
      <p:pic>
        <p:nvPicPr>
          <p:cNvPr id="4" name="Graphique 3" descr="Rose des vents">
            <a:extLst>
              <a:ext uri="{FF2B5EF4-FFF2-40B4-BE49-F238E27FC236}">
                <a16:creationId xmlns:a16="http://schemas.microsoft.com/office/drawing/2014/main" id="{201B36FC-7F16-45ED-A13F-F917291F597F}"/>
              </a:ext>
            </a:extLst>
          </p:cNvPr>
          <p:cNvPicPr>
            <a:picLocks noChangeAspect="1"/>
          </p:cNvPicPr>
          <p:nvPr>
            <p:custDataLst>
              <p:tags r:id="rId3"/>
            </p:custData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43241" y="2988372"/>
            <a:ext cx="1305515" cy="1305515"/>
          </a:xfrm>
          <a:prstGeom prst="rect">
            <a:avLst/>
          </a:prstGeom>
        </p:spPr>
      </p:pic>
      <p:pic>
        <p:nvPicPr>
          <p:cNvPr id="8" name="Image 7">
            <a:extLst>
              <a:ext uri="{FF2B5EF4-FFF2-40B4-BE49-F238E27FC236}">
                <a16:creationId xmlns:a16="http://schemas.microsoft.com/office/drawing/2014/main" id="{059834F0-ED37-DB1A-51A5-8748238714CD}"/>
              </a:ext>
            </a:extLst>
          </p:cNvPr>
          <p:cNvPicPr>
            <a:picLocks noChangeAspect="1"/>
          </p:cNvPicPr>
          <p:nvPr>
            <p:custDataLst>
              <p:tags r:id="rId4"/>
            </p:custDataLst>
          </p:nvPr>
        </p:nvPicPr>
        <p:blipFill>
          <a:blip r:embed="rId8">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4181690" y="-468416"/>
            <a:ext cx="3828620" cy="2481287"/>
          </a:xfrm>
          <a:prstGeom prst="rect">
            <a:avLst/>
          </a:prstGeom>
        </p:spPr>
      </p:pic>
    </p:spTree>
    <p:extLst>
      <p:ext uri="{BB962C8B-B14F-4D97-AF65-F5344CB8AC3E}">
        <p14:creationId xmlns:p14="http://schemas.microsoft.com/office/powerpoint/2010/main" val="271632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96C242-EE67-4227-ACA5-BA66284CE2E5}"/>
              </a:ext>
            </a:extLst>
          </p:cNvPr>
          <p:cNvSpPr>
            <a:spLocks noGrp="1"/>
          </p:cNvSpPr>
          <p:nvPr>
            <p:ph type="ctrTitle"/>
            <p:custDataLst>
              <p:tags r:id="rId1"/>
            </p:custDataLst>
          </p:nvPr>
        </p:nvSpPr>
        <p:spPr>
          <a:xfrm>
            <a:off x="0" y="1235242"/>
            <a:ext cx="12192000" cy="5099175"/>
          </a:xfrm>
          <a:solidFill>
            <a:schemeClr val="bg1">
              <a:lumMod val="75000"/>
              <a:lumOff val="25000"/>
            </a:schemeClr>
          </a:solidFill>
        </p:spPr>
        <p:txBody>
          <a:bodyPr>
            <a:normAutofit/>
          </a:bodyPr>
          <a:lstStyle/>
          <a:p>
            <a:pPr marL="538163" algn="l"/>
            <a:br>
              <a:rPr lang="fr-CA" sz="3600" b="1" dirty="0">
                <a:solidFill>
                  <a:schemeClr val="tx1">
                    <a:lumMod val="75000"/>
                    <a:lumOff val="25000"/>
                  </a:schemeClr>
                </a:solidFill>
                <a:latin typeface="Raleway" panose="020B0003030101060003" pitchFamily="34" charset="0"/>
              </a:rPr>
            </a:br>
            <a:r>
              <a:rPr lang="fr-CA" sz="4800" b="1" i="1" dirty="0">
                <a:solidFill>
                  <a:schemeClr val="tx1">
                    <a:lumMod val="75000"/>
                    <a:lumOff val="25000"/>
                  </a:schemeClr>
                </a:solidFill>
                <a:latin typeface="Raleway" panose="020B0003030101060003" pitchFamily="34" charset="0"/>
              </a:rPr>
              <a:t>La question qui tue!!!</a:t>
            </a:r>
            <a:endParaRPr lang="fr-CA" sz="4800" i="1" dirty="0"/>
          </a:p>
        </p:txBody>
      </p:sp>
      <p:sp>
        <p:nvSpPr>
          <p:cNvPr id="3" name="Sous-titre 2">
            <a:extLst>
              <a:ext uri="{FF2B5EF4-FFF2-40B4-BE49-F238E27FC236}">
                <a16:creationId xmlns:a16="http://schemas.microsoft.com/office/drawing/2014/main" id="{A4C51680-0119-4D78-A8A0-3707E072A1BD}"/>
              </a:ext>
            </a:extLst>
          </p:cNvPr>
          <p:cNvSpPr>
            <a:spLocks noGrp="1"/>
          </p:cNvSpPr>
          <p:nvPr>
            <p:ph type="subTitle" idx="1"/>
            <p:custDataLst>
              <p:tags r:id="rId2"/>
            </p:custDataLst>
          </p:nvPr>
        </p:nvSpPr>
        <p:spPr>
          <a:xfrm>
            <a:off x="503359" y="2973371"/>
            <a:ext cx="7183800" cy="1763043"/>
          </a:xfrm>
          <a:solidFill>
            <a:schemeClr val="bg1">
              <a:lumMod val="75000"/>
              <a:lumOff val="25000"/>
            </a:schemeClr>
          </a:solidFill>
        </p:spPr>
        <p:txBody>
          <a:bodyPr>
            <a:noAutofit/>
          </a:bodyPr>
          <a:lstStyle/>
          <a:p>
            <a:r>
              <a:rPr lang="fr-CA" sz="3200" b="1" dirty="0">
                <a:solidFill>
                  <a:schemeClr val="tx1"/>
                </a:solidFill>
                <a:latin typeface="Raleway" pitchFamily="2" charset="0"/>
              </a:rPr>
              <a:t>Pourquoi est-il difficile d’adopter en tout temps de saines habitudes de vie?</a:t>
            </a:r>
          </a:p>
        </p:txBody>
      </p:sp>
      <p:pic>
        <p:nvPicPr>
          <p:cNvPr id="5122" name="Picture 2" descr="A Billion Dollar Question | Shane Cradock">
            <a:extLst>
              <a:ext uri="{FF2B5EF4-FFF2-40B4-BE49-F238E27FC236}">
                <a16:creationId xmlns:a16="http://schemas.microsoft.com/office/drawing/2014/main" id="{E26CF81D-0EF8-4B93-B808-99D8926D7DCB}"/>
              </a:ext>
            </a:extLst>
          </p:cNvPr>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7939948" y="2073011"/>
            <a:ext cx="3203261" cy="356376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EF093471-5FBE-4BE8-83BB-7D3FE32AB22D}"/>
              </a:ext>
            </a:extLst>
          </p:cNvPr>
          <p:cNvPicPr>
            <a:picLocks noChangeAspect="1"/>
          </p:cNvPicPr>
          <p:nvPr>
            <p:custDataLst>
              <p:tags r:id="rId4"/>
            </p:custDataLst>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4181690" y="-615899"/>
            <a:ext cx="3828620" cy="2481287"/>
          </a:xfrm>
          <a:prstGeom prst="rect">
            <a:avLst/>
          </a:prstGeom>
        </p:spPr>
      </p:pic>
    </p:spTree>
    <p:extLst>
      <p:ext uri="{BB962C8B-B14F-4D97-AF65-F5344CB8AC3E}">
        <p14:creationId xmlns:p14="http://schemas.microsoft.com/office/powerpoint/2010/main" val="3169560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96C242-EE67-4227-ACA5-BA66284CE2E5}"/>
              </a:ext>
            </a:extLst>
          </p:cNvPr>
          <p:cNvSpPr>
            <a:spLocks noGrp="1"/>
          </p:cNvSpPr>
          <p:nvPr>
            <p:ph type="ctrTitle"/>
            <p:custDataLst>
              <p:tags r:id="rId1"/>
            </p:custDataLst>
          </p:nvPr>
        </p:nvSpPr>
        <p:spPr>
          <a:xfrm>
            <a:off x="0" y="1187116"/>
            <a:ext cx="12192000" cy="5307721"/>
          </a:xfrm>
          <a:solidFill>
            <a:schemeClr val="bg1">
              <a:lumMod val="75000"/>
              <a:lumOff val="25000"/>
            </a:schemeClr>
          </a:solidFill>
        </p:spPr>
        <p:txBody>
          <a:bodyPr>
            <a:normAutofit/>
          </a:bodyPr>
          <a:lstStyle/>
          <a:p>
            <a:pPr marL="538163"/>
            <a:br>
              <a:rPr lang="fr-CA" sz="3600" b="1" dirty="0">
                <a:solidFill>
                  <a:schemeClr val="tx1">
                    <a:lumMod val="75000"/>
                    <a:lumOff val="25000"/>
                  </a:schemeClr>
                </a:solidFill>
                <a:latin typeface="Raleway" panose="020B0003030101060003" pitchFamily="34" charset="0"/>
              </a:rPr>
            </a:br>
            <a:r>
              <a:rPr lang="fr-CA" sz="4000" b="1" dirty="0">
                <a:solidFill>
                  <a:schemeClr val="tx1">
                    <a:lumMod val="75000"/>
                    <a:lumOff val="25000"/>
                  </a:schemeClr>
                </a:solidFill>
                <a:latin typeface="Raleway" panose="020B0003030101060003" pitchFamily="34" charset="0"/>
              </a:rPr>
              <a:t>La boussole intérieure… capsule vidéo</a:t>
            </a:r>
            <a:endParaRPr lang="fr-CA" sz="4000" dirty="0"/>
          </a:p>
        </p:txBody>
      </p:sp>
      <p:sp>
        <p:nvSpPr>
          <p:cNvPr id="3" name="Sous-titre 2">
            <a:extLst>
              <a:ext uri="{FF2B5EF4-FFF2-40B4-BE49-F238E27FC236}">
                <a16:creationId xmlns:a16="http://schemas.microsoft.com/office/drawing/2014/main" id="{A4C51680-0119-4D78-A8A0-3707E072A1BD}"/>
              </a:ext>
            </a:extLst>
          </p:cNvPr>
          <p:cNvSpPr>
            <a:spLocks noGrp="1"/>
          </p:cNvSpPr>
          <p:nvPr>
            <p:ph type="subTitle" idx="1"/>
            <p:custDataLst>
              <p:tags r:id="rId2"/>
            </p:custDataLst>
          </p:nvPr>
        </p:nvSpPr>
        <p:spPr>
          <a:xfrm>
            <a:off x="2167997" y="5662365"/>
            <a:ext cx="7856005" cy="538001"/>
          </a:xfrm>
          <a:solidFill>
            <a:schemeClr val="bg1">
              <a:lumMod val="75000"/>
              <a:lumOff val="25000"/>
            </a:schemeClr>
          </a:solidFill>
        </p:spPr>
        <p:txBody>
          <a:bodyPr>
            <a:noAutofit/>
          </a:bodyPr>
          <a:lstStyle/>
          <a:p>
            <a:r>
              <a:rPr lang="fr-CA" sz="2400" b="1" u="sng" dirty="0">
                <a:solidFill>
                  <a:srgbClr val="0000FF"/>
                </a:solidFill>
                <a:effectLst/>
                <a:latin typeface="Raleway" pitchFamily="2" charset="0"/>
                <a:ea typeface="Trebuchet MS" panose="020B0603020202020204" pitchFamily="34" charset="0"/>
                <a:cs typeface="Trebuchet MS" panose="020B0603020202020204" pitchFamily="34" charset="0"/>
                <a:hlinkClick r:id="rId6"/>
              </a:rPr>
              <a:t>https://www.youtube.com/watch?v=3E6SeknOI9w</a:t>
            </a:r>
            <a:endParaRPr lang="fr-CA" sz="2400" b="1" dirty="0">
              <a:effectLst/>
              <a:latin typeface="Raleway" pitchFamily="2" charset="0"/>
              <a:ea typeface="Trebuchet MS" panose="020B0603020202020204" pitchFamily="34" charset="0"/>
              <a:cs typeface="Trebuchet MS" panose="020B0603020202020204" pitchFamily="34" charset="0"/>
            </a:endParaRPr>
          </a:p>
          <a:p>
            <a:endParaRPr lang="fr-CA" sz="3200" b="1" dirty="0">
              <a:solidFill>
                <a:schemeClr val="tx1"/>
              </a:solidFill>
              <a:latin typeface="Raleway" pitchFamily="2" charset="0"/>
            </a:endParaRPr>
          </a:p>
        </p:txBody>
      </p:sp>
      <p:pic>
        <p:nvPicPr>
          <p:cNvPr id="5" name="Image 4">
            <a:extLst>
              <a:ext uri="{FF2B5EF4-FFF2-40B4-BE49-F238E27FC236}">
                <a16:creationId xmlns:a16="http://schemas.microsoft.com/office/drawing/2014/main" id="{749B1655-27AC-47C8-B5A0-F245F5547907}"/>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810000" y="2734883"/>
            <a:ext cx="4572000" cy="2667000"/>
          </a:xfrm>
          <a:prstGeom prst="rect">
            <a:avLst/>
          </a:prstGeom>
        </p:spPr>
      </p:pic>
      <p:pic>
        <p:nvPicPr>
          <p:cNvPr id="6" name="Image 5">
            <a:extLst>
              <a:ext uri="{FF2B5EF4-FFF2-40B4-BE49-F238E27FC236}">
                <a16:creationId xmlns:a16="http://schemas.microsoft.com/office/drawing/2014/main" id="{232F1A95-8FB5-4862-A5B8-F8E8F783552B}"/>
              </a:ext>
            </a:extLst>
          </p:cNvPr>
          <p:cNvPicPr>
            <a:picLocks noChangeAspect="1"/>
          </p:cNvPicPr>
          <p:nvPr>
            <p:custDataLst>
              <p:tags r:id="rId4"/>
            </p:custDataLst>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4181689" y="-651836"/>
            <a:ext cx="3828620" cy="2481287"/>
          </a:xfrm>
          <a:prstGeom prst="rect">
            <a:avLst/>
          </a:prstGeom>
        </p:spPr>
      </p:pic>
    </p:spTree>
    <p:extLst>
      <p:ext uri="{BB962C8B-B14F-4D97-AF65-F5344CB8AC3E}">
        <p14:creationId xmlns:p14="http://schemas.microsoft.com/office/powerpoint/2010/main" val="1518120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96C242-EE67-4227-ACA5-BA66284CE2E5}"/>
              </a:ext>
            </a:extLst>
          </p:cNvPr>
          <p:cNvSpPr>
            <a:spLocks noGrp="1"/>
          </p:cNvSpPr>
          <p:nvPr>
            <p:ph type="ctrTitle"/>
            <p:custDataLst>
              <p:tags r:id="rId1"/>
            </p:custDataLst>
          </p:nvPr>
        </p:nvSpPr>
        <p:spPr>
          <a:xfrm>
            <a:off x="10333" y="1155032"/>
            <a:ext cx="12192000" cy="5420017"/>
          </a:xfrm>
          <a:solidFill>
            <a:schemeClr val="bg1">
              <a:lumMod val="75000"/>
              <a:lumOff val="25000"/>
            </a:schemeClr>
          </a:solidFill>
        </p:spPr>
        <p:txBody>
          <a:bodyPr>
            <a:normAutofit/>
          </a:bodyPr>
          <a:lstStyle/>
          <a:p>
            <a:pPr marL="538163" algn="l"/>
            <a:r>
              <a:rPr lang="fr-CA" sz="3600" b="1" dirty="0">
                <a:solidFill>
                  <a:schemeClr val="tx1"/>
                </a:solidFill>
                <a:latin typeface="Raleway" panose="020B0003030101060003" pitchFamily="34" charset="0"/>
              </a:rPr>
              <a:t>La situation d’Alex</a:t>
            </a:r>
            <a:endParaRPr lang="fr-CA" dirty="0">
              <a:solidFill>
                <a:schemeClr val="tx1"/>
              </a:solidFill>
            </a:endParaRPr>
          </a:p>
        </p:txBody>
      </p:sp>
      <p:sp>
        <p:nvSpPr>
          <p:cNvPr id="3" name="Sous-titre 2">
            <a:extLst>
              <a:ext uri="{FF2B5EF4-FFF2-40B4-BE49-F238E27FC236}">
                <a16:creationId xmlns:a16="http://schemas.microsoft.com/office/drawing/2014/main" id="{A4C51680-0119-4D78-A8A0-3707E072A1BD}"/>
              </a:ext>
            </a:extLst>
          </p:cNvPr>
          <p:cNvSpPr>
            <a:spLocks noGrp="1"/>
          </p:cNvSpPr>
          <p:nvPr>
            <p:ph type="subTitle" idx="1"/>
            <p:custDataLst>
              <p:tags r:id="rId2"/>
            </p:custDataLst>
          </p:nvPr>
        </p:nvSpPr>
        <p:spPr>
          <a:xfrm>
            <a:off x="588936" y="1876927"/>
            <a:ext cx="11174277" cy="4368890"/>
          </a:xfrm>
          <a:solidFill>
            <a:schemeClr val="bg1">
              <a:lumMod val="75000"/>
              <a:lumOff val="25000"/>
            </a:schemeClr>
          </a:solidFill>
        </p:spPr>
        <p:txBody>
          <a:bodyPr>
            <a:noAutofit/>
          </a:bodyPr>
          <a:lstStyle/>
          <a:p>
            <a:pPr algn="just"/>
            <a:r>
              <a:rPr lang="fr-CA" sz="1800" dirty="0">
                <a:solidFill>
                  <a:schemeClr val="tx1"/>
                </a:solidFill>
              </a:rPr>
              <a:t>Alex en est à sa 2</a:t>
            </a:r>
            <a:r>
              <a:rPr lang="fr-CA" sz="1800" baseline="30000" dirty="0">
                <a:solidFill>
                  <a:schemeClr val="tx1"/>
                </a:solidFill>
              </a:rPr>
              <a:t>e</a:t>
            </a:r>
            <a:r>
              <a:rPr lang="fr-CA" sz="1800" dirty="0">
                <a:solidFill>
                  <a:schemeClr val="tx1"/>
                </a:solidFill>
              </a:rPr>
              <a:t> année dans son programme de formation. Sa réussite lui tient vraiment à cœur. Avec l’obtention de son diplôme, elle aspire à se trouver un bon emploi qui lui permettra de subvenir convenablement aux besoins de sa famille. Ses deux enfants, dont elle a la garde exclusive, sont la chose la plus importante à ses yeux. Elle désire être fière du modèle qu’elle leur offre. Ainsi, Alex s’investit avec beaucoup de sérieux dans ses études et sa vie familiale. Tout est bien organisé et planifié. </a:t>
            </a:r>
          </a:p>
          <a:p>
            <a:pPr algn="just"/>
            <a:r>
              <a:rPr lang="fr-CA" sz="1800" dirty="0">
                <a:solidFill>
                  <a:schemeClr val="tx1"/>
                </a:solidFill>
              </a:rPr>
              <a:t>Toutefois, la grande pression qu’Alex ressent intérieurement pour arriver à tout concilier commence à l’épuiser. Depuis le début de l’année, elle constate que son programme d’étude lui demande plus d’investissement qu’elle ne l’imaginait. Comme l’idée de ne pas performer à la hauteur de ses exigences est tout simplement inconcevable pour elle, Alex redouble de vigilance dans le perfectionnement de ses travaux. Elle pense souvent : « Il faut que j’améliore ceci… J’aurais dû mieux faire cela… Ce n’est pas encore assez bon ». Alex s’isole et étudie sans relâche en dehors de sa vie familiale, souvent jusqu’à très tard le soir, quand ses enfants sont couchés. Elle en oublie parfois de manger, de bouger, de dormir... Plus le temps passe, plus Alex se sent stressée, tendue et agitée par en dedans. </a:t>
            </a:r>
          </a:p>
          <a:p>
            <a:pPr algn="l"/>
            <a:endParaRPr lang="fr-CA" sz="3200" b="1" dirty="0">
              <a:solidFill>
                <a:schemeClr val="tx1"/>
              </a:solidFill>
            </a:endParaRPr>
          </a:p>
        </p:txBody>
      </p:sp>
      <p:pic>
        <p:nvPicPr>
          <p:cNvPr id="5" name="Image 4">
            <a:extLst>
              <a:ext uri="{FF2B5EF4-FFF2-40B4-BE49-F238E27FC236}">
                <a16:creationId xmlns:a16="http://schemas.microsoft.com/office/drawing/2014/main" id="{66D01B76-60D9-4DE1-9024-33CB7BC62044}"/>
              </a:ext>
            </a:extLst>
          </p:cNvPr>
          <p:cNvPicPr>
            <a:picLocks noChangeAspect="1"/>
          </p:cNvPicPr>
          <p:nvPr>
            <p:custDataLst>
              <p:tags r:id="rId3"/>
            </p:custDataLst>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4192023" y="-628461"/>
            <a:ext cx="3828620" cy="2481287"/>
          </a:xfrm>
          <a:prstGeom prst="rect">
            <a:avLst/>
          </a:prstGeom>
        </p:spPr>
      </p:pic>
    </p:spTree>
    <p:extLst>
      <p:ext uri="{BB962C8B-B14F-4D97-AF65-F5344CB8AC3E}">
        <p14:creationId xmlns:p14="http://schemas.microsoft.com/office/powerpoint/2010/main" val="387621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47DC9B-E87D-4EE8-9C15-BB6B3D14A643}"/>
              </a:ext>
            </a:extLst>
          </p:cNvPr>
          <p:cNvSpPr>
            <a:spLocks noGrp="1"/>
          </p:cNvSpPr>
          <p:nvPr>
            <p:ph type="title"/>
            <p:custDataLst>
              <p:tags r:id="rId1"/>
            </p:custDataLst>
          </p:nvPr>
        </p:nvSpPr>
        <p:spPr>
          <a:xfrm>
            <a:off x="804413" y="52003"/>
            <a:ext cx="10515600" cy="983411"/>
          </a:xfrm>
        </p:spPr>
        <p:txBody>
          <a:bodyPr>
            <a:normAutofit/>
          </a:bodyPr>
          <a:lstStyle/>
          <a:p>
            <a:pPr algn="ctr"/>
            <a:r>
              <a:rPr lang="fr-CA" sz="4800" b="1" dirty="0">
                <a:latin typeface="Raleway" pitchFamily="2" charset="0"/>
              </a:rPr>
              <a:t>Ma boussole intérieure</a:t>
            </a:r>
          </a:p>
        </p:txBody>
      </p:sp>
      <p:sp>
        <p:nvSpPr>
          <p:cNvPr id="3" name="Rectangle 2">
            <a:extLst>
              <a:ext uri="{FF2B5EF4-FFF2-40B4-BE49-F238E27FC236}">
                <a16:creationId xmlns:a16="http://schemas.microsoft.com/office/drawing/2014/main" id="{9A27968C-994A-4BE3-8600-E81A1212855E}"/>
              </a:ext>
            </a:extLst>
          </p:cNvPr>
          <p:cNvSpPr/>
          <p:nvPr>
            <p:custDataLst>
              <p:tags r:id="rId2"/>
            </p:custDataLst>
          </p:nvPr>
        </p:nvSpPr>
        <p:spPr>
          <a:xfrm>
            <a:off x="169474" y="1006886"/>
            <a:ext cx="11697418" cy="5555412"/>
          </a:xfrm>
          <a:prstGeom prst="rect">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A" dirty="0">
              <a:solidFill>
                <a:schemeClr val="bg1"/>
              </a:solidFill>
            </a:endParaRPr>
          </a:p>
        </p:txBody>
      </p:sp>
      <p:cxnSp>
        <p:nvCxnSpPr>
          <p:cNvPr id="5" name="Connecteur droit 4">
            <a:extLst>
              <a:ext uri="{FF2B5EF4-FFF2-40B4-BE49-F238E27FC236}">
                <a16:creationId xmlns:a16="http://schemas.microsoft.com/office/drawing/2014/main" id="{12B3FE39-CD16-48EC-A88D-DAF7A3137A08}"/>
              </a:ext>
            </a:extLst>
          </p:cNvPr>
          <p:cNvCxnSpPr>
            <a:cxnSpLocks/>
            <a:endCxn id="10" idx="0"/>
          </p:cNvCxnSpPr>
          <p:nvPr>
            <p:custDataLst>
              <p:tags r:id="rId3"/>
            </p:custDataLst>
          </p:nvPr>
        </p:nvCxnSpPr>
        <p:spPr>
          <a:xfrm>
            <a:off x="6096000" y="1583373"/>
            <a:ext cx="0" cy="44273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8E1426A3-8E6D-431E-8A38-DCEE6434B8BA}"/>
              </a:ext>
            </a:extLst>
          </p:cNvPr>
          <p:cNvCxnSpPr>
            <a:cxnSpLocks/>
            <a:endCxn id="19" idx="1"/>
          </p:cNvCxnSpPr>
          <p:nvPr>
            <p:custDataLst>
              <p:tags r:id="rId4"/>
            </p:custDataLst>
          </p:nvPr>
        </p:nvCxnSpPr>
        <p:spPr>
          <a:xfrm flipV="1">
            <a:off x="213504" y="3808562"/>
            <a:ext cx="11653207" cy="86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640A224A-ECA9-4F2F-B30C-B6B6C2207B3E}"/>
              </a:ext>
            </a:extLst>
          </p:cNvPr>
          <p:cNvSpPr txBox="1"/>
          <p:nvPr>
            <p:custDataLst>
              <p:tags r:id="rId5"/>
            </p:custDataLst>
          </p:nvPr>
        </p:nvSpPr>
        <p:spPr>
          <a:xfrm>
            <a:off x="5149970" y="1042928"/>
            <a:ext cx="1880558" cy="523220"/>
          </a:xfrm>
          <a:prstGeom prst="rect">
            <a:avLst/>
          </a:prstGeom>
          <a:solidFill>
            <a:schemeClr val="bg1">
              <a:lumMod val="75000"/>
              <a:lumOff val="25000"/>
            </a:schemeClr>
          </a:solidFill>
          <a:ln>
            <a:solidFill>
              <a:srgbClr val="295CAA"/>
            </a:solidFill>
          </a:ln>
        </p:spPr>
        <p:txBody>
          <a:bodyPr wrap="square" rtlCol="0">
            <a:spAutoFit/>
          </a:bodyPr>
          <a:lstStyle/>
          <a:p>
            <a:pPr algn="ctr"/>
            <a:r>
              <a:rPr lang="fr-CA" sz="1400" b="1" dirty="0">
                <a:latin typeface="Raleway" pitchFamily="2" charset="0"/>
              </a:rPr>
              <a:t>MONDE EXTERNE </a:t>
            </a:r>
            <a:r>
              <a:rPr lang="fr-CA" sz="1400" dirty="0">
                <a:latin typeface="Raleway" pitchFamily="2" charset="0"/>
              </a:rPr>
              <a:t>(observable)</a:t>
            </a:r>
          </a:p>
        </p:txBody>
      </p:sp>
      <p:sp>
        <p:nvSpPr>
          <p:cNvPr id="10" name="ZoneTexte 9">
            <a:extLst>
              <a:ext uri="{FF2B5EF4-FFF2-40B4-BE49-F238E27FC236}">
                <a16:creationId xmlns:a16="http://schemas.microsoft.com/office/drawing/2014/main" id="{585EF4F8-5539-4BCF-8C6A-A4E27C2265E4}"/>
              </a:ext>
            </a:extLst>
          </p:cNvPr>
          <p:cNvSpPr txBox="1"/>
          <p:nvPr>
            <p:custDataLst>
              <p:tags r:id="rId6"/>
            </p:custDataLst>
          </p:nvPr>
        </p:nvSpPr>
        <p:spPr>
          <a:xfrm>
            <a:off x="5155721" y="6010675"/>
            <a:ext cx="1880558" cy="523220"/>
          </a:xfrm>
          <a:prstGeom prst="rect">
            <a:avLst/>
          </a:prstGeom>
          <a:solidFill>
            <a:schemeClr val="bg1">
              <a:lumMod val="75000"/>
              <a:lumOff val="25000"/>
            </a:schemeClr>
          </a:solidFill>
          <a:ln>
            <a:solidFill>
              <a:srgbClr val="295CAA"/>
            </a:solidFill>
          </a:ln>
        </p:spPr>
        <p:txBody>
          <a:bodyPr wrap="square" rtlCol="0">
            <a:spAutoFit/>
          </a:bodyPr>
          <a:lstStyle/>
          <a:p>
            <a:pPr algn="ctr"/>
            <a:r>
              <a:rPr lang="fr-CA" sz="1400" b="1" dirty="0">
                <a:latin typeface="Raleway" pitchFamily="2" charset="0"/>
              </a:rPr>
              <a:t>MONDE INTERNE </a:t>
            </a:r>
            <a:r>
              <a:rPr lang="fr-CA" sz="1400" dirty="0">
                <a:latin typeface="Raleway" pitchFamily="2" charset="0"/>
              </a:rPr>
              <a:t>(invisible)</a:t>
            </a:r>
          </a:p>
        </p:txBody>
      </p:sp>
      <p:sp>
        <p:nvSpPr>
          <p:cNvPr id="13" name="Ellipse 12">
            <a:extLst>
              <a:ext uri="{FF2B5EF4-FFF2-40B4-BE49-F238E27FC236}">
                <a16:creationId xmlns:a16="http://schemas.microsoft.com/office/drawing/2014/main" id="{037C6E77-25F3-4865-91FB-4E831FDECA5A}"/>
              </a:ext>
            </a:extLst>
          </p:cNvPr>
          <p:cNvSpPr/>
          <p:nvPr>
            <p:custDataLst>
              <p:tags r:id="rId7"/>
            </p:custDataLst>
          </p:nvPr>
        </p:nvSpPr>
        <p:spPr>
          <a:xfrm>
            <a:off x="5149970" y="2846718"/>
            <a:ext cx="1880558" cy="1828794"/>
          </a:xfrm>
          <a:prstGeom prst="ellipse">
            <a:avLst/>
          </a:prstGeom>
          <a:solidFill>
            <a:schemeClr val="bg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ZoneTexte 13">
            <a:extLst>
              <a:ext uri="{FF2B5EF4-FFF2-40B4-BE49-F238E27FC236}">
                <a16:creationId xmlns:a16="http://schemas.microsoft.com/office/drawing/2014/main" id="{BCBE16E5-673B-4BB9-B7BF-4ED9170E0756}"/>
              </a:ext>
            </a:extLst>
          </p:cNvPr>
          <p:cNvSpPr txBox="1"/>
          <p:nvPr>
            <p:custDataLst>
              <p:tags r:id="rId8"/>
            </p:custDataLst>
          </p:nvPr>
        </p:nvSpPr>
        <p:spPr>
          <a:xfrm>
            <a:off x="5149788" y="2992595"/>
            <a:ext cx="1880739" cy="923330"/>
          </a:xfrm>
          <a:prstGeom prst="rect">
            <a:avLst/>
          </a:prstGeom>
          <a:noFill/>
        </p:spPr>
        <p:txBody>
          <a:bodyPr wrap="square" rtlCol="0">
            <a:spAutoFit/>
          </a:bodyPr>
          <a:lstStyle/>
          <a:p>
            <a:pPr algn="ctr"/>
            <a:r>
              <a:rPr lang="fr-CA" b="1" dirty="0">
                <a:latin typeface="Raleway" pitchFamily="2" charset="0"/>
              </a:rPr>
              <a:t>MOI BIENVEILLANT qui s’observe</a:t>
            </a:r>
          </a:p>
        </p:txBody>
      </p:sp>
      <p:sp>
        <p:nvSpPr>
          <p:cNvPr id="16" name="ZoneTexte 15">
            <a:extLst>
              <a:ext uri="{FF2B5EF4-FFF2-40B4-BE49-F238E27FC236}">
                <a16:creationId xmlns:a16="http://schemas.microsoft.com/office/drawing/2014/main" id="{6FEE718C-EC5F-44DD-B3D3-1DE290EF7848}"/>
              </a:ext>
            </a:extLst>
          </p:cNvPr>
          <p:cNvSpPr txBox="1"/>
          <p:nvPr>
            <p:custDataLst>
              <p:tags r:id="rId9"/>
            </p:custDataLst>
          </p:nvPr>
        </p:nvSpPr>
        <p:spPr>
          <a:xfrm>
            <a:off x="9712206" y="3313697"/>
            <a:ext cx="2208362" cy="461665"/>
          </a:xfrm>
          <a:prstGeom prst="rect">
            <a:avLst/>
          </a:prstGeom>
          <a:noFill/>
        </p:spPr>
        <p:txBody>
          <a:bodyPr wrap="square" rtlCol="0">
            <a:spAutoFit/>
          </a:bodyPr>
          <a:lstStyle/>
          <a:p>
            <a:r>
              <a:rPr lang="fr-CA" sz="2400" i="1" dirty="0">
                <a:latin typeface="Raleway" pitchFamily="2" charset="0"/>
              </a:rPr>
              <a:t>S’approcher…</a:t>
            </a:r>
          </a:p>
        </p:txBody>
      </p:sp>
      <p:sp>
        <p:nvSpPr>
          <p:cNvPr id="17" name="ZoneTexte 16">
            <a:extLst>
              <a:ext uri="{FF2B5EF4-FFF2-40B4-BE49-F238E27FC236}">
                <a16:creationId xmlns:a16="http://schemas.microsoft.com/office/drawing/2014/main" id="{F1B417EE-FA63-4935-B1BF-FC8229092031}"/>
              </a:ext>
            </a:extLst>
          </p:cNvPr>
          <p:cNvSpPr txBox="1"/>
          <p:nvPr>
            <p:custDataLst>
              <p:tags r:id="rId10"/>
            </p:custDataLst>
          </p:nvPr>
        </p:nvSpPr>
        <p:spPr>
          <a:xfrm>
            <a:off x="350699" y="3306895"/>
            <a:ext cx="2208362" cy="461665"/>
          </a:xfrm>
          <a:prstGeom prst="rect">
            <a:avLst/>
          </a:prstGeom>
          <a:noFill/>
        </p:spPr>
        <p:txBody>
          <a:bodyPr wrap="square" rtlCol="0">
            <a:spAutoFit/>
          </a:bodyPr>
          <a:lstStyle/>
          <a:p>
            <a:r>
              <a:rPr lang="fr-CA" sz="2400" i="1" dirty="0">
                <a:latin typeface="Raleway" pitchFamily="2" charset="0"/>
              </a:rPr>
              <a:t>S’éloigner…</a:t>
            </a:r>
          </a:p>
        </p:txBody>
      </p:sp>
      <p:sp>
        <p:nvSpPr>
          <p:cNvPr id="18" name="Flèche : gauche 17">
            <a:extLst>
              <a:ext uri="{FF2B5EF4-FFF2-40B4-BE49-F238E27FC236}">
                <a16:creationId xmlns:a16="http://schemas.microsoft.com/office/drawing/2014/main" id="{26B5C562-928F-44C6-AB33-A23DF953B745}"/>
              </a:ext>
            </a:extLst>
          </p:cNvPr>
          <p:cNvSpPr/>
          <p:nvPr>
            <p:custDataLst>
              <p:tags r:id="rId11"/>
            </p:custDataLst>
          </p:nvPr>
        </p:nvSpPr>
        <p:spPr>
          <a:xfrm>
            <a:off x="178922" y="3618781"/>
            <a:ext cx="683003" cy="389477"/>
          </a:xfrm>
          <a:prstGeom prst="leftArrow">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sp>
        <p:nvSpPr>
          <p:cNvPr id="19" name="Flèche : gauche 18">
            <a:extLst>
              <a:ext uri="{FF2B5EF4-FFF2-40B4-BE49-F238E27FC236}">
                <a16:creationId xmlns:a16="http://schemas.microsoft.com/office/drawing/2014/main" id="{29281BEF-3AD5-40AC-8DA5-9CFC4E902E4C}"/>
              </a:ext>
            </a:extLst>
          </p:cNvPr>
          <p:cNvSpPr/>
          <p:nvPr>
            <p:custDataLst>
              <p:tags r:id="rId12"/>
            </p:custDataLst>
          </p:nvPr>
        </p:nvSpPr>
        <p:spPr>
          <a:xfrm rot="10800000">
            <a:off x="11244170" y="3618782"/>
            <a:ext cx="622541" cy="379560"/>
          </a:xfrm>
          <a:prstGeom prst="leftArrow">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sp>
        <p:nvSpPr>
          <p:cNvPr id="21" name="ZoneTexte 20">
            <a:extLst>
              <a:ext uri="{FF2B5EF4-FFF2-40B4-BE49-F238E27FC236}">
                <a16:creationId xmlns:a16="http://schemas.microsoft.com/office/drawing/2014/main" id="{B7E8BD1A-1D86-43ED-A20E-AAD5653F4AD8}"/>
              </a:ext>
            </a:extLst>
          </p:cNvPr>
          <p:cNvSpPr txBox="1"/>
          <p:nvPr>
            <p:custDataLst>
              <p:tags r:id="rId13"/>
            </p:custDataLst>
          </p:nvPr>
        </p:nvSpPr>
        <p:spPr>
          <a:xfrm>
            <a:off x="7457401" y="6074700"/>
            <a:ext cx="3411382" cy="415498"/>
          </a:xfrm>
          <a:prstGeom prst="rect">
            <a:avLst/>
          </a:prstGeom>
          <a:noFill/>
        </p:spPr>
        <p:txBody>
          <a:bodyPr wrap="square" rtlCol="0">
            <a:spAutoFit/>
          </a:bodyPr>
          <a:lstStyle/>
          <a:p>
            <a:pPr algn="ctr"/>
            <a:r>
              <a:rPr lang="fr-CA" sz="1050" b="1" dirty="0">
                <a:latin typeface="Raleway" pitchFamily="2" charset="0"/>
              </a:rPr>
              <a:t>Ce qui est important pour moi </a:t>
            </a:r>
          </a:p>
          <a:p>
            <a:pPr algn="ctr"/>
            <a:r>
              <a:rPr lang="fr-CA" sz="1050" b="1" dirty="0">
                <a:latin typeface="Raleway" pitchFamily="2" charset="0"/>
              </a:rPr>
              <a:t>(valeurs, qui, quoi) </a:t>
            </a:r>
          </a:p>
        </p:txBody>
      </p:sp>
      <p:sp>
        <p:nvSpPr>
          <p:cNvPr id="22" name="ZoneTexte 21">
            <a:extLst>
              <a:ext uri="{FF2B5EF4-FFF2-40B4-BE49-F238E27FC236}">
                <a16:creationId xmlns:a16="http://schemas.microsoft.com/office/drawing/2014/main" id="{E003DF15-857E-4FC2-8B02-667C5E4BE89C}"/>
              </a:ext>
            </a:extLst>
          </p:cNvPr>
          <p:cNvSpPr txBox="1"/>
          <p:nvPr>
            <p:custDataLst>
              <p:tags r:id="rId14"/>
            </p:custDataLst>
          </p:nvPr>
        </p:nvSpPr>
        <p:spPr>
          <a:xfrm>
            <a:off x="7492338" y="1147224"/>
            <a:ext cx="3350702" cy="415498"/>
          </a:xfrm>
          <a:prstGeom prst="rect">
            <a:avLst/>
          </a:prstGeom>
          <a:noFill/>
        </p:spPr>
        <p:txBody>
          <a:bodyPr wrap="square" rtlCol="0">
            <a:spAutoFit/>
          </a:bodyPr>
          <a:lstStyle/>
          <a:p>
            <a:pPr algn="ctr"/>
            <a:r>
              <a:rPr lang="fr-CA" sz="1050" b="1" dirty="0">
                <a:latin typeface="Raleway" pitchFamily="2" charset="0"/>
              </a:rPr>
              <a:t>Stratégies d’approche, comportements engagés, habitudes de vie aidantes </a:t>
            </a:r>
            <a:endParaRPr lang="fr-CA" sz="1050" dirty="0">
              <a:latin typeface="Raleway" pitchFamily="2" charset="0"/>
            </a:endParaRPr>
          </a:p>
        </p:txBody>
      </p:sp>
      <p:sp>
        <p:nvSpPr>
          <p:cNvPr id="23" name="ZoneTexte 22">
            <a:extLst>
              <a:ext uri="{FF2B5EF4-FFF2-40B4-BE49-F238E27FC236}">
                <a16:creationId xmlns:a16="http://schemas.microsoft.com/office/drawing/2014/main" id="{79A73DB7-5250-49E5-A485-E19C6F30BB5D}"/>
              </a:ext>
            </a:extLst>
          </p:cNvPr>
          <p:cNvSpPr txBox="1"/>
          <p:nvPr>
            <p:custDataLst>
              <p:tags r:id="rId15"/>
            </p:custDataLst>
          </p:nvPr>
        </p:nvSpPr>
        <p:spPr>
          <a:xfrm>
            <a:off x="915358" y="6042374"/>
            <a:ext cx="4141759" cy="415498"/>
          </a:xfrm>
          <a:prstGeom prst="rect">
            <a:avLst/>
          </a:prstGeom>
          <a:noFill/>
        </p:spPr>
        <p:txBody>
          <a:bodyPr wrap="square" rtlCol="0">
            <a:spAutoFit/>
          </a:bodyPr>
          <a:lstStyle/>
          <a:p>
            <a:pPr algn="ctr"/>
            <a:r>
              <a:rPr lang="fr-CA" sz="1050" b="1" dirty="0">
                <a:latin typeface="Raleway" pitchFamily="2" charset="0"/>
              </a:rPr>
              <a:t>Obstacles intérieurs </a:t>
            </a:r>
          </a:p>
          <a:p>
            <a:pPr algn="ctr"/>
            <a:r>
              <a:rPr lang="fr-CA" sz="1050" b="1" dirty="0">
                <a:latin typeface="Raleway" pitchFamily="2" charset="0"/>
              </a:rPr>
              <a:t>(émotions, pensées, ressentis, sensations inconfortables) </a:t>
            </a:r>
          </a:p>
        </p:txBody>
      </p:sp>
      <p:sp>
        <p:nvSpPr>
          <p:cNvPr id="24" name="ZoneTexte 23">
            <a:extLst>
              <a:ext uri="{FF2B5EF4-FFF2-40B4-BE49-F238E27FC236}">
                <a16:creationId xmlns:a16="http://schemas.microsoft.com/office/drawing/2014/main" id="{00B2A17A-3799-46EA-96A0-3C7AB8C7204D}"/>
              </a:ext>
            </a:extLst>
          </p:cNvPr>
          <p:cNvSpPr txBox="1"/>
          <p:nvPr>
            <p:custDataLst>
              <p:tags r:id="rId16"/>
            </p:custDataLst>
          </p:nvPr>
        </p:nvSpPr>
        <p:spPr>
          <a:xfrm>
            <a:off x="1085413" y="1167875"/>
            <a:ext cx="3801650" cy="415498"/>
          </a:xfrm>
          <a:prstGeom prst="rect">
            <a:avLst/>
          </a:prstGeom>
          <a:noFill/>
        </p:spPr>
        <p:txBody>
          <a:bodyPr wrap="square" rtlCol="0">
            <a:spAutoFit/>
          </a:bodyPr>
          <a:lstStyle/>
          <a:p>
            <a:pPr algn="ctr"/>
            <a:r>
              <a:rPr lang="fr-CA" sz="1050" b="1" dirty="0">
                <a:latin typeface="Raleway" pitchFamily="2" charset="0"/>
              </a:rPr>
              <a:t>Stratégies d’évitement, comportements de lutte, </a:t>
            </a:r>
          </a:p>
          <a:p>
            <a:pPr algn="ctr"/>
            <a:r>
              <a:rPr lang="fr-CA" sz="1050" b="1" dirty="0">
                <a:latin typeface="Raleway" pitchFamily="2" charset="0"/>
              </a:rPr>
              <a:t>habitudes de vie nuisibles</a:t>
            </a:r>
            <a:endParaRPr lang="fr-CA" sz="1050" dirty="0">
              <a:latin typeface="Raleway" pitchFamily="2" charset="0"/>
            </a:endParaRPr>
          </a:p>
        </p:txBody>
      </p:sp>
      <p:pic>
        <p:nvPicPr>
          <p:cNvPr id="25" name="Graphique 24" descr="Œil">
            <a:extLst>
              <a:ext uri="{FF2B5EF4-FFF2-40B4-BE49-F238E27FC236}">
                <a16:creationId xmlns:a16="http://schemas.microsoft.com/office/drawing/2014/main" id="{3CCFC663-4FE4-45F0-A300-229BA19A8973}"/>
              </a:ext>
            </a:extLst>
          </p:cNvPr>
          <p:cNvPicPr>
            <a:picLocks noChangeAspect="1"/>
          </p:cNvPicPr>
          <p:nvPr>
            <p:custDataLst>
              <p:tags r:id="rId17"/>
            </p:custDataLst>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638800" y="3761112"/>
            <a:ext cx="914400" cy="914400"/>
          </a:xfrm>
          <a:prstGeom prst="rect">
            <a:avLst/>
          </a:prstGeom>
        </p:spPr>
      </p:pic>
      <p:pic>
        <p:nvPicPr>
          <p:cNvPr id="27" name="Graphique 26" descr="Rose des vents">
            <a:extLst>
              <a:ext uri="{FF2B5EF4-FFF2-40B4-BE49-F238E27FC236}">
                <a16:creationId xmlns:a16="http://schemas.microsoft.com/office/drawing/2014/main" id="{FA4763FA-9F82-4E67-84EA-2D59EFDCBB85}"/>
              </a:ext>
            </a:extLst>
          </p:cNvPr>
          <p:cNvPicPr>
            <a:picLocks noChangeAspect="1"/>
          </p:cNvPicPr>
          <p:nvPr>
            <p:custDataLst>
              <p:tags r:id="rId18"/>
            </p:custDataLst>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9486781" y="86508"/>
            <a:ext cx="914400" cy="914400"/>
          </a:xfrm>
          <a:prstGeom prst="rect">
            <a:avLst/>
          </a:prstGeom>
        </p:spPr>
      </p:pic>
      <p:pic>
        <p:nvPicPr>
          <p:cNvPr id="30" name="Graphique 29" descr="Visage de diable blanc">
            <a:extLst>
              <a:ext uri="{FF2B5EF4-FFF2-40B4-BE49-F238E27FC236}">
                <a16:creationId xmlns:a16="http://schemas.microsoft.com/office/drawing/2014/main" id="{746265BC-A5E7-46EB-89BE-3BD6F7108309}"/>
              </a:ext>
            </a:extLst>
          </p:cNvPr>
          <p:cNvPicPr>
            <a:picLocks noChangeAspect="1"/>
          </p:cNvPicPr>
          <p:nvPr>
            <p:custDataLst>
              <p:tags r:id="rId19"/>
            </p:custDataLst>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265804" y="1186052"/>
            <a:ext cx="752113" cy="752113"/>
          </a:xfrm>
          <a:prstGeom prst="rect">
            <a:avLst/>
          </a:prstGeom>
        </p:spPr>
      </p:pic>
      <p:pic>
        <p:nvPicPr>
          <p:cNvPr id="31" name="Graphique 30" descr="Visage d’ange blanc">
            <a:extLst>
              <a:ext uri="{FF2B5EF4-FFF2-40B4-BE49-F238E27FC236}">
                <a16:creationId xmlns:a16="http://schemas.microsoft.com/office/drawing/2014/main" id="{EE0BBBCF-9D1F-48B5-85A1-4F9D62494275}"/>
              </a:ext>
            </a:extLst>
          </p:cNvPr>
          <p:cNvPicPr>
            <a:picLocks noChangeAspect="1"/>
          </p:cNvPicPr>
          <p:nvPr>
            <p:custDataLst>
              <p:tags r:id="rId20"/>
            </p:custDataLst>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11095085" y="1147224"/>
            <a:ext cx="771626" cy="771626"/>
          </a:xfrm>
          <a:prstGeom prst="rect">
            <a:avLst/>
          </a:prstGeom>
        </p:spPr>
      </p:pic>
      <p:pic>
        <p:nvPicPr>
          <p:cNvPr id="35" name="Graphique 34" descr="Éclair">
            <a:extLst>
              <a:ext uri="{FF2B5EF4-FFF2-40B4-BE49-F238E27FC236}">
                <a16:creationId xmlns:a16="http://schemas.microsoft.com/office/drawing/2014/main" id="{28D11CEA-E0C3-486C-85CF-2E3B72EDCB68}"/>
              </a:ext>
            </a:extLst>
          </p:cNvPr>
          <p:cNvPicPr>
            <a:picLocks noChangeAspect="1"/>
          </p:cNvPicPr>
          <p:nvPr>
            <p:custDataLst>
              <p:tags r:id="rId21"/>
            </p:custDataLst>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225650" y="5702059"/>
            <a:ext cx="914400" cy="914400"/>
          </a:xfrm>
          <a:prstGeom prst="rect">
            <a:avLst/>
          </a:prstGeom>
        </p:spPr>
      </p:pic>
      <p:pic>
        <p:nvPicPr>
          <p:cNvPr id="38" name="Graphique 37" descr="Cœur">
            <a:extLst>
              <a:ext uri="{FF2B5EF4-FFF2-40B4-BE49-F238E27FC236}">
                <a16:creationId xmlns:a16="http://schemas.microsoft.com/office/drawing/2014/main" id="{700C0606-22F8-4753-89A8-B14020AF5F11}"/>
              </a:ext>
            </a:extLst>
          </p:cNvPr>
          <p:cNvPicPr>
            <a:picLocks noChangeAspect="1"/>
          </p:cNvPicPr>
          <p:nvPr>
            <p:custDataLst>
              <p:tags r:id="rId22"/>
            </p:custDataLst>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10984124" y="5702059"/>
            <a:ext cx="914400" cy="914400"/>
          </a:xfrm>
          <a:prstGeom prst="rect">
            <a:avLst/>
          </a:prstGeom>
        </p:spPr>
      </p:pic>
      <p:sp>
        <p:nvSpPr>
          <p:cNvPr id="4" name="ZoneTexte 3">
            <a:extLst>
              <a:ext uri="{FF2B5EF4-FFF2-40B4-BE49-F238E27FC236}">
                <a16:creationId xmlns:a16="http://schemas.microsoft.com/office/drawing/2014/main" id="{5899948A-3E32-DE34-27CE-A6A0EC9AA8D6}"/>
              </a:ext>
            </a:extLst>
          </p:cNvPr>
          <p:cNvSpPr txBox="1"/>
          <p:nvPr>
            <p:custDataLst>
              <p:tags r:id="rId23"/>
            </p:custDataLst>
          </p:nvPr>
        </p:nvSpPr>
        <p:spPr>
          <a:xfrm>
            <a:off x="7290511" y="6556597"/>
            <a:ext cx="4675839" cy="276999"/>
          </a:xfrm>
          <a:prstGeom prst="rect">
            <a:avLst/>
          </a:prstGeom>
          <a:noFill/>
        </p:spPr>
        <p:txBody>
          <a:bodyPr wrap="square" rtlCol="0">
            <a:spAutoFit/>
          </a:bodyPr>
          <a:lstStyle/>
          <a:p>
            <a:pPr algn="r"/>
            <a:r>
              <a:rPr lang="fr-CA" sz="1200" i="1" dirty="0">
                <a:solidFill>
                  <a:srgbClr val="000000"/>
                </a:solidFill>
                <a:effectLst/>
                <a:latin typeface="Raleway" pitchFamily="2" charset="0"/>
                <a:ea typeface="Times New Roman" panose="02020603050405020304" pitchFamily="18" charset="0"/>
                <a:cs typeface="Calibri" panose="020F0502020204030204" pitchFamily="34" charset="0"/>
              </a:rPr>
              <a:t>(inspiré de </a:t>
            </a:r>
            <a:r>
              <a:rPr lang="fr-CA" sz="1200" dirty="0">
                <a:solidFill>
                  <a:srgbClr val="000000"/>
                </a:solidFill>
                <a:effectLst/>
                <a:latin typeface="Raleway" pitchFamily="2" charset="0"/>
                <a:ea typeface="Times New Roman" panose="02020603050405020304" pitchFamily="18" charset="0"/>
                <a:cs typeface="Calibri" panose="020F0502020204030204" pitchFamily="34" charset="0"/>
              </a:rPr>
              <a:t>Polk et al., 2017; </a:t>
            </a:r>
            <a:r>
              <a:rPr lang="fr-CA" sz="1200" dirty="0" err="1">
                <a:solidFill>
                  <a:srgbClr val="000000"/>
                </a:solidFill>
                <a:effectLst/>
                <a:latin typeface="Raleway" pitchFamily="2" charset="0"/>
                <a:ea typeface="Times New Roman" panose="02020603050405020304" pitchFamily="18" charset="0"/>
                <a:cs typeface="Calibri" panose="020F0502020204030204" pitchFamily="34" charset="0"/>
              </a:rPr>
              <a:t>Schoendorff</a:t>
            </a:r>
            <a:r>
              <a:rPr lang="fr-CA" sz="1200" dirty="0">
                <a:solidFill>
                  <a:srgbClr val="000000"/>
                </a:solidFill>
                <a:effectLst/>
                <a:latin typeface="Raleway" pitchFamily="2" charset="0"/>
                <a:ea typeface="Times New Roman" panose="02020603050405020304" pitchFamily="18" charset="0"/>
                <a:cs typeface="Calibri" panose="020F0502020204030204" pitchFamily="34" charset="0"/>
              </a:rPr>
              <a:t> et al., 2011)</a:t>
            </a:r>
            <a:endParaRPr lang="fr-CA" sz="1200" dirty="0"/>
          </a:p>
        </p:txBody>
      </p:sp>
      <p:sp>
        <p:nvSpPr>
          <p:cNvPr id="6" name="ZoneTexte 5">
            <a:extLst>
              <a:ext uri="{FF2B5EF4-FFF2-40B4-BE49-F238E27FC236}">
                <a16:creationId xmlns:a16="http://schemas.microsoft.com/office/drawing/2014/main" id="{B73BC751-731B-6CB1-05CF-F3E0F6EA5492}"/>
              </a:ext>
            </a:extLst>
          </p:cNvPr>
          <p:cNvSpPr txBox="1"/>
          <p:nvPr>
            <p:custDataLst>
              <p:tags r:id="rId24"/>
            </p:custDataLst>
          </p:nvPr>
        </p:nvSpPr>
        <p:spPr>
          <a:xfrm>
            <a:off x="7061963" y="3797024"/>
            <a:ext cx="414455" cy="379561"/>
          </a:xfrm>
          <a:prstGeom prst="rect">
            <a:avLst/>
          </a:prstGeom>
          <a:noFill/>
        </p:spPr>
        <p:txBody>
          <a:bodyPr wrap="square" rtlCol="0">
            <a:spAutoFit/>
          </a:bodyPr>
          <a:lstStyle/>
          <a:p>
            <a:r>
              <a:rPr lang="fr-CA" b="1" dirty="0"/>
              <a:t>1</a:t>
            </a:r>
          </a:p>
        </p:txBody>
      </p:sp>
      <p:sp>
        <p:nvSpPr>
          <p:cNvPr id="9" name="ZoneTexte 8">
            <a:extLst>
              <a:ext uri="{FF2B5EF4-FFF2-40B4-BE49-F238E27FC236}">
                <a16:creationId xmlns:a16="http://schemas.microsoft.com/office/drawing/2014/main" id="{7407EAC0-468F-5459-AB87-C1EF202F367C}"/>
              </a:ext>
            </a:extLst>
          </p:cNvPr>
          <p:cNvSpPr txBox="1"/>
          <p:nvPr>
            <p:custDataLst>
              <p:tags r:id="rId25"/>
            </p:custDataLst>
          </p:nvPr>
        </p:nvSpPr>
        <p:spPr>
          <a:xfrm>
            <a:off x="4714333" y="3842777"/>
            <a:ext cx="504239" cy="369332"/>
          </a:xfrm>
          <a:prstGeom prst="rect">
            <a:avLst/>
          </a:prstGeom>
          <a:noFill/>
        </p:spPr>
        <p:txBody>
          <a:bodyPr wrap="square" rtlCol="0">
            <a:spAutoFit/>
          </a:bodyPr>
          <a:lstStyle/>
          <a:p>
            <a:r>
              <a:rPr lang="fr-CA" b="1" dirty="0"/>
              <a:t>2</a:t>
            </a:r>
          </a:p>
        </p:txBody>
      </p:sp>
      <p:sp>
        <p:nvSpPr>
          <p:cNvPr id="11" name="ZoneTexte 10">
            <a:extLst>
              <a:ext uri="{FF2B5EF4-FFF2-40B4-BE49-F238E27FC236}">
                <a16:creationId xmlns:a16="http://schemas.microsoft.com/office/drawing/2014/main" id="{F6C76D61-1E6D-320E-7E97-BD675937AFE0}"/>
              </a:ext>
            </a:extLst>
          </p:cNvPr>
          <p:cNvSpPr txBox="1"/>
          <p:nvPr>
            <p:custDataLst>
              <p:tags r:id="rId26"/>
            </p:custDataLst>
          </p:nvPr>
        </p:nvSpPr>
        <p:spPr>
          <a:xfrm>
            <a:off x="4695476" y="3439229"/>
            <a:ext cx="454131" cy="369332"/>
          </a:xfrm>
          <a:prstGeom prst="rect">
            <a:avLst/>
          </a:prstGeom>
          <a:noFill/>
        </p:spPr>
        <p:txBody>
          <a:bodyPr wrap="square" rtlCol="0">
            <a:spAutoFit/>
          </a:bodyPr>
          <a:lstStyle/>
          <a:p>
            <a:r>
              <a:rPr lang="fr-CA" b="1" dirty="0"/>
              <a:t>3</a:t>
            </a:r>
          </a:p>
        </p:txBody>
      </p:sp>
      <p:sp>
        <p:nvSpPr>
          <p:cNvPr id="12" name="ZoneTexte 11">
            <a:extLst>
              <a:ext uri="{FF2B5EF4-FFF2-40B4-BE49-F238E27FC236}">
                <a16:creationId xmlns:a16="http://schemas.microsoft.com/office/drawing/2014/main" id="{C022241D-B75E-6B2D-D917-351A522C36EE}"/>
              </a:ext>
            </a:extLst>
          </p:cNvPr>
          <p:cNvSpPr txBox="1"/>
          <p:nvPr>
            <p:custDataLst>
              <p:tags r:id="rId27"/>
            </p:custDataLst>
          </p:nvPr>
        </p:nvSpPr>
        <p:spPr>
          <a:xfrm>
            <a:off x="7077538" y="3413638"/>
            <a:ext cx="504239" cy="369332"/>
          </a:xfrm>
          <a:prstGeom prst="rect">
            <a:avLst/>
          </a:prstGeom>
          <a:noFill/>
        </p:spPr>
        <p:txBody>
          <a:bodyPr wrap="square" rtlCol="0">
            <a:spAutoFit/>
          </a:bodyPr>
          <a:lstStyle/>
          <a:p>
            <a:r>
              <a:rPr lang="fr-CA" b="1" dirty="0"/>
              <a:t>4</a:t>
            </a:r>
          </a:p>
        </p:txBody>
      </p:sp>
      <p:sp>
        <p:nvSpPr>
          <p:cNvPr id="15" name="ZoneTexte 14">
            <a:extLst>
              <a:ext uri="{FF2B5EF4-FFF2-40B4-BE49-F238E27FC236}">
                <a16:creationId xmlns:a16="http://schemas.microsoft.com/office/drawing/2014/main" id="{8B171CCA-D44C-40EC-84E7-511D848A8CBE}"/>
              </a:ext>
            </a:extLst>
          </p:cNvPr>
          <p:cNvSpPr txBox="1"/>
          <p:nvPr>
            <p:custDataLst>
              <p:tags r:id="rId28"/>
            </p:custDataLst>
          </p:nvPr>
        </p:nvSpPr>
        <p:spPr>
          <a:xfrm>
            <a:off x="6167392" y="4228467"/>
            <a:ext cx="5770700" cy="1477328"/>
          </a:xfrm>
          <a:prstGeom prst="rect">
            <a:avLst/>
          </a:prstGeom>
          <a:noFill/>
        </p:spPr>
        <p:txBody>
          <a:bodyPr wrap="square" rtlCol="0">
            <a:spAutoFit/>
          </a:bodyPr>
          <a:lstStyle/>
          <a:p>
            <a:pPr marL="803275" indent="277813">
              <a:buFont typeface="Arial" panose="020B0604020202020204" pitchFamily="34" charset="0"/>
              <a:buChar char="•"/>
            </a:pPr>
            <a:r>
              <a:rPr lang="fr-CA" dirty="0">
                <a:solidFill>
                  <a:schemeClr val="bg1"/>
                </a:solidFill>
              </a:rPr>
              <a:t>La réussite dans ses études</a:t>
            </a:r>
          </a:p>
          <a:p>
            <a:pPr marL="803275" indent="277813">
              <a:buFont typeface="Arial" panose="020B0604020202020204" pitchFamily="34" charset="0"/>
              <a:buChar char="•"/>
            </a:pPr>
            <a:r>
              <a:rPr lang="fr-CA" dirty="0">
                <a:solidFill>
                  <a:schemeClr val="bg1"/>
                </a:solidFill>
              </a:rPr>
              <a:t>Ses enfants</a:t>
            </a:r>
          </a:p>
          <a:p>
            <a:pPr marL="1081088" indent="-285750">
              <a:buFont typeface="Arial" panose="020B0604020202020204" pitchFamily="34" charset="0"/>
              <a:buChar char="•"/>
            </a:pPr>
            <a:r>
              <a:rPr lang="fr-CA" dirty="0">
                <a:solidFill>
                  <a:schemeClr val="bg1"/>
                </a:solidFill>
              </a:rPr>
              <a:t>La fierté (être une personne modèle)</a:t>
            </a:r>
          </a:p>
          <a:p>
            <a:pPr marL="1081088" indent="-285750">
              <a:buFont typeface="Arial" panose="020B0604020202020204" pitchFamily="34" charset="0"/>
              <a:buChar char="•"/>
            </a:pPr>
            <a:r>
              <a:rPr lang="fr-CA" dirty="0">
                <a:solidFill>
                  <a:schemeClr val="bg1"/>
                </a:solidFill>
              </a:rPr>
              <a:t>Se trouver un bon emploi </a:t>
            </a:r>
          </a:p>
          <a:p>
            <a:pPr marL="1081088" indent="-285750">
              <a:buFont typeface="Arial" panose="020B0604020202020204" pitchFamily="34" charset="0"/>
              <a:buChar char="•"/>
            </a:pPr>
            <a:r>
              <a:rPr lang="fr-CA" dirty="0">
                <a:solidFill>
                  <a:schemeClr val="bg1"/>
                </a:solidFill>
              </a:rPr>
              <a:t>Subvenir aux besoins de sa famille</a:t>
            </a:r>
          </a:p>
        </p:txBody>
      </p:sp>
      <p:sp>
        <p:nvSpPr>
          <p:cNvPr id="20" name="ZoneTexte 19">
            <a:extLst>
              <a:ext uri="{FF2B5EF4-FFF2-40B4-BE49-F238E27FC236}">
                <a16:creationId xmlns:a16="http://schemas.microsoft.com/office/drawing/2014/main" id="{A8F6ADC5-9F19-491F-94DE-9DC7DF1CE5B4}"/>
              </a:ext>
            </a:extLst>
          </p:cNvPr>
          <p:cNvSpPr txBox="1"/>
          <p:nvPr>
            <p:custDataLst>
              <p:tags r:id="rId29"/>
            </p:custDataLst>
          </p:nvPr>
        </p:nvSpPr>
        <p:spPr>
          <a:xfrm>
            <a:off x="6951239" y="1569274"/>
            <a:ext cx="4529659" cy="1477328"/>
          </a:xfrm>
          <a:prstGeom prst="rect">
            <a:avLst/>
          </a:prstGeom>
          <a:noFill/>
        </p:spPr>
        <p:txBody>
          <a:bodyPr wrap="square" rtlCol="0">
            <a:spAutoFit/>
          </a:bodyPr>
          <a:lstStyle/>
          <a:p>
            <a:pPr marL="285750" indent="-285750">
              <a:buFont typeface="Arial" panose="020B0604020202020204" pitchFamily="34" charset="0"/>
              <a:buChar char="•"/>
            </a:pPr>
            <a:r>
              <a:rPr lang="fr-CA" dirty="0">
                <a:solidFill>
                  <a:schemeClr val="bg1"/>
                </a:solidFill>
              </a:rPr>
              <a:t>Investie</a:t>
            </a:r>
            <a:r>
              <a:rPr lang="fr-CA" dirty="0"/>
              <a:t> </a:t>
            </a:r>
            <a:r>
              <a:rPr lang="fr-CA" dirty="0">
                <a:solidFill>
                  <a:schemeClr val="bg1"/>
                </a:solidFill>
              </a:rPr>
              <a:t>avec beaucoup de sérieux dans ses études et sa vie familiale.</a:t>
            </a:r>
          </a:p>
          <a:p>
            <a:pPr marL="285750" indent="-285750">
              <a:buFont typeface="Arial" panose="020B0604020202020204" pitchFamily="34" charset="0"/>
              <a:buChar char="•"/>
            </a:pPr>
            <a:r>
              <a:rPr lang="fr-CA" dirty="0">
                <a:solidFill>
                  <a:schemeClr val="bg1"/>
                </a:solidFill>
              </a:rPr>
              <a:t>Tout est bien organisé et planifié</a:t>
            </a:r>
          </a:p>
          <a:p>
            <a:pPr marL="285750" indent="-285750">
              <a:buFont typeface="Arial" panose="020B0604020202020204" pitchFamily="34" charset="0"/>
              <a:buChar char="•"/>
            </a:pPr>
            <a:r>
              <a:rPr lang="fr-CA" dirty="0">
                <a:solidFill>
                  <a:schemeClr val="bg1"/>
                </a:solidFill>
              </a:rPr>
              <a:t>S’occupe de ses enfants</a:t>
            </a:r>
          </a:p>
          <a:p>
            <a:pPr marL="285750" indent="-285750">
              <a:buFont typeface="Arial" panose="020B0604020202020204" pitchFamily="34" charset="0"/>
              <a:buChar char="•"/>
            </a:pPr>
            <a:r>
              <a:rPr lang="fr-CA" dirty="0">
                <a:solidFill>
                  <a:schemeClr val="bg1"/>
                </a:solidFill>
              </a:rPr>
              <a:t>Présente en classe</a:t>
            </a:r>
          </a:p>
        </p:txBody>
      </p:sp>
      <p:sp>
        <p:nvSpPr>
          <p:cNvPr id="26" name="ZoneTexte 25">
            <a:extLst>
              <a:ext uri="{FF2B5EF4-FFF2-40B4-BE49-F238E27FC236}">
                <a16:creationId xmlns:a16="http://schemas.microsoft.com/office/drawing/2014/main" id="{2D32E7C8-3560-4B01-91AF-45F9C6142F86}"/>
              </a:ext>
            </a:extLst>
          </p:cNvPr>
          <p:cNvSpPr txBox="1"/>
          <p:nvPr>
            <p:custDataLst>
              <p:tags r:id="rId30"/>
            </p:custDataLst>
          </p:nvPr>
        </p:nvSpPr>
        <p:spPr>
          <a:xfrm>
            <a:off x="761304" y="1642087"/>
            <a:ext cx="5005373" cy="1754326"/>
          </a:xfrm>
          <a:prstGeom prst="rect">
            <a:avLst/>
          </a:prstGeom>
          <a:noFill/>
        </p:spPr>
        <p:txBody>
          <a:bodyPr wrap="square" rtlCol="0">
            <a:spAutoFit/>
          </a:bodyPr>
          <a:lstStyle/>
          <a:p>
            <a:pPr marL="285750" indent="-285750">
              <a:buFont typeface="Arial" panose="020B0604020202020204" pitchFamily="34" charset="0"/>
              <a:buChar char="•"/>
            </a:pPr>
            <a:r>
              <a:rPr lang="fr-CA" dirty="0">
                <a:solidFill>
                  <a:schemeClr val="bg1"/>
                </a:solidFill>
              </a:rPr>
              <a:t>Vigilance et perfectionnement dans ses travaux.</a:t>
            </a:r>
          </a:p>
          <a:p>
            <a:pPr marL="285750" indent="-285750">
              <a:buFont typeface="Arial" panose="020B0604020202020204" pitchFamily="34" charset="0"/>
              <a:buChar char="•"/>
            </a:pPr>
            <a:r>
              <a:rPr lang="fr-CA" dirty="0">
                <a:solidFill>
                  <a:schemeClr val="bg1"/>
                </a:solidFill>
              </a:rPr>
              <a:t>S’isole et étudie sans relâche jusqu’à très tard le soir. </a:t>
            </a:r>
          </a:p>
          <a:p>
            <a:pPr marL="285750" indent="-285750">
              <a:buFont typeface="Arial" panose="020B0604020202020204" pitchFamily="34" charset="0"/>
              <a:buChar char="•"/>
            </a:pPr>
            <a:r>
              <a:rPr lang="fr-CA" dirty="0">
                <a:solidFill>
                  <a:schemeClr val="bg1"/>
                </a:solidFill>
              </a:rPr>
              <a:t>Oublie parfois de manger, de bouger, de dormir...</a:t>
            </a:r>
          </a:p>
        </p:txBody>
      </p:sp>
      <p:sp>
        <p:nvSpPr>
          <p:cNvPr id="29" name="ZoneTexte 28">
            <a:extLst>
              <a:ext uri="{FF2B5EF4-FFF2-40B4-BE49-F238E27FC236}">
                <a16:creationId xmlns:a16="http://schemas.microsoft.com/office/drawing/2014/main" id="{FE5101F3-9F55-48AF-9730-7D1571632313}"/>
              </a:ext>
            </a:extLst>
          </p:cNvPr>
          <p:cNvSpPr txBox="1"/>
          <p:nvPr>
            <p:custDataLst>
              <p:tags r:id="rId31"/>
            </p:custDataLst>
          </p:nvPr>
        </p:nvSpPr>
        <p:spPr>
          <a:xfrm>
            <a:off x="265804" y="4157500"/>
            <a:ext cx="5276844" cy="2031325"/>
          </a:xfrm>
          <a:prstGeom prst="rect">
            <a:avLst/>
          </a:prstGeom>
          <a:noFill/>
        </p:spPr>
        <p:txBody>
          <a:bodyPr wrap="square" rtlCol="0">
            <a:spAutoFit/>
          </a:bodyPr>
          <a:lstStyle/>
          <a:p>
            <a:pPr marL="285750" indent="-285750">
              <a:buFont typeface="Arial" panose="020B0604020202020204" pitchFamily="34" charset="0"/>
              <a:buChar char="•"/>
            </a:pPr>
            <a:r>
              <a:rPr lang="fr-CA" dirty="0">
                <a:solidFill>
                  <a:schemeClr val="bg1"/>
                </a:solidFill>
              </a:rPr>
              <a:t>Ressens de la pression et de l’épuisement</a:t>
            </a:r>
          </a:p>
          <a:p>
            <a:pPr marL="285750" indent="-285750">
              <a:buFont typeface="Arial" panose="020B0604020202020204" pitchFamily="34" charset="0"/>
              <a:buChar char="•"/>
            </a:pPr>
            <a:r>
              <a:rPr lang="fr-CA" dirty="0">
                <a:solidFill>
                  <a:schemeClr val="bg1"/>
                </a:solidFill>
              </a:rPr>
              <a:t>Pensées rigides et exigences élevées :</a:t>
            </a:r>
          </a:p>
          <a:p>
            <a:r>
              <a:rPr lang="fr-CA" dirty="0">
                <a:solidFill>
                  <a:schemeClr val="bg1"/>
                </a:solidFill>
              </a:rPr>
              <a:t>	« Il faut que j’améliore ceci… » « J’aurais 	dû mieux faire cela… », « Ce n’est pas 	encore assez bon ».</a:t>
            </a:r>
          </a:p>
          <a:p>
            <a:pPr marL="285750" indent="-285750">
              <a:buFont typeface="Arial" panose="020B0604020202020204" pitchFamily="34" charset="0"/>
              <a:buChar char="•"/>
            </a:pPr>
            <a:r>
              <a:rPr lang="fr-CA" dirty="0">
                <a:solidFill>
                  <a:schemeClr val="bg1"/>
                </a:solidFill>
              </a:rPr>
              <a:t>Stressée, tendue et agitée par en dedans</a:t>
            </a:r>
          </a:p>
          <a:p>
            <a:endParaRPr lang="fr-CA" dirty="0">
              <a:solidFill>
                <a:schemeClr val="bg1"/>
              </a:solidFill>
            </a:endParaRPr>
          </a:p>
        </p:txBody>
      </p:sp>
    </p:spTree>
    <p:extLst>
      <p:ext uri="{BB962C8B-B14F-4D97-AF65-F5344CB8AC3E}">
        <p14:creationId xmlns:p14="http://schemas.microsoft.com/office/powerpoint/2010/main" val="186465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6"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96C242-EE67-4227-ACA5-BA66284CE2E5}"/>
              </a:ext>
            </a:extLst>
          </p:cNvPr>
          <p:cNvSpPr>
            <a:spLocks noGrp="1"/>
          </p:cNvSpPr>
          <p:nvPr>
            <p:ph type="ctrTitle"/>
            <p:custDataLst>
              <p:tags r:id="rId1"/>
            </p:custDataLst>
          </p:nvPr>
        </p:nvSpPr>
        <p:spPr>
          <a:xfrm>
            <a:off x="0" y="1007392"/>
            <a:ext cx="12192000" cy="5641382"/>
          </a:xfrm>
          <a:solidFill>
            <a:schemeClr val="bg1">
              <a:lumMod val="75000"/>
              <a:lumOff val="25000"/>
            </a:schemeClr>
          </a:solidFill>
        </p:spPr>
        <p:txBody>
          <a:bodyPr>
            <a:normAutofit/>
          </a:bodyPr>
          <a:lstStyle/>
          <a:p>
            <a:pPr marL="538163" algn="l"/>
            <a:br>
              <a:rPr lang="fr-CA" sz="3600" b="1" dirty="0">
                <a:solidFill>
                  <a:schemeClr val="tx1">
                    <a:lumMod val="75000"/>
                    <a:lumOff val="25000"/>
                  </a:schemeClr>
                </a:solidFill>
                <a:latin typeface="Raleway" panose="020B0003030101060003" pitchFamily="34" charset="0"/>
              </a:rPr>
            </a:br>
            <a:endParaRPr lang="fr-CA" dirty="0"/>
          </a:p>
        </p:txBody>
      </p:sp>
      <p:sp>
        <p:nvSpPr>
          <p:cNvPr id="3" name="Sous-titre 2">
            <a:extLst>
              <a:ext uri="{FF2B5EF4-FFF2-40B4-BE49-F238E27FC236}">
                <a16:creationId xmlns:a16="http://schemas.microsoft.com/office/drawing/2014/main" id="{A4C51680-0119-4D78-A8A0-3707E072A1BD}"/>
              </a:ext>
            </a:extLst>
          </p:cNvPr>
          <p:cNvSpPr>
            <a:spLocks noGrp="1"/>
          </p:cNvSpPr>
          <p:nvPr>
            <p:ph type="subTitle" idx="1"/>
            <p:custDataLst>
              <p:tags r:id="rId2"/>
            </p:custDataLst>
          </p:nvPr>
        </p:nvSpPr>
        <p:spPr>
          <a:xfrm>
            <a:off x="263472" y="1007391"/>
            <a:ext cx="10504988" cy="651616"/>
          </a:xfrm>
          <a:solidFill>
            <a:schemeClr val="bg1">
              <a:lumMod val="75000"/>
              <a:lumOff val="25000"/>
            </a:schemeClr>
          </a:solidFill>
        </p:spPr>
        <p:txBody>
          <a:bodyPr>
            <a:noAutofit/>
          </a:bodyPr>
          <a:lstStyle/>
          <a:p>
            <a:pPr algn="l"/>
            <a:r>
              <a:rPr lang="fr-CA" sz="3200" b="1" dirty="0">
                <a:solidFill>
                  <a:schemeClr val="tx1"/>
                </a:solidFill>
              </a:rPr>
              <a:t>La situation de Jo</a:t>
            </a:r>
          </a:p>
        </p:txBody>
      </p:sp>
      <p:sp>
        <p:nvSpPr>
          <p:cNvPr id="4" name="ZoneTexte 3">
            <a:extLst>
              <a:ext uri="{FF2B5EF4-FFF2-40B4-BE49-F238E27FC236}">
                <a16:creationId xmlns:a16="http://schemas.microsoft.com/office/drawing/2014/main" id="{C4920C58-69EA-4D7C-B24F-F3D09664B028}"/>
              </a:ext>
            </a:extLst>
          </p:cNvPr>
          <p:cNvSpPr txBox="1"/>
          <p:nvPr>
            <p:custDataLst>
              <p:tags r:id="rId3"/>
            </p:custDataLst>
          </p:nvPr>
        </p:nvSpPr>
        <p:spPr>
          <a:xfrm>
            <a:off x="227307" y="1625495"/>
            <a:ext cx="11701221" cy="5324535"/>
          </a:xfrm>
          <a:prstGeom prst="rect">
            <a:avLst/>
          </a:prstGeom>
          <a:noFill/>
        </p:spPr>
        <p:txBody>
          <a:bodyPr wrap="square" rtlCol="0">
            <a:spAutoFit/>
          </a:bodyPr>
          <a:lstStyle/>
          <a:p>
            <a:pPr algn="just"/>
            <a:r>
              <a:rPr lang="fr-CA" sz="1700" dirty="0"/>
              <a:t>Après plusieurs années de pause. Jo vient de se réinscrire aux études. Il est très fébrile et enthousiaste à l’idée de ce nouveau départ. Pour Jo, faire honneur à sa famille, se montrer déterminé devant sa nouvelle blonde et devenir un adulte autonome sont les motivations à la base de son retour aux études. </a:t>
            </a:r>
          </a:p>
          <a:p>
            <a:pPr algn="just"/>
            <a:endParaRPr lang="fr-CA" sz="1700" dirty="0"/>
          </a:p>
          <a:p>
            <a:pPr algn="just"/>
            <a:r>
              <a:rPr lang="fr-CA" sz="1700" dirty="0"/>
              <a:t>Toutefois, cette grande motivation qui l’habitait a récemment laissé place au découragement. Son dernier résultat d’examen, qui s’est résulté en un échec, l’a plongé dans des sentiments de déception, d’incompétence et de honte. Depuis, tout lui semble irréaliste. Jo se répète sans cesse : « Je ne suis pas à la hauteur. Je n’y arriverai jamais. Je suis le raté de la famille. Ça ne sert à rien…». Il arrive de plus en plus</a:t>
            </a:r>
            <a:r>
              <a:rPr lang="fr-CA" sz="1700" b="1" strike="sngStrike" dirty="0"/>
              <a:t> </a:t>
            </a:r>
            <a:r>
              <a:rPr lang="fr-CA" sz="1700" dirty="0"/>
              <a:t>souvent en retard en classe et s’absente parfois. Il traîne à son appartement le matin et trouve toutes sortes de manières d’étirer le temps au lieu de partir : défiler son fil d’actualité sur </a:t>
            </a:r>
            <a:r>
              <a:rPr lang="fr-CA" sz="1700" i="1" dirty="0"/>
              <a:t>Facebook, </a:t>
            </a:r>
            <a:r>
              <a:rPr lang="fr-CA" sz="1700" i="1" dirty="0" err="1"/>
              <a:t>TikTok</a:t>
            </a:r>
            <a:r>
              <a:rPr lang="fr-CA" sz="1700" i="1" dirty="0"/>
              <a:t> et Instagram</a:t>
            </a:r>
            <a:r>
              <a:rPr lang="fr-CA" sz="1700" dirty="0"/>
              <a:t>, magasiner en ligne, faire un peu de ménage, jouer à des jeux vidéo, retourner se coucher, etc. Lorsqu’il se rend en classe, il passe la majorité de son temps sur son cellulaire. Quand il est questionné par ses profs sur son changement de comportement, il évite et contourne le sujet. Il refuse d’en parler. </a:t>
            </a:r>
          </a:p>
          <a:p>
            <a:pPr algn="just"/>
            <a:endParaRPr lang="fr-CA" sz="1700" dirty="0"/>
          </a:p>
          <a:p>
            <a:pPr algn="just"/>
            <a:r>
              <a:rPr lang="fr-CA" sz="1700" dirty="0"/>
              <a:t>Dernièrement, il s’est mis à ressentir un poing dans sa poitrine et il respire parfois difficilement. Cela l’angoisse. Pour s’apaiser et se changer les idées le soir, il consomme de l’alcool ou du cannabis. Sur le coup, cela l’aide à s’endormir, car il a du mal à trouver le sommeil. Mais Jo se réveille souvent mal en point le matin. Et la roue continue de tourner… Jo se désinvestit de plus en plus de son programme, au point de se demander s’il ne devrait pas tout lâcher...  </a:t>
            </a:r>
          </a:p>
          <a:p>
            <a:endParaRPr lang="fr-CA" sz="1700" dirty="0"/>
          </a:p>
        </p:txBody>
      </p:sp>
      <p:pic>
        <p:nvPicPr>
          <p:cNvPr id="6" name="Image 5">
            <a:extLst>
              <a:ext uri="{FF2B5EF4-FFF2-40B4-BE49-F238E27FC236}">
                <a16:creationId xmlns:a16="http://schemas.microsoft.com/office/drawing/2014/main" id="{0E3A7B20-C960-412D-9E6D-638A23EA919D}"/>
              </a:ext>
            </a:extLst>
          </p:cNvPr>
          <p:cNvPicPr>
            <a:picLocks noChangeAspect="1"/>
          </p:cNvPicPr>
          <p:nvPr>
            <p:custDataLst>
              <p:tags r:id="rId4"/>
            </p:custDataLst>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4181690" y="-733887"/>
            <a:ext cx="3828620" cy="2481287"/>
          </a:xfrm>
          <a:prstGeom prst="rect">
            <a:avLst/>
          </a:prstGeom>
        </p:spPr>
      </p:pic>
    </p:spTree>
    <p:extLst>
      <p:ext uri="{BB962C8B-B14F-4D97-AF65-F5344CB8AC3E}">
        <p14:creationId xmlns:p14="http://schemas.microsoft.com/office/powerpoint/2010/main" val="832940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47DC9B-E87D-4EE8-9C15-BB6B3D14A643}"/>
              </a:ext>
            </a:extLst>
          </p:cNvPr>
          <p:cNvSpPr>
            <a:spLocks noGrp="1"/>
          </p:cNvSpPr>
          <p:nvPr>
            <p:ph type="title"/>
            <p:custDataLst>
              <p:tags r:id="rId1"/>
            </p:custDataLst>
          </p:nvPr>
        </p:nvSpPr>
        <p:spPr>
          <a:xfrm>
            <a:off x="804413" y="52003"/>
            <a:ext cx="10515600" cy="983411"/>
          </a:xfrm>
        </p:spPr>
        <p:txBody>
          <a:bodyPr>
            <a:normAutofit/>
          </a:bodyPr>
          <a:lstStyle/>
          <a:p>
            <a:pPr algn="ctr"/>
            <a:r>
              <a:rPr lang="fr-CA" sz="4800" b="1" dirty="0">
                <a:latin typeface="Raleway" pitchFamily="2" charset="0"/>
              </a:rPr>
              <a:t>Ma boussole intérieure</a:t>
            </a:r>
          </a:p>
        </p:txBody>
      </p:sp>
      <p:sp>
        <p:nvSpPr>
          <p:cNvPr id="3" name="Rectangle 2">
            <a:extLst>
              <a:ext uri="{FF2B5EF4-FFF2-40B4-BE49-F238E27FC236}">
                <a16:creationId xmlns:a16="http://schemas.microsoft.com/office/drawing/2014/main" id="{9A27968C-994A-4BE3-8600-E81A1212855E}"/>
              </a:ext>
            </a:extLst>
          </p:cNvPr>
          <p:cNvSpPr/>
          <p:nvPr>
            <p:custDataLst>
              <p:tags r:id="rId2"/>
            </p:custDataLst>
          </p:nvPr>
        </p:nvSpPr>
        <p:spPr>
          <a:xfrm>
            <a:off x="169474" y="1006886"/>
            <a:ext cx="11697418" cy="5555412"/>
          </a:xfrm>
          <a:prstGeom prst="rect">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A" dirty="0">
              <a:solidFill>
                <a:schemeClr val="bg1"/>
              </a:solidFill>
            </a:endParaRPr>
          </a:p>
        </p:txBody>
      </p:sp>
      <p:cxnSp>
        <p:nvCxnSpPr>
          <p:cNvPr id="5" name="Connecteur droit 4">
            <a:extLst>
              <a:ext uri="{FF2B5EF4-FFF2-40B4-BE49-F238E27FC236}">
                <a16:creationId xmlns:a16="http://schemas.microsoft.com/office/drawing/2014/main" id="{12B3FE39-CD16-48EC-A88D-DAF7A3137A08}"/>
              </a:ext>
            </a:extLst>
          </p:cNvPr>
          <p:cNvCxnSpPr>
            <a:cxnSpLocks/>
            <a:endCxn id="10" idx="0"/>
          </p:cNvCxnSpPr>
          <p:nvPr>
            <p:custDataLst>
              <p:tags r:id="rId3"/>
            </p:custDataLst>
          </p:nvPr>
        </p:nvCxnSpPr>
        <p:spPr>
          <a:xfrm>
            <a:off x="6096000" y="1583373"/>
            <a:ext cx="0" cy="44273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8E1426A3-8E6D-431E-8A38-DCEE6434B8BA}"/>
              </a:ext>
            </a:extLst>
          </p:cNvPr>
          <p:cNvCxnSpPr>
            <a:cxnSpLocks/>
            <a:endCxn id="19" idx="1"/>
          </p:cNvCxnSpPr>
          <p:nvPr>
            <p:custDataLst>
              <p:tags r:id="rId4"/>
            </p:custDataLst>
          </p:nvPr>
        </p:nvCxnSpPr>
        <p:spPr>
          <a:xfrm flipV="1">
            <a:off x="213504" y="3808562"/>
            <a:ext cx="11653207" cy="86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640A224A-ECA9-4F2F-B30C-B6B6C2207B3E}"/>
              </a:ext>
            </a:extLst>
          </p:cNvPr>
          <p:cNvSpPr txBox="1"/>
          <p:nvPr>
            <p:custDataLst>
              <p:tags r:id="rId5"/>
            </p:custDataLst>
          </p:nvPr>
        </p:nvSpPr>
        <p:spPr>
          <a:xfrm>
            <a:off x="5149970" y="1042928"/>
            <a:ext cx="1880558" cy="523220"/>
          </a:xfrm>
          <a:prstGeom prst="rect">
            <a:avLst/>
          </a:prstGeom>
          <a:solidFill>
            <a:schemeClr val="bg1">
              <a:lumMod val="75000"/>
              <a:lumOff val="25000"/>
            </a:schemeClr>
          </a:solidFill>
          <a:ln>
            <a:solidFill>
              <a:srgbClr val="295CAA"/>
            </a:solidFill>
          </a:ln>
        </p:spPr>
        <p:txBody>
          <a:bodyPr wrap="square" rtlCol="0">
            <a:spAutoFit/>
          </a:bodyPr>
          <a:lstStyle/>
          <a:p>
            <a:pPr algn="ctr"/>
            <a:r>
              <a:rPr lang="fr-CA" sz="1400" b="1" dirty="0">
                <a:latin typeface="Raleway" pitchFamily="2" charset="0"/>
              </a:rPr>
              <a:t>MONDE EXTERNE </a:t>
            </a:r>
            <a:r>
              <a:rPr lang="fr-CA" sz="1400" dirty="0">
                <a:latin typeface="Raleway" pitchFamily="2" charset="0"/>
              </a:rPr>
              <a:t>(observable)</a:t>
            </a:r>
          </a:p>
        </p:txBody>
      </p:sp>
      <p:sp>
        <p:nvSpPr>
          <p:cNvPr id="10" name="ZoneTexte 9">
            <a:extLst>
              <a:ext uri="{FF2B5EF4-FFF2-40B4-BE49-F238E27FC236}">
                <a16:creationId xmlns:a16="http://schemas.microsoft.com/office/drawing/2014/main" id="{585EF4F8-5539-4BCF-8C6A-A4E27C2265E4}"/>
              </a:ext>
            </a:extLst>
          </p:cNvPr>
          <p:cNvSpPr txBox="1"/>
          <p:nvPr>
            <p:custDataLst>
              <p:tags r:id="rId6"/>
            </p:custDataLst>
          </p:nvPr>
        </p:nvSpPr>
        <p:spPr>
          <a:xfrm>
            <a:off x="5155721" y="6010675"/>
            <a:ext cx="1880558" cy="523220"/>
          </a:xfrm>
          <a:prstGeom prst="rect">
            <a:avLst/>
          </a:prstGeom>
          <a:solidFill>
            <a:schemeClr val="bg1">
              <a:lumMod val="75000"/>
              <a:lumOff val="25000"/>
            </a:schemeClr>
          </a:solidFill>
          <a:ln>
            <a:solidFill>
              <a:srgbClr val="295CAA"/>
            </a:solidFill>
          </a:ln>
        </p:spPr>
        <p:txBody>
          <a:bodyPr wrap="square" rtlCol="0">
            <a:spAutoFit/>
          </a:bodyPr>
          <a:lstStyle/>
          <a:p>
            <a:pPr algn="ctr"/>
            <a:r>
              <a:rPr lang="fr-CA" sz="1400" b="1" dirty="0">
                <a:latin typeface="Raleway" pitchFamily="2" charset="0"/>
              </a:rPr>
              <a:t>MONDE INTERNE </a:t>
            </a:r>
            <a:r>
              <a:rPr lang="fr-CA" sz="1400" dirty="0">
                <a:latin typeface="Raleway" pitchFamily="2" charset="0"/>
              </a:rPr>
              <a:t>(invisible)</a:t>
            </a:r>
          </a:p>
        </p:txBody>
      </p:sp>
      <p:sp>
        <p:nvSpPr>
          <p:cNvPr id="13" name="Ellipse 12">
            <a:extLst>
              <a:ext uri="{FF2B5EF4-FFF2-40B4-BE49-F238E27FC236}">
                <a16:creationId xmlns:a16="http://schemas.microsoft.com/office/drawing/2014/main" id="{037C6E77-25F3-4865-91FB-4E831FDECA5A}"/>
              </a:ext>
            </a:extLst>
          </p:cNvPr>
          <p:cNvSpPr/>
          <p:nvPr>
            <p:custDataLst>
              <p:tags r:id="rId7"/>
            </p:custDataLst>
          </p:nvPr>
        </p:nvSpPr>
        <p:spPr>
          <a:xfrm>
            <a:off x="5149970" y="2846718"/>
            <a:ext cx="1880558" cy="1828794"/>
          </a:xfrm>
          <a:prstGeom prst="ellipse">
            <a:avLst/>
          </a:prstGeom>
          <a:solidFill>
            <a:schemeClr val="bg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ZoneTexte 13">
            <a:extLst>
              <a:ext uri="{FF2B5EF4-FFF2-40B4-BE49-F238E27FC236}">
                <a16:creationId xmlns:a16="http://schemas.microsoft.com/office/drawing/2014/main" id="{BCBE16E5-673B-4BB9-B7BF-4ED9170E0756}"/>
              </a:ext>
            </a:extLst>
          </p:cNvPr>
          <p:cNvSpPr txBox="1"/>
          <p:nvPr>
            <p:custDataLst>
              <p:tags r:id="rId8"/>
            </p:custDataLst>
          </p:nvPr>
        </p:nvSpPr>
        <p:spPr>
          <a:xfrm>
            <a:off x="5149788" y="2992595"/>
            <a:ext cx="1880739" cy="923330"/>
          </a:xfrm>
          <a:prstGeom prst="rect">
            <a:avLst/>
          </a:prstGeom>
          <a:noFill/>
        </p:spPr>
        <p:txBody>
          <a:bodyPr wrap="square" rtlCol="0">
            <a:spAutoFit/>
          </a:bodyPr>
          <a:lstStyle/>
          <a:p>
            <a:pPr algn="ctr"/>
            <a:r>
              <a:rPr lang="fr-CA" b="1" dirty="0">
                <a:latin typeface="Raleway" pitchFamily="2" charset="0"/>
              </a:rPr>
              <a:t>MOI BIENVEILLANT qui s’observe</a:t>
            </a:r>
          </a:p>
        </p:txBody>
      </p:sp>
      <p:sp>
        <p:nvSpPr>
          <p:cNvPr id="16" name="ZoneTexte 15">
            <a:extLst>
              <a:ext uri="{FF2B5EF4-FFF2-40B4-BE49-F238E27FC236}">
                <a16:creationId xmlns:a16="http://schemas.microsoft.com/office/drawing/2014/main" id="{6FEE718C-EC5F-44DD-B3D3-1DE290EF7848}"/>
              </a:ext>
            </a:extLst>
          </p:cNvPr>
          <p:cNvSpPr txBox="1"/>
          <p:nvPr>
            <p:custDataLst>
              <p:tags r:id="rId9"/>
            </p:custDataLst>
          </p:nvPr>
        </p:nvSpPr>
        <p:spPr>
          <a:xfrm>
            <a:off x="9712206" y="3313697"/>
            <a:ext cx="2208362" cy="461665"/>
          </a:xfrm>
          <a:prstGeom prst="rect">
            <a:avLst/>
          </a:prstGeom>
          <a:noFill/>
        </p:spPr>
        <p:txBody>
          <a:bodyPr wrap="square" rtlCol="0">
            <a:spAutoFit/>
          </a:bodyPr>
          <a:lstStyle/>
          <a:p>
            <a:r>
              <a:rPr lang="fr-CA" sz="2400" i="1" dirty="0">
                <a:latin typeface="Raleway" pitchFamily="2" charset="0"/>
              </a:rPr>
              <a:t>S’approcher…</a:t>
            </a:r>
          </a:p>
        </p:txBody>
      </p:sp>
      <p:sp>
        <p:nvSpPr>
          <p:cNvPr id="17" name="ZoneTexte 16">
            <a:extLst>
              <a:ext uri="{FF2B5EF4-FFF2-40B4-BE49-F238E27FC236}">
                <a16:creationId xmlns:a16="http://schemas.microsoft.com/office/drawing/2014/main" id="{F1B417EE-FA63-4935-B1BF-FC8229092031}"/>
              </a:ext>
            </a:extLst>
          </p:cNvPr>
          <p:cNvSpPr txBox="1"/>
          <p:nvPr>
            <p:custDataLst>
              <p:tags r:id="rId10"/>
            </p:custDataLst>
          </p:nvPr>
        </p:nvSpPr>
        <p:spPr>
          <a:xfrm>
            <a:off x="2909794" y="3414497"/>
            <a:ext cx="2208362" cy="461665"/>
          </a:xfrm>
          <a:prstGeom prst="rect">
            <a:avLst/>
          </a:prstGeom>
          <a:noFill/>
        </p:spPr>
        <p:txBody>
          <a:bodyPr wrap="square" rtlCol="0">
            <a:spAutoFit/>
          </a:bodyPr>
          <a:lstStyle/>
          <a:p>
            <a:r>
              <a:rPr lang="fr-CA" sz="2400" i="1" dirty="0">
                <a:latin typeface="Raleway" pitchFamily="2" charset="0"/>
              </a:rPr>
              <a:t>S’éloigner…</a:t>
            </a:r>
          </a:p>
        </p:txBody>
      </p:sp>
      <p:sp>
        <p:nvSpPr>
          <p:cNvPr id="18" name="Flèche : gauche 17">
            <a:extLst>
              <a:ext uri="{FF2B5EF4-FFF2-40B4-BE49-F238E27FC236}">
                <a16:creationId xmlns:a16="http://schemas.microsoft.com/office/drawing/2014/main" id="{26B5C562-928F-44C6-AB33-A23DF953B745}"/>
              </a:ext>
            </a:extLst>
          </p:cNvPr>
          <p:cNvSpPr/>
          <p:nvPr>
            <p:custDataLst>
              <p:tags r:id="rId11"/>
            </p:custDataLst>
          </p:nvPr>
        </p:nvSpPr>
        <p:spPr>
          <a:xfrm>
            <a:off x="178922" y="3618781"/>
            <a:ext cx="683003" cy="389477"/>
          </a:xfrm>
          <a:prstGeom prst="leftArrow">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sp>
        <p:nvSpPr>
          <p:cNvPr id="19" name="Flèche : gauche 18">
            <a:extLst>
              <a:ext uri="{FF2B5EF4-FFF2-40B4-BE49-F238E27FC236}">
                <a16:creationId xmlns:a16="http://schemas.microsoft.com/office/drawing/2014/main" id="{29281BEF-3AD5-40AC-8DA5-9CFC4E902E4C}"/>
              </a:ext>
            </a:extLst>
          </p:cNvPr>
          <p:cNvSpPr/>
          <p:nvPr>
            <p:custDataLst>
              <p:tags r:id="rId12"/>
            </p:custDataLst>
          </p:nvPr>
        </p:nvSpPr>
        <p:spPr>
          <a:xfrm rot="10800000">
            <a:off x="11244170" y="3618782"/>
            <a:ext cx="622541" cy="379560"/>
          </a:xfrm>
          <a:prstGeom prst="leftArrow">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sp>
        <p:nvSpPr>
          <p:cNvPr id="21" name="ZoneTexte 20">
            <a:extLst>
              <a:ext uri="{FF2B5EF4-FFF2-40B4-BE49-F238E27FC236}">
                <a16:creationId xmlns:a16="http://schemas.microsoft.com/office/drawing/2014/main" id="{B7E8BD1A-1D86-43ED-A20E-AAD5653F4AD8}"/>
              </a:ext>
            </a:extLst>
          </p:cNvPr>
          <p:cNvSpPr txBox="1"/>
          <p:nvPr>
            <p:custDataLst>
              <p:tags r:id="rId13"/>
            </p:custDataLst>
          </p:nvPr>
        </p:nvSpPr>
        <p:spPr>
          <a:xfrm>
            <a:off x="7457401" y="6074700"/>
            <a:ext cx="3411382" cy="415498"/>
          </a:xfrm>
          <a:prstGeom prst="rect">
            <a:avLst/>
          </a:prstGeom>
          <a:noFill/>
        </p:spPr>
        <p:txBody>
          <a:bodyPr wrap="square" rtlCol="0">
            <a:spAutoFit/>
          </a:bodyPr>
          <a:lstStyle/>
          <a:p>
            <a:pPr algn="ctr"/>
            <a:r>
              <a:rPr lang="fr-CA" sz="1050" b="1" dirty="0">
                <a:latin typeface="Raleway" pitchFamily="2" charset="0"/>
              </a:rPr>
              <a:t>Ce qui est important pour moi </a:t>
            </a:r>
          </a:p>
          <a:p>
            <a:pPr algn="ctr"/>
            <a:r>
              <a:rPr lang="fr-CA" sz="1050" b="1" dirty="0">
                <a:latin typeface="Raleway" pitchFamily="2" charset="0"/>
              </a:rPr>
              <a:t>(valeurs, qui, quoi) </a:t>
            </a:r>
          </a:p>
        </p:txBody>
      </p:sp>
      <p:sp>
        <p:nvSpPr>
          <p:cNvPr id="22" name="ZoneTexte 21">
            <a:extLst>
              <a:ext uri="{FF2B5EF4-FFF2-40B4-BE49-F238E27FC236}">
                <a16:creationId xmlns:a16="http://schemas.microsoft.com/office/drawing/2014/main" id="{E003DF15-857E-4FC2-8B02-667C5E4BE89C}"/>
              </a:ext>
            </a:extLst>
          </p:cNvPr>
          <p:cNvSpPr txBox="1"/>
          <p:nvPr>
            <p:custDataLst>
              <p:tags r:id="rId14"/>
            </p:custDataLst>
          </p:nvPr>
        </p:nvSpPr>
        <p:spPr>
          <a:xfrm>
            <a:off x="7492338" y="1147224"/>
            <a:ext cx="3350702" cy="415498"/>
          </a:xfrm>
          <a:prstGeom prst="rect">
            <a:avLst/>
          </a:prstGeom>
          <a:noFill/>
        </p:spPr>
        <p:txBody>
          <a:bodyPr wrap="square" rtlCol="0">
            <a:spAutoFit/>
          </a:bodyPr>
          <a:lstStyle/>
          <a:p>
            <a:pPr algn="ctr"/>
            <a:r>
              <a:rPr lang="fr-CA" sz="1050" b="1" dirty="0">
                <a:latin typeface="Raleway" pitchFamily="2" charset="0"/>
              </a:rPr>
              <a:t>Stratégies d’approche, comportements engagés, habitudes de vie aidantes </a:t>
            </a:r>
            <a:endParaRPr lang="fr-CA" sz="1050" dirty="0">
              <a:latin typeface="Raleway" pitchFamily="2" charset="0"/>
            </a:endParaRPr>
          </a:p>
        </p:txBody>
      </p:sp>
      <p:sp>
        <p:nvSpPr>
          <p:cNvPr id="23" name="ZoneTexte 22">
            <a:extLst>
              <a:ext uri="{FF2B5EF4-FFF2-40B4-BE49-F238E27FC236}">
                <a16:creationId xmlns:a16="http://schemas.microsoft.com/office/drawing/2014/main" id="{79A73DB7-5250-49E5-A485-E19C6F30BB5D}"/>
              </a:ext>
            </a:extLst>
          </p:cNvPr>
          <p:cNvSpPr txBox="1"/>
          <p:nvPr>
            <p:custDataLst>
              <p:tags r:id="rId15"/>
            </p:custDataLst>
          </p:nvPr>
        </p:nvSpPr>
        <p:spPr>
          <a:xfrm>
            <a:off x="915358" y="6042374"/>
            <a:ext cx="4141759" cy="415498"/>
          </a:xfrm>
          <a:prstGeom prst="rect">
            <a:avLst/>
          </a:prstGeom>
          <a:noFill/>
        </p:spPr>
        <p:txBody>
          <a:bodyPr wrap="square" rtlCol="0">
            <a:spAutoFit/>
          </a:bodyPr>
          <a:lstStyle/>
          <a:p>
            <a:pPr algn="ctr"/>
            <a:r>
              <a:rPr lang="fr-CA" sz="1050" b="1" dirty="0">
                <a:latin typeface="Raleway" pitchFamily="2" charset="0"/>
              </a:rPr>
              <a:t>Obstacles intérieurs </a:t>
            </a:r>
          </a:p>
          <a:p>
            <a:pPr algn="ctr"/>
            <a:r>
              <a:rPr lang="fr-CA" sz="1050" b="1" dirty="0">
                <a:latin typeface="Raleway" pitchFamily="2" charset="0"/>
              </a:rPr>
              <a:t>(émotions, pensées, ressentis, sensations inconfortables) </a:t>
            </a:r>
          </a:p>
        </p:txBody>
      </p:sp>
      <p:sp>
        <p:nvSpPr>
          <p:cNvPr id="24" name="ZoneTexte 23">
            <a:extLst>
              <a:ext uri="{FF2B5EF4-FFF2-40B4-BE49-F238E27FC236}">
                <a16:creationId xmlns:a16="http://schemas.microsoft.com/office/drawing/2014/main" id="{00B2A17A-3799-46EA-96A0-3C7AB8C7204D}"/>
              </a:ext>
            </a:extLst>
          </p:cNvPr>
          <p:cNvSpPr txBox="1"/>
          <p:nvPr>
            <p:custDataLst>
              <p:tags r:id="rId16"/>
            </p:custDataLst>
          </p:nvPr>
        </p:nvSpPr>
        <p:spPr>
          <a:xfrm>
            <a:off x="1085413" y="1167875"/>
            <a:ext cx="3801650" cy="415498"/>
          </a:xfrm>
          <a:prstGeom prst="rect">
            <a:avLst/>
          </a:prstGeom>
          <a:noFill/>
        </p:spPr>
        <p:txBody>
          <a:bodyPr wrap="square" rtlCol="0">
            <a:spAutoFit/>
          </a:bodyPr>
          <a:lstStyle/>
          <a:p>
            <a:pPr algn="ctr"/>
            <a:r>
              <a:rPr lang="fr-CA" sz="1050" b="1" dirty="0">
                <a:latin typeface="Raleway" pitchFamily="2" charset="0"/>
              </a:rPr>
              <a:t>Stratégies d’évitement, comportements de lutte, </a:t>
            </a:r>
          </a:p>
          <a:p>
            <a:pPr algn="ctr"/>
            <a:r>
              <a:rPr lang="fr-CA" sz="1050" b="1" dirty="0">
                <a:latin typeface="Raleway" pitchFamily="2" charset="0"/>
              </a:rPr>
              <a:t>habitudes de vie nuisibles</a:t>
            </a:r>
            <a:endParaRPr lang="fr-CA" sz="1050" dirty="0">
              <a:latin typeface="Raleway" pitchFamily="2" charset="0"/>
            </a:endParaRPr>
          </a:p>
        </p:txBody>
      </p:sp>
      <p:pic>
        <p:nvPicPr>
          <p:cNvPr id="25" name="Graphique 24" descr="Œil">
            <a:extLst>
              <a:ext uri="{FF2B5EF4-FFF2-40B4-BE49-F238E27FC236}">
                <a16:creationId xmlns:a16="http://schemas.microsoft.com/office/drawing/2014/main" id="{3CCFC663-4FE4-45F0-A300-229BA19A8973}"/>
              </a:ext>
            </a:extLst>
          </p:cNvPr>
          <p:cNvPicPr>
            <a:picLocks noChangeAspect="1"/>
          </p:cNvPicPr>
          <p:nvPr>
            <p:custDataLst>
              <p:tags r:id="rId17"/>
            </p:custDataLst>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638800" y="3761112"/>
            <a:ext cx="914400" cy="914400"/>
          </a:xfrm>
          <a:prstGeom prst="rect">
            <a:avLst/>
          </a:prstGeom>
        </p:spPr>
      </p:pic>
      <p:pic>
        <p:nvPicPr>
          <p:cNvPr id="27" name="Graphique 26" descr="Rose des vents">
            <a:extLst>
              <a:ext uri="{FF2B5EF4-FFF2-40B4-BE49-F238E27FC236}">
                <a16:creationId xmlns:a16="http://schemas.microsoft.com/office/drawing/2014/main" id="{FA4763FA-9F82-4E67-84EA-2D59EFDCBB85}"/>
              </a:ext>
            </a:extLst>
          </p:cNvPr>
          <p:cNvPicPr>
            <a:picLocks noChangeAspect="1"/>
          </p:cNvPicPr>
          <p:nvPr>
            <p:custDataLst>
              <p:tags r:id="rId18"/>
            </p:custDataLst>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9486781" y="86508"/>
            <a:ext cx="914400" cy="914400"/>
          </a:xfrm>
          <a:prstGeom prst="rect">
            <a:avLst/>
          </a:prstGeom>
        </p:spPr>
      </p:pic>
      <p:pic>
        <p:nvPicPr>
          <p:cNvPr id="30" name="Graphique 29" descr="Visage de diable blanc">
            <a:extLst>
              <a:ext uri="{FF2B5EF4-FFF2-40B4-BE49-F238E27FC236}">
                <a16:creationId xmlns:a16="http://schemas.microsoft.com/office/drawing/2014/main" id="{746265BC-A5E7-46EB-89BE-3BD6F7108309}"/>
              </a:ext>
            </a:extLst>
          </p:cNvPr>
          <p:cNvPicPr>
            <a:picLocks noChangeAspect="1"/>
          </p:cNvPicPr>
          <p:nvPr>
            <p:custDataLst>
              <p:tags r:id="rId19"/>
            </p:custDataLst>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265804" y="1186052"/>
            <a:ext cx="752113" cy="752113"/>
          </a:xfrm>
          <a:prstGeom prst="rect">
            <a:avLst/>
          </a:prstGeom>
        </p:spPr>
      </p:pic>
      <p:pic>
        <p:nvPicPr>
          <p:cNvPr id="31" name="Graphique 30" descr="Visage d’ange blanc">
            <a:extLst>
              <a:ext uri="{FF2B5EF4-FFF2-40B4-BE49-F238E27FC236}">
                <a16:creationId xmlns:a16="http://schemas.microsoft.com/office/drawing/2014/main" id="{EE0BBBCF-9D1F-48B5-85A1-4F9D62494275}"/>
              </a:ext>
            </a:extLst>
          </p:cNvPr>
          <p:cNvPicPr>
            <a:picLocks noChangeAspect="1"/>
          </p:cNvPicPr>
          <p:nvPr>
            <p:custDataLst>
              <p:tags r:id="rId20"/>
            </p:custDataLst>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11095085" y="1147224"/>
            <a:ext cx="771626" cy="771626"/>
          </a:xfrm>
          <a:prstGeom prst="rect">
            <a:avLst/>
          </a:prstGeom>
        </p:spPr>
      </p:pic>
      <p:pic>
        <p:nvPicPr>
          <p:cNvPr id="35" name="Graphique 34" descr="Éclair">
            <a:extLst>
              <a:ext uri="{FF2B5EF4-FFF2-40B4-BE49-F238E27FC236}">
                <a16:creationId xmlns:a16="http://schemas.microsoft.com/office/drawing/2014/main" id="{28D11CEA-E0C3-486C-85CF-2E3B72EDCB68}"/>
              </a:ext>
            </a:extLst>
          </p:cNvPr>
          <p:cNvPicPr>
            <a:picLocks noChangeAspect="1"/>
          </p:cNvPicPr>
          <p:nvPr>
            <p:custDataLst>
              <p:tags r:id="rId21"/>
            </p:custDataLst>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225650" y="5702059"/>
            <a:ext cx="914400" cy="914400"/>
          </a:xfrm>
          <a:prstGeom prst="rect">
            <a:avLst/>
          </a:prstGeom>
        </p:spPr>
      </p:pic>
      <p:pic>
        <p:nvPicPr>
          <p:cNvPr id="38" name="Graphique 37" descr="Cœur">
            <a:extLst>
              <a:ext uri="{FF2B5EF4-FFF2-40B4-BE49-F238E27FC236}">
                <a16:creationId xmlns:a16="http://schemas.microsoft.com/office/drawing/2014/main" id="{700C0606-22F8-4753-89A8-B14020AF5F11}"/>
              </a:ext>
            </a:extLst>
          </p:cNvPr>
          <p:cNvPicPr>
            <a:picLocks noChangeAspect="1"/>
          </p:cNvPicPr>
          <p:nvPr>
            <p:custDataLst>
              <p:tags r:id="rId22"/>
            </p:custDataLst>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10984124" y="5702059"/>
            <a:ext cx="914400" cy="914400"/>
          </a:xfrm>
          <a:prstGeom prst="rect">
            <a:avLst/>
          </a:prstGeom>
        </p:spPr>
      </p:pic>
      <p:sp>
        <p:nvSpPr>
          <p:cNvPr id="4" name="ZoneTexte 3">
            <a:extLst>
              <a:ext uri="{FF2B5EF4-FFF2-40B4-BE49-F238E27FC236}">
                <a16:creationId xmlns:a16="http://schemas.microsoft.com/office/drawing/2014/main" id="{5899948A-3E32-DE34-27CE-A6A0EC9AA8D6}"/>
              </a:ext>
            </a:extLst>
          </p:cNvPr>
          <p:cNvSpPr txBox="1"/>
          <p:nvPr>
            <p:custDataLst>
              <p:tags r:id="rId23"/>
            </p:custDataLst>
          </p:nvPr>
        </p:nvSpPr>
        <p:spPr>
          <a:xfrm>
            <a:off x="7290511" y="6556597"/>
            <a:ext cx="4675839" cy="276999"/>
          </a:xfrm>
          <a:prstGeom prst="rect">
            <a:avLst/>
          </a:prstGeom>
          <a:noFill/>
        </p:spPr>
        <p:txBody>
          <a:bodyPr wrap="square" rtlCol="0">
            <a:spAutoFit/>
          </a:bodyPr>
          <a:lstStyle/>
          <a:p>
            <a:pPr algn="r"/>
            <a:r>
              <a:rPr lang="fr-CA" sz="1200" i="1" dirty="0">
                <a:solidFill>
                  <a:srgbClr val="000000"/>
                </a:solidFill>
                <a:effectLst/>
                <a:latin typeface="Raleway" pitchFamily="2" charset="0"/>
                <a:ea typeface="Times New Roman" panose="02020603050405020304" pitchFamily="18" charset="0"/>
                <a:cs typeface="Calibri" panose="020F0502020204030204" pitchFamily="34" charset="0"/>
              </a:rPr>
              <a:t>(inspiré de </a:t>
            </a:r>
            <a:r>
              <a:rPr lang="fr-CA" sz="1200" dirty="0">
                <a:solidFill>
                  <a:srgbClr val="000000"/>
                </a:solidFill>
                <a:effectLst/>
                <a:latin typeface="Raleway" pitchFamily="2" charset="0"/>
                <a:ea typeface="Times New Roman" panose="02020603050405020304" pitchFamily="18" charset="0"/>
                <a:cs typeface="Calibri" panose="020F0502020204030204" pitchFamily="34" charset="0"/>
              </a:rPr>
              <a:t>Polk et al., 2017; </a:t>
            </a:r>
            <a:r>
              <a:rPr lang="fr-CA" sz="1200" dirty="0" err="1">
                <a:solidFill>
                  <a:srgbClr val="000000"/>
                </a:solidFill>
                <a:effectLst/>
                <a:latin typeface="Raleway" pitchFamily="2" charset="0"/>
                <a:ea typeface="Times New Roman" panose="02020603050405020304" pitchFamily="18" charset="0"/>
                <a:cs typeface="Calibri" panose="020F0502020204030204" pitchFamily="34" charset="0"/>
              </a:rPr>
              <a:t>Schoendorff</a:t>
            </a:r>
            <a:r>
              <a:rPr lang="fr-CA" sz="1200" dirty="0">
                <a:solidFill>
                  <a:srgbClr val="000000"/>
                </a:solidFill>
                <a:effectLst/>
                <a:latin typeface="Raleway" pitchFamily="2" charset="0"/>
                <a:ea typeface="Times New Roman" panose="02020603050405020304" pitchFamily="18" charset="0"/>
                <a:cs typeface="Calibri" panose="020F0502020204030204" pitchFamily="34" charset="0"/>
              </a:rPr>
              <a:t> et al., 2011)</a:t>
            </a:r>
            <a:endParaRPr lang="fr-CA" sz="1200" dirty="0"/>
          </a:p>
        </p:txBody>
      </p:sp>
      <p:sp>
        <p:nvSpPr>
          <p:cNvPr id="6" name="ZoneTexte 5">
            <a:extLst>
              <a:ext uri="{FF2B5EF4-FFF2-40B4-BE49-F238E27FC236}">
                <a16:creationId xmlns:a16="http://schemas.microsoft.com/office/drawing/2014/main" id="{B73BC751-731B-6CB1-05CF-F3E0F6EA5492}"/>
              </a:ext>
            </a:extLst>
          </p:cNvPr>
          <p:cNvSpPr txBox="1"/>
          <p:nvPr>
            <p:custDataLst>
              <p:tags r:id="rId24"/>
            </p:custDataLst>
          </p:nvPr>
        </p:nvSpPr>
        <p:spPr>
          <a:xfrm>
            <a:off x="7061963" y="3797024"/>
            <a:ext cx="414455" cy="379561"/>
          </a:xfrm>
          <a:prstGeom prst="rect">
            <a:avLst/>
          </a:prstGeom>
          <a:noFill/>
        </p:spPr>
        <p:txBody>
          <a:bodyPr wrap="square" rtlCol="0">
            <a:spAutoFit/>
          </a:bodyPr>
          <a:lstStyle/>
          <a:p>
            <a:r>
              <a:rPr lang="fr-CA" b="1" dirty="0"/>
              <a:t>1</a:t>
            </a:r>
          </a:p>
        </p:txBody>
      </p:sp>
      <p:sp>
        <p:nvSpPr>
          <p:cNvPr id="9" name="ZoneTexte 8">
            <a:extLst>
              <a:ext uri="{FF2B5EF4-FFF2-40B4-BE49-F238E27FC236}">
                <a16:creationId xmlns:a16="http://schemas.microsoft.com/office/drawing/2014/main" id="{7407EAC0-468F-5459-AB87-C1EF202F367C}"/>
              </a:ext>
            </a:extLst>
          </p:cNvPr>
          <p:cNvSpPr txBox="1"/>
          <p:nvPr>
            <p:custDataLst>
              <p:tags r:id="rId25"/>
            </p:custDataLst>
          </p:nvPr>
        </p:nvSpPr>
        <p:spPr>
          <a:xfrm>
            <a:off x="4714333" y="3842777"/>
            <a:ext cx="504239" cy="369332"/>
          </a:xfrm>
          <a:prstGeom prst="rect">
            <a:avLst/>
          </a:prstGeom>
          <a:noFill/>
        </p:spPr>
        <p:txBody>
          <a:bodyPr wrap="square" rtlCol="0">
            <a:spAutoFit/>
          </a:bodyPr>
          <a:lstStyle/>
          <a:p>
            <a:r>
              <a:rPr lang="fr-CA" b="1" dirty="0"/>
              <a:t>2</a:t>
            </a:r>
          </a:p>
        </p:txBody>
      </p:sp>
      <p:sp>
        <p:nvSpPr>
          <p:cNvPr id="11" name="ZoneTexte 10">
            <a:extLst>
              <a:ext uri="{FF2B5EF4-FFF2-40B4-BE49-F238E27FC236}">
                <a16:creationId xmlns:a16="http://schemas.microsoft.com/office/drawing/2014/main" id="{F6C76D61-1E6D-320E-7E97-BD675937AFE0}"/>
              </a:ext>
            </a:extLst>
          </p:cNvPr>
          <p:cNvSpPr txBox="1"/>
          <p:nvPr>
            <p:custDataLst>
              <p:tags r:id="rId26"/>
            </p:custDataLst>
          </p:nvPr>
        </p:nvSpPr>
        <p:spPr>
          <a:xfrm>
            <a:off x="4695476" y="3439229"/>
            <a:ext cx="454131" cy="369332"/>
          </a:xfrm>
          <a:prstGeom prst="rect">
            <a:avLst/>
          </a:prstGeom>
          <a:noFill/>
        </p:spPr>
        <p:txBody>
          <a:bodyPr wrap="square" rtlCol="0">
            <a:spAutoFit/>
          </a:bodyPr>
          <a:lstStyle/>
          <a:p>
            <a:r>
              <a:rPr lang="fr-CA" b="1" dirty="0"/>
              <a:t>3</a:t>
            </a:r>
          </a:p>
        </p:txBody>
      </p:sp>
      <p:sp>
        <p:nvSpPr>
          <p:cNvPr id="12" name="ZoneTexte 11">
            <a:extLst>
              <a:ext uri="{FF2B5EF4-FFF2-40B4-BE49-F238E27FC236}">
                <a16:creationId xmlns:a16="http://schemas.microsoft.com/office/drawing/2014/main" id="{C022241D-B75E-6B2D-D917-351A522C36EE}"/>
              </a:ext>
            </a:extLst>
          </p:cNvPr>
          <p:cNvSpPr txBox="1"/>
          <p:nvPr>
            <p:custDataLst>
              <p:tags r:id="rId27"/>
            </p:custDataLst>
          </p:nvPr>
        </p:nvSpPr>
        <p:spPr>
          <a:xfrm>
            <a:off x="7077538" y="3413638"/>
            <a:ext cx="504239" cy="369332"/>
          </a:xfrm>
          <a:prstGeom prst="rect">
            <a:avLst/>
          </a:prstGeom>
          <a:noFill/>
        </p:spPr>
        <p:txBody>
          <a:bodyPr wrap="square" rtlCol="0">
            <a:spAutoFit/>
          </a:bodyPr>
          <a:lstStyle/>
          <a:p>
            <a:r>
              <a:rPr lang="fr-CA" b="1" dirty="0"/>
              <a:t>4</a:t>
            </a:r>
          </a:p>
        </p:txBody>
      </p:sp>
      <p:sp>
        <p:nvSpPr>
          <p:cNvPr id="15" name="ZoneTexte 14">
            <a:extLst>
              <a:ext uri="{FF2B5EF4-FFF2-40B4-BE49-F238E27FC236}">
                <a16:creationId xmlns:a16="http://schemas.microsoft.com/office/drawing/2014/main" id="{DCF82AD4-5891-4BE5-89D7-C5525AFCF616}"/>
              </a:ext>
            </a:extLst>
          </p:cNvPr>
          <p:cNvSpPr txBox="1"/>
          <p:nvPr>
            <p:custDataLst>
              <p:tags r:id="rId28"/>
            </p:custDataLst>
          </p:nvPr>
        </p:nvSpPr>
        <p:spPr>
          <a:xfrm>
            <a:off x="6985917" y="4213458"/>
            <a:ext cx="4204756" cy="1200329"/>
          </a:xfrm>
          <a:prstGeom prst="rect">
            <a:avLst/>
          </a:prstGeom>
          <a:noFill/>
        </p:spPr>
        <p:txBody>
          <a:bodyPr wrap="square" rtlCol="0">
            <a:spAutoFit/>
          </a:bodyPr>
          <a:lstStyle/>
          <a:p>
            <a:pPr marL="285750" indent="-285750">
              <a:buFont typeface="Arial" panose="020B0604020202020204" pitchFamily="34" charset="0"/>
              <a:buChar char="•"/>
            </a:pPr>
            <a:r>
              <a:rPr lang="fr-CA" dirty="0">
                <a:solidFill>
                  <a:schemeClr val="bg1"/>
                </a:solidFill>
              </a:rPr>
              <a:t>Faire honneur à sa famille </a:t>
            </a:r>
          </a:p>
          <a:p>
            <a:pPr marL="285750" indent="-285750">
              <a:buFont typeface="Arial" panose="020B0604020202020204" pitchFamily="34" charset="0"/>
              <a:buChar char="•"/>
            </a:pPr>
            <a:r>
              <a:rPr lang="fr-CA" dirty="0">
                <a:solidFill>
                  <a:schemeClr val="bg1"/>
                </a:solidFill>
              </a:rPr>
              <a:t>Démontrer sa détermination à sa nouvelle blonde </a:t>
            </a:r>
          </a:p>
          <a:p>
            <a:pPr marL="285750" indent="-285750">
              <a:buFont typeface="Arial" panose="020B0604020202020204" pitchFamily="34" charset="0"/>
              <a:buChar char="•"/>
            </a:pPr>
            <a:r>
              <a:rPr lang="fr-CA" dirty="0">
                <a:solidFill>
                  <a:schemeClr val="bg1"/>
                </a:solidFill>
              </a:rPr>
              <a:t>Devenir un adulte autonome</a:t>
            </a:r>
          </a:p>
        </p:txBody>
      </p:sp>
      <p:sp>
        <p:nvSpPr>
          <p:cNvPr id="20" name="ZoneTexte 19">
            <a:extLst>
              <a:ext uri="{FF2B5EF4-FFF2-40B4-BE49-F238E27FC236}">
                <a16:creationId xmlns:a16="http://schemas.microsoft.com/office/drawing/2014/main" id="{63BC4FF0-6056-4CE1-B235-66AE883548E6}"/>
              </a:ext>
            </a:extLst>
          </p:cNvPr>
          <p:cNvSpPr txBox="1"/>
          <p:nvPr>
            <p:custDataLst>
              <p:tags r:id="rId29"/>
            </p:custDataLst>
          </p:nvPr>
        </p:nvSpPr>
        <p:spPr>
          <a:xfrm>
            <a:off x="561142" y="3876162"/>
            <a:ext cx="4674910" cy="2062103"/>
          </a:xfrm>
          <a:prstGeom prst="rect">
            <a:avLst/>
          </a:prstGeom>
          <a:noFill/>
        </p:spPr>
        <p:txBody>
          <a:bodyPr wrap="square" rtlCol="0">
            <a:spAutoFit/>
          </a:bodyPr>
          <a:lstStyle/>
          <a:p>
            <a:pPr marL="285750" indent="-285750">
              <a:buFont typeface="Arial" panose="020B0604020202020204" pitchFamily="34" charset="0"/>
              <a:buChar char="•"/>
            </a:pPr>
            <a:r>
              <a:rPr lang="fr-CA" sz="1600" dirty="0">
                <a:solidFill>
                  <a:schemeClr val="bg1"/>
                </a:solidFill>
              </a:rPr>
              <a:t>Découragement, déception, angoisse</a:t>
            </a:r>
          </a:p>
          <a:p>
            <a:pPr marL="285750" indent="-285750">
              <a:buFont typeface="Arial" panose="020B0604020202020204" pitchFamily="34" charset="0"/>
              <a:buChar char="•"/>
            </a:pPr>
            <a:r>
              <a:rPr lang="fr-CA" sz="1600" dirty="0">
                <a:solidFill>
                  <a:schemeClr val="bg1"/>
                </a:solidFill>
              </a:rPr>
              <a:t>Sentiment d’incompétence et de honte</a:t>
            </a:r>
          </a:p>
          <a:p>
            <a:pPr marL="285750" indent="-285750">
              <a:buFont typeface="Arial" panose="020B0604020202020204" pitchFamily="34" charset="0"/>
              <a:buChar char="•"/>
            </a:pPr>
            <a:r>
              <a:rPr lang="fr-CA" sz="1600" dirty="0">
                <a:solidFill>
                  <a:schemeClr val="bg1"/>
                </a:solidFill>
              </a:rPr>
              <a:t>« Je ne suis pas à la hauteur. Je n’y arriverai jamais. Je suis le raté de la famille. Ça ne sert à rien…»</a:t>
            </a:r>
          </a:p>
          <a:p>
            <a:pPr marL="285750" indent="-285750">
              <a:buFont typeface="Arial" panose="020B0604020202020204" pitchFamily="34" charset="0"/>
              <a:buChar char="•"/>
            </a:pPr>
            <a:r>
              <a:rPr lang="fr-CA" sz="1600" dirty="0">
                <a:solidFill>
                  <a:schemeClr val="bg1"/>
                </a:solidFill>
              </a:rPr>
              <a:t>Sensation d’un poing dans sa poitrine et respiration difficile</a:t>
            </a:r>
          </a:p>
          <a:p>
            <a:pPr marL="285750" indent="-285750">
              <a:buFont typeface="Arial" panose="020B0604020202020204" pitchFamily="34" charset="0"/>
              <a:buChar char="•"/>
            </a:pPr>
            <a:r>
              <a:rPr lang="fr-CA" sz="1600" dirty="0">
                <a:solidFill>
                  <a:schemeClr val="bg1"/>
                </a:solidFill>
              </a:rPr>
              <a:t>Remet en question son programme</a:t>
            </a:r>
          </a:p>
        </p:txBody>
      </p:sp>
      <p:sp>
        <p:nvSpPr>
          <p:cNvPr id="26" name="ZoneTexte 25">
            <a:extLst>
              <a:ext uri="{FF2B5EF4-FFF2-40B4-BE49-F238E27FC236}">
                <a16:creationId xmlns:a16="http://schemas.microsoft.com/office/drawing/2014/main" id="{79DB2EB5-A5E6-4D23-AD65-2E2247159B09}"/>
              </a:ext>
            </a:extLst>
          </p:cNvPr>
          <p:cNvSpPr txBox="1"/>
          <p:nvPr>
            <p:custDataLst>
              <p:tags r:id="rId30"/>
            </p:custDataLst>
          </p:nvPr>
        </p:nvSpPr>
        <p:spPr>
          <a:xfrm>
            <a:off x="585048" y="1460965"/>
            <a:ext cx="5517784" cy="2308324"/>
          </a:xfrm>
          <a:prstGeom prst="rect">
            <a:avLst/>
          </a:prstGeom>
          <a:noFill/>
        </p:spPr>
        <p:txBody>
          <a:bodyPr wrap="square" rtlCol="0">
            <a:spAutoFit/>
          </a:bodyPr>
          <a:lstStyle/>
          <a:p>
            <a:pPr marL="628650" indent="-285750">
              <a:buFont typeface="Arial" panose="020B0604020202020204" pitchFamily="34" charset="0"/>
              <a:buChar char="•"/>
            </a:pPr>
            <a:r>
              <a:rPr lang="fr-CA" sz="1600" dirty="0">
                <a:solidFill>
                  <a:schemeClr val="bg1"/>
                </a:solidFill>
              </a:rPr>
              <a:t>Retards et absences en classe</a:t>
            </a:r>
          </a:p>
          <a:p>
            <a:pPr marL="285750" indent="-285750">
              <a:buFont typeface="Arial" panose="020B0604020202020204" pitchFamily="34" charset="0"/>
              <a:buChar char="•"/>
            </a:pPr>
            <a:r>
              <a:rPr lang="fr-CA" sz="1600" dirty="0">
                <a:solidFill>
                  <a:schemeClr val="bg1"/>
                </a:solidFill>
              </a:rPr>
              <a:t>Repousser le moment de partir le matin</a:t>
            </a:r>
          </a:p>
          <a:p>
            <a:pPr marL="285750" indent="-285750">
              <a:buFont typeface="Arial" panose="020B0604020202020204" pitchFamily="34" charset="0"/>
              <a:buChar char="•"/>
            </a:pPr>
            <a:r>
              <a:rPr lang="fr-CA" sz="1600" dirty="0">
                <a:solidFill>
                  <a:schemeClr val="bg1"/>
                </a:solidFill>
              </a:rPr>
              <a:t>Passer du temps sur </a:t>
            </a:r>
            <a:r>
              <a:rPr lang="fr-CA" sz="1600" i="1" dirty="0">
                <a:solidFill>
                  <a:schemeClr val="bg1"/>
                </a:solidFill>
              </a:rPr>
              <a:t>Facebook, </a:t>
            </a:r>
            <a:r>
              <a:rPr lang="fr-CA" sz="1600" i="1" dirty="0" err="1">
                <a:solidFill>
                  <a:schemeClr val="bg1"/>
                </a:solidFill>
              </a:rPr>
              <a:t>TikTok</a:t>
            </a:r>
            <a:r>
              <a:rPr lang="fr-CA" sz="1600" i="1" dirty="0">
                <a:solidFill>
                  <a:schemeClr val="bg1"/>
                </a:solidFill>
              </a:rPr>
              <a:t> et Instagram</a:t>
            </a:r>
            <a:r>
              <a:rPr lang="fr-CA" sz="1600" dirty="0">
                <a:solidFill>
                  <a:schemeClr val="bg1"/>
                </a:solidFill>
              </a:rPr>
              <a:t>, magasiner en ligne, faire un peu de ménage, jouer à des jeux vidéo, retourner se coucher</a:t>
            </a:r>
          </a:p>
          <a:p>
            <a:pPr marL="285750" indent="-285750">
              <a:buFont typeface="Arial" panose="020B0604020202020204" pitchFamily="34" charset="0"/>
              <a:buChar char="•"/>
            </a:pPr>
            <a:r>
              <a:rPr lang="fr-CA" sz="1600" dirty="0">
                <a:solidFill>
                  <a:schemeClr val="bg1"/>
                </a:solidFill>
              </a:rPr>
              <a:t>Être sur son cellulaire en classe</a:t>
            </a:r>
          </a:p>
          <a:p>
            <a:pPr marL="285750" indent="-285750">
              <a:buFont typeface="Arial" panose="020B0604020202020204" pitchFamily="34" charset="0"/>
              <a:buChar char="•"/>
            </a:pPr>
            <a:r>
              <a:rPr lang="fr-CA" sz="1600" dirty="0">
                <a:solidFill>
                  <a:schemeClr val="bg1"/>
                </a:solidFill>
              </a:rPr>
              <a:t>Évite et contourne le sujet avec ses profs</a:t>
            </a:r>
          </a:p>
          <a:p>
            <a:pPr marL="285750" indent="-285750">
              <a:buFont typeface="Arial" panose="020B0604020202020204" pitchFamily="34" charset="0"/>
              <a:buChar char="•"/>
            </a:pPr>
            <a:r>
              <a:rPr lang="fr-CA" sz="1600" dirty="0">
                <a:solidFill>
                  <a:schemeClr val="bg1"/>
                </a:solidFill>
              </a:rPr>
              <a:t>Consommation d’alcool et de cannabis</a:t>
            </a:r>
          </a:p>
          <a:p>
            <a:pPr marL="285750" indent="-285750">
              <a:buFont typeface="Arial" panose="020B0604020202020204" pitchFamily="34" charset="0"/>
              <a:buChar char="•"/>
            </a:pPr>
            <a:r>
              <a:rPr lang="fr-CA" sz="1600" dirty="0">
                <a:solidFill>
                  <a:schemeClr val="bg1"/>
                </a:solidFill>
              </a:rPr>
              <a:t>Désinvestissement</a:t>
            </a:r>
          </a:p>
        </p:txBody>
      </p:sp>
      <p:sp>
        <p:nvSpPr>
          <p:cNvPr id="28" name="ZoneTexte 27">
            <a:extLst>
              <a:ext uri="{FF2B5EF4-FFF2-40B4-BE49-F238E27FC236}">
                <a16:creationId xmlns:a16="http://schemas.microsoft.com/office/drawing/2014/main" id="{CF787B55-C747-4DB6-A6EE-6E5277C9CDFC}"/>
              </a:ext>
            </a:extLst>
          </p:cNvPr>
          <p:cNvSpPr txBox="1"/>
          <p:nvPr>
            <p:custDataLst>
              <p:tags r:id="rId31"/>
            </p:custDataLst>
          </p:nvPr>
        </p:nvSpPr>
        <p:spPr>
          <a:xfrm>
            <a:off x="6475269" y="1724436"/>
            <a:ext cx="5138516" cy="923330"/>
          </a:xfrm>
          <a:prstGeom prst="rect">
            <a:avLst/>
          </a:prstGeom>
          <a:noFill/>
        </p:spPr>
        <p:txBody>
          <a:bodyPr wrap="square" rtlCol="0">
            <a:spAutoFit/>
          </a:bodyPr>
          <a:lstStyle/>
          <a:p>
            <a:pPr marL="285750" indent="-285750">
              <a:buFont typeface="Arial" panose="020B0604020202020204" pitchFamily="34" charset="0"/>
              <a:buChar char="•"/>
            </a:pPr>
            <a:r>
              <a:rPr lang="fr-CA" dirty="0">
                <a:solidFill>
                  <a:schemeClr val="bg1"/>
                </a:solidFill>
              </a:rPr>
              <a:t>Présence et assiduité en classe et dans es travaux (au début)</a:t>
            </a:r>
          </a:p>
          <a:p>
            <a:pPr marL="285750" indent="-285750">
              <a:buFont typeface="Arial" panose="020B0604020202020204" pitchFamily="34" charset="0"/>
              <a:buChar char="•"/>
            </a:pPr>
            <a:endParaRPr lang="fr-CA" dirty="0"/>
          </a:p>
        </p:txBody>
      </p:sp>
    </p:spTree>
    <p:extLst>
      <p:ext uri="{BB962C8B-B14F-4D97-AF65-F5344CB8AC3E}">
        <p14:creationId xmlns:p14="http://schemas.microsoft.com/office/powerpoint/2010/main" val="393126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6"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EA8208-E4A5-4B05-ACFC-69712F4FCD79}"/>
              </a:ext>
            </a:extLst>
          </p:cNvPr>
          <p:cNvSpPr>
            <a:spLocks noGrp="1"/>
          </p:cNvSpPr>
          <p:nvPr>
            <p:ph type="ctrTitle"/>
            <p:custDataLst>
              <p:tags r:id="rId1"/>
            </p:custDataLst>
          </p:nvPr>
        </p:nvSpPr>
        <p:spPr>
          <a:xfrm>
            <a:off x="810707" y="1451034"/>
            <a:ext cx="10652287" cy="1370539"/>
          </a:xfrm>
          <a:solidFill>
            <a:schemeClr val="bg1">
              <a:lumMod val="75000"/>
              <a:lumOff val="25000"/>
            </a:schemeClr>
          </a:solidFill>
        </p:spPr>
        <p:txBody>
          <a:bodyPr/>
          <a:lstStyle/>
          <a:p>
            <a:r>
              <a:rPr lang="fr-CA" sz="5400" b="1">
                <a:solidFill>
                  <a:schemeClr val="tx1"/>
                </a:solidFill>
                <a:latin typeface="Raleway" pitchFamily="2" charset="0"/>
              </a:rPr>
              <a:t>Défi Hors-Piste!</a:t>
            </a:r>
            <a:endParaRPr lang="fr-CA" sz="5400" b="1" dirty="0">
              <a:solidFill>
                <a:schemeClr val="tx1"/>
              </a:solidFill>
              <a:latin typeface="Raleway" pitchFamily="2" charset="0"/>
            </a:endParaRPr>
          </a:p>
        </p:txBody>
      </p:sp>
      <p:sp>
        <p:nvSpPr>
          <p:cNvPr id="3" name="Sous-titre 2">
            <a:extLst>
              <a:ext uri="{FF2B5EF4-FFF2-40B4-BE49-F238E27FC236}">
                <a16:creationId xmlns:a16="http://schemas.microsoft.com/office/drawing/2014/main" id="{FBF40DE9-34F2-45DB-AF76-59B4F86C9D46}"/>
              </a:ext>
            </a:extLst>
          </p:cNvPr>
          <p:cNvSpPr>
            <a:spLocks noGrp="1"/>
          </p:cNvSpPr>
          <p:nvPr>
            <p:ph type="subTitle" idx="1"/>
            <p:custDataLst>
              <p:tags r:id="rId2"/>
            </p:custDataLst>
          </p:nvPr>
        </p:nvSpPr>
        <p:spPr>
          <a:xfrm>
            <a:off x="810705" y="2424412"/>
            <a:ext cx="10652289" cy="3462271"/>
          </a:xfrm>
          <a:solidFill>
            <a:schemeClr val="bg1">
              <a:lumMod val="75000"/>
              <a:lumOff val="25000"/>
            </a:schemeClr>
          </a:solidFill>
        </p:spPr>
        <p:txBody>
          <a:bodyPr>
            <a:normAutofit/>
          </a:bodyPr>
          <a:lstStyle/>
          <a:p>
            <a:pPr marL="342900" indent="-342900" algn="l">
              <a:buFont typeface="Arial" panose="020B0604020202020204" pitchFamily="34" charset="0"/>
              <a:buChar char="•"/>
            </a:pPr>
            <a:endParaRPr lang="fr-CA" sz="3200" dirty="0">
              <a:solidFill>
                <a:schemeClr val="tx1"/>
              </a:solidFill>
              <a:latin typeface="Raleway" pitchFamily="2" charset="0"/>
            </a:endParaRPr>
          </a:p>
          <a:p>
            <a:pPr marL="536575" algn="l"/>
            <a:r>
              <a:rPr lang="fr-CA" sz="3200" dirty="0">
                <a:solidFill>
                  <a:schemeClr val="tx1"/>
                </a:solidFill>
                <a:latin typeface="Raleway" pitchFamily="2" charset="0"/>
              </a:rPr>
              <a:t>Tentez de porter un regard plus conscient sur soi-même et sur votre mode de vie, en répondant aux questions qui se trouvent sur la fiche. </a:t>
            </a:r>
          </a:p>
          <a:p>
            <a:pPr marL="342900" indent="-342900" algn="l">
              <a:buFont typeface="Arial" panose="020B0604020202020204" pitchFamily="34" charset="0"/>
              <a:buChar char="•"/>
            </a:pPr>
            <a:endParaRPr lang="fr-CA" dirty="0">
              <a:solidFill>
                <a:schemeClr val="tx1"/>
              </a:solidFill>
            </a:endParaRPr>
          </a:p>
        </p:txBody>
      </p:sp>
      <p:pic>
        <p:nvPicPr>
          <p:cNvPr id="5" name="Image 4">
            <a:extLst>
              <a:ext uri="{FF2B5EF4-FFF2-40B4-BE49-F238E27FC236}">
                <a16:creationId xmlns:a16="http://schemas.microsoft.com/office/drawing/2014/main" id="{917A5F5F-74D7-49A3-BA5D-BF108EE36DCD}"/>
              </a:ext>
            </a:extLst>
          </p:cNvPr>
          <p:cNvPicPr>
            <a:picLocks noChangeAspect="1"/>
          </p:cNvPicPr>
          <p:nvPr>
            <p:custDataLst>
              <p:tags r:id="rId3"/>
            </p:custDataLst>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4181690" y="-468416"/>
            <a:ext cx="3828620" cy="2481287"/>
          </a:xfrm>
          <a:prstGeom prst="rect">
            <a:avLst/>
          </a:prstGeom>
        </p:spPr>
      </p:pic>
    </p:spTree>
    <p:extLst>
      <p:ext uri="{BB962C8B-B14F-4D97-AF65-F5344CB8AC3E}">
        <p14:creationId xmlns:p14="http://schemas.microsoft.com/office/powerpoint/2010/main" val="2270621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5C3A50-B791-4E7A-9E59-D39C67B832B7}"/>
              </a:ext>
            </a:extLst>
          </p:cNvPr>
          <p:cNvSpPr>
            <a:spLocks noGrp="1"/>
          </p:cNvSpPr>
          <p:nvPr>
            <p:ph type="ctrTitle"/>
            <p:custDataLst>
              <p:tags r:id="rId1"/>
            </p:custDataLst>
          </p:nvPr>
        </p:nvSpPr>
        <p:spPr>
          <a:xfrm>
            <a:off x="-1" y="1434353"/>
            <a:ext cx="12191989" cy="1659727"/>
          </a:xfrm>
          <a:solidFill>
            <a:schemeClr val="bg1">
              <a:lumMod val="75000"/>
              <a:lumOff val="25000"/>
            </a:schemeClr>
          </a:solidFill>
        </p:spPr>
        <p:txBody>
          <a:bodyPr>
            <a:normAutofit/>
          </a:bodyPr>
          <a:lstStyle/>
          <a:p>
            <a:r>
              <a:rPr lang="fr-CA" b="1" dirty="0">
                <a:solidFill>
                  <a:schemeClr val="tx1">
                    <a:lumMod val="75000"/>
                    <a:lumOff val="25000"/>
                  </a:schemeClr>
                </a:solidFill>
                <a:latin typeface="Raleway" panose="020B0003030101060003" pitchFamily="34" charset="0"/>
              </a:rPr>
              <a:t>À la fin de l’atelier, vous serez en </a:t>
            </a:r>
            <a:br>
              <a:rPr lang="fr-CA" b="1" dirty="0">
                <a:solidFill>
                  <a:schemeClr val="tx1">
                    <a:lumMod val="75000"/>
                    <a:lumOff val="25000"/>
                  </a:schemeClr>
                </a:solidFill>
                <a:latin typeface="Raleway" panose="020B0003030101060003" pitchFamily="34" charset="0"/>
              </a:rPr>
            </a:br>
            <a:r>
              <a:rPr lang="fr-CA" b="1" dirty="0">
                <a:solidFill>
                  <a:schemeClr val="tx1">
                    <a:lumMod val="75000"/>
                    <a:lumOff val="25000"/>
                  </a:schemeClr>
                </a:solidFill>
                <a:latin typeface="Raleway" panose="020B0003030101060003" pitchFamily="34" charset="0"/>
              </a:rPr>
              <a:t>mesure de…</a:t>
            </a:r>
            <a:endParaRPr lang="fr-CA" dirty="0">
              <a:solidFill>
                <a:schemeClr val="tx1">
                  <a:lumMod val="75000"/>
                  <a:lumOff val="25000"/>
                </a:schemeClr>
              </a:solidFill>
            </a:endParaRPr>
          </a:p>
        </p:txBody>
      </p:sp>
      <p:sp>
        <p:nvSpPr>
          <p:cNvPr id="3" name="Sous-titre 2">
            <a:extLst>
              <a:ext uri="{FF2B5EF4-FFF2-40B4-BE49-F238E27FC236}">
                <a16:creationId xmlns:a16="http://schemas.microsoft.com/office/drawing/2014/main" id="{2FE60F58-DAE6-4B43-9EA6-DA1A8990FC99}"/>
              </a:ext>
            </a:extLst>
          </p:cNvPr>
          <p:cNvSpPr>
            <a:spLocks noGrp="1"/>
          </p:cNvSpPr>
          <p:nvPr>
            <p:ph type="subTitle" idx="1"/>
            <p:custDataLst>
              <p:tags r:id="rId2"/>
            </p:custDataLst>
          </p:nvPr>
        </p:nvSpPr>
        <p:spPr>
          <a:xfrm>
            <a:off x="-10" y="3227790"/>
            <a:ext cx="12191999" cy="717765"/>
          </a:xfrm>
          <a:solidFill>
            <a:schemeClr val="bg1">
              <a:lumMod val="75000"/>
              <a:lumOff val="25000"/>
            </a:schemeClr>
          </a:solidFill>
        </p:spPr>
        <p:txBody>
          <a:bodyPr>
            <a:normAutofit/>
          </a:bodyPr>
          <a:lstStyle/>
          <a:p>
            <a:pPr marL="896938" lvl="0" algn="l"/>
            <a:r>
              <a:rPr lang="fr-CA" sz="2400" b="1" dirty="0">
                <a:solidFill>
                  <a:schemeClr val="tx1">
                    <a:lumMod val="75000"/>
                    <a:lumOff val="25000"/>
                  </a:schemeClr>
                </a:solidFill>
                <a:latin typeface="Raleway" pitchFamily="2" charset="0"/>
              </a:rPr>
              <a:t>Mieux vous connaître et vous observer</a:t>
            </a:r>
          </a:p>
          <a:p>
            <a:pPr marL="630238" lvl="0" indent="266700" algn="l">
              <a:buFont typeface="Arial" panose="020B0604020202020204" pitchFamily="34" charset="0"/>
              <a:buChar char="•"/>
            </a:pPr>
            <a:endParaRPr lang="fr-CA" sz="1800" dirty="0">
              <a:solidFill>
                <a:schemeClr val="tx1">
                  <a:lumMod val="75000"/>
                  <a:lumOff val="25000"/>
                </a:schemeClr>
              </a:solidFill>
            </a:endParaRPr>
          </a:p>
        </p:txBody>
      </p:sp>
      <p:sp>
        <p:nvSpPr>
          <p:cNvPr id="5" name="ZoneTexte 4">
            <a:extLst>
              <a:ext uri="{FF2B5EF4-FFF2-40B4-BE49-F238E27FC236}">
                <a16:creationId xmlns:a16="http://schemas.microsoft.com/office/drawing/2014/main" id="{61B0A71F-3DB3-48E3-B4C8-E4533FA15090}"/>
              </a:ext>
            </a:extLst>
          </p:cNvPr>
          <p:cNvSpPr txBox="1"/>
          <p:nvPr>
            <p:custDataLst>
              <p:tags r:id="rId3"/>
            </p:custDataLst>
          </p:nvPr>
        </p:nvSpPr>
        <p:spPr>
          <a:xfrm>
            <a:off x="-11" y="3916339"/>
            <a:ext cx="12192000" cy="738664"/>
          </a:xfrm>
          <a:prstGeom prst="rect">
            <a:avLst/>
          </a:prstGeom>
          <a:solidFill>
            <a:schemeClr val="bg1">
              <a:lumMod val="75000"/>
              <a:lumOff val="25000"/>
            </a:schemeClr>
          </a:solidFill>
        </p:spPr>
        <p:txBody>
          <a:bodyPr wrap="square" rtlCol="0">
            <a:spAutoFit/>
          </a:bodyPr>
          <a:lstStyle/>
          <a:p>
            <a:pPr marL="896938"/>
            <a:r>
              <a:rPr lang="fr-CA" sz="2400" b="1" dirty="0">
                <a:solidFill>
                  <a:schemeClr val="tx1">
                    <a:lumMod val="75000"/>
                    <a:lumOff val="25000"/>
                  </a:schemeClr>
                </a:solidFill>
                <a:latin typeface="Raleway" pitchFamily="2" charset="0"/>
              </a:rPr>
              <a:t>Prendre conscience de votre mode de vie</a:t>
            </a:r>
          </a:p>
          <a:p>
            <a:endParaRPr lang="fr-CA" dirty="0"/>
          </a:p>
        </p:txBody>
      </p:sp>
      <p:sp>
        <p:nvSpPr>
          <p:cNvPr id="7" name="ZoneTexte 6">
            <a:extLst>
              <a:ext uri="{FF2B5EF4-FFF2-40B4-BE49-F238E27FC236}">
                <a16:creationId xmlns:a16="http://schemas.microsoft.com/office/drawing/2014/main" id="{B60D0373-9902-4668-961A-AD905189E1F6}"/>
              </a:ext>
            </a:extLst>
          </p:cNvPr>
          <p:cNvSpPr txBox="1"/>
          <p:nvPr>
            <p:custDataLst>
              <p:tags r:id="rId4"/>
            </p:custDataLst>
          </p:nvPr>
        </p:nvSpPr>
        <p:spPr>
          <a:xfrm>
            <a:off x="4" y="4635255"/>
            <a:ext cx="12191996" cy="1107996"/>
          </a:xfrm>
          <a:prstGeom prst="rect">
            <a:avLst/>
          </a:prstGeom>
          <a:solidFill>
            <a:schemeClr val="bg1">
              <a:lumMod val="75000"/>
              <a:lumOff val="25000"/>
            </a:schemeClr>
          </a:solidFill>
        </p:spPr>
        <p:txBody>
          <a:bodyPr wrap="square" rtlCol="0">
            <a:spAutoFit/>
          </a:bodyPr>
          <a:lstStyle/>
          <a:p>
            <a:pPr marL="896938"/>
            <a:r>
              <a:rPr lang="fr-CA" sz="2400" b="1" dirty="0">
                <a:solidFill>
                  <a:schemeClr val="tx1">
                    <a:lumMod val="75000"/>
                    <a:lumOff val="25000"/>
                  </a:schemeClr>
                </a:solidFill>
                <a:latin typeface="Raleway" pitchFamily="2" charset="0"/>
              </a:rPr>
              <a:t>Mieux comprendre les stratégies d’évitement et leurs effets sur votre </a:t>
            </a:r>
            <a:r>
              <a:rPr lang="fr-CA" sz="2400" b="1" dirty="0">
                <a:latin typeface="Raleway" pitchFamily="2" charset="0"/>
              </a:rPr>
              <a:t>mode</a:t>
            </a:r>
            <a:r>
              <a:rPr lang="fr-CA" sz="2400" b="1" dirty="0">
                <a:solidFill>
                  <a:srgbClr val="FF0000"/>
                </a:solidFill>
                <a:latin typeface="Raleway" pitchFamily="2" charset="0"/>
              </a:rPr>
              <a:t> </a:t>
            </a:r>
            <a:r>
              <a:rPr lang="fr-CA" sz="2400" b="1" dirty="0">
                <a:solidFill>
                  <a:schemeClr val="tx1">
                    <a:lumMod val="75000"/>
                    <a:lumOff val="25000"/>
                  </a:schemeClr>
                </a:solidFill>
                <a:latin typeface="Raleway" pitchFamily="2" charset="0"/>
              </a:rPr>
              <a:t>de vie</a:t>
            </a:r>
          </a:p>
          <a:p>
            <a:endParaRPr lang="fr-CA" dirty="0"/>
          </a:p>
        </p:txBody>
      </p:sp>
      <p:sp>
        <p:nvSpPr>
          <p:cNvPr id="8" name="ZoneTexte 7">
            <a:extLst>
              <a:ext uri="{FF2B5EF4-FFF2-40B4-BE49-F238E27FC236}">
                <a16:creationId xmlns:a16="http://schemas.microsoft.com/office/drawing/2014/main" id="{C7BF8666-12E2-4EA6-9E61-EFEA58BAFD8C}"/>
              </a:ext>
            </a:extLst>
          </p:cNvPr>
          <p:cNvSpPr txBox="1"/>
          <p:nvPr>
            <p:custDataLst>
              <p:tags r:id="rId5"/>
            </p:custDataLst>
          </p:nvPr>
        </p:nvSpPr>
        <p:spPr>
          <a:xfrm>
            <a:off x="-7" y="5734513"/>
            <a:ext cx="12191996" cy="830997"/>
          </a:xfrm>
          <a:prstGeom prst="rect">
            <a:avLst/>
          </a:prstGeom>
          <a:solidFill>
            <a:schemeClr val="bg1">
              <a:lumMod val="75000"/>
              <a:lumOff val="25000"/>
            </a:schemeClr>
          </a:solidFill>
        </p:spPr>
        <p:txBody>
          <a:bodyPr wrap="square" rtlCol="0">
            <a:spAutoFit/>
          </a:bodyPr>
          <a:lstStyle/>
          <a:p>
            <a:pPr marL="896938"/>
            <a:r>
              <a:rPr lang="fr-CA" sz="2400" b="1" dirty="0">
                <a:solidFill>
                  <a:schemeClr val="tx1">
                    <a:lumMod val="75000"/>
                    <a:lumOff val="25000"/>
                  </a:schemeClr>
                </a:solidFill>
                <a:latin typeface="Raleway" pitchFamily="2" charset="0"/>
              </a:rPr>
              <a:t>Identifier des stratégies ou habitudes de vie aidantes qui contribuent </a:t>
            </a:r>
            <a:r>
              <a:rPr lang="fr-CA" sz="2400" b="1" dirty="0">
                <a:latin typeface="Raleway" pitchFamily="2" charset="0"/>
              </a:rPr>
              <a:t>à votre </a:t>
            </a:r>
            <a:r>
              <a:rPr lang="fr-CA" sz="2400" b="1" dirty="0">
                <a:solidFill>
                  <a:schemeClr val="tx1">
                    <a:lumMod val="75000"/>
                    <a:lumOff val="25000"/>
                  </a:schemeClr>
                </a:solidFill>
                <a:latin typeface="Raleway" pitchFamily="2" charset="0"/>
              </a:rPr>
              <a:t>bien-être</a:t>
            </a:r>
            <a:endParaRPr lang="fr-CA" b="1" dirty="0">
              <a:solidFill>
                <a:schemeClr val="tx1">
                  <a:lumMod val="75000"/>
                  <a:lumOff val="25000"/>
                </a:schemeClr>
              </a:solidFill>
              <a:latin typeface="Raleway" pitchFamily="2" charset="0"/>
            </a:endParaRPr>
          </a:p>
        </p:txBody>
      </p:sp>
      <p:pic>
        <p:nvPicPr>
          <p:cNvPr id="11" name="Graphique 10" descr="Rose des vents">
            <a:extLst>
              <a:ext uri="{FF2B5EF4-FFF2-40B4-BE49-F238E27FC236}">
                <a16:creationId xmlns:a16="http://schemas.microsoft.com/office/drawing/2014/main" id="{65A9AE97-B9DD-46A2-9BEF-5AC18D2427A9}"/>
              </a:ext>
            </a:extLst>
          </p:cNvPr>
          <p:cNvPicPr>
            <a:picLocks noChangeAspect="1"/>
          </p:cNvPicPr>
          <p:nvPr>
            <p:custDataLst>
              <p:tags r:id="rId6"/>
            </p:custDataLst>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2276" y="3248169"/>
            <a:ext cx="385370" cy="385370"/>
          </a:xfrm>
          <a:prstGeom prst="rect">
            <a:avLst/>
          </a:prstGeom>
        </p:spPr>
      </p:pic>
      <p:pic>
        <p:nvPicPr>
          <p:cNvPr id="14" name="Graphique 13" descr="Rose des vents">
            <a:extLst>
              <a:ext uri="{FF2B5EF4-FFF2-40B4-BE49-F238E27FC236}">
                <a16:creationId xmlns:a16="http://schemas.microsoft.com/office/drawing/2014/main" id="{C081DDAC-E310-4B87-9392-C5F561EBDB58}"/>
              </a:ext>
            </a:extLst>
          </p:cNvPr>
          <p:cNvPicPr>
            <a:picLocks noChangeAspect="1"/>
          </p:cNvPicPr>
          <p:nvPr>
            <p:custDataLst>
              <p:tags r:id="rId7"/>
            </p:custDataLst>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71363" y="5788694"/>
            <a:ext cx="385370" cy="385370"/>
          </a:xfrm>
          <a:prstGeom prst="rect">
            <a:avLst/>
          </a:prstGeom>
        </p:spPr>
      </p:pic>
      <p:pic>
        <p:nvPicPr>
          <p:cNvPr id="15" name="Graphique 14" descr="Rose des vents">
            <a:extLst>
              <a:ext uri="{FF2B5EF4-FFF2-40B4-BE49-F238E27FC236}">
                <a16:creationId xmlns:a16="http://schemas.microsoft.com/office/drawing/2014/main" id="{4745BE61-70FF-441A-95B9-5AAF43AD33BB}"/>
              </a:ext>
            </a:extLst>
          </p:cNvPr>
          <p:cNvPicPr>
            <a:picLocks noChangeAspect="1"/>
          </p:cNvPicPr>
          <p:nvPr>
            <p:custDataLst>
              <p:tags r:id="rId8"/>
            </p:custDataLst>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2276" y="3992478"/>
            <a:ext cx="385370" cy="385370"/>
          </a:xfrm>
          <a:prstGeom prst="rect">
            <a:avLst/>
          </a:prstGeom>
        </p:spPr>
      </p:pic>
      <p:pic>
        <p:nvPicPr>
          <p:cNvPr id="6" name="Image 5">
            <a:extLst>
              <a:ext uri="{FF2B5EF4-FFF2-40B4-BE49-F238E27FC236}">
                <a16:creationId xmlns:a16="http://schemas.microsoft.com/office/drawing/2014/main" id="{C05D3EE9-5663-92B4-916F-477D34793578}"/>
              </a:ext>
            </a:extLst>
          </p:cNvPr>
          <p:cNvPicPr>
            <a:picLocks noChangeAspect="1"/>
          </p:cNvPicPr>
          <p:nvPr>
            <p:custDataLst>
              <p:tags r:id="rId9"/>
            </p:custDataLst>
          </p:nvPr>
        </p:nvPicPr>
        <p:blipFill>
          <a:blip r:embed="rId14"/>
          <a:stretch>
            <a:fillRect/>
          </a:stretch>
        </p:blipFill>
        <p:spPr>
          <a:xfrm>
            <a:off x="482276" y="4730071"/>
            <a:ext cx="384081" cy="390178"/>
          </a:xfrm>
          <a:prstGeom prst="rect">
            <a:avLst/>
          </a:prstGeom>
        </p:spPr>
      </p:pic>
      <p:pic>
        <p:nvPicPr>
          <p:cNvPr id="12" name="Image 11">
            <a:extLst>
              <a:ext uri="{FF2B5EF4-FFF2-40B4-BE49-F238E27FC236}">
                <a16:creationId xmlns:a16="http://schemas.microsoft.com/office/drawing/2014/main" id="{35B0AC33-DD13-4A2C-91B0-6BE898674AC7}"/>
              </a:ext>
            </a:extLst>
          </p:cNvPr>
          <p:cNvPicPr>
            <a:picLocks noChangeAspect="1"/>
          </p:cNvPicPr>
          <p:nvPr>
            <p:custDataLst>
              <p:tags r:id="rId10"/>
            </p:custDataLst>
          </p:nvPr>
        </p:nvPicPr>
        <p:blipFill>
          <a:blip r:embed="rId15">
            <a:extLst>
              <a:ext uri="{BEBA8EAE-BF5A-486C-A8C5-ECC9F3942E4B}">
                <a14:imgProps xmlns:a14="http://schemas.microsoft.com/office/drawing/2010/main">
                  <a14:imgLayer r:embed="rId16">
                    <a14:imgEffect>
                      <a14:saturation sat="0"/>
                    </a14:imgEffect>
                  </a14:imgLayer>
                </a14:imgProps>
              </a:ext>
            </a:extLst>
          </a:blip>
          <a:stretch>
            <a:fillRect/>
          </a:stretch>
        </p:blipFill>
        <p:spPr>
          <a:xfrm>
            <a:off x="4181690" y="-468416"/>
            <a:ext cx="3828620" cy="2481287"/>
          </a:xfrm>
          <a:prstGeom prst="rect">
            <a:avLst/>
          </a:prstGeom>
        </p:spPr>
      </p:pic>
    </p:spTree>
    <p:extLst>
      <p:ext uri="{BB962C8B-B14F-4D97-AF65-F5344CB8AC3E}">
        <p14:creationId xmlns:p14="http://schemas.microsoft.com/office/powerpoint/2010/main" val="88665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799E18-C7A3-458D-96B0-F0DAF60C19B2}"/>
              </a:ext>
            </a:extLst>
          </p:cNvPr>
          <p:cNvSpPr>
            <a:spLocks noGrp="1"/>
          </p:cNvSpPr>
          <p:nvPr>
            <p:ph type="ctrTitle"/>
            <p:custDataLst>
              <p:tags r:id="rId1"/>
            </p:custDataLst>
          </p:nvPr>
        </p:nvSpPr>
        <p:spPr>
          <a:xfrm>
            <a:off x="0" y="1160277"/>
            <a:ext cx="12192000" cy="5435656"/>
          </a:xfrm>
          <a:solidFill>
            <a:schemeClr val="bg1">
              <a:lumMod val="75000"/>
              <a:lumOff val="25000"/>
            </a:schemeClr>
          </a:solidFill>
        </p:spPr>
        <p:txBody>
          <a:bodyPr>
            <a:normAutofit/>
          </a:bodyPr>
          <a:lstStyle/>
          <a:p>
            <a:r>
              <a:rPr lang="fr-CA" b="1" dirty="0">
                <a:solidFill>
                  <a:schemeClr val="tx1">
                    <a:lumMod val="75000"/>
                    <a:lumOff val="25000"/>
                  </a:schemeClr>
                </a:solidFill>
                <a:latin typeface="Raleway" panose="020B0503030101060003" pitchFamily="34" charset="77"/>
              </a:rPr>
              <a:t>Les habitudes de vie, </a:t>
            </a:r>
            <a:br>
              <a:rPr lang="fr-CA" b="1" dirty="0">
                <a:solidFill>
                  <a:schemeClr val="tx1">
                    <a:lumMod val="75000"/>
                    <a:lumOff val="25000"/>
                  </a:schemeClr>
                </a:solidFill>
                <a:latin typeface="Raleway" panose="020B0503030101060003" pitchFamily="34" charset="77"/>
              </a:rPr>
            </a:br>
            <a:r>
              <a:rPr lang="fr-CA" b="1" dirty="0">
                <a:solidFill>
                  <a:schemeClr val="tx1">
                    <a:lumMod val="75000"/>
                    <a:lumOff val="25000"/>
                  </a:schemeClr>
                </a:solidFill>
                <a:latin typeface="Raleway" panose="020B0503030101060003" pitchFamily="34" charset="77"/>
              </a:rPr>
              <a:t>vous connaissez? </a:t>
            </a:r>
            <a:br>
              <a:rPr lang="fr-CA" b="1" i="1" dirty="0">
                <a:solidFill>
                  <a:schemeClr val="tx1">
                    <a:lumMod val="75000"/>
                    <a:lumOff val="25000"/>
                  </a:schemeClr>
                </a:solidFill>
                <a:latin typeface="Raleway" panose="020B0503030101060003" pitchFamily="34" charset="77"/>
              </a:rPr>
            </a:br>
            <a:endParaRPr lang="fr-CA" dirty="0"/>
          </a:p>
        </p:txBody>
      </p:sp>
      <p:sp>
        <p:nvSpPr>
          <p:cNvPr id="3" name="Sous-titre 2">
            <a:extLst>
              <a:ext uri="{FF2B5EF4-FFF2-40B4-BE49-F238E27FC236}">
                <a16:creationId xmlns:a16="http://schemas.microsoft.com/office/drawing/2014/main" id="{20EDDBF5-FC03-45EB-8E5A-7F596248CF2C}"/>
              </a:ext>
            </a:extLst>
          </p:cNvPr>
          <p:cNvSpPr>
            <a:spLocks noGrp="1"/>
          </p:cNvSpPr>
          <p:nvPr>
            <p:ph type="subTitle" idx="1"/>
            <p:custDataLst>
              <p:tags r:id="rId2"/>
            </p:custDataLst>
          </p:nvPr>
        </p:nvSpPr>
        <p:spPr>
          <a:xfrm>
            <a:off x="946335" y="2904967"/>
            <a:ext cx="7902390" cy="2201956"/>
          </a:xfrm>
          <a:noFill/>
          <a:ln w="3175">
            <a:solidFill>
              <a:schemeClr val="tx1"/>
            </a:solidFill>
          </a:ln>
        </p:spPr>
        <p:txBody>
          <a:bodyPr>
            <a:normAutofit/>
          </a:bodyPr>
          <a:lstStyle/>
          <a:p>
            <a:pPr marL="538163" indent="-179388" algn="l">
              <a:lnSpc>
                <a:spcPct val="200000"/>
              </a:lnSpc>
              <a:buFont typeface="Arial" panose="020B0604020202020204" pitchFamily="34" charset="0"/>
              <a:buChar char="•"/>
            </a:pPr>
            <a:r>
              <a:rPr lang="fr-CA" sz="2200" b="1" dirty="0">
                <a:solidFill>
                  <a:schemeClr val="tx1">
                    <a:lumMod val="75000"/>
                    <a:lumOff val="25000"/>
                  </a:schemeClr>
                </a:solidFill>
                <a:latin typeface="Raleway" pitchFamily="2" charset="0"/>
              </a:rPr>
              <a:t>Comportements, actions, moyens</a:t>
            </a:r>
          </a:p>
          <a:p>
            <a:pPr marL="538163" indent="-179388" algn="l">
              <a:buFont typeface="Arial" panose="020B0604020202020204" pitchFamily="34" charset="0"/>
              <a:buChar char="•"/>
            </a:pPr>
            <a:r>
              <a:rPr lang="fr-CA" sz="2200" dirty="0">
                <a:solidFill>
                  <a:schemeClr val="tx1">
                    <a:lumMod val="75000"/>
                    <a:lumOff val="25000"/>
                  </a:schemeClr>
                </a:solidFill>
                <a:latin typeface="Raleway" pitchFamily="2" charset="0"/>
              </a:rPr>
              <a:t>Adoptés de manière </a:t>
            </a:r>
            <a:r>
              <a:rPr lang="fr-CA" sz="2200" b="1" dirty="0">
                <a:solidFill>
                  <a:schemeClr val="tx1">
                    <a:lumMod val="75000"/>
                    <a:lumOff val="25000"/>
                  </a:schemeClr>
                </a:solidFill>
                <a:latin typeface="Raleway" pitchFamily="2" charset="0"/>
              </a:rPr>
              <a:t>répétée</a:t>
            </a:r>
            <a:r>
              <a:rPr lang="fr-CA" sz="2200" dirty="0">
                <a:solidFill>
                  <a:schemeClr val="tx1">
                    <a:lumMod val="75000"/>
                    <a:lumOff val="25000"/>
                  </a:schemeClr>
                </a:solidFill>
                <a:latin typeface="Raleway" pitchFamily="2" charset="0"/>
              </a:rPr>
              <a:t> et à </a:t>
            </a:r>
            <a:r>
              <a:rPr lang="fr-CA" sz="2200" b="1" dirty="0">
                <a:solidFill>
                  <a:schemeClr val="tx1">
                    <a:lumMod val="75000"/>
                    <a:lumOff val="25000"/>
                  </a:schemeClr>
                </a:solidFill>
                <a:latin typeface="Raleway" pitchFamily="2" charset="0"/>
              </a:rPr>
              <a:t>long terme</a:t>
            </a:r>
          </a:p>
          <a:p>
            <a:pPr marL="538163" indent="-179388" algn="l" defTabSz="890588">
              <a:lnSpc>
                <a:spcPct val="200000"/>
              </a:lnSpc>
              <a:buFont typeface="Arial" panose="020B0604020202020204" pitchFamily="34" charset="0"/>
              <a:buChar char="•"/>
            </a:pPr>
            <a:r>
              <a:rPr lang="fr-CA" sz="2200" dirty="0">
                <a:solidFill>
                  <a:schemeClr val="tx1">
                    <a:lumMod val="75000"/>
                    <a:lumOff val="25000"/>
                  </a:schemeClr>
                </a:solidFill>
                <a:latin typeface="Raleway" pitchFamily="2" charset="0"/>
              </a:rPr>
              <a:t>Composent notre </a:t>
            </a:r>
            <a:r>
              <a:rPr lang="fr-CA" sz="2200" b="1" dirty="0">
                <a:solidFill>
                  <a:schemeClr val="tx1">
                    <a:lumMod val="75000"/>
                    <a:lumOff val="25000"/>
                  </a:schemeClr>
                </a:solidFill>
                <a:latin typeface="Raleway" pitchFamily="2" charset="0"/>
              </a:rPr>
              <a:t>mode de vie</a:t>
            </a:r>
          </a:p>
        </p:txBody>
      </p:sp>
      <p:pic>
        <p:nvPicPr>
          <p:cNvPr id="6" name="Image 5">
            <a:extLst>
              <a:ext uri="{FF2B5EF4-FFF2-40B4-BE49-F238E27FC236}">
                <a16:creationId xmlns:a16="http://schemas.microsoft.com/office/drawing/2014/main" id="{B1178E17-AB7D-6B45-C49A-12D9155FE361}"/>
              </a:ext>
            </a:extLst>
          </p:cNvPr>
          <p:cNvPicPr>
            <a:picLocks noChangeAspect="1"/>
          </p:cNvPicPr>
          <p:nvPr>
            <p:custDataLst>
              <p:tags r:id="rId3"/>
            </p:custDataLst>
          </p:nvPr>
        </p:nvPicPr>
        <p:blipFill>
          <a:blip r:embed="rId6"/>
          <a:stretch>
            <a:fillRect/>
          </a:stretch>
        </p:blipFill>
        <p:spPr>
          <a:xfrm>
            <a:off x="9206102" y="6142355"/>
            <a:ext cx="2663170" cy="310703"/>
          </a:xfrm>
          <a:prstGeom prst="rect">
            <a:avLst/>
          </a:prstGeom>
        </p:spPr>
      </p:pic>
      <p:pic>
        <p:nvPicPr>
          <p:cNvPr id="8" name="Image 7">
            <a:extLst>
              <a:ext uri="{FF2B5EF4-FFF2-40B4-BE49-F238E27FC236}">
                <a16:creationId xmlns:a16="http://schemas.microsoft.com/office/drawing/2014/main" id="{37E2A37E-DAD4-4184-BDFA-E139CA7D2C6F}"/>
              </a:ext>
            </a:extLst>
          </p:cNvPr>
          <p:cNvPicPr>
            <a:picLocks noChangeAspect="1"/>
          </p:cNvPicPr>
          <p:nvPr>
            <p:custDataLst>
              <p:tags r:id="rId4"/>
            </p:custDataLst>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4323226" y="-730209"/>
            <a:ext cx="3828620" cy="2481287"/>
          </a:xfrm>
          <a:prstGeom prst="rect">
            <a:avLst/>
          </a:prstGeom>
        </p:spPr>
      </p:pic>
    </p:spTree>
    <p:extLst>
      <p:ext uri="{BB962C8B-B14F-4D97-AF65-F5344CB8AC3E}">
        <p14:creationId xmlns:p14="http://schemas.microsoft.com/office/powerpoint/2010/main" val="306150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96C242-EE67-4227-ACA5-BA66284CE2E5}"/>
              </a:ext>
            </a:extLst>
          </p:cNvPr>
          <p:cNvSpPr>
            <a:spLocks noGrp="1"/>
          </p:cNvSpPr>
          <p:nvPr>
            <p:ph type="ctrTitle"/>
            <p:custDataLst>
              <p:tags r:id="rId1"/>
            </p:custDataLst>
          </p:nvPr>
        </p:nvSpPr>
        <p:spPr>
          <a:xfrm>
            <a:off x="0" y="1047165"/>
            <a:ext cx="12192000" cy="5229649"/>
          </a:xfrm>
          <a:solidFill>
            <a:schemeClr val="bg1">
              <a:lumMod val="75000"/>
              <a:lumOff val="25000"/>
            </a:schemeClr>
          </a:solidFill>
        </p:spPr>
        <p:txBody>
          <a:bodyPr>
            <a:normAutofit/>
          </a:bodyPr>
          <a:lstStyle/>
          <a:p>
            <a:r>
              <a:rPr lang="fr-CA" sz="4400" b="1" dirty="0">
                <a:solidFill>
                  <a:schemeClr val="tx1">
                    <a:lumMod val="75000"/>
                    <a:lumOff val="25000"/>
                  </a:schemeClr>
                </a:solidFill>
                <a:latin typeface="Raleway" panose="020B0003030101060003" pitchFamily="34" charset="0"/>
              </a:rPr>
              <a:t>Les 5 principales habitudes</a:t>
            </a:r>
            <a:br>
              <a:rPr lang="fr-CA" sz="4400" b="1" dirty="0">
                <a:solidFill>
                  <a:schemeClr val="tx1">
                    <a:lumMod val="75000"/>
                    <a:lumOff val="25000"/>
                  </a:schemeClr>
                </a:solidFill>
                <a:latin typeface="Raleway" panose="020B0003030101060003" pitchFamily="34" charset="0"/>
              </a:rPr>
            </a:br>
            <a:r>
              <a:rPr lang="fr-CA" sz="4400" b="1" dirty="0">
                <a:solidFill>
                  <a:schemeClr val="tx1">
                    <a:lumMod val="75000"/>
                    <a:lumOff val="25000"/>
                  </a:schemeClr>
                </a:solidFill>
                <a:latin typeface="Raleway" panose="020B0003030101060003" pitchFamily="34" charset="0"/>
              </a:rPr>
              <a:t>de vie</a:t>
            </a:r>
            <a:endParaRPr lang="fr-CA" sz="4400" dirty="0"/>
          </a:p>
        </p:txBody>
      </p:sp>
      <p:sp>
        <p:nvSpPr>
          <p:cNvPr id="10" name="ZoneTexte 9">
            <a:extLst>
              <a:ext uri="{FF2B5EF4-FFF2-40B4-BE49-F238E27FC236}">
                <a16:creationId xmlns:a16="http://schemas.microsoft.com/office/drawing/2014/main" id="{D8F48AAE-26A5-6866-632B-00E1D29A24FD}"/>
              </a:ext>
            </a:extLst>
          </p:cNvPr>
          <p:cNvSpPr txBox="1"/>
          <p:nvPr>
            <p:custDataLst>
              <p:tags r:id="rId2"/>
            </p:custDataLst>
          </p:nvPr>
        </p:nvSpPr>
        <p:spPr>
          <a:xfrm>
            <a:off x="502591" y="2737311"/>
            <a:ext cx="9996407" cy="2862322"/>
          </a:xfrm>
          <a:prstGeom prst="rect">
            <a:avLst/>
          </a:prstGeom>
          <a:noFill/>
        </p:spPr>
        <p:txBody>
          <a:bodyPr wrap="square" rtlCol="0">
            <a:spAutoFit/>
          </a:bodyPr>
          <a:lstStyle/>
          <a:p>
            <a:pPr marL="457200" indent="-457200" algn="ctr">
              <a:spcBef>
                <a:spcPts val="600"/>
              </a:spcBef>
              <a:spcAft>
                <a:spcPts val="600"/>
              </a:spcAft>
              <a:buFont typeface="Arial" panose="020B0604020202020204" pitchFamily="34" charset="0"/>
              <a:buChar char="•"/>
            </a:pPr>
            <a:r>
              <a:rPr lang="fr-CA" sz="2800" dirty="0">
                <a:latin typeface="Raleway" pitchFamily="2" charset="0"/>
              </a:rPr>
              <a:t>Activité physique</a:t>
            </a:r>
          </a:p>
          <a:p>
            <a:pPr marL="457200" indent="-457200" algn="ctr">
              <a:spcBef>
                <a:spcPts val="600"/>
              </a:spcBef>
              <a:spcAft>
                <a:spcPts val="600"/>
              </a:spcAft>
              <a:buFont typeface="Arial" panose="020B0604020202020204" pitchFamily="34" charset="0"/>
              <a:buChar char="•"/>
            </a:pPr>
            <a:r>
              <a:rPr lang="fr-CA" sz="2800" dirty="0">
                <a:latin typeface="Raleway" pitchFamily="2" charset="0"/>
              </a:rPr>
              <a:t>Utilisation des technologies et des outils numériques</a:t>
            </a:r>
          </a:p>
          <a:p>
            <a:pPr marL="457200" indent="-457200" algn="ctr">
              <a:spcBef>
                <a:spcPts val="600"/>
              </a:spcBef>
              <a:spcAft>
                <a:spcPts val="600"/>
              </a:spcAft>
              <a:buFont typeface="Arial" panose="020B0604020202020204" pitchFamily="34" charset="0"/>
              <a:buChar char="•"/>
            </a:pPr>
            <a:r>
              <a:rPr lang="fr-CA" sz="2800" dirty="0">
                <a:latin typeface="Raleway" pitchFamily="2" charset="0"/>
              </a:rPr>
              <a:t>Alimentation</a:t>
            </a:r>
          </a:p>
          <a:p>
            <a:pPr marL="457200" indent="-457200" algn="ctr">
              <a:spcBef>
                <a:spcPts val="600"/>
              </a:spcBef>
              <a:spcAft>
                <a:spcPts val="600"/>
              </a:spcAft>
              <a:buFont typeface="Arial" panose="020B0604020202020204" pitchFamily="34" charset="0"/>
              <a:buChar char="•"/>
            </a:pPr>
            <a:r>
              <a:rPr lang="fr-CA" sz="2800" dirty="0">
                <a:latin typeface="Raleway" pitchFamily="2" charset="0"/>
              </a:rPr>
              <a:t>Sommeil</a:t>
            </a:r>
          </a:p>
          <a:p>
            <a:pPr marL="457200" indent="-457200" algn="ctr">
              <a:spcBef>
                <a:spcPts val="600"/>
              </a:spcBef>
              <a:spcAft>
                <a:spcPts val="600"/>
              </a:spcAft>
              <a:buFont typeface="Arial" panose="020B0604020202020204" pitchFamily="34" charset="0"/>
              <a:buChar char="•"/>
            </a:pPr>
            <a:r>
              <a:rPr lang="fr-CA" sz="2800" dirty="0">
                <a:latin typeface="Raleway" pitchFamily="2" charset="0"/>
              </a:rPr>
              <a:t>Consommation d’alcool, de cannabis et d’autres drogues</a:t>
            </a:r>
          </a:p>
        </p:txBody>
      </p:sp>
      <p:pic>
        <p:nvPicPr>
          <p:cNvPr id="12" name="Graphique 11" descr="Yoga contour">
            <a:extLst>
              <a:ext uri="{FF2B5EF4-FFF2-40B4-BE49-F238E27FC236}">
                <a16:creationId xmlns:a16="http://schemas.microsoft.com/office/drawing/2014/main" id="{C928C97C-5829-83C4-DE43-7F010ED31F50}"/>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17203" y="2445726"/>
            <a:ext cx="914400" cy="914400"/>
          </a:xfrm>
          <a:prstGeom prst="rect">
            <a:avLst/>
          </a:prstGeom>
        </p:spPr>
      </p:pic>
      <p:pic>
        <p:nvPicPr>
          <p:cNvPr id="14" name="Graphique 13" descr="Selfie avec un remplissage uni">
            <a:extLst>
              <a:ext uri="{FF2B5EF4-FFF2-40B4-BE49-F238E27FC236}">
                <a16:creationId xmlns:a16="http://schemas.microsoft.com/office/drawing/2014/main" id="{42B0C212-60B1-6BD8-A26D-FE3066A72666}"/>
              </a:ext>
            </a:extLst>
          </p:cNvPr>
          <p:cNvPicPr>
            <a:picLocks noChangeAspect="1"/>
          </p:cNvPicPr>
          <p:nvPr>
            <p:custDataLst>
              <p:tags r:id="rId4"/>
            </p:custDataLst>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945377" y="3148950"/>
            <a:ext cx="914400" cy="914400"/>
          </a:xfrm>
          <a:prstGeom prst="rect">
            <a:avLst/>
          </a:prstGeom>
        </p:spPr>
      </p:pic>
      <p:pic>
        <p:nvPicPr>
          <p:cNvPr id="16" name="Graphique 15" descr="Dormir contour">
            <a:extLst>
              <a:ext uri="{FF2B5EF4-FFF2-40B4-BE49-F238E27FC236}">
                <a16:creationId xmlns:a16="http://schemas.microsoft.com/office/drawing/2014/main" id="{84477A2A-58F9-766D-D6C6-A1DA6B4249EF}"/>
              </a:ext>
            </a:extLst>
          </p:cNvPr>
          <p:cNvPicPr>
            <a:picLocks noChangeAspect="1"/>
          </p:cNvPicPr>
          <p:nvPr>
            <p:custDataLst>
              <p:tags r:id="rId5"/>
            </p:custDataLst>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404717" y="4119189"/>
            <a:ext cx="914400" cy="1050893"/>
          </a:xfrm>
          <a:prstGeom prst="rect">
            <a:avLst/>
          </a:prstGeom>
        </p:spPr>
      </p:pic>
      <p:pic>
        <p:nvPicPr>
          <p:cNvPr id="18" name="Graphique 17" descr="Sac de courses avec un remplissage uni">
            <a:extLst>
              <a:ext uri="{FF2B5EF4-FFF2-40B4-BE49-F238E27FC236}">
                <a16:creationId xmlns:a16="http://schemas.microsoft.com/office/drawing/2014/main" id="{07F8C814-0C30-AFCA-EB5B-CC4D27F1E53C}"/>
              </a:ext>
            </a:extLst>
          </p:cNvPr>
          <p:cNvPicPr>
            <a:picLocks noChangeAspect="1"/>
          </p:cNvPicPr>
          <p:nvPr>
            <p:custDataLst>
              <p:tags r:id="rId6"/>
            </p:custDataLst>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888501" y="3626959"/>
            <a:ext cx="914400" cy="914400"/>
          </a:xfrm>
          <a:prstGeom prst="rect">
            <a:avLst/>
          </a:prstGeom>
        </p:spPr>
      </p:pic>
      <p:pic>
        <p:nvPicPr>
          <p:cNvPr id="20" name="Graphique 19" descr="Coupes à champagne contour">
            <a:extLst>
              <a:ext uri="{FF2B5EF4-FFF2-40B4-BE49-F238E27FC236}">
                <a16:creationId xmlns:a16="http://schemas.microsoft.com/office/drawing/2014/main" id="{6C231731-5B6E-6778-5D40-34FFF6FF20A2}"/>
              </a:ext>
            </a:extLst>
          </p:cNvPr>
          <p:cNvPicPr>
            <a:picLocks noChangeAspect="1"/>
          </p:cNvPicPr>
          <p:nvPr>
            <p:custDataLst>
              <p:tags r:id="rId7"/>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306155" y="4712882"/>
            <a:ext cx="914400" cy="914400"/>
          </a:xfrm>
          <a:prstGeom prst="rect">
            <a:avLst/>
          </a:prstGeom>
        </p:spPr>
      </p:pic>
      <p:pic>
        <p:nvPicPr>
          <p:cNvPr id="11" name="Image 10">
            <a:extLst>
              <a:ext uri="{FF2B5EF4-FFF2-40B4-BE49-F238E27FC236}">
                <a16:creationId xmlns:a16="http://schemas.microsoft.com/office/drawing/2014/main" id="{6912E72A-7DEC-41AA-9E24-701551A32A27}"/>
              </a:ext>
            </a:extLst>
          </p:cNvPr>
          <p:cNvPicPr>
            <a:picLocks noChangeAspect="1"/>
          </p:cNvPicPr>
          <p:nvPr>
            <p:custDataLst>
              <p:tags r:id="rId8"/>
            </p:custDataLst>
          </p:nvPr>
        </p:nvPicPr>
        <p:blipFill>
          <a:blip r:embed="rId20">
            <a:extLst>
              <a:ext uri="{BEBA8EAE-BF5A-486C-A8C5-ECC9F3942E4B}">
                <a14:imgProps xmlns:a14="http://schemas.microsoft.com/office/drawing/2010/main">
                  <a14:imgLayer r:embed="rId21">
                    <a14:imgEffect>
                      <a14:saturation sat="0"/>
                    </a14:imgEffect>
                  </a14:imgLayer>
                </a14:imgProps>
              </a:ext>
            </a:extLst>
          </a:blip>
          <a:stretch>
            <a:fillRect/>
          </a:stretch>
        </p:blipFill>
        <p:spPr>
          <a:xfrm>
            <a:off x="4181690" y="-734842"/>
            <a:ext cx="3828620" cy="2481287"/>
          </a:xfrm>
          <a:prstGeom prst="rect">
            <a:avLst/>
          </a:prstGeom>
        </p:spPr>
      </p:pic>
    </p:spTree>
    <p:extLst>
      <p:ext uri="{BB962C8B-B14F-4D97-AF65-F5344CB8AC3E}">
        <p14:creationId xmlns:p14="http://schemas.microsoft.com/office/powerpoint/2010/main" val="79143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96C242-EE67-4227-ACA5-BA66284CE2E5}"/>
              </a:ext>
            </a:extLst>
          </p:cNvPr>
          <p:cNvSpPr>
            <a:spLocks noGrp="1"/>
          </p:cNvSpPr>
          <p:nvPr>
            <p:ph type="ctrTitle"/>
            <p:custDataLst>
              <p:tags r:id="rId1"/>
            </p:custDataLst>
          </p:nvPr>
        </p:nvSpPr>
        <p:spPr>
          <a:xfrm>
            <a:off x="0" y="1138518"/>
            <a:ext cx="12192000" cy="5334000"/>
          </a:xfrm>
          <a:solidFill>
            <a:schemeClr val="bg1">
              <a:lumMod val="75000"/>
              <a:lumOff val="25000"/>
            </a:schemeClr>
          </a:solidFill>
        </p:spPr>
        <p:txBody>
          <a:bodyPr>
            <a:normAutofit/>
          </a:bodyPr>
          <a:lstStyle/>
          <a:p>
            <a:pPr marL="538163" algn="l"/>
            <a:br>
              <a:rPr lang="fr-CA" sz="3600" b="1" dirty="0">
                <a:solidFill>
                  <a:schemeClr val="tx1">
                    <a:lumMod val="75000"/>
                    <a:lumOff val="25000"/>
                  </a:schemeClr>
                </a:solidFill>
                <a:latin typeface="Raleway" panose="020B0003030101060003" pitchFamily="34" charset="0"/>
              </a:rPr>
            </a:br>
            <a:br>
              <a:rPr lang="fr-CA" b="1" dirty="0">
                <a:solidFill>
                  <a:srgbClr val="86C4A7"/>
                </a:solidFill>
                <a:latin typeface="Raleway" panose="020B0003030101060003" pitchFamily="34" charset="0"/>
              </a:rPr>
            </a:br>
            <a:endParaRPr lang="fr-CA" dirty="0"/>
          </a:p>
        </p:txBody>
      </p:sp>
      <p:sp>
        <p:nvSpPr>
          <p:cNvPr id="3" name="Sous-titre 2">
            <a:extLst>
              <a:ext uri="{FF2B5EF4-FFF2-40B4-BE49-F238E27FC236}">
                <a16:creationId xmlns:a16="http://schemas.microsoft.com/office/drawing/2014/main" id="{A4C51680-0119-4D78-A8A0-3707E072A1BD}"/>
              </a:ext>
            </a:extLst>
          </p:cNvPr>
          <p:cNvSpPr>
            <a:spLocks noGrp="1"/>
          </p:cNvSpPr>
          <p:nvPr>
            <p:ph type="subTitle" idx="1"/>
            <p:custDataLst>
              <p:tags r:id="rId2"/>
            </p:custDataLst>
          </p:nvPr>
        </p:nvSpPr>
        <p:spPr>
          <a:xfrm>
            <a:off x="5699531" y="1680562"/>
            <a:ext cx="4514850" cy="538001"/>
          </a:xfrm>
          <a:solidFill>
            <a:schemeClr val="bg1">
              <a:lumMod val="75000"/>
              <a:lumOff val="25000"/>
            </a:schemeClr>
          </a:solidFill>
        </p:spPr>
        <p:txBody>
          <a:bodyPr>
            <a:noAutofit/>
          </a:bodyPr>
          <a:lstStyle/>
          <a:p>
            <a:pPr algn="l"/>
            <a:r>
              <a:rPr lang="fr-CA" sz="3600" b="1" u="sng" dirty="0">
                <a:solidFill>
                  <a:schemeClr val="tx1"/>
                </a:solidFill>
                <a:latin typeface="Raleway" pitchFamily="2" charset="0"/>
              </a:rPr>
              <a:t>Activité physique</a:t>
            </a:r>
          </a:p>
        </p:txBody>
      </p:sp>
      <p:sp>
        <p:nvSpPr>
          <p:cNvPr id="11" name="ZoneTexte 10">
            <a:extLst>
              <a:ext uri="{FF2B5EF4-FFF2-40B4-BE49-F238E27FC236}">
                <a16:creationId xmlns:a16="http://schemas.microsoft.com/office/drawing/2014/main" id="{1B5D23B0-C9F2-4FD6-8CE0-A03852BFBC85}"/>
              </a:ext>
            </a:extLst>
          </p:cNvPr>
          <p:cNvSpPr txBox="1"/>
          <p:nvPr>
            <p:custDataLst>
              <p:tags r:id="rId3"/>
            </p:custDataLst>
          </p:nvPr>
        </p:nvSpPr>
        <p:spPr>
          <a:xfrm>
            <a:off x="5538723" y="3002602"/>
            <a:ext cx="5998402" cy="2462213"/>
          </a:xfrm>
          <a:prstGeom prst="rect">
            <a:avLst/>
          </a:prstGeom>
          <a:noFill/>
        </p:spPr>
        <p:txBody>
          <a:bodyPr wrap="square" rtlCol="0">
            <a:spAutoFit/>
          </a:bodyPr>
          <a:lstStyle/>
          <a:p>
            <a:r>
              <a:rPr lang="fr-CA" sz="2400" dirty="0">
                <a:latin typeface="+mj-lt"/>
              </a:rPr>
              <a:t>En quoi l’activité physique est-elle bénéfique pour la santé mentale? </a:t>
            </a:r>
          </a:p>
          <a:p>
            <a:endParaRPr lang="fr-CA" sz="2400" dirty="0">
              <a:latin typeface="+mj-lt"/>
            </a:endParaRPr>
          </a:p>
          <a:p>
            <a:r>
              <a:rPr lang="fr-CA" sz="2400" dirty="0">
                <a:latin typeface="+mj-lt"/>
              </a:rPr>
              <a:t>Comment pouvons-nous  augmenter notre activité physique dans nos habitudes de vie?</a:t>
            </a:r>
          </a:p>
          <a:p>
            <a:pPr algn="r"/>
            <a:endParaRPr lang="fr-CA" sz="1000" dirty="0"/>
          </a:p>
        </p:txBody>
      </p:sp>
      <p:pic>
        <p:nvPicPr>
          <p:cNvPr id="1026" name="Picture 2" descr="Reprendre une activité physique | Fédération Française des Diabétiques">
            <a:extLst>
              <a:ext uri="{FF2B5EF4-FFF2-40B4-BE49-F238E27FC236}">
                <a16:creationId xmlns:a16="http://schemas.microsoft.com/office/drawing/2014/main" id="{E863CEFE-9A0C-47F7-97AC-6999D91BEA8E}"/>
              </a:ext>
            </a:extLst>
          </p:cNvPr>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654875" y="3049052"/>
            <a:ext cx="4228973" cy="225742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A623CD40-CD51-C1E6-C11D-3910CE1677D4}"/>
              </a:ext>
            </a:extLst>
          </p:cNvPr>
          <p:cNvPicPr>
            <a:picLocks noChangeAspect="1"/>
          </p:cNvPicPr>
          <p:nvPr>
            <p:custDataLst>
              <p:tags r:id="rId5"/>
            </p:custDataLst>
          </p:nvPr>
        </p:nvPicPr>
        <p:blipFill>
          <a:blip r:embed="rId9"/>
          <a:stretch>
            <a:fillRect/>
          </a:stretch>
        </p:blipFill>
        <p:spPr>
          <a:xfrm>
            <a:off x="9528151" y="1370591"/>
            <a:ext cx="914479" cy="914479"/>
          </a:xfrm>
          <a:prstGeom prst="rect">
            <a:avLst/>
          </a:prstGeom>
        </p:spPr>
      </p:pic>
      <p:pic>
        <p:nvPicPr>
          <p:cNvPr id="8" name="Image 7">
            <a:extLst>
              <a:ext uri="{FF2B5EF4-FFF2-40B4-BE49-F238E27FC236}">
                <a16:creationId xmlns:a16="http://schemas.microsoft.com/office/drawing/2014/main" id="{DB5A852A-56B0-4C3B-A75B-FECB883DD0F6}"/>
              </a:ext>
            </a:extLst>
          </p:cNvPr>
          <p:cNvPicPr>
            <a:picLocks noChangeAspect="1"/>
          </p:cNvPicPr>
          <p:nvPr>
            <p:custDataLst>
              <p:tags r:id="rId6"/>
            </p:custDataLst>
          </p:nvPr>
        </p:nvPicPr>
        <p:blipFill>
          <a:blip r:embed="rId10">
            <a:extLst>
              <a:ext uri="{BEBA8EAE-BF5A-486C-A8C5-ECC9F3942E4B}">
                <a14:imgProps xmlns:a14="http://schemas.microsoft.com/office/drawing/2010/main">
                  <a14:imgLayer r:embed="rId11">
                    <a14:imgEffect>
                      <a14:saturation sat="0"/>
                    </a14:imgEffect>
                  </a14:imgLayer>
                </a14:imgProps>
              </a:ext>
            </a:extLst>
          </a:blip>
          <a:stretch>
            <a:fillRect/>
          </a:stretch>
        </p:blipFill>
        <p:spPr>
          <a:xfrm>
            <a:off x="4181690" y="-644726"/>
            <a:ext cx="3828620" cy="2481287"/>
          </a:xfrm>
          <a:prstGeom prst="rect">
            <a:avLst/>
          </a:prstGeom>
        </p:spPr>
      </p:pic>
    </p:spTree>
    <p:extLst>
      <p:ext uri="{BB962C8B-B14F-4D97-AF65-F5344CB8AC3E}">
        <p14:creationId xmlns:p14="http://schemas.microsoft.com/office/powerpoint/2010/main" val="6339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96C242-EE67-4227-ACA5-BA66284CE2E5}"/>
              </a:ext>
            </a:extLst>
          </p:cNvPr>
          <p:cNvSpPr>
            <a:spLocks noGrp="1"/>
          </p:cNvSpPr>
          <p:nvPr>
            <p:ph type="ctrTitle"/>
            <p:custDataLst>
              <p:tags r:id="rId1"/>
            </p:custDataLst>
          </p:nvPr>
        </p:nvSpPr>
        <p:spPr>
          <a:xfrm>
            <a:off x="0" y="1239864"/>
            <a:ext cx="12192000" cy="5176434"/>
          </a:xfrm>
          <a:solidFill>
            <a:schemeClr val="bg1">
              <a:lumMod val="75000"/>
              <a:lumOff val="25000"/>
            </a:schemeClr>
          </a:solidFill>
        </p:spPr>
        <p:txBody>
          <a:bodyPr>
            <a:normAutofit/>
          </a:bodyPr>
          <a:lstStyle/>
          <a:p>
            <a:pPr marL="538163" algn="l"/>
            <a:br>
              <a:rPr lang="fr-CA" sz="3600" b="1" dirty="0">
                <a:solidFill>
                  <a:schemeClr val="tx1">
                    <a:lumMod val="75000"/>
                    <a:lumOff val="25000"/>
                  </a:schemeClr>
                </a:solidFill>
                <a:latin typeface="Raleway" panose="020B0003030101060003" pitchFamily="34" charset="0"/>
              </a:rPr>
            </a:br>
            <a:br>
              <a:rPr lang="fr-CA" sz="3600" b="1" dirty="0">
                <a:solidFill>
                  <a:schemeClr val="tx1">
                    <a:lumMod val="75000"/>
                    <a:lumOff val="25000"/>
                  </a:schemeClr>
                </a:solidFill>
                <a:latin typeface="Raleway" panose="020B0003030101060003" pitchFamily="34" charset="0"/>
              </a:rPr>
            </a:br>
            <a:endParaRPr lang="fr-CA" dirty="0"/>
          </a:p>
        </p:txBody>
      </p:sp>
      <p:sp>
        <p:nvSpPr>
          <p:cNvPr id="3" name="Sous-titre 2">
            <a:extLst>
              <a:ext uri="{FF2B5EF4-FFF2-40B4-BE49-F238E27FC236}">
                <a16:creationId xmlns:a16="http://schemas.microsoft.com/office/drawing/2014/main" id="{A4C51680-0119-4D78-A8A0-3707E072A1BD}"/>
              </a:ext>
            </a:extLst>
          </p:cNvPr>
          <p:cNvSpPr>
            <a:spLocks noGrp="1"/>
          </p:cNvSpPr>
          <p:nvPr>
            <p:ph type="subTitle" idx="1"/>
            <p:custDataLst>
              <p:tags r:id="rId2"/>
            </p:custDataLst>
          </p:nvPr>
        </p:nvSpPr>
        <p:spPr>
          <a:xfrm>
            <a:off x="5850455" y="1692222"/>
            <a:ext cx="5897260" cy="1514763"/>
          </a:xfrm>
          <a:solidFill>
            <a:schemeClr val="bg1">
              <a:lumMod val="75000"/>
              <a:lumOff val="25000"/>
            </a:schemeClr>
          </a:solidFill>
        </p:spPr>
        <p:txBody>
          <a:bodyPr>
            <a:noAutofit/>
          </a:bodyPr>
          <a:lstStyle/>
          <a:p>
            <a:pPr algn="l"/>
            <a:r>
              <a:rPr lang="fr-CA" sz="3200" b="1" u="sng" dirty="0">
                <a:solidFill>
                  <a:schemeClr val="tx1"/>
                </a:solidFill>
                <a:latin typeface="Raleway" panose="020B0003030101060003" pitchFamily="34" charset="0"/>
              </a:rPr>
              <a:t>Utilisation des technologies et des outils numériques</a:t>
            </a:r>
            <a:endParaRPr lang="fr-CA" sz="3200" u="sng" dirty="0">
              <a:solidFill>
                <a:schemeClr val="tx1"/>
              </a:solidFill>
            </a:endParaRPr>
          </a:p>
        </p:txBody>
      </p:sp>
      <p:sp>
        <p:nvSpPr>
          <p:cNvPr id="11" name="ZoneTexte 10">
            <a:extLst>
              <a:ext uri="{FF2B5EF4-FFF2-40B4-BE49-F238E27FC236}">
                <a16:creationId xmlns:a16="http://schemas.microsoft.com/office/drawing/2014/main" id="{1B5D23B0-C9F2-4FD6-8CE0-A03852BFBC85}"/>
              </a:ext>
            </a:extLst>
          </p:cNvPr>
          <p:cNvSpPr txBox="1"/>
          <p:nvPr>
            <p:custDataLst>
              <p:tags r:id="rId3"/>
            </p:custDataLst>
          </p:nvPr>
        </p:nvSpPr>
        <p:spPr>
          <a:xfrm>
            <a:off x="5850455" y="3153866"/>
            <a:ext cx="6094792" cy="3200876"/>
          </a:xfrm>
          <a:prstGeom prst="rect">
            <a:avLst/>
          </a:prstGeom>
          <a:noFill/>
        </p:spPr>
        <p:txBody>
          <a:bodyPr wrap="square" rtlCol="0">
            <a:spAutoFit/>
          </a:bodyPr>
          <a:lstStyle/>
          <a:p>
            <a:r>
              <a:rPr lang="fr-CA" sz="2400" dirty="0">
                <a:latin typeface="+mj-lt"/>
              </a:rPr>
              <a:t>À votre avis, comment l’utilisation des technologies et outils numériques peuvent être profitables et nuisibles aux habitudes de vie? </a:t>
            </a:r>
          </a:p>
          <a:p>
            <a:endParaRPr lang="fr-CA" sz="2400" dirty="0">
              <a:latin typeface="+mj-lt"/>
            </a:endParaRPr>
          </a:p>
          <a:p>
            <a:r>
              <a:rPr lang="fr-CA" sz="2400" dirty="0">
                <a:latin typeface="+mj-lt"/>
              </a:rPr>
              <a:t>Quels moyens pouvons-nous utiliser pour s’aider à en avoir une saine utilisation?</a:t>
            </a:r>
          </a:p>
          <a:p>
            <a:pPr indent="-285750">
              <a:buFont typeface="Wingdings" panose="05000000000000000000" pitchFamily="2" charset="2"/>
              <a:buChar char="ü"/>
            </a:pPr>
            <a:endParaRPr lang="fr-CA" sz="1000" dirty="0"/>
          </a:p>
        </p:txBody>
      </p:sp>
      <p:pic>
        <p:nvPicPr>
          <p:cNvPr id="2054" name="Picture 6" descr="Ventajas del uso de la telefonía móvil en cuarentena - Tu Parada Digital">
            <a:extLst>
              <a:ext uri="{FF2B5EF4-FFF2-40B4-BE49-F238E27FC236}">
                <a16:creationId xmlns:a16="http://schemas.microsoft.com/office/drawing/2014/main" id="{E7C2391A-248E-4575-B2D2-5FA713F821BA}"/>
              </a:ext>
            </a:extLst>
          </p:cNvPr>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246753" y="2871217"/>
            <a:ext cx="4874286" cy="2682556"/>
          </a:xfrm>
          <a:prstGeom prst="rect">
            <a:avLst/>
          </a:prstGeom>
          <a:noFill/>
          <a:ln>
            <a:solidFill>
              <a:schemeClr val="bg1">
                <a:lumMod val="75000"/>
                <a:lumOff val="25000"/>
              </a:schemeClr>
            </a:solidFill>
          </a:ln>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33BC034B-5F21-A388-8151-B61FEB6625AD}"/>
              </a:ext>
            </a:extLst>
          </p:cNvPr>
          <p:cNvPicPr>
            <a:picLocks noChangeAspect="1"/>
          </p:cNvPicPr>
          <p:nvPr>
            <p:custDataLst>
              <p:tags r:id="rId5"/>
            </p:custDataLst>
          </p:nvPr>
        </p:nvPicPr>
        <p:blipFill>
          <a:blip r:embed="rId9"/>
          <a:stretch>
            <a:fillRect/>
          </a:stretch>
        </p:blipFill>
        <p:spPr>
          <a:xfrm>
            <a:off x="10833236" y="2234054"/>
            <a:ext cx="914479" cy="914479"/>
          </a:xfrm>
          <a:prstGeom prst="rect">
            <a:avLst/>
          </a:prstGeom>
        </p:spPr>
      </p:pic>
      <p:pic>
        <p:nvPicPr>
          <p:cNvPr id="8" name="Image 7">
            <a:extLst>
              <a:ext uri="{FF2B5EF4-FFF2-40B4-BE49-F238E27FC236}">
                <a16:creationId xmlns:a16="http://schemas.microsoft.com/office/drawing/2014/main" id="{0575C251-1B2E-4687-A8DB-2A4CCE02B48A}"/>
              </a:ext>
            </a:extLst>
          </p:cNvPr>
          <p:cNvPicPr>
            <a:picLocks noChangeAspect="1"/>
          </p:cNvPicPr>
          <p:nvPr>
            <p:custDataLst>
              <p:tags r:id="rId6"/>
            </p:custDataLst>
          </p:nvPr>
        </p:nvPicPr>
        <p:blipFill>
          <a:blip r:embed="rId10">
            <a:extLst>
              <a:ext uri="{BEBA8EAE-BF5A-486C-A8C5-ECC9F3942E4B}">
                <a14:imgProps xmlns:a14="http://schemas.microsoft.com/office/drawing/2010/main">
                  <a14:imgLayer r:embed="rId11">
                    <a14:imgEffect>
                      <a14:saturation sat="0"/>
                    </a14:imgEffect>
                  </a14:imgLayer>
                </a14:imgProps>
              </a:ext>
            </a:extLst>
          </a:blip>
          <a:stretch>
            <a:fillRect/>
          </a:stretch>
        </p:blipFill>
        <p:spPr>
          <a:xfrm>
            <a:off x="4181690" y="-468416"/>
            <a:ext cx="3828620" cy="2277551"/>
          </a:xfrm>
          <a:prstGeom prst="rect">
            <a:avLst/>
          </a:prstGeom>
        </p:spPr>
      </p:pic>
    </p:spTree>
    <p:extLst>
      <p:ext uri="{BB962C8B-B14F-4D97-AF65-F5344CB8AC3E}">
        <p14:creationId xmlns:p14="http://schemas.microsoft.com/office/powerpoint/2010/main" val="198323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circle(in)">
                                      <p:cBhvr>
                                        <p:cTn id="7" dur="2000"/>
                                        <p:tgtEl>
                                          <p:spTgt spid="205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96C242-EE67-4227-ACA5-BA66284CE2E5}"/>
              </a:ext>
            </a:extLst>
          </p:cNvPr>
          <p:cNvSpPr>
            <a:spLocks noGrp="1"/>
          </p:cNvSpPr>
          <p:nvPr>
            <p:ph type="ctrTitle"/>
            <p:custDataLst>
              <p:tags r:id="rId1"/>
            </p:custDataLst>
          </p:nvPr>
        </p:nvSpPr>
        <p:spPr>
          <a:xfrm>
            <a:off x="-1" y="1264101"/>
            <a:ext cx="12192000" cy="5150999"/>
          </a:xfrm>
          <a:solidFill>
            <a:schemeClr val="bg1">
              <a:lumMod val="75000"/>
              <a:lumOff val="25000"/>
            </a:schemeClr>
          </a:solidFill>
        </p:spPr>
        <p:txBody>
          <a:bodyPr>
            <a:normAutofit/>
          </a:bodyPr>
          <a:lstStyle/>
          <a:p>
            <a:pPr marL="538163" algn="l"/>
            <a:br>
              <a:rPr lang="fr-CA" sz="3600" b="1" dirty="0">
                <a:solidFill>
                  <a:schemeClr val="tx1">
                    <a:lumMod val="75000"/>
                    <a:lumOff val="25000"/>
                  </a:schemeClr>
                </a:solidFill>
                <a:latin typeface="Raleway" panose="020B0003030101060003" pitchFamily="34" charset="0"/>
              </a:rPr>
            </a:br>
            <a:br>
              <a:rPr lang="fr-CA" sz="3600" b="1" dirty="0">
                <a:solidFill>
                  <a:schemeClr val="tx1">
                    <a:lumMod val="75000"/>
                    <a:lumOff val="25000"/>
                  </a:schemeClr>
                </a:solidFill>
                <a:latin typeface="Raleway" panose="020B0003030101060003" pitchFamily="34" charset="0"/>
              </a:rPr>
            </a:br>
            <a:endParaRPr lang="fr-CA" dirty="0"/>
          </a:p>
        </p:txBody>
      </p:sp>
      <p:sp>
        <p:nvSpPr>
          <p:cNvPr id="3" name="Sous-titre 2">
            <a:extLst>
              <a:ext uri="{FF2B5EF4-FFF2-40B4-BE49-F238E27FC236}">
                <a16:creationId xmlns:a16="http://schemas.microsoft.com/office/drawing/2014/main" id="{A4C51680-0119-4D78-A8A0-3707E072A1BD}"/>
              </a:ext>
            </a:extLst>
          </p:cNvPr>
          <p:cNvSpPr>
            <a:spLocks noGrp="1"/>
          </p:cNvSpPr>
          <p:nvPr>
            <p:ph type="subTitle" idx="1"/>
            <p:custDataLst>
              <p:tags r:id="rId2"/>
            </p:custDataLst>
          </p:nvPr>
        </p:nvSpPr>
        <p:spPr>
          <a:xfrm>
            <a:off x="5827363" y="1798696"/>
            <a:ext cx="4514850" cy="538001"/>
          </a:xfrm>
          <a:solidFill>
            <a:schemeClr val="bg1">
              <a:lumMod val="75000"/>
              <a:lumOff val="25000"/>
            </a:schemeClr>
          </a:solidFill>
        </p:spPr>
        <p:txBody>
          <a:bodyPr>
            <a:noAutofit/>
          </a:bodyPr>
          <a:lstStyle/>
          <a:p>
            <a:pPr algn="l"/>
            <a:r>
              <a:rPr lang="fr-CA" sz="3200" b="1" u="sng" dirty="0">
                <a:solidFill>
                  <a:schemeClr val="tx1"/>
                </a:solidFill>
              </a:rPr>
              <a:t>Alimentation</a:t>
            </a:r>
          </a:p>
        </p:txBody>
      </p:sp>
      <p:sp>
        <p:nvSpPr>
          <p:cNvPr id="11" name="ZoneTexte 10">
            <a:extLst>
              <a:ext uri="{FF2B5EF4-FFF2-40B4-BE49-F238E27FC236}">
                <a16:creationId xmlns:a16="http://schemas.microsoft.com/office/drawing/2014/main" id="{1B5D23B0-C9F2-4FD6-8CE0-A03852BFBC85}"/>
              </a:ext>
            </a:extLst>
          </p:cNvPr>
          <p:cNvSpPr txBox="1"/>
          <p:nvPr>
            <p:custDataLst>
              <p:tags r:id="rId3"/>
            </p:custDataLst>
          </p:nvPr>
        </p:nvSpPr>
        <p:spPr>
          <a:xfrm>
            <a:off x="5827363" y="3159593"/>
            <a:ext cx="5873857" cy="1938992"/>
          </a:xfrm>
          <a:prstGeom prst="rect">
            <a:avLst/>
          </a:prstGeom>
          <a:noFill/>
        </p:spPr>
        <p:txBody>
          <a:bodyPr wrap="square" rtlCol="0">
            <a:spAutoFit/>
          </a:bodyPr>
          <a:lstStyle/>
          <a:p>
            <a:r>
              <a:rPr lang="fr-CA" sz="2400" dirty="0">
                <a:latin typeface="+mj-lt"/>
              </a:rPr>
              <a:t>À votre avis, qu’est-ce qu’une saine alimentation?  </a:t>
            </a:r>
          </a:p>
          <a:p>
            <a:endParaRPr lang="fr-CA" sz="2400" dirty="0">
              <a:latin typeface="+mj-lt"/>
            </a:endParaRPr>
          </a:p>
          <a:p>
            <a:r>
              <a:rPr lang="fr-CA" sz="2400" dirty="0">
                <a:latin typeface="+mj-lt"/>
              </a:rPr>
              <a:t>Quels seraient les moyens à se donner pour favoriser son alimentation?</a:t>
            </a:r>
          </a:p>
        </p:txBody>
      </p:sp>
      <p:pic>
        <p:nvPicPr>
          <p:cNvPr id="4098" name="Picture 2" descr="Comment bien se nourrir en période d'examens">
            <a:extLst>
              <a:ext uri="{FF2B5EF4-FFF2-40B4-BE49-F238E27FC236}">
                <a16:creationId xmlns:a16="http://schemas.microsoft.com/office/drawing/2014/main" id="{FF3CD3BD-200A-47F1-8E91-ACEC642844D1}"/>
              </a:ext>
            </a:extLst>
          </p:cNvPr>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654876" y="3204159"/>
            <a:ext cx="4382073" cy="246140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ED62B0C1-49B7-BF14-8B15-7638508C9A8E}"/>
              </a:ext>
            </a:extLst>
          </p:cNvPr>
          <p:cNvPicPr>
            <a:picLocks noChangeAspect="1"/>
          </p:cNvPicPr>
          <p:nvPr>
            <p:custDataLst>
              <p:tags r:id="rId5"/>
            </p:custDataLst>
          </p:nvPr>
        </p:nvPicPr>
        <p:blipFill>
          <a:blip r:embed="rId9"/>
          <a:stretch>
            <a:fillRect/>
          </a:stretch>
        </p:blipFill>
        <p:spPr>
          <a:xfrm>
            <a:off x="8584703" y="1504025"/>
            <a:ext cx="914479" cy="914479"/>
          </a:xfrm>
          <a:prstGeom prst="rect">
            <a:avLst/>
          </a:prstGeom>
        </p:spPr>
      </p:pic>
      <p:pic>
        <p:nvPicPr>
          <p:cNvPr id="8" name="Image 7">
            <a:extLst>
              <a:ext uri="{FF2B5EF4-FFF2-40B4-BE49-F238E27FC236}">
                <a16:creationId xmlns:a16="http://schemas.microsoft.com/office/drawing/2014/main" id="{02B4A7A7-C034-4A72-AF2B-50EE8FB3A22D}"/>
              </a:ext>
            </a:extLst>
          </p:cNvPr>
          <p:cNvPicPr>
            <a:picLocks noChangeAspect="1"/>
          </p:cNvPicPr>
          <p:nvPr>
            <p:custDataLst>
              <p:tags r:id="rId6"/>
            </p:custDataLst>
          </p:nvPr>
        </p:nvPicPr>
        <p:blipFill>
          <a:blip r:embed="rId10">
            <a:extLst>
              <a:ext uri="{BEBA8EAE-BF5A-486C-A8C5-ECC9F3942E4B}">
                <a14:imgProps xmlns:a14="http://schemas.microsoft.com/office/drawing/2010/main">
                  <a14:imgLayer r:embed="rId11">
                    <a14:imgEffect>
                      <a14:saturation sat="0"/>
                    </a14:imgEffect>
                  </a14:imgLayer>
                </a14:imgProps>
              </a:ext>
            </a:extLst>
          </a:blip>
          <a:stretch>
            <a:fillRect/>
          </a:stretch>
        </p:blipFill>
        <p:spPr>
          <a:xfrm>
            <a:off x="4181689" y="-638208"/>
            <a:ext cx="3828620" cy="2481287"/>
          </a:xfrm>
          <a:prstGeom prst="rect">
            <a:avLst/>
          </a:prstGeom>
        </p:spPr>
      </p:pic>
    </p:spTree>
    <p:extLst>
      <p:ext uri="{BB962C8B-B14F-4D97-AF65-F5344CB8AC3E}">
        <p14:creationId xmlns:p14="http://schemas.microsoft.com/office/powerpoint/2010/main" val="209160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circle(in)">
                                      <p:cBhvr>
                                        <p:cTn id="10"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96C242-EE67-4227-ACA5-BA66284CE2E5}"/>
              </a:ext>
            </a:extLst>
          </p:cNvPr>
          <p:cNvSpPr>
            <a:spLocks noGrp="1"/>
          </p:cNvSpPr>
          <p:nvPr>
            <p:ph type="ctrTitle"/>
            <p:custDataLst>
              <p:tags r:id="rId1"/>
            </p:custDataLst>
          </p:nvPr>
        </p:nvSpPr>
        <p:spPr>
          <a:xfrm>
            <a:off x="0" y="1140906"/>
            <a:ext cx="12191999" cy="5276143"/>
          </a:xfrm>
          <a:solidFill>
            <a:schemeClr val="bg1">
              <a:lumMod val="75000"/>
              <a:lumOff val="25000"/>
            </a:schemeClr>
          </a:solidFill>
        </p:spPr>
        <p:txBody>
          <a:bodyPr>
            <a:normAutofit/>
          </a:bodyPr>
          <a:lstStyle/>
          <a:p>
            <a:pPr marL="538163" algn="l"/>
            <a:br>
              <a:rPr lang="fr-CA" sz="3600" b="1" dirty="0">
                <a:solidFill>
                  <a:schemeClr val="tx1">
                    <a:lumMod val="75000"/>
                    <a:lumOff val="25000"/>
                  </a:schemeClr>
                </a:solidFill>
                <a:latin typeface="Raleway" panose="020B0003030101060003" pitchFamily="34" charset="0"/>
              </a:rPr>
            </a:br>
            <a:br>
              <a:rPr lang="fr-CA" sz="3600" b="1" dirty="0">
                <a:solidFill>
                  <a:schemeClr val="tx1">
                    <a:lumMod val="75000"/>
                    <a:lumOff val="25000"/>
                  </a:schemeClr>
                </a:solidFill>
                <a:latin typeface="Raleway" panose="020B0003030101060003" pitchFamily="34" charset="0"/>
              </a:rPr>
            </a:br>
            <a:endParaRPr lang="fr-CA" dirty="0"/>
          </a:p>
        </p:txBody>
      </p:sp>
      <p:sp>
        <p:nvSpPr>
          <p:cNvPr id="3" name="Sous-titre 2">
            <a:extLst>
              <a:ext uri="{FF2B5EF4-FFF2-40B4-BE49-F238E27FC236}">
                <a16:creationId xmlns:a16="http://schemas.microsoft.com/office/drawing/2014/main" id="{A4C51680-0119-4D78-A8A0-3707E072A1BD}"/>
              </a:ext>
            </a:extLst>
          </p:cNvPr>
          <p:cNvSpPr>
            <a:spLocks noGrp="1"/>
          </p:cNvSpPr>
          <p:nvPr>
            <p:ph type="subTitle" idx="1"/>
            <p:custDataLst>
              <p:tags r:id="rId2"/>
            </p:custDataLst>
          </p:nvPr>
        </p:nvSpPr>
        <p:spPr>
          <a:xfrm>
            <a:off x="5660246" y="1594844"/>
            <a:ext cx="3970438" cy="538001"/>
          </a:xfrm>
          <a:solidFill>
            <a:schemeClr val="bg1">
              <a:lumMod val="75000"/>
              <a:lumOff val="25000"/>
            </a:schemeClr>
          </a:solidFill>
        </p:spPr>
        <p:txBody>
          <a:bodyPr>
            <a:noAutofit/>
          </a:bodyPr>
          <a:lstStyle/>
          <a:p>
            <a:pPr algn="l"/>
            <a:r>
              <a:rPr lang="fr-CA" sz="3600" b="1" u="sng" dirty="0">
                <a:solidFill>
                  <a:schemeClr val="tx1"/>
                </a:solidFill>
                <a:latin typeface="Raleway" panose="020B0003030101060003" pitchFamily="34" charset="0"/>
              </a:rPr>
              <a:t>Sommeil</a:t>
            </a:r>
            <a:endParaRPr lang="fr-CA" sz="3600" u="sng" dirty="0">
              <a:solidFill>
                <a:schemeClr val="tx1"/>
              </a:solidFill>
            </a:endParaRPr>
          </a:p>
        </p:txBody>
      </p:sp>
      <p:sp>
        <p:nvSpPr>
          <p:cNvPr id="11" name="ZoneTexte 10">
            <a:extLst>
              <a:ext uri="{FF2B5EF4-FFF2-40B4-BE49-F238E27FC236}">
                <a16:creationId xmlns:a16="http://schemas.microsoft.com/office/drawing/2014/main" id="{1B5D23B0-C9F2-4FD6-8CE0-A03852BFBC85}"/>
              </a:ext>
            </a:extLst>
          </p:cNvPr>
          <p:cNvSpPr txBox="1"/>
          <p:nvPr>
            <p:custDataLst>
              <p:tags r:id="rId3"/>
            </p:custDataLst>
          </p:nvPr>
        </p:nvSpPr>
        <p:spPr>
          <a:xfrm>
            <a:off x="5630449" y="3008139"/>
            <a:ext cx="5978682" cy="2462213"/>
          </a:xfrm>
          <a:prstGeom prst="rect">
            <a:avLst/>
          </a:prstGeom>
          <a:noFill/>
        </p:spPr>
        <p:txBody>
          <a:bodyPr wrap="square" rtlCol="0">
            <a:spAutoFit/>
          </a:bodyPr>
          <a:lstStyle/>
          <a:p>
            <a:r>
              <a:rPr lang="fr-CA" sz="2400" dirty="0">
                <a:latin typeface="+mj-lt"/>
              </a:rPr>
              <a:t>À votre avis, qu’est-ce qui nuit au sommeil? Qu’est-ce qui le favorise?</a:t>
            </a:r>
          </a:p>
          <a:p>
            <a:r>
              <a:rPr lang="fr-CA" sz="2400" dirty="0">
                <a:latin typeface="+mj-lt"/>
              </a:rPr>
              <a:t> </a:t>
            </a:r>
          </a:p>
          <a:p>
            <a:r>
              <a:rPr lang="fr-CA" sz="2400" dirty="0">
                <a:latin typeface="+mj-lt"/>
              </a:rPr>
              <a:t>À votre avis, quels seraient les moyens à se donner pour favoriser son sommeil?</a:t>
            </a:r>
          </a:p>
          <a:p>
            <a:pPr algn="r"/>
            <a:endParaRPr lang="fr-CA" sz="1000" dirty="0">
              <a:latin typeface="Raleway" pitchFamily="2" charset="0"/>
            </a:endParaRPr>
          </a:p>
        </p:txBody>
      </p:sp>
      <p:pic>
        <p:nvPicPr>
          <p:cNvPr id="3074" name="Picture 2" descr="Réveil difficile: 5 conseils pour devenir &quot;du matin&quot; | Le Huffington ...">
            <a:extLst>
              <a:ext uri="{FF2B5EF4-FFF2-40B4-BE49-F238E27FC236}">
                <a16:creationId xmlns:a16="http://schemas.microsoft.com/office/drawing/2014/main" id="{245747AD-4BCB-45F3-94FF-F002DD102ABE}"/>
              </a:ext>
            </a:extLst>
          </p:cNvPr>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619017" y="3032261"/>
            <a:ext cx="4428565" cy="248357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79914217-7108-5CC4-2502-E2F4737A40A0}"/>
              </a:ext>
            </a:extLst>
          </p:cNvPr>
          <p:cNvPicPr>
            <a:picLocks noChangeAspect="1"/>
          </p:cNvPicPr>
          <p:nvPr>
            <p:custDataLst>
              <p:tags r:id="rId5"/>
            </p:custDataLst>
          </p:nvPr>
        </p:nvPicPr>
        <p:blipFill>
          <a:blip r:embed="rId9"/>
          <a:stretch>
            <a:fillRect/>
          </a:stretch>
        </p:blipFill>
        <p:spPr>
          <a:xfrm>
            <a:off x="7758169" y="1387648"/>
            <a:ext cx="914479" cy="1048603"/>
          </a:xfrm>
          <a:prstGeom prst="rect">
            <a:avLst/>
          </a:prstGeom>
        </p:spPr>
      </p:pic>
      <p:pic>
        <p:nvPicPr>
          <p:cNvPr id="8" name="Image 7">
            <a:extLst>
              <a:ext uri="{FF2B5EF4-FFF2-40B4-BE49-F238E27FC236}">
                <a16:creationId xmlns:a16="http://schemas.microsoft.com/office/drawing/2014/main" id="{4FE32F93-600E-4DC3-BC30-390E321E737E}"/>
              </a:ext>
            </a:extLst>
          </p:cNvPr>
          <p:cNvPicPr>
            <a:picLocks noChangeAspect="1"/>
          </p:cNvPicPr>
          <p:nvPr>
            <p:custDataLst>
              <p:tags r:id="rId6"/>
            </p:custDataLst>
          </p:nvPr>
        </p:nvPicPr>
        <p:blipFill>
          <a:blip r:embed="rId10">
            <a:extLst>
              <a:ext uri="{BEBA8EAE-BF5A-486C-A8C5-ECC9F3942E4B}">
                <a14:imgProps xmlns:a14="http://schemas.microsoft.com/office/drawing/2010/main">
                  <a14:imgLayer r:embed="rId11">
                    <a14:imgEffect>
                      <a14:saturation sat="0"/>
                    </a14:imgEffect>
                  </a14:imgLayer>
                </a14:imgProps>
              </a:ext>
            </a:extLst>
          </a:blip>
          <a:stretch>
            <a:fillRect/>
          </a:stretch>
        </p:blipFill>
        <p:spPr>
          <a:xfrm>
            <a:off x="4181690" y="-468416"/>
            <a:ext cx="3828620" cy="2179229"/>
          </a:xfrm>
          <a:prstGeom prst="rect">
            <a:avLst/>
          </a:prstGeom>
        </p:spPr>
      </p:pic>
    </p:spTree>
    <p:extLst>
      <p:ext uri="{BB962C8B-B14F-4D97-AF65-F5344CB8AC3E}">
        <p14:creationId xmlns:p14="http://schemas.microsoft.com/office/powerpoint/2010/main" val="261859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circle(in)">
                                      <p:cBhvr>
                                        <p:cTn id="10"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96C242-EE67-4227-ACA5-BA66284CE2E5}"/>
              </a:ext>
            </a:extLst>
          </p:cNvPr>
          <p:cNvSpPr>
            <a:spLocks noGrp="1"/>
          </p:cNvSpPr>
          <p:nvPr>
            <p:ph type="ctrTitle"/>
            <p:custDataLst>
              <p:tags r:id="rId1"/>
            </p:custDataLst>
          </p:nvPr>
        </p:nvSpPr>
        <p:spPr>
          <a:xfrm>
            <a:off x="0" y="1084881"/>
            <a:ext cx="12192000" cy="5454205"/>
          </a:xfrm>
          <a:solidFill>
            <a:schemeClr val="bg1">
              <a:lumMod val="75000"/>
              <a:lumOff val="25000"/>
            </a:schemeClr>
          </a:solidFill>
        </p:spPr>
        <p:txBody>
          <a:bodyPr>
            <a:normAutofit/>
          </a:bodyPr>
          <a:lstStyle/>
          <a:p>
            <a:pPr marL="538163" algn="l"/>
            <a:br>
              <a:rPr lang="fr-CA" sz="3600" b="1" dirty="0">
                <a:solidFill>
                  <a:schemeClr val="tx1">
                    <a:lumMod val="75000"/>
                    <a:lumOff val="25000"/>
                  </a:schemeClr>
                </a:solidFill>
                <a:latin typeface="Raleway" panose="020B0003030101060003" pitchFamily="34" charset="0"/>
              </a:rPr>
            </a:br>
            <a:br>
              <a:rPr lang="fr-CA" sz="3600" b="1" dirty="0">
                <a:solidFill>
                  <a:schemeClr val="tx1">
                    <a:lumMod val="75000"/>
                    <a:lumOff val="25000"/>
                  </a:schemeClr>
                </a:solidFill>
                <a:latin typeface="Raleway" panose="020B0003030101060003" pitchFamily="34" charset="0"/>
              </a:rPr>
            </a:br>
            <a:endParaRPr lang="fr-CA" dirty="0"/>
          </a:p>
        </p:txBody>
      </p:sp>
      <p:sp>
        <p:nvSpPr>
          <p:cNvPr id="3" name="Sous-titre 2">
            <a:extLst>
              <a:ext uri="{FF2B5EF4-FFF2-40B4-BE49-F238E27FC236}">
                <a16:creationId xmlns:a16="http://schemas.microsoft.com/office/drawing/2014/main" id="{A4C51680-0119-4D78-A8A0-3707E072A1BD}"/>
              </a:ext>
            </a:extLst>
          </p:cNvPr>
          <p:cNvSpPr>
            <a:spLocks noGrp="1"/>
          </p:cNvSpPr>
          <p:nvPr>
            <p:ph type="subTitle" idx="1"/>
            <p:custDataLst>
              <p:tags r:id="rId2"/>
            </p:custDataLst>
          </p:nvPr>
        </p:nvSpPr>
        <p:spPr>
          <a:xfrm>
            <a:off x="5611165" y="1352076"/>
            <a:ext cx="5501120" cy="1323890"/>
          </a:xfrm>
          <a:solidFill>
            <a:schemeClr val="bg1">
              <a:lumMod val="75000"/>
              <a:lumOff val="25000"/>
            </a:schemeClr>
          </a:solidFill>
        </p:spPr>
        <p:txBody>
          <a:bodyPr>
            <a:noAutofit/>
          </a:bodyPr>
          <a:lstStyle/>
          <a:p>
            <a:pPr algn="l"/>
            <a:r>
              <a:rPr lang="fr-CA" sz="3200" b="1" u="sng" dirty="0">
                <a:solidFill>
                  <a:schemeClr val="tx1"/>
                </a:solidFill>
                <a:latin typeface="Raleway" pitchFamily="2" charset="0"/>
              </a:rPr>
              <a:t>Consommation d’alcool, de cannabis et d’autres drogues</a:t>
            </a:r>
          </a:p>
        </p:txBody>
      </p:sp>
      <p:sp>
        <p:nvSpPr>
          <p:cNvPr id="11" name="ZoneTexte 10">
            <a:extLst>
              <a:ext uri="{FF2B5EF4-FFF2-40B4-BE49-F238E27FC236}">
                <a16:creationId xmlns:a16="http://schemas.microsoft.com/office/drawing/2014/main" id="{1B5D23B0-C9F2-4FD6-8CE0-A03852BFBC85}"/>
              </a:ext>
            </a:extLst>
          </p:cNvPr>
          <p:cNvSpPr txBox="1"/>
          <p:nvPr>
            <p:custDataLst>
              <p:tags r:id="rId3"/>
            </p:custDataLst>
          </p:nvPr>
        </p:nvSpPr>
        <p:spPr>
          <a:xfrm>
            <a:off x="5662905" y="3082185"/>
            <a:ext cx="5934136" cy="2585323"/>
          </a:xfrm>
          <a:prstGeom prst="rect">
            <a:avLst/>
          </a:prstGeom>
          <a:noFill/>
        </p:spPr>
        <p:txBody>
          <a:bodyPr wrap="square" rtlCol="0">
            <a:spAutoFit/>
          </a:bodyPr>
          <a:lstStyle/>
          <a:p>
            <a:r>
              <a:rPr lang="fr-CA" sz="2400" dirty="0">
                <a:latin typeface="+mj-lt"/>
              </a:rPr>
              <a:t>Quels sont les signes de dépendance à surveiller lors de consommation (la sienne ou celle de son entourage) ?  </a:t>
            </a:r>
          </a:p>
          <a:p>
            <a:endParaRPr lang="fr-CA" sz="2400" dirty="0">
              <a:latin typeface="+mj-lt"/>
            </a:endParaRPr>
          </a:p>
          <a:p>
            <a:r>
              <a:rPr lang="fr-CA" sz="2400" dirty="0">
                <a:latin typeface="+mj-lt"/>
              </a:rPr>
              <a:t>Dans quels contextes devrions-nous nous abstenir de consommer? </a:t>
            </a:r>
          </a:p>
          <a:p>
            <a:endParaRPr lang="fr-CA" dirty="0"/>
          </a:p>
        </p:txBody>
      </p:sp>
      <p:pic>
        <p:nvPicPr>
          <p:cNvPr id="1026" name="Picture 2" descr="Les addictions : Alcool, drogue, médicaments, nourriture, sport ...">
            <a:extLst>
              <a:ext uri="{FF2B5EF4-FFF2-40B4-BE49-F238E27FC236}">
                <a16:creationId xmlns:a16="http://schemas.microsoft.com/office/drawing/2014/main" id="{0C7AF5E7-90C0-4171-BE91-A4DFBBF03415}"/>
              </a:ext>
            </a:extLst>
          </p:cNvPr>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594959" y="2991970"/>
            <a:ext cx="4472987" cy="251412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E4F0D872-3066-411D-A16B-0378FAB7B9F3}"/>
              </a:ext>
            </a:extLst>
          </p:cNvPr>
          <p:cNvPicPr>
            <a:picLocks noChangeAspect="1"/>
          </p:cNvPicPr>
          <p:nvPr>
            <p:custDataLst>
              <p:tags r:id="rId5"/>
            </p:custDataLst>
          </p:nvPr>
        </p:nvPicPr>
        <p:blipFill>
          <a:blip r:embed="rId9"/>
          <a:stretch>
            <a:fillRect/>
          </a:stretch>
        </p:blipFill>
        <p:spPr>
          <a:xfrm>
            <a:off x="10848626" y="1507357"/>
            <a:ext cx="914479" cy="914479"/>
          </a:xfrm>
          <a:prstGeom prst="rect">
            <a:avLst/>
          </a:prstGeom>
        </p:spPr>
      </p:pic>
      <p:pic>
        <p:nvPicPr>
          <p:cNvPr id="8" name="Image 7">
            <a:extLst>
              <a:ext uri="{FF2B5EF4-FFF2-40B4-BE49-F238E27FC236}">
                <a16:creationId xmlns:a16="http://schemas.microsoft.com/office/drawing/2014/main" id="{1C5831A3-F1C2-47D7-B187-4F8FD5AF04DC}"/>
              </a:ext>
            </a:extLst>
          </p:cNvPr>
          <p:cNvPicPr>
            <a:picLocks noChangeAspect="1"/>
          </p:cNvPicPr>
          <p:nvPr>
            <p:custDataLst>
              <p:tags r:id="rId6"/>
            </p:custDataLst>
          </p:nvPr>
        </p:nvPicPr>
        <p:blipFill>
          <a:blip r:embed="rId10">
            <a:extLst>
              <a:ext uri="{BEBA8EAE-BF5A-486C-A8C5-ECC9F3942E4B}">
                <a14:imgProps xmlns:a14="http://schemas.microsoft.com/office/drawing/2010/main">
                  <a14:imgLayer r:embed="rId11">
                    <a14:imgEffect>
                      <a14:saturation sat="0"/>
                    </a14:imgEffect>
                  </a14:imgLayer>
                </a14:imgProps>
              </a:ext>
            </a:extLst>
          </a:blip>
          <a:stretch>
            <a:fillRect/>
          </a:stretch>
        </p:blipFill>
        <p:spPr>
          <a:xfrm>
            <a:off x="4214424" y="-704391"/>
            <a:ext cx="3828620" cy="2481287"/>
          </a:xfrm>
          <a:prstGeom prst="rect">
            <a:avLst/>
          </a:prstGeom>
        </p:spPr>
      </p:pic>
    </p:spTree>
    <p:extLst>
      <p:ext uri="{BB962C8B-B14F-4D97-AF65-F5344CB8AC3E}">
        <p14:creationId xmlns:p14="http://schemas.microsoft.com/office/powerpoint/2010/main" val="414572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07.xml><?xml version="1.0" encoding="utf-8"?>
<p:tagLst xmlns:a="http://schemas.openxmlformats.org/drawingml/2006/main" xmlns:r="http://schemas.openxmlformats.org/officeDocument/2006/relationships" xmlns:p="http://schemas.openxmlformats.org/presentationml/2006/main">
  <p:tag name="NUM" val="5"/>
</p:tagLst>
</file>

<file path=ppt/tags/tag108.xml><?xml version="1.0" encoding="utf-8"?>
<p:tagLst xmlns:a="http://schemas.openxmlformats.org/drawingml/2006/main" xmlns:r="http://schemas.openxmlformats.org/officeDocument/2006/relationships" xmlns:p="http://schemas.openxmlformats.org/presentationml/2006/main">
  <p:tag name="NUM" val="6"/>
</p:tagLst>
</file>

<file path=ppt/tags/tag109.xml><?xml version="1.0" encoding="utf-8"?>
<p:tagLst xmlns:a="http://schemas.openxmlformats.org/drawingml/2006/main" xmlns:r="http://schemas.openxmlformats.org/officeDocument/2006/relationships" xmlns:p="http://schemas.openxmlformats.org/presentationml/2006/main">
  <p:tag name="NUM" val="7"/>
</p:tagLst>
</file>

<file path=ppt/tags/tag11.xml><?xml version="1.0" encoding="utf-8"?>
<p:tagLst xmlns:a="http://schemas.openxmlformats.org/drawingml/2006/main" xmlns:r="http://schemas.openxmlformats.org/officeDocument/2006/relationships" xmlns:p="http://schemas.openxmlformats.org/presentationml/2006/main">
  <p:tag name="NUM" val="7"/>
</p:tagLst>
</file>

<file path=ppt/tags/tag110.xml><?xml version="1.0" encoding="utf-8"?>
<p:tagLst xmlns:a="http://schemas.openxmlformats.org/drawingml/2006/main" xmlns:r="http://schemas.openxmlformats.org/officeDocument/2006/relationships" xmlns:p="http://schemas.openxmlformats.org/presentationml/2006/main">
  <p:tag name="NUM" val="8"/>
</p:tagLst>
</file>

<file path=ppt/tags/tag111.xml><?xml version="1.0" encoding="utf-8"?>
<p:tagLst xmlns:a="http://schemas.openxmlformats.org/drawingml/2006/main" xmlns:r="http://schemas.openxmlformats.org/officeDocument/2006/relationships" xmlns:p="http://schemas.openxmlformats.org/presentationml/2006/main">
  <p:tag name="NUM" val="9"/>
</p:tagLst>
</file>

<file path=ppt/tags/tag112.xml><?xml version="1.0" encoding="utf-8"?>
<p:tagLst xmlns:a="http://schemas.openxmlformats.org/drawingml/2006/main" xmlns:r="http://schemas.openxmlformats.org/officeDocument/2006/relationships" xmlns:p="http://schemas.openxmlformats.org/presentationml/2006/main">
  <p:tag name="NUM" val="10"/>
</p:tagLst>
</file>

<file path=ppt/tags/tag113.xml><?xml version="1.0" encoding="utf-8"?>
<p:tagLst xmlns:a="http://schemas.openxmlformats.org/drawingml/2006/main" xmlns:r="http://schemas.openxmlformats.org/officeDocument/2006/relationships" xmlns:p="http://schemas.openxmlformats.org/presentationml/2006/main">
  <p:tag name="NUM" val="11"/>
</p:tagLst>
</file>

<file path=ppt/tags/tag114.xml><?xml version="1.0" encoding="utf-8"?>
<p:tagLst xmlns:a="http://schemas.openxmlformats.org/drawingml/2006/main" xmlns:r="http://schemas.openxmlformats.org/officeDocument/2006/relationships" xmlns:p="http://schemas.openxmlformats.org/presentationml/2006/main">
  <p:tag name="NUM" val="12"/>
</p:tagLst>
</file>

<file path=ppt/tags/tag115.xml><?xml version="1.0" encoding="utf-8"?>
<p:tagLst xmlns:a="http://schemas.openxmlformats.org/drawingml/2006/main" xmlns:r="http://schemas.openxmlformats.org/officeDocument/2006/relationships" xmlns:p="http://schemas.openxmlformats.org/presentationml/2006/main">
  <p:tag name="NUM" val="13"/>
</p:tagLst>
</file>

<file path=ppt/tags/tag116.xml><?xml version="1.0" encoding="utf-8"?>
<p:tagLst xmlns:a="http://schemas.openxmlformats.org/drawingml/2006/main" xmlns:r="http://schemas.openxmlformats.org/officeDocument/2006/relationships" xmlns:p="http://schemas.openxmlformats.org/presentationml/2006/main">
  <p:tag name="NUM" val="14"/>
</p:tagLst>
</file>

<file path=ppt/tags/tag117.xml><?xml version="1.0" encoding="utf-8"?>
<p:tagLst xmlns:a="http://schemas.openxmlformats.org/drawingml/2006/main" xmlns:r="http://schemas.openxmlformats.org/officeDocument/2006/relationships" xmlns:p="http://schemas.openxmlformats.org/presentationml/2006/main">
  <p:tag name="NUM" val="15"/>
</p:tagLst>
</file>

<file path=ppt/tags/tag118.xml><?xml version="1.0" encoding="utf-8"?>
<p:tagLst xmlns:a="http://schemas.openxmlformats.org/drawingml/2006/main" xmlns:r="http://schemas.openxmlformats.org/officeDocument/2006/relationships" xmlns:p="http://schemas.openxmlformats.org/presentationml/2006/main">
  <p:tag name="NUM" val="16"/>
</p:tagLst>
</file>

<file path=ppt/tags/tag119.xml><?xml version="1.0" encoding="utf-8"?>
<p:tagLst xmlns:a="http://schemas.openxmlformats.org/drawingml/2006/main" xmlns:r="http://schemas.openxmlformats.org/officeDocument/2006/relationships" xmlns:p="http://schemas.openxmlformats.org/presentationml/2006/main">
  <p:tag name="NUM" val="17"/>
</p:tagLst>
</file>

<file path=ppt/tags/tag12.xml><?xml version="1.0" encoding="utf-8"?>
<p:tagLst xmlns:a="http://schemas.openxmlformats.org/drawingml/2006/main" xmlns:r="http://schemas.openxmlformats.org/officeDocument/2006/relationships" xmlns:p="http://schemas.openxmlformats.org/presentationml/2006/main">
  <p:tag name="NUM" val="8"/>
</p:tagLst>
</file>

<file path=ppt/tags/tag120.xml><?xml version="1.0" encoding="utf-8"?>
<p:tagLst xmlns:a="http://schemas.openxmlformats.org/drawingml/2006/main" xmlns:r="http://schemas.openxmlformats.org/officeDocument/2006/relationships" xmlns:p="http://schemas.openxmlformats.org/presentationml/2006/main">
  <p:tag name="NUM" val="18"/>
</p:tagLst>
</file>

<file path=ppt/tags/tag121.xml><?xml version="1.0" encoding="utf-8"?>
<p:tagLst xmlns:a="http://schemas.openxmlformats.org/drawingml/2006/main" xmlns:r="http://schemas.openxmlformats.org/officeDocument/2006/relationships" xmlns:p="http://schemas.openxmlformats.org/presentationml/2006/main">
  <p:tag name="NUM" val="19"/>
</p:tagLst>
</file>

<file path=ppt/tags/tag122.xml><?xml version="1.0" encoding="utf-8"?>
<p:tagLst xmlns:a="http://schemas.openxmlformats.org/drawingml/2006/main" xmlns:r="http://schemas.openxmlformats.org/officeDocument/2006/relationships" xmlns:p="http://schemas.openxmlformats.org/presentationml/2006/main">
  <p:tag name="NUM" val="20"/>
</p:tagLst>
</file>

<file path=ppt/tags/tag123.xml><?xml version="1.0" encoding="utf-8"?>
<p:tagLst xmlns:a="http://schemas.openxmlformats.org/drawingml/2006/main" xmlns:r="http://schemas.openxmlformats.org/officeDocument/2006/relationships" xmlns:p="http://schemas.openxmlformats.org/presentationml/2006/main">
  <p:tag name="NUM" val="21"/>
</p:tagLst>
</file>

<file path=ppt/tags/tag124.xml><?xml version="1.0" encoding="utf-8"?>
<p:tagLst xmlns:a="http://schemas.openxmlformats.org/drawingml/2006/main" xmlns:r="http://schemas.openxmlformats.org/officeDocument/2006/relationships" xmlns:p="http://schemas.openxmlformats.org/presentationml/2006/main">
  <p:tag name="NUM" val="22"/>
</p:tagLst>
</file>

<file path=ppt/tags/tag125.xml><?xml version="1.0" encoding="utf-8"?>
<p:tagLst xmlns:a="http://schemas.openxmlformats.org/drawingml/2006/main" xmlns:r="http://schemas.openxmlformats.org/officeDocument/2006/relationships" xmlns:p="http://schemas.openxmlformats.org/presentationml/2006/main">
  <p:tag name="NUM" val="23"/>
</p:tagLst>
</file>

<file path=ppt/tags/tag126.xml><?xml version="1.0" encoding="utf-8"?>
<p:tagLst xmlns:a="http://schemas.openxmlformats.org/drawingml/2006/main" xmlns:r="http://schemas.openxmlformats.org/officeDocument/2006/relationships" xmlns:p="http://schemas.openxmlformats.org/presentationml/2006/main">
  <p:tag name="NUM" val="24"/>
</p:tagLst>
</file>

<file path=ppt/tags/tag127.xml><?xml version="1.0" encoding="utf-8"?>
<p:tagLst xmlns:a="http://schemas.openxmlformats.org/drawingml/2006/main" xmlns:r="http://schemas.openxmlformats.org/officeDocument/2006/relationships" xmlns:p="http://schemas.openxmlformats.org/presentationml/2006/main">
  <p:tag name="NUM" val="25"/>
</p:tagLst>
</file>

<file path=ppt/tags/tag128.xml><?xml version="1.0" encoding="utf-8"?>
<p:tagLst xmlns:a="http://schemas.openxmlformats.org/drawingml/2006/main" xmlns:r="http://schemas.openxmlformats.org/officeDocument/2006/relationships" xmlns:p="http://schemas.openxmlformats.org/presentationml/2006/main">
  <p:tag name="NUM" val="26"/>
</p:tagLst>
</file>

<file path=ppt/tags/tag129.xml><?xml version="1.0" encoding="utf-8"?>
<p:tagLst xmlns:a="http://schemas.openxmlformats.org/drawingml/2006/main" xmlns:r="http://schemas.openxmlformats.org/officeDocument/2006/relationships" xmlns:p="http://schemas.openxmlformats.org/presentationml/2006/main">
  <p:tag name="NUM" val="27"/>
</p:tagLst>
</file>

<file path=ppt/tags/tag13.xml><?xml version="1.0" encoding="utf-8"?>
<p:tagLst xmlns:a="http://schemas.openxmlformats.org/drawingml/2006/main" xmlns:r="http://schemas.openxmlformats.org/officeDocument/2006/relationships" xmlns:p="http://schemas.openxmlformats.org/presentationml/2006/main">
  <p:tag name="NUM" val="9"/>
</p:tagLst>
</file>

<file path=ppt/tags/tag130.xml><?xml version="1.0" encoding="utf-8"?>
<p:tagLst xmlns:a="http://schemas.openxmlformats.org/drawingml/2006/main" xmlns:r="http://schemas.openxmlformats.org/officeDocument/2006/relationships" xmlns:p="http://schemas.openxmlformats.org/presentationml/2006/main">
  <p:tag name="NUM" val="28"/>
</p:tagLst>
</file>

<file path=ppt/tags/tag131.xml><?xml version="1.0" encoding="utf-8"?>
<p:tagLst xmlns:a="http://schemas.openxmlformats.org/drawingml/2006/main" xmlns:r="http://schemas.openxmlformats.org/officeDocument/2006/relationships" xmlns:p="http://schemas.openxmlformats.org/presentationml/2006/main">
  <p:tag name="NUM" val="29"/>
</p:tagLst>
</file>

<file path=ppt/tags/tag132.xml><?xml version="1.0" encoding="utf-8"?>
<p:tagLst xmlns:a="http://schemas.openxmlformats.org/drawingml/2006/main" xmlns:r="http://schemas.openxmlformats.org/officeDocument/2006/relationships" xmlns:p="http://schemas.openxmlformats.org/presentationml/2006/main">
  <p:tag name="NUM" val="30"/>
</p:tagLst>
</file>

<file path=ppt/tags/tag133.xml><?xml version="1.0" encoding="utf-8"?>
<p:tagLst xmlns:a="http://schemas.openxmlformats.org/drawingml/2006/main" xmlns:r="http://schemas.openxmlformats.org/officeDocument/2006/relationships" xmlns:p="http://schemas.openxmlformats.org/presentationml/2006/main">
  <p:tag name="NUM" val="31"/>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10"/>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7"/>
</p:tagLst>
</file>

<file path=ppt/tags/tag26.xml><?xml version="1.0" encoding="utf-8"?>
<p:tagLst xmlns:a="http://schemas.openxmlformats.org/drawingml/2006/main" xmlns:r="http://schemas.openxmlformats.org/officeDocument/2006/relationships" xmlns:p="http://schemas.openxmlformats.org/presentationml/2006/main">
  <p:tag name="NUM" val="8"/>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6"/>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6"/>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6"/>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7"/>
</p:tagLst>
</file>

<file path=ppt/tags/tag75.xml><?xml version="1.0" encoding="utf-8"?>
<p:tagLst xmlns:a="http://schemas.openxmlformats.org/drawingml/2006/main" xmlns:r="http://schemas.openxmlformats.org/officeDocument/2006/relationships" xmlns:p="http://schemas.openxmlformats.org/presentationml/2006/main">
  <p:tag name="NUM" val="8"/>
</p:tagLst>
</file>

<file path=ppt/tags/tag76.xml><?xml version="1.0" encoding="utf-8"?>
<p:tagLst xmlns:a="http://schemas.openxmlformats.org/drawingml/2006/main" xmlns:r="http://schemas.openxmlformats.org/officeDocument/2006/relationships" xmlns:p="http://schemas.openxmlformats.org/presentationml/2006/main">
  <p:tag name="NUM" val="9"/>
</p:tagLst>
</file>

<file path=ppt/tags/tag77.xml><?xml version="1.0" encoding="utf-8"?>
<p:tagLst xmlns:a="http://schemas.openxmlformats.org/drawingml/2006/main" xmlns:r="http://schemas.openxmlformats.org/officeDocument/2006/relationships" xmlns:p="http://schemas.openxmlformats.org/presentationml/2006/main">
  <p:tag name="NUM" val="10"/>
</p:tagLst>
</file>

<file path=ppt/tags/tag78.xml><?xml version="1.0" encoding="utf-8"?>
<p:tagLst xmlns:a="http://schemas.openxmlformats.org/drawingml/2006/main" xmlns:r="http://schemas.openxmlformats.org/officeDocument/2006/relationships" xmlns:p="http://schemas.openxmlformats.org/presentationml/2006/main">
  <p:tag name="NUM" val="11"/>
</p:tagLst>
</file>

<file path=ppt/tags/tag79.xml><?xml version="1.0" encoding="utf-8"?>
<p:tagLst xmlns:a="http://schemas.openxmlformats.org/drawingml/2006/main" xmlns:r="http://schemas.openxmlformats.org/officeDocument/2006/relationships" xmlns:p="http://schemas.openxmlformats.org/presentationml/2006/main">
  <p:tag name="NUM" val="12"/>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13"/>
</p:tagLst>
</file>

<file path=ppt/tags/tag81.xml><?xml version="1.0" encoding="utf-8"?>
<p:tagLst xmlns:a="http://schemas.openxmlformats.org/drawingml/2006/main" xmlns:r="http://schemas.openxmlformats.org/officeDocument/2006/relationships" xmlns:p="http://schemas.openxmlformats.org/presentationml/2006/main">
  <p:tag name="NUM" val="14"/>
</p:tagLst>
</file>

<file path=ppt/tags/tag82.xml><?xml version="1.0" encoding="utf-8"?>
<p:tagLst xmlns:a="http://schemas.openxmlformats.org/drawingml/2006/main" xmlns:r="http://schemas.openxmlformats.org/officeDocument/2006/relationships" xmlns:p="http://schemas.openxmlformats.org/presentationml/2006/main">
  <p:tag name="NUM" val="15"/>
</p:tagLst>
</file>

<file path=ppt/tags/tag83.xml><?xml version="1.0" encoding="utf-8"?>
<p:tagLst xmlns:a="http://schemas.openxmlformats.org/drawingml/2006/main" xmlns:r="http://schemas.openxmlformats.org/officeDocument/2006/relationships" xmlns:p="http://schemas.openxmlformats.org/presentationml/2006/main">
  <p:tag name="NUM" val="16"/>
</p:tagLst>
</file>

<file path=ppt/tags/tag84.xml><?xml version="1.0" encoding="utf-8"?>
<p:tagLst xmlns:a="http://schemas.openxmlformats.org/drawingml/2006/main" xmlns:r="http://schemas.openxmlformats.org/officeDocument/2006/relationships" xmlns:p="http://schemas.openxmlformats.org/presentationml/2006/main">
  <p:tag name="NUM" val="17"/>
</p:tagLst>
</file>

<file path=ppt/tags/tag85.xml><?xml version="1.0" encoding="utf-8"?>
<p:tagLst xmlns:a="http://schemas.openxmlformats.org/drawingml/2006/main" xmlns:r="http://schemas.openxmlformats.org/officeDocument/2006/relationships" xmlns:p="http://schemas.openxmlformats.org/presentationml/2006/main">
  <p:tag name="NUM" val="18"/>
</p:tagLst>
</file>

<file path=ppt/tags/tag86.xml><?xml version="1.0" encoding="utf-8"?>
<p:tagLst xmlns:a="http://schemas.openxmlformats.org/drawingml/2006/main" xmlns:r="http://schemas.openxmlformats.org/officeDocument/2006/relationships" xmlns:p="http://schemas.openxmlformats.org/presentationml/2006/main">
  <p:tag name="NUM" val="19"/>
</p:tagLst>
</file>

<file path=ppt/tags/tag87.xml><?xml version="1.0" encoding="utf-8"?>
<p:tagLst xmlns:a="http://schemas.openxmlformats.org/drawingml/2006/main" xmlns:r="http://schemas.openxmlformats.org/officeDocument/2006/relationships" xmlns:p="http://schemas.openxmlformats.org/presentationml/2006/main">
  <p:tag name="NUM" val="20"/>
</p:tagLst>
</file>

<file path=ppt/tags/tag88.xml><?xml version="1.0" encoding="utf-8"?>
<p:tagLst xmlns:a="http://schemas.openxmlformats.org/drawingml/2006/main" xmlns:r="http://schemas.openxmlformats.org/officeDocument/2006/relationships" xmlns:p="http://schemas.openxmlformats.org/presentationml/2006/main">
  <p:tag name="NUM" val="21"/>
</p:tagLst>
</file>

<file path=ppt/tags/tag89.xml><?xml version="1.0" encoding="utf-8"?>
<p:tagLst xmlns:a="http://schemas.openxmlformats.org/drawingml/2006/main" xmlns:r="http://schemas.openxmlformats.org/officeDocument/2006/relationships" xmlns:p="http://schemas.openxmlformats.org/presentationml/2006/main">
  <p:tag name="NUM" val="22"/>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ags/tag90.xml><?xml version="1.0" encoding="utf-8"?>
<p:tagLst xmlns:a="http://schemas.openxmlformats.org/drawingml/2006/main" xmlns:r="http://schemas.openxmlformats.org/officeDocument/2006/relationships" xmlns:p="http://schemas.openxmlformats.org/presentationml/2006/main">
  <p:tag name="NUM" val="23"/>
</p:tagLst>
</file>

<file path=ppt/tags/tag91.xml><?xml version="1.0" encoding="utf-8"?>
<p:tagLst xmlns:a="http://schemas.openxmlformats.org/drawingml/2006/main" xmlns:r="http://schemas.openxmlformats.org/officeDocument/2006/relationships" xmlns:p="http://schemas.openxmlformats.org/presentationml/2006/main">
  <p:tag name="NUM" val="24"/>
</p:tagLst>
</file>

<file path=ppt/tags/tag92.xml><?xml version="1.0" encoding="utf-8"?>
<p:tagLst xmlns:a="http://schemas.openxmlformats.org/drawingml/2006/main" xmlns:r="http://schemas.openxmlformats.org/officeDocument/2006/relationships" xmlns:p="http://schemas.openxmlformats.org/presentationml/2006/main">
  <p:tag name="NUM" val="25"/>
</p:tagLst>
</file>

<file path=ppt/tags/tag93.xml><?xml version="1.0" encoding="utf-8"?>
<p:tagLst xmlns:a="http://schemas.openxmlformats.org/drawingml/2006/main" xmlns:r="http://schemas.openxmlformats.org/officeDocument/2006/relationships" xmlns:p="http://schemas.openxmlformats.org/presentationml/2006/main">
  <p:tag name="NUM" val="26"/>
</p:tagLst>
</file>

<file path=ppt/tags/tag94.xml><?xml version="1.0" encoding="utf-8"?>
<p:tagLst xmlns:a="http://schemas.openxmlformats.org/drawingml/2006/main" xmlns:r="http://schemas.openxmlformats.org/officeDocument/2006/relationships" xmlns:p="http://schemas.openxmlformats.org/presentationml/2006/main">
  <p:tag name="NUM" val="27"/>
</p:tagLst>
</file>

<file path=ppt/tags/tag95.xml><?xml version="1.0" encoding="utf-8"?>
<p:tagLst xmlns:a="http://schemas.openxmlformats.org/drawingml/2006/main" xmlns:r="http://schemas.openxmlformats.org/officeDocument/2006/relationships" xmlns:p="http://schemas.openxmlformats.org/presentationml/2006/main">
  <p:tag name="NUM" val="28"/>
</p:tagLst>
</file>

<file path=ppt/tags/tag96.xml><?xml version="1.0" encoding="utf-8"?>
<p:tagLst xmlns:a="http://schemas.openxmlformats.org/drawingml/2006/main" xmlns:r="http://schemas.openxmlformats.org/officeDocument/2006/relationships" xmlns:p="http://schemas.openxmlformats.org/presentationml/2006/main">
  <p:tag name="NUM" val="29"/>
</p:tagLst>
</file>

<file path=ppt/tags/tag97.xml><?xml version="1.0" encoding="utf-8"?>
<p:tagLst xmlns:a="http://schemas.openxmlformats.org/drawingml/2006/main" xmlns:r="http://schemas.openxmlformats.org/officeDocument/2006/relationships" xmlns:p="http://schemas.openxmlformats.org/presentationml/2006/main">
  <p:tag name="NUM" val="30"/>
</p:tagLst>
</file>

<file path=ppt/tags/tag98.xml><?xml version="1.0" encoding="utf-8"?>
<p:tagLst xmlns:a="http://schemas.openxmlformats.org/drawingml/2006/main" xmlns:r="http://schemas.openxmlformats.org/officeDocument/2006/relationships" xmlns:p="http://schemas.openxmlformats.org/presentationml/2006/main">
  <p:tag name="NUM" val="31"/>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
  <TotalTime>1259</TotalTime>
  <Words>1428</Words>
  <Application>Microsoft Office PowerPoint</Application>
  <PresentationFormat>Grand écran</PresentationFormat>
  <Paragraphs>134</Paragraphs>
  <Slides>16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Arial</vt:lpstr>
      <vt:lpstr>Century Gothic</vt:lpstr>
      <vt:lpstr>Raleway</vt:lpstr>
      <vt:lpstr>Wingdings</vt:lpstr>
      <vt:lpstr>Wingdings 3</vt:lpstr>
      <vt:lpstr>Ion</vt:lpstr>
      <vt:lpstr>Présentation PowerPoint</vt:lpstr>
      <vt:lpstr>À la fin de l’atelier, vous serez en  mesure de…</vt:lpstr>
      <vt:lpstr>Les habitudes de vie,  vous connaissez?  </vt:lpstr>
      <vt:lpstr>Les 5 principales habitudes de vie</vt:lpstr>
      <vt:lpstr>  </vt:lpstr>
      <vt:lpstr>  </vt:lpstr>
      <vt:lpstr>  </vt:lpstr>
      <vt:lpstr>  </vt:lpstr>
      <vt:lpstr>  </vt:lpstr>
      <vt:lpstr> La question qui tue!!!</vt:lpstr>
      <vt:lpstr> La boussole intérieure… capsule vidéo</vt:lpstr>
      <vt:lpstr>La situation d’Alex</vt:lpstr>
      <vt:lpstr>Ma boussole intérieure</vt:lpstr>
      <vt:lpstr> </vt:lpstr>
      <vt:lpstr>Ma boussole intérieure</vt:lpstr>
      <vt:lpstr>Défi Hors-Piste!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Audrey Guy</dc:creator>
  <cp:lastModifiedBy>Sonia Vachon</cp:lastModifiedBy>
  <cp:revision>73</cp:revision>
  <dcterms:created xsi:type="dcterms:W3CDTF">2023-01-11T14:08:12Z</dcterms:created>
  <dcterms:modified xsi:type="dcterms:W3CDTF">2023-06-22T21:13:21Z</dcterms:modified>
</cp:coreProperties>
</file>