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60" r:id="rId5"/>
    <p:sldId id="267" r:id="rId6"/>
    <p:sldId id="331" r:id="rId7"/>
    <p:sldId id="281" r:id="rId8"/>
    <p:sldId id="355" r:id="rId9"/>
    <p:sldId id="356" r:id="rId10"/>
    <p:sldId id="357" r:id="rId11"/>
    <p:sldId id="366" r:id="rId12"/>
    <p:sldId id="347" r:id="rId13"/>
    <p:sldId id="315" r:id="rId14"/>
    <p:sldId id="349" r:id="rId15"/>
    <p:sldId id="350" r:id="rId16"/>
    <p:sldId id="338" r:id="rId17"/>
    <p:sldId id="33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 S" initials="CS" lastIdx="2" clrIdx="0">
    <p:extLst>
      <p:ext uri="{19B8F6BF-5375-455C-9EA6-DF929625EA0E}">
        <p15:presenceInfo xmlns:p15="http://schemas.microsoft.com/office/powerpoint/2012/main" userId="7cde57f01685c5f0" providerId="Windows Live"/>
      </p:ext>
    </p:extLst>
  </p:cmAuthor>
  <p:cmAuthor id="2" name="Danyka Therriault" initials="DT" lastIdx="2" clrIdx="1">
    <p:extLst>
      <p:ext uri="{19B8F6BF-5375-455C-9EA6-DF929625EA0E}">
        <p15:presenceInfo xmlns:p15="http://schemas.microsoft.com/office/powerpoint/2012/main" userId="S-1-5-21-573346475-2301630103-2348164595-64095" providerId="AD"/>
      </p:ext>
    </p:extLst>
  </p:cmAuthor>
  <p:cmAuthor id="3" name="francine" initials="FB" lastIdx="2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CEE"/>
    <a:srgbClr val="86C4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6"/>
    <p:restoredTop sz="94694"/>
  </p:normalViewPr>
  <p:slideViewPr>
    <p:cSldViewPr snapToGrid="0" snapToObjects="1">
      <p:cViewPr>
        <p:scale>
          <a:sx n="60" d="100"/>
          <a:sy n="60" d="100"/>
        </p:scale>
        <p:origin x="1123"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4D95-9788-2742-B5F7-8804EEB19402}"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42458-EA61-BD4A-87B6-C76BC5BDA1CD}" type="slidenum">
              <a:rPr lang="en-US" smtClean="0"/>
              <a:t>‹N°›</a:t>
            </a:fld>
            <a:endParaRPr lang="en-US"/>
          </a:p>
        </p:txBody>
      </p:sp>
    </p:spTree>
    <p:extLst>
      <p:ext uri="{BB962C8B-B14F-4D97-AF65-F5344CB8AC3E}">
        <p14:creationId xmlns:p14="http://schemas.microsoft.com/office/powerpoint/2010/main" val="100677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4</a:t>
            </a:fld>
            <a:endParaRPr lang="en-US"/>
          </a:p>
        </p:txBody>
      </p:sp>
    </p:spTree>
    <p:extLst>
      <p:ext uri="{BB962C8B-B14F-4D97-AF65-F5344CB8AC3E}">
        <p14:creationId xmlns:p14="http://schemas.microsoft.com/office/powerpoint/2010/main" val="206834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5</a:t>
            </a:fld>
            <a:endParaRPr lang="en-US"/>
          </a:p>
        </p:txBody>
      </p:sp>
    </p:spTree>
    <p:extLst>
      <p:ext uri="{BB962C8B-B14F-4D97-AF65-F5344CB8AC3E}">
        <p14:creationId xmlns:p14="http://schemas.microsoft.com/office/powerpoint/2010/main" val="156456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6</a:t>
            </a:fld>
            <a:endParaRPr lang="en-US"/>
          </a:p>
        </p:txBody>
      </p:sp>
    </p:spTree>
    <p:extLst>
      <p:ext uri="{BB962C8B-B14F-4D97-AF65-F5344CB8AC3E}">
        <p14:creationId xmlns:p14="http://schemas.microsoft.com/office/powerpoint/2010/main" val="331021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7</a:t>
            </a:fld>
            <a:endParaRPr lang="en-US"/>
          </a:p>
        </p:txBody>
      </p:sp>
    </p:spTree>
    <p:extLst>
      <p:ext uri="{BB962C8B-B14F-4D97-AF65-F5344CB8AC3E}">
        <p14:creationId xmlns:p14="http://schemas.microsoft.com/office/powerpoint/2010/main" val="6466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8</a:t>
            </a:fld>
            <a:endParaRPr lang="en-US"/>
          </a:p>
        </p:txBody>
      </p:sp>
    </p:spTree>
    <p:extLst>
      <p:ext uri="{BB962C8B-B14F-4D97-AF65-F5344CB8AC3E}">
        <p14:creationId xmlns:p14="http://schemas.microsoft.com/office/powerpoint/2010/main" val="203966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1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Slide_Texture Logo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9B891-1C7A-D74D-BCC9-A235ED5CA6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chemeClr val="bg1"/>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chemeClr val="bg1"/>
                </a:solidFill>
              </a:defRPr>
            </a:lvl1pPr>
          </a:lstStyle>
          <a:p>
            <a:r>
              <a:rPr lang="en-US" dirty="0"/>
              <a:t>Sous-</a:t>
            </a:r>
            <a:r>
              <a:rPr lang="en-US" dirty="0" err="1"/>
              <a:t>titre</a:t>
            </a:r>
            <a:endParaRPr lang="en-US" dirty="0"/>
          </a:p>
        </p:txBody>
      </p:sp>
      <p:pic>
        <p:nvPicPr>
          <p:cNvPr id="4" name="Graphic 3">
            <a:extLst>
              <a:ext uri="{FF2B5EF4-FFF2-40B4-BE49-F238E27FC236}">
                <a16:creationId xmlns:a16="http://schemas.microsoft.com/office/drawing/2014/main" id="{5C34DBC7-D519-1449-989F-F8DC494259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30088" y="1904684"/>
            <a:ext cx="3928449" cy="1162639"/>
          </a:xfrm>
          <a:prstGeom prst="rect">
            <a:avLst/>
          </a:prstGeom>
        </p:spPr>
      </p:pic>
    </p:spTree>
    <p:extLst>
      <p:ext uri="{BB962C8B-B14F-4D97-AF65-F5344CB8AC3E}">
        <p14:creationId xmlns:p14="http://schemas.microsoft.com/office/powerpoint/2010/main" val="39796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D72870-C2AC-7C4B-9812-81CD991986A3}"/>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5C8588DF-BD35-8846-9B31-C2A7C5396C62}"/>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EBC2B0EE-2389-1B46-81D4-383338BE26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8163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24290-9982-DB42-BFFB-8B8382E30450}"/>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a:xfrm>
            <a:off x="838200" y="365125"/>
            <a:ext cx="10515600" cy="5814426"/>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2F19B03C-C66B-D743-AED5-B138F080BC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189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5A72D-F956-044F-B0BD-A9E641899508}"/>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9B285319-A7C3-EA45-AD01-2C8B65D4C060}"/>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7873877F-8937-5547-8917-ACFFAB4761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13017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AA7A55-9C27-A043-9FD2-63CFC2A6B4FB}"/>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8F93F22D-DDC2-AB45-89FE-8F96906B03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3309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3CE6B-6AB0-E749-A595-F3A55AB75C0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8BF77FF-B294-EE41-9900-3A32826F5B1A}"/>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A849B4A-93D8-684A-995C-13C182A03F72}"/>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9" name="Graphic 8">
            <a:extLst>
              <a:ext uri="{FF2B5EF4-FFF2-40B4-BE49-F238E27FC236}">
                <a16:creationId xmlns:a16="http://schemas.microsoft.com/office/drawing/2014/main" id="{8BD6FF40-F170-4440-ABB6-0546061682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89865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C41F2A76-EA04-3641-AF52-880551056A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3257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Inve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17AD42B7-E6AB-7249-90D5-3008A01A4C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6392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and tex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8610600"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DB87729E-993A-294A-BBB8-F6D1D38D02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7127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texture inve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1"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3E33C66C-D91C-974D-8A92-97E6683304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05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ors-Piste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EBD4C8A-85D4-5043-BEF5-8A2D534C72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740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pic>
        <p:nvPicPr>
          <p:cNvPr id="250" name="Graphic 249">
            <a:extLst>
              <a:ext uri="{FF2B5EF4-FFF2-40B4-BE49-F238E27FC236}">
                <a16:creationId xmlns:a16="http://schemas.microsoft.com/office/drawing/2014/main" id="{4C235A39-4C0A-5C46-A282-E8CFC7991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4129" y="4311366"/>
            <a:ext cx="720000" cy="720000"/>
          </a:xfrm>
          <a:prstGeom prst="rect">
            <a:avLst/>
          </a:prstGeom>
        </p:spPr>
      </p:pic>
      <p:pic>
        <p:nvPicPr>
          <p:cNvPr id="252" name="Graphic 251">
            <a:extLst>
              <a:ext uri="{FF2B5EF4-FFF2-40B4-BE49-F238E27FC236}">
                <a16:creationId xmlns:a16="http://schemas.microsoft.com/office/drawing/2014/main" id="{4503AF7B-36B3-664D-8EF6-DA145CD248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4405" y="4311366"/>
            <a:ext cx="720000" cy="720000"/>
          </a:xfrm>
          <a:prstGeom prst="rect">
            <a:avLst/>
          </a:prstGeom>
        </p:spPr>
      </p:pic>
      <p:pic>
        <p:nvPicPr>
          <p:cNvPr id="254" name="Graphic 253">
            <a:extLst>
              <a:ext uri="{FF2B5EF4-FFF2-40B4-BE49-F238E27FC236}">
                <a16:creationId xmlns:a16="http://schemas.microsoft.com/office/drawing/2014/main" id="{FE660C18-B577-314F-80F6-589EDC4EF7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58177" y="4311366"/>
            <a:ext cx="720000" cy="720000"/>
          </a:xfrm>
          <a:prstGeom prst="rect">
            <a:avLst/>
          </a:prstGeom>
        </p:spPr>
      </p:pic>
      <p:pic>
        <p:nvPicPr>
          <p:cNvPr id="256" name="Graphic 255">
            <a:extLst>
              <a:ext uri="{FF2B5EF4-FFF2-40B4-BE49-F238E27FC236}">
                <a16:creationId xmlns:a16="http://schemas.microsoft.com/office/drawing/2014/main" id="{ACF60A9D-9A27-A447-A681-753735C8BA4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99204" y="4311366"/>
            <a:ext cx="720000" cy="720000"/>
          </a:xfrm>
          <a:prstGeom prst="rect">
            <a:avLst/>
          </a:prstGeom>
        </p:spPr>
      </p:pic>
      <p:pic>
        <p:nvPicPr>
          <p:cNvPr id="258" name="Graphic 257">
            <a:extLst>
              <a:ext uri="{FF2B5EF4-FFF2-40B4-BE49-F238E27FC236}">
                <a16:creationId xmlns:a16="http://schemas.microsoft.com/office/drawing/2014/main" id="{2F4B4CF8-21F7-704C-9582-0DE788BD693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04129" y="3230218"/>
            <a:ext cx="720000" cy="720000"/>
          </a:xfrm>
          <a:prstGeom prst="rect">
            <a:avLst/>
          </a:prstGeom>
        </p:spPr>
      </p:pic>
      <p:pic>
        <p:nvPicPr>
          <p:cNvPr id="260" name="Graphic 259">
            <a:extLst>
              <a:ext uri="{FF2B5EF4-FFF2-40B4-BE49-F238E27FC236}">
                <a16:creationId xmlns:a16="http://schemas.microsoft.com/office/drawing/2014/main" id="{AF66BA95-875E-C541-BFA4-98589FE26A2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81153" y="3230218"/>
            <a:ext cx="720000" cy="720000"/>
          </a:xfrm>
          <a:prstGeom prst="rect">
            <a:avLst/>
          </a:prstGeom>
        </p:spPr>
      </p:pic>
      <p:pic>
        <p:nvPicPr>
          <p:cNvPr id="262" name="Graphic 261">
            <a:extLst>
              <a:ext uri="{FF2B5EF4-FFF2-40B4-BE49-F238E27FC236}">
                <a16:creationId xmlns:a16="http://schemas.microsoft.com/office/drawing/2014/main" id="{783A8F80-503E-B148-8616-8C7220A1DB6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58177" y="3230218"/>
            <a:ext cx="720000" cy="720000"/>
          </a:xfrm>
          <a:prstGeom prst="rect">
            <a:avLst/>
          </a:prstGeom>
        </p:spPr>
      </p:pic>
      <p:pic>
        <p:nvPicPr>
          <p:cNvPr id="264" name="Graphic 263">
            <a:extLst>
              <a:ext uri="{FF2B5EF4-FFF2-40B4-BE49-F238E27FC236}">
                <a16:creationId xmlns:a16="http://schemas.microsoft.com/office/drawing/2014/main" id="{871E8B32-0775-AA4A-94A9-B2A1C629C3F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99204" y="3230218"/>
            <a:ext cx="720000" cy="720000"/>
          </a:xfrm>
          <a:prstGeom prst="rect">
            <a:avLst/>
          </a:prstGeom>
        </p:spPr>
      </p:pic>
      <p:pic>
        <p:nvPicPr>
          <p:cNvPr id="266" name="Graphic 265">
            <a:extLst>
              <a:ext uri="{FF2B5EF4-FFF2-40B4-BE49-F238E27FC236}">
                <a16:creationId xmlns:a16="http://schemas.microsoft.com/office/drawing/2014/main" id="{B7B6931D-FAC8-A944-B91D-314F02A7F7F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99204" y="5392514"/>
            <a:ext cx="720000" cy="720000"/>
          </a:xfrm>
          <a:prstGeom prst="rect">
            <a:avLst/>
          </a:prstGeom>
        </p:spPr>
      </p:pic>
      <p:pic>
        <p:nvPicPr>
          <p:cNvPr id="270" name="Graphic 269">
            <a:extLst>
              <a:ext uri="{FF2B5EF4-FFF2-40B4-BE49-F238E27FC236}">
                <a16:creationId xmlns:a16="http://schemas.microsoft.com/office/drawing/2014/main" id="{A5CB98A2-6538-7743-A938-15A1AE46271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658177" y="5392514"/>
            <a:ext cx="720000" cy="720000"/>
          </a:xfrm>
          <a:prstGeom prst="rect">
            <a:avLst/>
          </a:prstGeom>
        </p:spPr>
      </p:pic>
      <p:pic>
        <p:nvPicPr>
          <p:cNvPr id="272" name="Graphic 271">
            <a:extLst>
              <a:ext uri="{FF2B5EF4-FFF2-40B4-BE49-F238E27FC236}">
                <a16:creationId xmlns:a16="http://schemas.microsoft.com/office/drawing/2014/main" id="{A8529D77-8C54-BC46-849B-25B4EC1AB35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481153" y="5356514"/>
            <a:ext cx="720000" cy="720000"/>
          </a:xfrm>
          <a:prstGeom prst="rect">
            <a:avLst/>
          </a:prstGeom>
        </p:spPr>
      </p:pic>
      <p:pic>
        <p:nvPicPr>
          <p:cNvPr id="274" name="Graphic 273">
            <a:extLst>
              <a:ext uri="{FF2B5EF4-FFF2-40B4-BE49-F238E27FC236}">
                <a16:creationId xmlns:a16="http://schemas.microsoft.com/office/drawing/2014/main" id="{40EF11EA-A3F4-0646-87B7-F220550C9FA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304129" y="5392514"/>
            <a:ext cx="720000" cy="720000"/>
          </a:xfrm>
          <a:prstGeom prst="rect">
            <a:avLst/>
          </a:prstGeom>
        </p:spPr>
      </p:pic>
      <p:pic>
        <p:nvPicPr>
          <p:cNvPr id="276" name="Graphic 275">
            <a:extLst>
              <a:ext uri="{FF2B5EF4-FFF2-40B4-BE49-F238E27FC236}">
                <a16:creationId xmlns:a16="http://schemas.microsoft.com/office/drawing/2014/main" id="{CD4119E3-C2C1-EB4B-A25C-8AF07D0B33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971121" y="1267852"/>
            <a:ext cx="1555200" cy="1080000"/>
          </a:xfrm>
          <a:prstGeom prst="rect">
            <a:avLst/>
          </a:prstGeom>
        </p:spPr>
      </p:pic>
      <p:pic>
        <p:nvPicPr>
          <p:cNvPr id="278" name="Graphic 277">
            <a:extLst>
              <a:ext uri="{FF2B5EF4-FFF2-40B4-BE49-F238E27FC236}">
                <a16:creationId xmlns:a16="http://schemas.microsoft.com/office/drawing/2014/main" id="{9BE3D580-2065-9746-9B71-926D77A3E08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222440" y="1267852"/>
            <a:ext cx="1080000" cy="1080000"/>
          </a:xfrm>
          <a:prstGeom prst="rect">
            <a:avLst/>
          </a:prstGeom>
        </p:spPr>
      </p:pic>
      <p:pic>
        <p:nvPicPr>
          <p:cNvPr id="280" name="Graphic 279">
            <a:extLst>
              <a:ext uri="{FF2B5EF4-FFF2-40B4-BE49-F238E27FC236}">
                <a16:creationId xmlns:a16="http://schemas.microsoft.com/office/drawing/2014/main" id="{6F1D18DF-744F-A841-A3CE-DF8C7FDF0803}"/>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759" y="1267852"/>
            <a:ext cx="1296000" cy="1080000"/>
          </a:xfrm>
          <a:prstGeom prst="rect">
            <a:avLst/>
          </a:prstGeom>
        </p:spPr>
      </p:pic>
      <p:pic>
        <p:nvPicPr>
          <p:cNvPr id="282" name="Graphic 281">
            <a:extLst>
              <a:ext uri="{FF2B5EF4-FFF2-40B4-BE49-F238E27FC236}">
                <a16:creationId xmlns:a16="http://schemas.microsoft.com/office/drawing/2014/main" id="{5710505C-A079-C640-8BEB-01AC57FE309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509078" y="1267852"/>
            <a:ext cx="1080000" cy="1080000"/>
          </a:xfrm>
          <a:prstGeom prst="rect">
            <a:avLst/>
          </a:prstGeom>
        </p:spPr>
      </p:pic>
      <p:pic>
        <p:nvPicPr>
          <p:cNvPr id="284" name="Graphic 283">
            <a:extLst>
              <a:ext uri="{FF2B5EF4-FFF2-40B4-BE49-F238E27FC236}">
                <a16:creationId xmlns:a16="http://schemas.microsoft.com/office/drawing/2014/main" id="{0C9A79A9-CE9B-0946-B9E7-354CD0872CB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760397" y="1267852"/>
            <a:ext cx="1080000" cy="1080000"/>
          </a:xfrm>
          <a:prstGeom prst="rect">
            <a:avLst/>
          </a:prstGeom>
        </p:spPr>
      </p:pic>
    </p:spTree>
    <p:extLst>
      <p:ext uri="{BB962C8B-B14F-4D97-AF65-F5344CB8AC3E}">
        <p14:creationId xmlns:p14="http://schemas.microsoft.com/office/powerpoint/2010/main" val="22699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s-Piste Gre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1CB74A4-2C42-A648-AD03-05EBBB84E8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94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s-Piste Dark Blue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27E675E-53CF-3A44-9759-13DD1BEF3E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2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3780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Tex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AF0B2-0154-4249-9B24-EC39A7749F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1115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Textur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0C9A2-DBB8-A240-AAC3-53022231D0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chemeClr val="bg1"/>
                </a:solidFill>
              </a:defRPr>
            </a:lvl1pPr>
          </a:lstStyle>
          <a:p>
            <a:r>
              <a:rPr lang="en-US" dirty="0" err="1"/>
              <a:t>Titre</a:t>
            </a:r>
            <a:endParaRPr lang="en-US" dirty="0"/>
          </a:p>
        </p:txBody>
      </p:sp>
    </p:spTree>
    <p:extLst>
      <p:ext uri="{BB962C8B-B14F-4D97-AF65-F5344CB8AC3E}">
        <p14:creationId xmlns:p14="http://schemas.microsoft.com/office/powerpoint/2010/main" val="20465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Slide with logo">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1673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212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8090C-C2C7-B64D-8F52-FE06616AA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7AAD5F5-9DAB-3C45-9D0E-89252CB8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7032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70" r:id="rId4"/>
    <p:sldLayoutId id="2147483661" r:id="rId5"/>
    <p:sldLayoutId id="2147483662" r:id="rId6"/>
    <p:sldLayoutId id="2147483668" r:id="rId7"/>
    <p:sldLayoutId id="2147483649" r:id="rId8"/>
    <p:sldLayoutId id="2147483658" r:id="rId9"/>
    <p:sldLayoutId id="2147483669" r:id="rId10"/>
    <p:sldLayoutId id="2147483650" r:id="rId11"/>
    <p:sldLayoutId id="2147483660" r:id="rId12"/>
    <p:sldLayoutId id="2147483652" r:id="rId13"/>
    <p:sldLayoutId id="2147483663" r:id="rId14"/>
    <p:sldLayoutId id="2147483654" r:id="rId15"/>
    <p:sldLayoutId id="2147483657" r:id="rId16"/>
    <p:sldLayoutId id="2147483664" r:id="rId17"/>
    <p:sldLayoutId id="2147483659" r:id="rId18"/>
    <p:sldLayoutId id="2147483665" r:id="rId19"/>
    <p:sldLayoutId id="2147483671" r:id="rId20"/>
  </p:sldLayoutIdLst>
  <p:hf hdr="0" dt="0"/>
  <p:txStyles>
    <p:title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44.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image" Target="../media/image47.png"/><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52.sv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51.png"/><Relationship Id="rId5" Type="http://schemas.openxmlformats.org/officeDocument/2006/relationships/tags" Target="../tags/tag74.xml"/><Relationship Id="rId10" Type="http://schemas.openxmlformats.org/officeDocument/2006/relationships/slideLayout" Target="../slideLayouts/slideLayout13.xml"/><Relationship Id="rId4" Type="http://schemas.openxmlformats.org/officeDocument/2006/relationships/tags" Target="../tags/tag73.xml"/><Relationship Id="rId9" Type="http://schemas.openxmlformats.org/officeDocument/2006/relationships/tags" Target="../tags/tag78.xml"/></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81.xml"/><Relationship Id="rId7" Type="http://schemas.openxmlformats.org/officeDocument/2006/relationships/slideLayout" Target="../slideLayouts/slideLayout1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s/_rels/slide13.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image" Target="../media/image53.pn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50.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slideLayout" Target="../slideLayouts/slideLayout11.xml"/><Relationship Id="rId5" Type="http://schemas.openxmlformats.org/officeDocument/2006/relationships/tags" Target="../tags/tag8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45.png"/><Relationship Id="rId4" Type="http://schemas.openxmlformats.org/officeDocument/2006/relationships/tags" Target="../tags/tag6.xml"/><Relationship Id="rId9"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slideLayout" Target="../slideLayouts/slideLayout11.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image" Target="../media/image47.pn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46.jp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48.png"/><Relationship Id="rId4" Type="http://schemas.openxmlformats.org/officeDocument/2006/relationships/tags" Target="../tags/tag26.xml"/><Relationship Id="rId9"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2.xml"/><Relationship Id="rId7" Type="http://schemas.openxmlformats.org/officeDocument/2006/relationships/slideLayout" Target="../slideLayouts/slideLayout1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8.xml"/><Relationship Id="rId7" Type="http://schemas.openxmlformats.org/officeDocument/2006/relationships/slideLayout" Target="../slideLayouts/slideLayout1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44.xml"/><Relationship Id="rId7" Type="http://schemas.openxmlformats.org/officeDocument/2006/relationships/slideLayout" Target="../slideLayouts/slideLayout1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50.xml"/><Relationship Id="rId7" Type="http://schemas.openxmlformats.org/officeDocument/2006/relationships/slideLayout" Target="../slideLayouts/slideLayout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s/_rels/slide9.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49.png"/><Relationship Id="rId5" Type="http://schemas.openxmlformats.org/officeDocument/2006/relationships/tags" Target="../tags/tag58.xml"/><Relationship Id="rId10" Type="http://schemas.openxmlformats.org/officeDocument/2006/relationships/slideLayout" Target="../slideLayouts/slideLayout11.xml"/><Relationship Id="rId4" Type="http://schemas.openxmlformats.org/officeDocument/2006/relationships/tags" Target="../tags/tag57.xml"/><Relationship Id="rId9"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F18778DC-D300-684C-8CF5-3E123291CD90}"/>
              </a:ext>
            </a:extLst>
          </p:cNvPr>
          <p:cNvSpPr txBox="1">
            <a:spLocks/>
          </p:cNvSpPr>
          <p:nvPr>
            <p:custDataLst>
              <p:tags r:id="rId1"/>
            </p:custDataLst>
          </p:nvPr>
        </p:nvSpPr>
        <p:spPr>
          <a:xfrm>
            <a:off x="0" y="4241356"/>
            <a:ext cx="12192000" cy="1370539"/>
          </a:xfrm>
          <a:prstGeom prst="rect">
            <a:avLst/>
          </a:prstGeom>
          <a:solidFill>
            <a:schemeClr val="bg1"/>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003030101060003" pitchFamily="34" charset="0"/>
              </a:rPr>
              <a:t>ATELIER: Se connecter à son                         ESPRIT CRITIQUE!</a:t>
            </a:r>
            <a:endParaRPr lang="fr-CA" b="1" spc="-200" dirty="0">
              <a:latin typeface="Raleway" panose="020B0003030101060003" pitchFamily="34" charset="0"/>
            </a:endParaRPr>
          </a:p>
        </p:txBody>
      </p:sp>
      <p:pic>
        <p:nvPicPr>
          <p:cNvPr id="2052" name="Picture 4" descr="Clarksville-Montgomery County School System reports Social Media post ...">
            <a:extLst>
              <a:ext uri="{FF2B5EF4-FFF2-40B4-BE49-F238E27FC236}">
                <a16:creationId xmlns:a16="http://schemas.microsoft.com/office/drawing/2014/main" id="{8EF527A1-2860-4D22-8E40-F5E038244B6A}"/>
              </a:ext>
            </a:extLst>
          </p:cNvPr>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4032025" y="492569"/>
            <a:ext cx="4127949" cy="2751966"/>
          </a:xfrm>
          <a:prstGeom prst="rect">
            <a:avLst/>
          </a:prstGeom>
          <a:noFill/>
          <a:effectLst/>
          <a:scene3d>
            <a:camera prst="orthographicFront"/>
            <a:lightRig rig="threePt" dir="t"/>
          </a:scene3d>
          <a:sp3d extrusionH="76200">
            <a:extrusionClr>
              <a:schemeClr val="bg1"/>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32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a:extLst>
              <a:ext uri="{FF2B5EF4-FFF2-40B4-BE49-F238E27FC236}">
                <a16:creationId xmlns:a16="http://schemas.microsoft.com/office/drawing/2014/main" id="{D75DDE49-AB6D-1549-9FC8-F8AD0505923A}"/>
              </a:ext>
            </a:extLst>
          </p:cNvPr>
          <p:cNvSpPr/>
          <p:nvPr>
            <p:custDataLst>
              <p:tags r:id="rId1"/>
            </p:custDataLst>
          </p:nvPr>
        </p:nvSpPr>
        <p:spPr>
          <a:xfrm>
            <a:off x="3490889" y="-57150"/>
            <a:ext cx="6100243" cy="6215063"/>
          </a:xfrm>
          <a:custGeom>
            <a:avLst/>
            <a:gdLst>
              <a:gd name="connsiteX0" fmla="*/ 2209824 w 6100243"/>
              <a:gd name="connsiteY0" fmla="*/ 0 h 6215063"/>
              <a:gd name="connsiteX1" fmla="*/ 166711 w 6100243"/>
              <a:gd name="connsiteY1" fmla="*/ 1428750 h 6215063"/>
              <a:gd name="connsiteX2" fmla="*/ 6081736 w 6100243"/>
              <a:gd name="connsiteY2" fmla="*/ 2914650 h 6215063"/>
              <a:gd name="connsiteX3" fmla="*/ 2009799 w 6100243"/>
              <a:gd name="connsiteY3" fmla="*/ 4357688 h 6215063"/>
              <a:gd name="connsiteX4" fmla="*/ 1452586 w 6100243"/>
              <a:gd name="connsiteY4" fmla="*/ 6215063 h 621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0243" h="6215063">
                <a:moveTo>
                  <a:pt x="2209824" y="0"/>
                </a:moveTo>
                <a:cubicBezTo>
                  <a:pt x="865608" y="471487"/>
                  <a:pt x="-478608" y="942975"/>
                  <a:pt x="166711" y="1428750"/>
                </a:cubicBezTo>
                <a:cubicBezTo>
                  <a:pt x="812030" y="1914525"/>
                  <a:pt x="5774555" y="2426494"/>
                  <a:pt x="6081736" y="2914650"/>
                </a:cubicBezTo>
                <a:cubicBezTo>
                  <a:pt x="6388917" y="3402806"/>
                  <a:pt x="2781324" y="3807619"/>
                  <a:pt x="2009799" y="4357688"/>
                </a:cubicBezTo>
                <a:cubicBezTo>
                  <a:pt x="1238274" y="4907757"/>
                  <a:pt x="1345430" y="5561410"/>
                  <a:pt x="1452586" y="6215063"/>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5"/>
          <p:cNvSpPr>
            <a:spLocks noGrp="1"/>
          </p:cNvSpPr>
          <p:nvPr>
            <p:ph type="title"/>
            <p:custDataLst>
              <p:tags r:id="rId2"/>
            </p:custDataLst>
          </p:nvPr>
        </p:nvSpPr>
        <p:spPr>
          <a:xfrm>
            <a:off x="795490" y="235084"/>
            <a:ext cx="10515600" cy="1325563"/>
          </a:xfrm>
        </p:spPr>
        <p:txBody>
          <a:bodyPr/>
          <a:lstStyle/>
          <a:p>
            <a:r>
              <a:rPr lang="fr-CA" b="1" dirty="0">
                <a:latin typeface="Raleway" panose="020B0503030101060003" pitchFamily="34" charset="77"/>
              </a:rPr>
              <a:t>L’avocat du diabl</a:t>
            </a:r>
            <a:r>
              <a:rPr lang="fr-CA" b="1" spc="-200" dirty="0">
                <a:latin typeface="Raleway" panose="020B0503030101060003" pitchFamily="34" charset="77"/>
              </a:rPr>
              <a:t>e </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10</a:t>
            </a:fld>
            <a:endParaRPr lang="en-US" dirty="0"/>
          </a:p>
        </p:txBody>
      </p:sp>
      <p:sp>
        <p:nvSpPr>
          <p:cNvPr id="17" name="Rectangle : coins arrondis 16">
            <a:extLst>
              <a:ext uri="{FF2B5EF4-FFF2-40B4-BE49-F238E27FC236}">
                <a16:creationId xmlns:a16="http://schemas.microsoft.com/office/drawing/2014/main" id="{F25BB6B4-F17A-4CFD-8980-13DC584C2421}"/>
              </a:ext>
            </a:extLst>
          </p:cNvPr>
          <p:cNvSpPr/>
          <p:nvPr>
            <p:custDataLst>
              <p:tags r:id="rId4"/>
            </p:custDataLst>
          </p:nvPr>
        </p:nvSpPr>
        <p:spPr>
          <a:xfrm>
            <a:off x="7756339" y="1296727"/>
            <a:ext cx="3541233" cy="2709847"/>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latin typeface="Raleway"/>
              </a:rPr>
              <a:t>Rappelle-to</a:t>
            </a:r>
            <a:r>
              <a:rPr lang="fr-CA" sz="2400" b="1" spc="-200" dirty="0">
                <a:latin typeface="Raleway"/>
              </a:rPr>
              <a:t>i ! </a:t>
            </a:r>
          </a:p>
          <a:p>
            <a:pPr algn="ctr"/>
            <a:endParaRPr lang="fr-CA" sz="1050" b="1" dirty="0">
              <a:latin typeface="Raleway"/>
            </a:endParaRPr>
          </a:p>
          <a:p>
            <a:pPr algn="ctr"/>
            <a:r>
              <a:rPr lang="fr-CA" sz="2400" dirty="0">
                <a:latin typeface="Raleway"/>
              </a:rPr>
              <a:t>Pour que ton opinion soit optimale, tu dois faire preuve </a:t>
            </a:r>
            <a:r>
              <a:rPr lang="fr-CA" sz="2400" b="1" dirty="0">
                <a:latin typeface="Raleway"/>
              </a:rPr>
              <a:t>d’esprit critique</a:t>
            </a:r>
            <a:r>
              <a:rPr lang="fr-CA" sz="2400" dirty="0">
                <a:latin typeface="Raleway"/>
              </a:rPr>
              <a:t>. </a:t>
            </a:r>
          </a:p>
        </p:txBody>
      </p:sp>
      <p:sp>
        <p:nvSpPr>
          <p:cNvPr id="18" name="Rectangle 17">
            <a:extLst>
              <a:ext uri="{FF2B5EF4-FFF2-40B4-BE49-F238E27FC236}">
                <a16:creationId xmlns:a16="http://schemas.microsoft.com/office/drawing/2014/main" id="{8E8D26AD-3494-4527-8A93-8CD830A0640D}"/>
              </a:ext>
            </a:extLst>
          </p:cNvPr>
          <p:cNvSpPr/>
          <p:nvPr>
            <p:custDataLst>
              <p:tags r:id="rId5"/>
            </p:custDataLst>
          </p:nvPr>
        </p:nvSpPr>
        <p:spPr>
          <a:xfrm>
            <a:off x="880910" y="1333458"/>
            <a:ext cx="6734328" cy="26363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latin typeface="Raleway" panose="020B0003030101060003" pitchFamily="34" charset="0"/>
              </a:rPr>
              <a:t>Nous t’invitons à participer à un </a:t>
            </a:r>
            <a:r>
              <a:rPr lang="fr-CA" sz="2800" b="1" dirty="0">
                <a:solidFill>
                  <a:schemeClr val="tx1"/>
                </a:solidFill>
                <a:effectLst>
                  <a:outerShdw blurRad="38100" dist="38100" dir="2700000" algn="tl">
                    <a:srgbClr val="000000">
                      <a:alpha val="43137"/>
                    </a:srgbClr>
                  </a:outerShdw>
                </a:effectLst>
                <a:latin typeface="Raleway" panose="020B0003030101060003" pitchFamily="34" charset="0"/>
              </a:rPr>
              <a:t>débat</a:t>
            </a:r>
            <a:r>
              <a:rPr lang="fr-CA" sz="2800" b="1" dirty="0">
                <a:solidFill>
                  <a:schemeClr val="tx1"/>
                </a:solidFill>
                <a:latin typeface="Raleway" panose="020B0003030101060003" pitchFamily="34" charset="0"/>
              </a:rPr>
              <a:t>  à propos des </a:t>
            </a:r>
            <a:r>
              <a:rPr lang="fr-CA" sz="2800" b="1" dirty="0">
                <a:solidFill>
                  <a:schemeClr val="tx1"/>
                </a:solidFill>
                <a:effectLst>
                  <a:outerShdw blurRad="38100" dist="38100" dir="2700000" algn="tl">
                    <a:srgbClr val="000000">
                      <a:alpha val="43137"/>
                    </a:srgbClr>
                  </a:outerShdw>
                </a:effectLst>
                <a:latin typeface="Raleway" panose="020B0003030101060003" pitchFamily="34" charset="0"/>
              </a:rPr>
              <a:t>médias sociaux</a:t>
            </a:r>
            <a:r>
              <a:rPr lang="fr-CA" sz="2800" b="1" dirty="0">
                <a:solidFill>
                  <a:schemeClr val="tx1"/>
                </a:solidFill>
                <a:latin typeface="Raleway" panose="020B0003030101060003" pitchFamily="34" charset="0"/>
              </a:rPr>
              <a:t>.</a:t>
            </a:r>
          </a:p>
          <a:p>
            <a:pPr algn="ctr"/>
            <a:endParaRPr lang="fr-CA" sz="1100" b="1" dirty="0">
              <a:solidFill>
                <a:schemeClr val="tx1"/>
              </a:solidFill>
              <a:latin typeface="Raleway" panose="020B0003030101060003" pitchFamily="34" charset="0"/>
            </a:endParaRPr>
          </a:p>
          <a:p>
            <a:pPr algn="ctr"/>
            <a:r>
              <a:rPr lang="fr-CA" sz="2800" b="1" dirty="0">
                <a:solidFill>
                  <a:schemeClr val="tx1"/>
                </a:solidFill>
                <a:latin typeface="Raleway" panose="020B0003030101060003" pitchFamily="34" charset="0"/>
              </a:rPr>
              <a:t>Ce débat a pour objectif de t’amener   à </a:t>
            </a:r>
            <a:r>
              <a:rPr lang="fr-CA" sz="2800" b="1" dirty="0">
                <a:solidFill>
                  <a:schemeClr val="tx1"/>
                </a:solidFill>
                <a:effectLst>
                  <a:outerShdw blurRad="38100" dist="38100" dir="2700000" algn="tl">
                    <a:srgbClr val="000000">
                      <a:alpha val="43137"/>
                    </a:srgbClr>
                  </a:outerShdw>
                </a:effectLst>
                <a:latin typeface="Raleway" panose="020B0003030101060003" pitchFamily="34" charset="0"/>
              </a:rPr>
              <a:t>confronter tes arguments </a:t>
            </a:r>
            <a:r>
              <a:rPr lang="fr-CA" sz="2800" b="1" dirty="0">
                <a:solidFill>
                  <a:schemeClr val="tx1"/>
                </a:solidFill>
                <a:latin typeface="Raleway" panose="020B0003030101060003" pitchFamily="34" charset="0"/>
              </a:rPr>
              <a:t>à ceux des autres et à </a:t>
            </a:r>
            <a:r>
              <a:rPr lang="fr-CA" sz="2800" b="1" dirty="0">
                <a:solidFill>
                  <a:schemeClr val="tx1"/>
                </a:solidFill>
                <a:effectLst>
                  <a:outerShdw blurRad="38100" dist="38100" dir="2700000" algn="tl">
                    <a:srgbClr val="000000">
                      <a:alpha val="43137"/>
                    </a:srgbClr>
                  </a:outerShdw>
                </a:effectLst>
                <a:latin typeface="Raleway" panose="020B0003030101060003" pitchFamily="34" charset="0"/>
              </a:rPr>
              <a:t>réfléchir</a:t>
            </a:r>
            <a:r>
              <a:rPr lang="fr-CA" sz="2800" b="1" dirty="0">
                <a:solidFill>
                  <a:schemeClr val="tx1"/>
                </a:solidFill>
                <a:latin typeface="Raleway" panose="020B0003030101060003" pitchFamily="34" charset="0"/>
              </a:rPr>
              <a:t>. </a:t>
            </a:r>
          </a:p>
        </p:txBody>
      </p:sp>
      <p:sp>
        <p:nvSpPr>
          <p:cNvPr id="19" name="Rectangle 18">
            <a:extLst>
              <a:ext uri="{FF2B5EF4-FFF2-40B4-BE49-F238E27FC236}">
                <a16:creationId xmlns:a16="http://schemas.microsoft.com/office/drawing/2014/main" id="{149A92BF-922E-4CA5-9229-FFC96F473398}"/>
              </a:ext>
            </a:extLst>
          </p:cNvPr>
          <p:cNvSpPr/>
          <p:nvPr>
            <p:custDataLst>
              <p:tags r:id="rId6"/>
            </p:custDataLst>
          </p:nvPr>
        </p:nvSpPr>
        <p:spPr>
          <a:xfrm>
            <a:off x="844702" y="4255322"/>
            <a:ext cx="8733870" cy="1704812"/>
          </a:xfrm>
          <a:prstGeom prst="rect">
            <a:avLst/>
          </a:prstGeom>
          <a:pattFill prst="pct5">
            <a:fgClr>
              <a:schemeClr val="accent1"/>
            </a:fgClr>
            <a:bgClr>
              <a:schemeClr val="bg1"/>
            </a:bgClr>
          </a:patt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dirty="0">
                <a:solidFill>
                  <a:srgbClr val="2F5CEE"/>
                </a:solidFill>
                <a:latin typeface="Raleway" panose="020B0003030101060003" pitchFamily="34" charset="0"/>
              </a:rPr>
              <a:t>Attentio</a:t>
            </a:r>
            <a:r>
              <a:rPr lang="fr-CA" sz="3200" b="1" spc="-200" dirty="0">
                <a:solidFill>
                  <a:srgbClr val="2F5CEE"/>
                </a:solidFill>
                <a:latin typeface="Raleway" panose="020B0003030101060003" pitchFamily="34" charset="0"/>
              </a:rPr>
              <a:t>n !</a:t>
            </a:r>
          </a:p>
          <a:p>
            <a:pPr algn="ctr"/>
            <a:r>
              <a:rPr lang="fr-CA" sz="2400" b="1" dirty="0">
                <a:solidFill>
                  <a:srgbClr val="2F5CEE"/>
                </a:solidFill>
                <a:latin typeface="Raleway" panose="020B0003030101060003" pitchFamily="34" charset="0"/>
              </a:rPr>
              <a:t>Le but d’un débat n’est pas d’avoir raison, mais bien de se  positionner en accord ou en désaccord avec l’affirmation.</a:t>
            </a:r>
          </a:p>
        </p:txBody>
      </p:sp>
      <p:grpSp>
        <p:nvGrpSpPr>
          <p:cNvPr id="20" name="Groupe 19">
            <a:extLst>
              <a:ext uri="{FF2B5EF4-FFF2-40B4-BE49-F238E27FC236}">
                <a16:creationId xmlns:a16="http://schemas.microsoft.com/office/drawing/2014/main" id="{93C798A6-5B58-4C5C-BEB3-55236C3BF964}"/>
              </a:ext>
            </a:extLst>
          </p:cNvPr>
          <p:cNvGrpSpPr/>
          <p:nvPr>
            <p:custDataLst>
              <p:tags r:id="rId7"/>
            </p:custDataLst>
          </p:nvPr>
        </p:nvGrpSpPr>
        <p:grpSpPr>
          <a:xfrm>
            <a:off x="583807" y="4155987"/>
            <a:ext cx="521788" cy="468887"/>
            <a:chOff x="538192" y="4168363"/>
            <a:chExt cx="1105989" cy="1061216"/>
          </a:xfrm>
        </p:grpSpPr>
        <p:sp>
          <p:nvSpPr>
            <p:cNvPr id="21" name="Ellipse 20">
              <a:extLst>
                <a:ext uri="{FF2B5EF4-FFF2-40B4-BE49-F238E27FC236}">
                  <a16:creationId xmlns:a16="http://schemas.microsoft.com/office/drawing/2014/main" id="{43E85422-430C-4A15-AFE9-B5369EC8BA61}"/>
                </a:ext>
              </a:extLst>
            </p:cNvPr>
            <p:cNvSpPr/>
            <p:nvPr/>
          </p:nvSpPr>
          <p:spPr>
            <a:xfrm>
              <a:off x="538192" y="4168363"/>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2" name="Image 21">
              <a:extLst>
                <a:ext uri="{FF2B5EF4-FFF2-40B4-BE49-F238E27FC236}">
                  <a16:creationId xmlns:a16="http://schemas.microsoft.com/office/drawing/2014/main" id="{E9036120-3D1A-41FB-B6BA-54367E942DAD}"/>
                </a:ext>
              </a:extLst>
            </p:cNvPr>
            <p:cNvPicPr>
              <a:picLocks noChangeAspect="1"/>
            </p:cNvPicPr>
            <p:nvPr/>
          </p:nvPicPr>
          <p:blipFill>
            <a:blip r:embed="rId9"/>
            <a:stretch>
              <a:fillRect/>
            </a:stretch>
          </p:blipFill>
          <p:spPr>
            <a:xfrm>
              <a:off x="566096" y="4173880"/>
              <a:ext cx="1050182" cy="1050182"/>
            </a:xfrm>
            <a:prstGeom prst="rect">
              <a:avLst/>
            </a:prstGeom>
          </p:spPr>
        </p:pic>
      </p:grpSp>
    </p:spTree>
    <p:extLst>
      <p:ext uri="{BB962C8B-B14F-4D97-AF65-F5344CB8AC3E}">
        <p14:creationId xmlns:p14="http://schemas.microsoft.com/office/powerpoint/2010/main" val="322408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custDataLst>
              <p:tags r:id="rId1"/>
            </p:custDataLst>
          </p:nvPr>
        </p:nvSpPr>
        <p:spPr>
          <a:xfrm>
            <a:off x="670333" y="-16997"/>
            <a:ext cx="5728382" cy="6168415"/>
          </a:xfrm>
          <a:custGeom>
            <a:avLst/>
            <a:gdLst>
              <a:gd name="connsiteX0" fmla="*/ 1366285 w 5728382"/>
              <a:gd name="connsiteY0" fmla="*/ 8684 h 6168415"/>
              <a:gd name="connsiteX1" fmla="*/ 235754 w 5728382"/>
              <a:gd name="connsiteY1" fmla="*/ 299630 h 6168415"/>
              <a:gd name="connsiteX2" fmla="*/ 5422896 w 5728382"/>
              <a:gd name="connsiteY2" fmla="*/ 1978801 h 6168415"/>
              <a:gd name="connsiteX3" fmla="*/ 4674751 w 5728382"/>
              <a:gd name="connsiteY3" fmla="*/ 6168415 h 6168415"/>
            </a:gdLst>
            <a:ahLst/>
            <a:cxnLst>
              <a:cxn ang="0">
                <a:pos x="connsiteX0" y="connsiteY0"/>
              </a:cxn>
              <a:cxn ang="0">
                <a:pos x="connsiteX1" y="connsiteY1"/>
              </a:cxn>
              <a:cxn ang="0">
                <a:pos x="connsiteX2" y="connsiteY2"/>
              </a:cxn>
              <a:cxn ang="0">
                <a:pos x="connsiteX3" y="connsiteY3"/>
              </a:cxn>
            </a:cxnLst>
            <a:rect l="l" t="t" r="r" b="b"/>
            <a:pathLst>
              <a:path w="5728382" h="6168415">
                <a:moveTo>
                  <a:pt x="1366285" y="8684"/>
                </a:moveTo>
                <a:cubicBezTo>
                  <a:pt x="462968" y="-10020"/>
                  <a:pt x="-440348" y="-28723"/>
                  <a:pt x="235754" y="299630"/>
                </a:cubicBezTo>
                <a:cubicBezTo>
                  <a:pt x="911856" y="627983"/>
                  <a:pt x="4683063" y="1000670"/>
                  <a:pt x="5422896" y="1978801"/>
                </a:cubicBezTo>
                <a:cubicBezTo>
                  <a:pt x="6162729" y="2956932"/>
                  <a:pt x="5418740" y="4562673"/>
                  <a:pt x="4674751" y="6168415"/>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11</a:t>
            </a:fld>
            <a:endParaRPr lang="en-US" dirty="0"/>
          </a:p>
        </p:txBody>
      </p:sp>
      <p:sp>
        <p:nvSpPr>
          <p:cNvPr id="18" name="Rectangle 17">
            <a:extLst>
              <a:ext uri="{FF2B5EF4-FFF2-40B4-BE49-F238E27FC236}">
                <a16:creationId xmlns:a16="http://schemas.microsoft.com/office/drawing/2014/main" id="{8E8D26AD-3494-4527-8A93-8CD830A0640D}"/>
              </a:ext>
            </a:extLst>
          </p:cNvPr>
          <p:cNvSpPr/>
          <p:nvPr>
            <p:custDataLst>
              <p:tags r:id="rId3"/>
            </p:custDataLst>
          </p:nvPr>
        </p:nvSpPr>
        <p:spPr>
          <a:xfrm>
            <a:off x="1262872" y="1974854"/>
            <a:ext cx="9510752" cy="101665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i="1" dirty="0">
                <a:solidFill>
                  <a:schemeClr val="tx1"/>
                </a:solidFill>
                <a:latin typeface="Raleway" panose="020B0003030101060003" pitchFamily="34" charset="0"/>
              </a:rPr>
              <a:t>Et alors, quelle est ta position? </a:t>
            </a:r>
          </a:p>
        </p:txBody>
      </p:sp>
      <p:sp>
        <p:nvSpPr>
          <p:cNvPr id="11" name="Rectangle 10">
            <a:extLst>
              <a:ext uri="{FF2B5EF4-FFF2-40B4-BE49-F238E27FC236}">
                <a16:creationId xmlns:a16="http://schemas.microsoft.com/office/drawing/2014/main" id="{BCBD86C5-BA35-42C2-9E6D-DFDDC31D81C5}"/>
              </a:ext>
            </a:extLst>
          </p:cNvPr>
          <p:cNvSpPr/>
          <p:nvPr>
            <p:custDataLst>
              <p:tags r:id="rId4"/>
            </p:custDataLst>
          </p:nvPr>
        </p:nvSpPr>
        <p:spPr>
          <a:xfrm>
            <a:off x="6647892" y="3413784"/>
            <a:ext cx="3878523" cy="149348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solidFill>
                  <a:schemeClr val="tx1"/>
                </a:solidFill>
                <a:latin typeface="Raleway" panose="020B0003030101060003" pitchFamily="34" charset="0"/>
              </a:rPr>
              <a:t>CONTRE</a:t>
            </a:r>
          </a:p>
        </p:txBody>
      </p:sp>
      <p:sp>
        <p:nvSpPr>
          <p:cNvPr id="12" name="Rectangle 11">
            <a:extLst>
              <a:ext uri="{FF2B5EF4-FFF2-40B4-BE49-F238E27FC236}">
                <a16:creationId xmlns:a16="http://schemas.microsoft.com/office/drawing/2014/main" id="{D765626B-CB4F-406D-8FB0-61D2A050AC5A}"/>
              </a:ext>
            </a:extLst>
          </p:cNvPr>
          <p:cNvSpPr/>
          <p:nvPr>
            <p:custDataLst>
              <p:tags r:id="rId5"/>
            </p:custDataLst>
          </p:nvPr>
        </p:nvSpPr>
        <p:spPr>
          <a:xfrm>
            <a:off x="1665584" y="3413784"/>
            <a:ext cx="3878523" cy="1460432"/>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solidFill>
                  <a:schemeClr val="tx1"/>
                </a:solidFill>
                <a:latin typeface="Raleway" panose="020B0003030101060003" pitchFamily="34" charset="0"/>
              </a:rPr>
              <a:t>POUR</a:t>
            </a:r>
          </a:p>
        </p:txBody>
      </p:sp>
      <p:pic>
        <p:nvPicPr>
          <p:cNvPr id="3" name="Graphique 2" descr="Signe du pouce levé ">
            <a:extLst>
              <a:ext uri="{FF2B5EF4-FFF2-40B4-BE49-F238E27FC236}">
                <a16:creationId xmlns:a16="http://schemas.microsoft.com/office/drawing/2014/main" id="{D59F5BE3-15A7-4B70-97D5-811C2273CAA5}"/>
              </a:ext>
            </a:extLst>
          </p:cNvPr>
          <p:cNvPicPr>
            <a:picLocks noChangeAspect="1"/>
          </p:cNvPicPr>
          <p:nvPr>
            <p:custDataLst>
              <p:tags r:id="rId6"/>
            </p:custDataLst>
          </p:nvPr>
        </p:nvPicPr>
        <p:blipFill>
          <a:blip r:embed="rId11">
            <a:extLst>
              <a:ext uri="{96DAC541-7B7A-43D3-8B79-37D633B846F1}">
                <asvg:svgBlip xmlns:asvg="http://schemas.microsoft.com/office/drawing/2016/SVG/main" r:embed="rId12"/>
              </a:ext>
            </a:extLst>
          </a:blip>
          <a:stretch>
            <a:fillRect/>
          </a:stretch>
        </p:blipFill>
        <p:spPr>
          <a:xfrm rot="10800000">
            <a:off x="9982200" y="4417016"/>
            <a:ext cx="914400" cy="914400"/>
          </a:xfrm>
          <a:prstGeom prst="rect">
            <a:avLst/>
          </a:prstGeom>
        </p:spPr>
      </p:pic>
      <p:pic>
        <p:nvPicPr>
          <p:cNvPr id="15" name="Graphique 14" descr="Signe du pouce levé ">
            <a:extLst>
              <a:ext uri="{FF2B5EF4-FFF2-40B4-BE49-F238E27FC236}">
                <a16:creationId xmlns:a16="http://schemas.microsoft.com/office/drawing/2014/main" id="{C46157C9-4A05-4FD4-A55C-84EEA7130C94}"/>
              </a:ext>
            </a:extLst>
          </p:cNvPr>
          <p:cNvPicPr>
            <a:picLocks noChangeAspect="1"/>
          </p:cNvPicPr>
          <p:nvPr>
            <p:custDataLst>
              <p:tags r:id="rId7"/>
            </p:custDataLst>
          </p:nvPr>
        </p:nvPicPr>
        <p:blipFill>
          <a:blip r:embed="rId11">
            <a:extLst>
              <a:ext uri="{96DAC541-7B7A-43D3-8B79-37D633B846F1}">
                <asvg:svgBlip xmlns:asvg="http://schemas.microsoft.com/office/drawing/2016/SVG/main" r:embed="rId12"/>
              </a:ext>
            </a:extLst>
          </a:blip>
          <a:stretch>
            <a:fillRect/>
          </a:stretch>
        </p:blipFill>
        <p:spPr>
          <a:xfrm>
            <a:off x="1208384" y="4160527"/>
            <a:ext cx="914400" cy="914400"/>
          </a:xfrm>
          <a:prstGeom prst="rect">
            <a:avLst/>
          </a:prstGeom>
        </p:spPr>
      </p:pic>
      <p:sp>
        <p:nvSpPr>
          <p:cNvPr id="13" name="Titre 5">
            <a:extLst>
              <a:ext uri="{FF2B5EF4-FFF2-40B4-BE49-F238E27FC236}">
                <a16:creationId xmlns:a16="http://schemas.microsoft.com/office/drawing/2014/main" id="{24C5DB6B-47EF-4E4B-8B0A-AE9740772E02}"/>
              </a:ext>
            </a:extLst>
          </p:cNvPr>
          <p:cNvSpPr>
            <a:spLocks noGrp="1"/>
          </p:cNvSpPr>
          <p:nvPr>
            <p:ph type="title"/>
            <p:custDataLst>
              <p:tags r:id="rId8"/>
            </p:custDataLst>
          </p:nvPr>
        </p:nvSpPr>
        <p:spPr>
          <a:xfrm>
            <a:off x="795490" y="235084"/>
            <a:ext cx="10515600" cy="1325563"/>
          </a:xfrm>
        </p:spPr>
        <p:txBody>
          <a:bodyPr/>
          <a:lstStyle/>
          <a:p>
            <a:r>
              <a:rPr lang="fr-CA" b="1" dirty="0">
                <a:latin typeface="Raleway" panose="020B0503030101060003" pitchFamily="34" charset="77"/>
              </a:rPr>
              <a:t>L’avocat du diabl</a:t>
            </a:r>
            <a:r>
              <a:rPr lang="fr-CA" b="1" spc="-200" dirty="0">
                <a:latin typeface="Raleway" panose="020B0503030101060003" pitchFamily="34" charset="77"/>
              </a:rPr>
              <a:t>e</a:t>
            </a:r>
          </a:p>
        </p:txBody>
      </p:sp>
      <p:grpSp>
        <p:nvGrpSpPr>
          <p:cNvPr id="14" name="Groupe 13">
            <a:extLst>
              <a:ext uri="{FF2B5EF4-FFF2-40B4-BE49-F238E27FC236}">
                <a16:creationId xmlns:a16="http://schemas.microsoft.com/office/drawing/2014/main" id="{0D545A2A-E20E-A244-8E36-410D5BA1635E}"/>
              </a:ext>
            </a:extLst>
          </p:cNvPr>
          <p:cNvGrpSpPr/>
          <p:nvPr>
            <p:custDataLst>
              <p:tags r:id="rId9"/>
            </p:custDataLst>
          </p:nvPr>
        </p:nvGrpSpPr>
        <p:grpSpPr>
          <a:xfrm>
            <a:off x="868031" y="1808345"/>
            <a:ext cx="555454" cy="537535"/>
            <a:chOff x="538191" y="2590420"/>
            <a:chExt cx="1105989" cy="1061216"/>
          </a:xfrm>
        </p:grpSpPr>
        <p:sp>
          <p:nvSpPr>
            <p:cNvPr id="16" name="Ellipse 15">
              <a:extLst>
                <a:ext uri="{FF2B5EF4-FFF2-40B4-BE49-F238E27FC236}">
                  <a16:creationId xmlns:a16="http://schemas.microsoft.com/office/drawing/2014/main" id="{5199A616-241F-5948-8D7D-C340925C639A}"/>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7" name="Image 16">
              <a:extLst>
                <a:ext uri="{FF2B5EF4-FFF2-40B4-BE49-F238E27FC236}">
                  <a16:creationId xmlns:a16="http://schemas.microsoft.com/office/drawing/2014/main" id="{53516FEA-FD0F-D84D-9D90-768C35F9E71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Tree>
    <p:extLst>
      <p:ext uri="{BB962C8B-B14F-4D97-AF65-F5344CB8AC3E}">
        <p14:creationId xmlns:p14="http://schemas.microsoft.com/office/powerpoint/2010/main" val="125675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88637693-850B-8F4A-972E-AC4157FABC20}"/>
              </a:ext>
            </a:extLst>
          </p:cNvPr>
          <p:cNvSpPr/>
          <p:nvPr>
            <p:custDataLst>
              <p:tags r:id="rId1"/>
            </p:custDataLst>
          </p:nvPr>
        </p:nvSpPr>
        <p:spPr>
          <a:xfrm>
            <a:off x="1856756" y="-12700"/>
            <a:ext cx="6962859" cy="6184900"/>
          </a:xfrm>
          <a:custGeom>
            <a:avLst/>
            <a:gdLst>
              <a:gd name="connsiteX0" fmla="*/ 5483844 w 6962859"/>
              <a:gd name="connsiteY0" fmla="*/ 0 h 6184900"/>
              <a:gd name="connsiteX1" fmla="*/ 6728444 w 6962859"/>
              <a:gd name="connsiteY1" fmla="*/ 1117600 h 6184900"/>
              <a:gd name="connsiteX2" fmla="*/ 1330944 w 6962859"/>
              <a:gd name="connsiteY2" fmla="*/ 2146300 h 6184900"/>
              <a:gd name="connsiteX3" fmla="*/ 35544 w 6962859"/>
              <a:gd name="connsiteY3" fmla="*/ 3492500 h 6184900"/>
              <a:gd name="connsiteX4" fmla="*/ 2258044 w 6962859"/>
              <a:gd name="connsiteY4" fmla="*/ 5562600 h 6184900"/>
              <a:gd name="connsiteX5" fmla="*/ 2296144 w 6962859"/>
              <a:gd name="connsiteY5" fmla="*/ 6184900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859" h="6184900">
                <a:moveTo>
                  <a:pt x="5483844" y="0"/>
                </a:moveTo>
                <a:cubicBezTo>
                  <a:pt x="6452219" y="379941"/>
                  <a:pt x="7420594" y="759883"/>
                  <a:pt x="6728444" y="1117600"/>
                </a:cubicBezTo>
                <a:cubicBezTo>
                  <a:pt x="6036294" y="1475317"/>
                  <a:pt x="2446427" y="1750483"/>
                  <a:pt x="1330944" y="2146300"/>
                </a:cubicBezTo>
                <a:cubicBezTo>
                  <a:pt x="215461" y="2542117"/>
                  <a:pt x="-118973" y="2923117"/>
                  <a:pt x="35544" y="3492500"/>
                </a:cubicBezTo>
                <a:cubicBezTo>
                  <a:pt x="190061" y="4061883"/>
                  <a:pt x="1881277" y="5113867"/>
                  <a:pt x="2258044" y="5562600"/>
                </a:cubicBezTo>
                <a:cubicBezTo>
                  <a:pt x="2634811" y="6011333"/>
                  <a:pt x="2465477" y="6098116"/>
                  <a:pt x="2296144" y="6184900"/>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12</a:t>
            </a:fld>
            <a:endParaRPr lang="en-US" dirty="0"/>
          </a:p>
        </p:txBody>
      </p:sp>
      <p:sp>
        <p:nvSpPr>
          <p:cNvPr id="48" name="Rectangle 47">
            <a:extLst>
              <a:ext uri="{FF2B5EF4-FFF2-40B4-BE49-F238E27FC236}">
                <a16:creationId xmlns:a16="http://schemas.microsoft.com/office/drawing/2014/main" id="{593C8284-7AC7-47D2-A5F1-1D7E494F7EB2}"/>
              </a:ext>
            </a:extLst>
          </p:cNvPr>
          <p:cNvSpPr/>
          <p:nvPr>
            <p:custDataLst>
              <p:tags r:id="rId3"/>
            </p:custDataLst>
          </p:nvPr>
        </p:nvSpPr>
        <p:spPr>
          <a:xfrm>
            <a:off x="3914775" y="1690688"/>
            <a:ext cx="7915275" cy="1985634"/>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2F5CEE"/>
                </a:solidFill>
                <a:latin typeface="Raleway" panose="020B0003030101060003" pitchFamily="34" charset="0"/>
              </a:rPr>
              <a:t>Lorsque tu te connectes à tes médias sociaux… </a:t>
            </a:r>
          </a:p>
          <a:p>
            <a:pPr algn="ctr"/>
            <a:endParaRPr lang="fr-CA" sz="900" b="1" dirty="0">
              <a:solidFill>
                <a:srgbClr val="2F5CEE"/>
              </a:solidFill>
              <a:latin typeface="Raleway" panose="020B0003030101060003" pitchFamily="34" charset="0"/>
            </a:endParaRPr>
          </a:p>
          <a:p>
            <a:pPr algn="ctr"/>
            <a:r>
              <a:rPr lang="fr-CA" dirty="0">
                <a:solidFill>
                  <a:schemeClr val="tx1"/>
                </a:solidFill>
                <a:latin typeface="Raleway" panose="020B0003030101060003" pitchFamily="34" charset="0"/>
              </a:rPr>
              <a:t>Arrête-toi, dépose-toi.</a:t>
            </a:r>
          </a:p>
          <a:p>
            <a:pPr algn="ctr"/>
            <a:r>
              <a:rPr lang="fr-CA" dirty="0">
                <a:solidFill>
                  <a:schemeClr val="tx1"/>
                </a:solidFill>
                <a:latin typeface="Raleway" panose="020B0003030101060003" pitchFamily="34" charset="0"/>
              </a:rPr>
              <a:t>Questionne-toi.</a:t>
            </a:r>
          </a:p>
          <a:p>
            <a:pPr algn="ctr"/>
            <a:r>
              <a:rPr lang="fr-CA" dirty="0">
                <a:solidFill>
                  <a:schemeClr val="tx1"/>
                </a:solidFill>
                <a:latin typeface="Raleway" panose="020B0003030101060003" pitchFamily="34" charset="0"/>
              </a:rPr>
              <a:t>Quelles sont tes intentions?</a:t>
            </a:r>
          </a:p>
          <a:p>
            <a:pPr algn="ctr"/>
            <a:r>
              <a:rPr lang="fr-CA" dirty="0">
                <a:solidFill>
                  <a:schemeClr val="tx1"/>
                </a:solidFill>
                <a:latin typeface="Raleway" panose="020B0003030101060003" pitchFamily="34" charset="0"/>
              </a:rPr>
              <a:t>Que viens-tu chercher ici? Comment te sens-tu?</a:t>
            </a:r>
          </a:p>
        </p:txBody>
      </p:sp>
      <p:pic>
        <p:nvPicPr>
          <p:cNvPr id="8" name="Image 7">
            <a:extLst>
              <a:ext uri="{FF2B5EF4-FFF2-40B4-BE49-F238E27FC236}">
                <a16:creationId xmlns:a16="http://schemas.microsoft.com/office/drawing/2014/main" id="{D2698EAB-A72C-4037-988B-788152D8700A}"/>
              </a:ext>
            </a:extLst>
          </p:cNvPr>
          <p:cNvPicPr>
            <a:picLocks noChangeAspect="1"/>
          </p:cNvPicPr>
          <p:nvPr>
            <p:custDataLst>
              <p:tags r:id="rId4"/>
            </p:custDataLst>
          </p:nvPr>
        </p:nvPicPr>
        <p:blipFill>
          <a:blip r:embed="rId8"/>
          <a:stretch>
            <a:fillRect/>
          </a:stretch>
        </p:blipFill>
        <p:spPr>
          <a:xfrm>
            <a:off x="244129" y="732493"/>
            <a:ext cx="590826" cy="590826"/>
          </a:xfrm>
          <a:prstGeom prst="rect">
            <a:avLst/>
          </a:prstGeom>
        </p:spPr>
      </p:pic>
      <p:sp>
        <p:nvSpPr>
          <p:cNvPr id="3" name="Titre 2">
            <a:extLst>
              <a:ext uri="{FF2B5EF4-FFF2-40B4-BE49-F238E27FC236}">
                <a16:creationId xmlns:a16="http://schemas.microsoft.com/office/drawing/2014/main" id="{15CF7C5F-854A-2842-9CA3-A21F99A45A9A}"/>
              </a:ext>
            </a:extLst>
          </p:cNvPr>
          <p:cNvSpPr>
            <a:spLocks noGrp="1"/>
          </p:cNvSpPr>
          <p:nvPr>
            <p:ph type="title"/>
            <p:custDataLst>
              <p:tags r:id="rId5"/>
            </p:custDataLst>
          </p:nvPr>
        </p:nvSpPr>
        <p:spPr/>
        <p:txBody>
          <a:bodyPr/>
          <a:lstStyle/>
          <a:p>
            <a:r>
              <a:rPr lang="fr-CA" b="1" dirty="0">
                <a:latin typeface="Raleway" panose="020B0503030101060003" pitchFamily="34" charset="77"/>
              </a:rPr>
              <a:t>Quand la poussière retombe</a:t>
            </a:r>
            <a:endParaRPr lang="fr-FR" b="1" dirty="0">
              <a:latin typeface="Raleway" panose="020B0503030101060003" pitchFamily="34" charset="77"/>
            </a:endParaRPr>
          </a:p>
        </p:txBody>
      </p:sp>
      <p:sp>
        <p:nvSpPr>
          <p:cNvPr id="11" name="Rectangle 10">
            <a:extLst>
              <a:ext uri="{FF2B5EF4-FFF2-40B4-BE49-F238E27FC236}">
                <a16:creationId xmlns:a16="http://schemas.microsoft.com/office/drawing/2014/main" id="{69C58CAE-E279-E04C-9F7B-093AC14D61B0}"/>
              </a:ext>
            </a:extLst>
          </p:cNvPr>
          <p:cNvSpPr/>
          <p:nvPr>
            <p:custDataLst>
              <p:tags r:id="rId6"/>
            </p:custDataLst>
          </p:nvPr>
        </p:nvSpPr>
        <p:spPr>
          <a:xfrm>
            <a:off x="3914774" y="4173539"/>
            <a:ext cx="7915275" cy="1842292"/>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2F5CEE"/>
                </a:solidFill>
                <a:latin typeface="Raleway" panose="020B0003030101060003" pitchFamily="34" charset="0"/>
              </a:rPr>
              <a:t>Une fois que tu te déconnectes…</a:t>
            </a:r>
          </a:p>
          <a:p>
            <a:pPr algn="ctr"/>
            <a:endParaRPr lang="fr-CA" sz="900" b="1" dirty="0">
              <a:solidFill>
                <a:srgbClr val="2F5CEE"/>
              </a:solidFill>
              <a:latin typeface="Raleway" panose="020B0003030101060003" pitchFamily="34" charset="0"/>
            </a:endParaRPr>
          </a:p>
          <a:p>
            <a:pPr algn="ctr"/>
            <a:r>
              <a:rPr lang="fr-CA" dirty="0">
                <a:solidFill>
                  <a:schemeClr val="tx1"/>
                </a:solidFill>
                <a:latin typeface="Raleway" panose="020B0003030101060003" pitchFamily="34" charset="0"/>
              </a:rPr>
              <a:t>Observe ce qui se passe à l’intérieur de toi.</a:t>
            </a:r>
          </a:p>
          <a:p>
            <a:pPr algn="ctr"/>
            <a:r>
              <a:rPr lang="fr-CA" dirty="0">
                <a:solidFill>
                  <a:schemeClr val="tx1"/>
                </a:solidFill>
                <a:latin typeface="Raleway" panose="020B0003030101060003" pitchFamily="34" charset="0"/>
              </a:rPr>
              <a:t>Comment les médias sociaux te font-ils te sentir et te comporter?</a:t>
            </a:r>
          </a:p>
          <a:p>
            <a:pPr algn="ctr"/>
            <a:r>
              <a:rPr lang="fr-CA" dirty="0">
                <a:solidFill>
                  <a:schemeClr val="tx1"/>
                </a:solidFill>
                <a:latin typeface="Raleway" panose="020B0003030101060003" pitchFamily="34" charset="0"/>
              </a:rPr>
              <a:t>Choisis avec soin les pages que tu aimes et les personnes que tu suis.</a:t>
            </a:r>
          </a:p>
          <a:p>
            <a:pPr algn="ctr"/>
            <a:r>
              <a:rPr lang="fr-CA" dirty="0">
                <a:solidFill>
                  <a:schemeClr val="tx1"/>
                </a:solidFill>
                <a:latin typeface="Raleway" panose="020B0003030101060003" pitchFamily="34" charset="0"/>
              </a:rPr>
              <a:t>Détermine ce qu’elles t’apportent.  </a:t>
            </a:r>
          </a:p>
        </p:txBody>
      </p:sp>
    </p:spTree>
    <p:extLst>
      <p:ext uri="{BB962C8B-B14F-4D97-AF65-F5344CB8AC3E}">
        <p14:creationId xmlns:p14="http://schemas.microsoft.com/office/powerpoint/2010/main" val="36254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13</a:t>
            </a:fld>
            <a:endParaRPr lang="en-US" dirty="0"/>
          </a:p>
        </p:txBody>
      </p:sp>
      <p:sp>
        <p:nvSpPr>
          <p:cNvPr id="11" name="Rectangle : coins arrondis 10">
            <a:extLst>
              <a:ext uri="{FF2B5EF4-FFF2-40B4-BE49-F238E27FC236}">
                <a16:creationId xmlns:a16="http://schemas.microsoft.com/office/drawing/2014/main" id="{866F7C1B-69E0-46DF-925E-2CBDDD27D4B5}"/>
              </a:ext>
            </a:extLst>
          </p:cNvPr>
          <p:cNvSpPr/>
          <p:nvPr>
            <p:custDataLst>
              <p:tags r:id="rId3"/>
            </p:custDataLst>
          </p:nvPr>
        </p:nvSpPr>
        <p:spPr>
          <a:xfrm>
            <a:off x="361950" y="1867794"/>
            <a:ext cx="3152775" cy="2832793"/>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latin typeface="Raleway"/>
              </a:rPr>
              <a:t>Tu en sais maintenant un peu plus sur les conséquences de l’utilisation des médias sociaux.</a:t>
            </a:r>
            <a:endParaRPr lang="fr-CA" sz="2400" dirty="0">
              <a:latin typeface="Raleway"/>
            </a:endParaRPr>
          </a:p>
        </p:txBody>
      </p:sp>
      <p:sp>
        <p:nvSpPr>
          <p:cNvPr id="20" name="Rectangle 19">
            <a:extLst>
              <a:ext uri="{FF2B5EF4-FFF2-40B4-BE49-F238E27FC236}">
                <a16:creationId xmlns:a16="http://schemas.microsoft.com/office/drawing/2014/main" id="{B0F030FC-5711-4994-8E60-19419F139AF8}"/>
              </a:ext>
            </a:extLst>
          </p:cNvPr>
          <p:cNvSpPr/>
          <p:nvPr>
            <p:custDataLst>
              <p:tags r:id="rId4"/>
            </p:custDataLst>
          </p:nvPr>
        </p:nvSpPr>
        <p:spPr>
          <a:xfrm>
            <a:off x="4379435" y="1866913"/>
            <a:ext cx="7043053" cy="6289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Raleway" panose="020B0003030101060003" pitchFamily="34" charset="0"/>
              </a:rPr>
              <a:t>Essaie de te nourrir de vraies relations</a:t>
            </a:r>
          </a:p>
        </p:txBody>
      </p:sp>
      <p:sp>
        <p:nvSpPr>
          <p:cNvPr id="21" name="Rectangle 20">
            <a:extLst>
              <a:ext uri="{FF2B5EF4-FFF2-40B4-BE49-F238E27FC236}">
                <a16:creationId xmlns:a16="http://schemas.microsoft.com/office/drawing/2014/main" id="{D66C20F6-BF70-4F56-BAA9-2C7EA4D991C6}"/>
              </a:ext>
            </a:extLst>
          </p:cNvPr>
          <p:cNvSpPr/>
          <p:nvPr>
            <p:custDataLst>
              <p:tags r:id="rId5"/>
            </p:custDataLst>
          </p:nvPr>
        </p:nvSpPr>
        <p:spPr>
          <a:xfrm>
            <a:off x="4379435" y="2575821"/>
            <a:ext cx="7043053" cy="6289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Raleway" panose="020B0003030101060003" pitchFamily="34" charset="0"/>
              </a:rPr>
              <a:t>Prends des pauses</a:t>
            </a:r>
          </a:p>
        </p:txBody>
      </p:sp>
      <p:sp>
        <p:nvSpPr>
          <p:cNvPr id="22" name="Rectangle 21">
            <a:extLst>
              <a:ext uri="{FF2B5EF4-FFF2-40B4-BE49-F238E27FC236}">
                <a16:creationId xmlns:a16="http://schemas.microsoft.com/office/drawing/2014/main" id="{1B7AE004-F8C3-47F5-AE22-D59EA6893300}"/>
              </a:ext>
            </a:extLst>
          </p:cNvPr>
          <p:cNvSpPr/>
          <p:nvPr>
            <p:custDataLst>
              <p:tags r:id="rId6"/>
            </p:custDataLst>
          </p:nvPr>
        </p:nvSpPr>
        <p:spPr>
          <a:xfrm>
            <a:off x="4364342" y="3312630"/>
            <a:ext cx="7043054" cy="6289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Raleway" panose="020B0003030101060003" pitchFamily="34" charset="0"/>
              </a:rPr>
              <a:t>Observe comment tu te sens</a:t>
            </a:r>
          </a:p>
        </p:txBody>
      </p:sp>
      <p:sp>
        <p:nvSpPr>
          <p:cNvPr id="23" name="Rectangle 22">
            <a:extLst>
              <a:ext uri="{FF2B5EF4-FFF2-40B4-BE49-F238E27FC236}">
                <a16:creationId xmlns:a16="http://schemas.microsoft.com/office/drawing/2014/main" id="{0FC247E4-C4A9-4F59-8710-CF077B65CCB1}"/>
              </a:ext>
            </a:extLst>
          </p:cNvPr>
          <p:cNvSpPr/>
          <p:nvPr>
            <p:custDataLst>
              <p:tags r:id="rId7"/>
            </p:custDataLst>
          </p:nvPr>
        </p:nvSpPr>
        <p:spPr>
          <a:xfrm>
            <a:off x="5184700" y="4135634"/>
            <a:ext cx="5402338" cy="1704812"/>
          </a:xfrm>
          <a:prstGeom prst="rect">
            <a:avLst/>
          </a:prstGeom>
          <a:pattFill prst="pct5">
            <a:fgClr>
              <a:schemeClr val="accent1"/>
            </a:fgClr>
            <a:bgClr>
              <a:schemeClr val="bg1"/>
            </a:bgClr>
          </a:patt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2F5CEE"/>
                </a:solidFill>
                <a:latin typeface="Raleway" panose="020B0003030101060003" pitchFamily="34" charset="0"/>
              </a:rPr>
              <a:t>Attentio</a:t>
            </a:r>
            <a:r>
              <a:rPr lang="fr-CA" sz="2400" b="1" spc="-200" dirty="0">
                <a:solidFill>
                  <a:srgbClr val="2F5CEE"/>
                </a:solidFill>
                <a:latin typeface="Raleway" panose="020B0003030101060003" pitchFamily="34" charset="0"/>
              </a:rPr>
              <a:t>n!</a:t>
            </a:r>
          </a:p>
          <a:p>
            <a:pPr algn="ctr"/>
            <a:r>
              <a:rPr lang="fr-CA" sz="2400" b="1" dirty="0">
                <a:solidFill>
                  <a:srgbClr val="2F5CEE"/>
                </a:solidFill>
                <a:latin typeface="Raleway" panose="020B0003030101060003" pitchFamily="34" charset="0"/>
              </a:rPr>
              <a:t>L’idée n’est pas de te juger, mais bien d’observer et de prendre conscience de tes pratiques</a:t>
            </a:r>
            <a:r>
              <a:rPr lang="fr-CA" b="1" dirty="0">
                <a:solidFill>
                  <a:srgbClr val="2F5CEE"/>
                </a:solidFill>
                <a:latin typeface="Raleway" panose="020B0003030101060003" pitchFamily="34" charset="0"/>
              </a:rPr>
              <a:t>. </a:t>
            </a:r>
          </a:p>
        </p:txBody>
      </p:sp>
      <p:grpSp>
        <p:nvGrpSpPr>
          <p:cNvPr id="24" name="Groupe 23">
            <a:extLst>
              <a:ext uri="{FF2B5EF4-FFF2-40B4-BE49-F238E27FC236}">
                <a16:creationId xmlns:a16="http://schemas.microsoft.com/office/drawing/2014/main" id="{50FFC90A-B21C-4D04-A515-B2139F6620F4}"/>
              </a:ext>
            </a:extLst>
          </p:cNvPr>
          <p:cNvGrpSpPr/>
          <p:nvPr>
            <p:custDataLst>
              <p:tags r:id="rId8"/>
            </p:custDataLst>
          </p:nvPr>
        </p:nvGrpSpPr>
        <p:grpSpPr>
          <a:xfrm>
            <a:off x="4923805" y="4049440"/>
            <a:ext cx="521788" cy="468887"/>
            <a:chOff x="538192" y="4168363"/>
            <a:chExt cx="1105989" cy="1061216"/>
          </a:xfrm>
        </p:grpSpPr>
        <p:sp>
          <p:nvSpPr>
            <p:cNvPr id="25" name="Ellipse 24">
              <a:extLst>
                <a:ext uri="{FF2B5EF4-FFF2-40B4-BE49-F238E27FC236}">
                  <a16:creationId xmlns:a16="http://schemas.microsoft.com/office/drawing/2014/main" id="{2C93F322-26C3-4529-A9FF-EBCDA91603EE}"/>
                </a:ext>
              </a:extLst>
            </p:cNvPr>
            <p:cNvSpPr/>
            <p:nvPr/>
          </p:nvSpPr>
          <p:spPr>
            <a:xfrm>
              <a:off x="538192" y="4168363"/>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6" name="Image 25">
              <a:extLst>
                <a:ext uri="{FF2B5EF4-FFF2-40B4-BE49-F238E27FC236}">
                  <a16:creationId xmlns:a16="http://schemas.microsoft.com/office/drawing/2014/main" id="{06FE9633-5F83-45A5-AD41-5D7ECA169EE7}"/>
                </a:ext>
              </a:extLst>
            </p:cNvPr>
            <p:cNvPicPr>
              <a:picLocks noChangeAspect="1"/>
            </p:cNvPicPr>
            <p:nvPr/>
          </p:nvPicPr>
          <p:blipFill>
            <a:blip r:embed="rId12"/>
            <a:stretch>
              <a:fillRect/>
            </a:stretch>
          </p:blipFill>
          <p:spPr>
            <a:xfrm>
              <a:off x="566096" y="4173880"/>
              <a:ext cx="1050182" cy="1050182"/>
            </a:xfrm>
            <a:prstGeom prst="rect">
              <a:avLst/>
            </a:prstGeom>
          </p:spPr>
        </p:pic>
      </p:grpSp>
      <p:pic>
        <p:nvPicPr>
          <p:cNvPr id="17" name="Image 16">
            <a:extLst>
              <a:ext uri="{FF2B5EF4-FFF2-40B4-BE49-F238E27FC236}">
                <a16:creationId xmlns:a16="http://schemas.microsoft.com/office/drawing/2014/main" id="{1F41B720-07DD-8542-8D76-9A88E00CCE73}"/>
              </a:ext>
            </a:extLst>
          </p:cNvPr>
          <p:cNvPicPr>
            <a:picLocks noChangeAspect="1"/>
          </p:cNvPicPr>
          <p:nvPr>
            <p:custDataLst>
              <p:tags r:id="rId9"/>
            </p:custDataLst>
          </p:nvPr>
        </p:nvPicPr>
        <p:blipFill>
          <a:blip r:embed="rId13"/>
          <a:stretch>
            <a:fillRect/>
          </a:stretch>
        </p:blipFill>
        <p:spPr>
          <a:xfrm>
            <a:off x="244129" y="732493"/>
            <a:ext cx="590826" cy="590826"/>
          </a:xfrm>
          <a:prstGeom prst="rect">
            <a:avLst/>
          </a:prstGeom>
        </p:spPr>
      </p:pic>
      <p:sp>
        <p:nvSpPr>
          <p:cNvPr id="18" name="Titre 2">
            <a:extLst>
              <a:ext uri="{FF2B5EF4-FFF2-40B4-BE49-F238E27FC236}">
                <a16:creationId xmlns:a16="http://schemas.microsoft.com/office/drawing/2014/main" id="{E9CA11F4-F2C6-8846-A68F-0E3FE0FB97CF}"/>
              </a:ext>
            </a:extLst>
          </p:cNvPr>
          <p:cNvSpPr>
            <a:spLocks noGrp="1"/>
          </p:cNvSpPr>
          <p:nvPr>
            <p:ph type="title"/>
            <p:custDataLst>
              <p:tags r:id="rId10"/>
            </p:custDataLst>
          </p:nvPr>
        </p:nvSpPr>
        <p:spPr>
          <a:xfrm>
            <a:off x="838200" y="365125"/>
            <a:ext cx="10515600" cy="1325563"/>
          </a:xfrm>
        </p:spPr>
        <p:txBody>
          <a:bodyPr/>
          <a:lstStyle/>
          <a:p>
            <a:r>
              <a:rPr lang="fr-CA" b="1" dirty="0">
                <a:latin typeface="Raleway" panose="020B0503030101060003" pitchFamily="34" charset="77"/>
              </a:rPr>
              <a:t>Quand la poussière retombe</a:t>
            </a:r>
            <a:endParaRPr lang="fr-FR" b="1" dirty="0">
              <a:latin typeface="Raleway" panose="020B0503030101060003" pitchFamily="34" charset="77"/>
            </a:endParaRPr>
          </a:p>
        </p:txBody>
      </p:sp>
    </p:spTree>
    <p:extLst>
      <p:ext uri="{BB962C8B-B14F-4D97-AF65-F5344CB8AC3E}">
        <p14:creationId xmlns:p14="http://schemas.microsoft.com/office/powerpoint/2010/main" val="33422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 coins arrondis 15">
            <a:extLst>
              <a:ext uri="{FF2B5EF4-FFF2-40B4-BE49-F238E27FC236}">
                <a16:creationId xmlns:a16="http://schemas.microsoft.com/office/drawing/2014/main" id="{2912F44E-F33E-0FAE-67E8-92BCB3999483}"/>
              </a:ext>
            </a:extLst>
          </p:cNvPr>
          <p:cNvSpPr/>
          <p:nvPr>
            <p:custDataLst>
              <p:tags r:id="rId1"/>
            </p:custDataLst>
          </p:nvPr>
        </p:nvSpPr>
        <p:spPr>
          <a:xfrm>
            <a:off x="5975603" y="478026"/>
            <a:ext cx="5807094" cy="5901948"/>
          </a:xfrm>
          <a:prstGeom prst="roundRect">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Organigramme : Alternative 1">
            <a:extLst>
              <a:ext uri="{FF2B5EF4-FFF2-40B4-BE49-F238E27FC236}">
                <a16:creationId xmlns:a16="http://schemas.microsoft.com/office/drawing/2014/main" id="{DC0917F2-D191-4FB8-1595-C9F5080361D8}"/>
              </a:ext>
            </a:extLst>
          </p:cNvPr>
          <p:cNvSpPr/>
          <p:nvPr>
            <p:custDataLst>
              <p:tags r:id="rId2"/>
            </p:custDataLst>
          </p:nvPr>
        </p:nvSpPr>
        <p:spPr>
          <a:xfrm>
            <a:off x="866637" y="2070638"/>
            <a:ext cx="3672111" cy="3476722"/>
          </a:xfrm>
          <a:prstGeom prst="flowChartAlternateProcess">
            <a:avLst/>
          </a:prstGeom>
          <a:solidFill>
            <a:srgbClr val="86C4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3"/>
            </p:custDataLst>
          </p:nvPr>
        </p:nvSpPr>
        <p:spPr>
          <a:xfrm>
            <a:off x="809763" y="365125"/>
            <a:ext cx="10515600" cy="1325563"/>
          </a:xfrm>
        </p:spPr>
        <p:txBody>
          <a:bodyPr/>
          <a:lstStyle/>
          <a:p>
            <a:r>
              <a:rPr lang="fr-CA" b="1" dirty="0">
                <a:latin typeface="Raleway" panose="020B0503030101060003" pitchFamily="34" charset="77"/>
              </a:rPr>
              <a:t>Défi HORS-PISTE</a:t>
            </a: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4"/>
            </p:custDataLst>
          </p:nvPr>
        </p:nvSpPr>
        <p:spPr>
          <a:xfrm>
            <a:off x="8610600" y="6356350"/>
            <a:ext cx="2743200" cy="365125"/>
          </a:xfrm>
          <a:prstGeom prst="rect">
            <a:avLst/>
          </a:prstGeom>
        </p:spPr>
        <p:txBody>
          <a:bodyPr/>
          <a:lstStyle/>
          <a:p>
            <a:fld id="{C145B74D-6A0D-CF46-9BFB-933D6D9953E9}" type="slidenum">
              <a:rPr lang="en-US" smtClean="0"/>
              <a:t>14</a:t>
            </a:fld>
            <a:endParaRPr lang="en-US" dirty="0"/>
          </a:p>
        </p:txBody>
      </p:sp>
      <p:sp>
        <p:nvSpPr>
          <p:cNvPr id="6" name="ZoneTexte 5">
            <a:extLst>
              <a:ext uri="{FF2B5EF4-FFF2-40B4-BE49-F238E27FC236}">
                <a16:creationId xmlns:a16="http://schemas.microsoft.com/office/drawing/2014/main" id="{87338474-A257-7235-A28F-D88B1F4023CB}"/>
              </a:ext>
            </a:extLst>
          </p:cNvPr>
          <p:cNvSpPr txBox="1"/>
          <p:nvPr>
            <p:custDataLst>
              <p:tags r:id="rId5"/>
            </p:custDataLst>
          </p:nvPr>
        </p:nvSpPr>
        <p:spPr>
          <a:xfrm>
            <a:off x="993782" y="2321003"/>
            <a:ext cx="3379467" cy="2954655"/>
          </a:xfrm>
          <a:prstGeom prst="rect">
            <a:avLst/>
          </a:prstGeom>
          <a:noFill/>
        </p:spPr>
        <p:txBody>
          <a:bodyPr wrap="square">
            <a:spAutoFit/>
          </a:bodyPr>
          <a:lstStyle/>
          <a:p>
            <a:pPr lvl="0">
              <a:spcBef>
                <a:spcPts val="35"/>
              </a:spcBef>
              <a:spcAft>
                <a:spcPts val="0"/>
              </a:spcAft>
            </a:pPr>
            <a:r>
              <a:rPr lang="fr-FR" sz="2400" b="1" dirty="0">
                <a:solidFill>
                  <a:srgbClr val="2F5CEE"/>
                </a:solidFill>
                <a:latin typeface="Raleway" panose="020B0003030101060003" pitchFamily="34" charset="0"/>
              </a:rPr>
              <a:t>Connais-tu la règle des 3 zéros?</a:t>
            </a:r>
          </a:p>
          <a:p>
            <a:pPr lvl="0" algn="just">
              <a:spcBef>
                <a:spcPts val="35"/>
              </a:spcBef>
              <a:spcAft>
                <a:spcPts val="0"/>
              </a:spcAft>
            </a:pPr>
            <a:endParaRPr lang="fr-CA" b="1" dirty="0">
              <a:solidFill>
                <a:srgbClr val="2F5CEE"/>
              </a:solidFill>
              <a:latin typeface="Raleway" pitchFamily="2" charset="0"/>
            </a:endParaRPr>
          </a:p>
          <a:p>
            <a:pPr lvl="0" algn="just">
              <a:spcBef>
                <a:spcPts val="35"/>
              </a:spcBef>
              <a:spcAft>
                <a:spcPts val="0"/>
              </a:spcAft>
            </a:pPr>
            <a:r>
              <a:rPr lang="fr-CA" sz="2800" b="1" dirty="0">
                <a:solidFill>
                  <a:srgbClr val="2F5CEE"/>
                </a:solidFill>
                <a:effectLst/>
                <a:latin typeface="Raleway" pitchFamily="2" charset="0"/>
                <a:ea typeface="Trebuchet MS" panose="020B0603020202020204" pitchFamily="34" charset="0"/>
                <a:cs typeface="Trebuchet MS" panose="020B0603020202020204" pitchFamily="34" charset="0"/>
              </a:rPr>
              <a:t>0</a:t>
            </a:r>
            <a:r>
              <a:rPr lang="fr-CA" sz="1800" b="1" dirty="0">
                <a:solidFill>
                  <a:srgbClr val="2F5CEE"/>
                </a:solidFill>
                <a:effectLst/>
                <a:latin typeface="Raleway" pitchFamily="2" charset="0"/>
                <a:ea typeface="Trebuchet MS" panose="020B0603020202020204" pitchFamily="34" charset="0"/>
                <a:cs typeface="Trebuchet MS" panose="020B0603020202020204" pitchFamily="34" charset="0"/>
              </a:rPr>
              <a:t> écran </a:t>
            </a:r>
            <a:r>
              <a:rPr lang="fr-CA" b="1" dirty="0">
                <a:solidFill>
                  <a:srgbClr val="2F5CEE"/>
                </a:solidFill>
                <a:latin typeface="Raleway" pitchFamily="2" charset="0"/>
                <a:ea typeface="Trebuchet MS" panose="020B0603020202020204" pitchFamily="34" charset="0"/>
                <a:cs typeface="Trebuchet MS" panose="020B0603020202020204" pitchFamily="34" charset="0"/>
              </a:rPr>
              <a:t>en se levant le matin</a:t>
            </a:r>
          </a:p>
          <a:p>
            <a:pPr lvl="0" algn="just">
              <a:spcBef>
                <a:spcPts val="35"/>
              </a:spcBef>
              <a:spcAft>
                <a:spcPts val="0"/>
              </a:spcAft>
            </a:pPr>
            <a:r>
              <a:rPr lang="fr-CA" sz="2800" b="1" dirty="0">
                <a:solidFill>
                  <a:srgbClr val="2F5CEE"/>
                </a:solidFill>
                <a:latin typeface="Raleway" pitchFamily="2" charset="0"/>
              </a:rPr>
              <a:t>0</a:t>
            </a:r>
            <a:r>
              <a:rPr lang="fr-CA" sz="1800" b="1" dirty="0">
                <a:solidFill>
                  <a:srgbClr val="2F5CEE"/>
                </a:solidFill>
                <a:effectLst/>
                <a:latin typeface="Raleway" pitchFamily="2" charset="0"/>
                <a:ea typeface="Trebuchet MS" panose="020B0603020202020204" pitchFamily="34" charset="0"/>
                <a:cs typeface="Trebuchet MS" panose="020B0603020202020204" pitchFamily="34" charset="0"/>
              </a:rPr>
              <a:t> écran durant les repas</a:t>
            </a:r>
          </a:p>
          <a:p>
            <a:pPr marL="182563" lvl="0" indent="-182563">
              <a:spcBef>
                <a:spcPts val="35"/>
              </a:spcBef>
              <a:spcAft>
                <a:spcPts val="0"/>
              </a:spcAft>
            </a:pPr>
            <a:r>
              <a:rPr lang="fr-CA" sz="2800" b="1" dirty="0">
                <a:solidFill>
                  <a:srgbClr val="2F5CEE"/>
                </a:solidFill>
                <a:latin typeface="Raleway" pitchFamily="2" charset="0"/>
              </a:rPr>
              <a:t>0</a:t>
            </a:r>
            <a:r>
              <a:rPr lang="fr-CA" b="1" dirty="0">
                <a:solidFill>
                  <a:srgbClr val="2F5CEE"/>
                </a:solidFill>
                <a:latin typeface="Raleway" pitchFamily="2" charset="0"/>
              </a:rPr>
              <a:t> écran </a:t>
            </a:r>
            <a:r>
              <a:rPr lang="fr-CA" b="1" dirty="0">
                <a:solidFill>
                  <a:srgbClr val="2F5CEE"/>
                </a:solidFill>
                <a:latin typeface="Raleway" pitchFamily="2" charset="0"/>
                <a:ea typeface="Trebuchet MS" panose="020B0603020202020204" pitchFamily="34" charset="0"/>
                <a:cs typeface="Trebuchet MS" panose="020B0603020202020204" pitchFamily="34" charset="0"/>
              </a:rPr>
              <a:t>dans la chambre à coucher</a:t>
            </a:r>
            <a:endParaRPr lang="fr-CA" sz="1800"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5" name="ZoneTexte 14">
            <a:extLst>
              <a:ext uri="{FF2B5EF4-FFF2-40B4-BE49-F238E27FC236}">
                <a16:creationId xmlns:a16="http://schemas.microsoft.com/office/drawing/2014/main" id="{3E96CF81-EE4F-43E5-78E7-DAEA8448D759}"/>
              </a:ext>
            </a:extLst>
          </p:cNvPr>
          <p:cNvSpPr txBox="1"/>
          <p:nvPr>
            <p:custDataLst>
              <p:tags r:id="rId6"/>
            </p:custDataLst>
          </p:nvPr>
        </p:nvSpPr>
        <p:spPr>
          <a:xfrm>
            <a:off x="6169296" y="830605"/>
            <a:ext cx="6225904" cy="5180905"/>
          </a:xfrm>
          <a:prstGeom prst="rect">
            <a:avLst/>
          </a:prstGeom>
          <a:noFill/>
        </p:spPr>
        <p:txBody>
          <a:bodyPr wrap="square">
            <a:spAutoFit/>
          </a:bodyPr>
          <a:lstStyle/>
          <a:p>
            <a:pPr marL="342900" marR="869950" lvl="0" indent="-342900" algn="just" defTabSz="955675">
              <a:spcBef>
                <a:spcPts val="35"/>
              </a:spcBef>
              <a:spcAft>
                <a:spcPts val="0"/>
              </a:spcAft>
              <a:buFont typeface="Courier New" panose="02070309020205020404" pitchFamily="49" charset="0"/>
              <a:buChar char="o"/>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Dans ton cellulaire, active la fonction </a:t>
            </a:r>
            <a:r>
              <a:rPr lang="fr-CA" sz="1600" i="1"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Temps d’écran </a:t>
            </a: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afin de prendre conscience du nombre de minutes que tu y accordes. </a:t>
            </a:r>
            <a:r>
              <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1</a:t>
            </a:r>
            <a:endPar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endParaRPr>
          </a:p>
          <a:p>
            <a:pPr marL="342900" marR="869950" indent="-342900" algn="just" defTabSz="955675">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 </a:t>
            </a:r>
          </a:p>
          <a:p>
            <a:pPr marL="342900" marR="869950" lvl="0" indent="-342900" algn="just" defTabSz="955675">
              <a:spcBef>
                <a:spcPts val="35"/>
              </a:spcBef>
              <a:spcAft>
                <a:spcPts val="0"/>
              </a:spcAft>
              <a:buFont typeface="Courier New" panose="02070309020205020404" pitchFamily="49" charset="0"/>
              <a:buChar char="o"/>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Participe à des activités collectives et sociales afin de favoriser des contacts sociaux en personne. </a:t>
            </a:r>
            <a:r>
              <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1</a:t>
            </a:r>
            <a:endPar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endParaRPr>
          </a:p>
          <a:p>
            <a:pPr marL="342900" indent="-342900" defTabSz="955675">
              <a:spcBef>
                <a:spcPts val="35"/>
              </a:spcBef>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 </a:t>
            </a:r>
          </a:p>
          <a:p>
            <a:pPr marL="342900" marR="869950" lvl="0" indent="-342900" algn="just" defTabSz="955675">
              <a:spcBef>
                <a:spcPts val="35"/>
              </a:spcBef>
              <a:spcAft>
                <a:spcPts val="0"/>
              </a:spcAft>
              <a:buFont typeface="Courier New" panose="02070309020205020404" pitchFamily="49" charset="0"/>
              <a:buChar char="o"/>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Planifie et organise des activités pour remplir le sentiment de vide à combler. </a:t>
            </a:r>
            <a:r>
              <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1</a:t>
            </a:r>
            <a:endPar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endParaRPr>
          </a:p>
          <a:p>
            <a:pPr marL="342900" indent="-342900" defTabSz="955675">
              <a:spcBef>
                <a:spcPts val="35"/>
              </a:spcBef>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 </a:t>
            </a:r>
          </a:p>
          <a:p>
            <a:pPr marL="342900" marR="869950" lvl="0" indent="-342900" algn="just" defTabSz="955675">
              <a:spcBef>
                <a:spcPts val="35"/>
              </a:spcBef>
              <a:spcAft>
                <a:spcPts val="0"/>
              </a:spcAft>
              <a:buFont typeface="Courier New" panose="02070309020205020404" pitchFamily="49" charset="0"/>
              <a:buChar char="o"/>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Ferme tous tes écrans une heure avant de te coucher pour favoriser ton sommeil </a:t>
            </a:r>
            <a:r>
              <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2</a:t>
            </a:r>
            <a:endPar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endParaRPr>
          </a:p>
          <a:p>
            <a:pPr marL="342900" indent="-342900" defTabSz="955675">
              <a:spcBef>
                <a:spcPts val="35"/>
              </a:spcBef>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 </a:t>
            </a:r>
          </a:p>
          <a:p>
            <a:pPr marL="342900" marR="869950" lvl="0" indent="-342900" algn="just" defTabSz="955675">
              <a:spcBef>
                <a:spcPts val="35"/>
              </a:spcBef>
              <a:spcAft>
                <a:spcPts val="0"/>
              </a:spcAft>
              <a:buFont typeface="Courier New" panose="02070309020205020404" pitchFamily="49" charset="0"/>
              <a:buChar char="o"/>
              <a:tabLst>
                <a:tab pos="5384800"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Une fois par semaine, donne-toi le défi de consulter ton cellulaire seulement une fois </a:t>
            </a:r>
            <a:r>
              <a:rPr lang="fr-CA" sz="1600" dirty="0">
                <a:solidFill>
                  <a:schemeClr val="bg1">
                    <a:lumMod val="95000"/>
                  </a:schemeClr>
                </a:solidFill>
                <a:latin typeface="Raleway" pitchFamily="2" charset="0"/>
                <a:ea typeface="Trebuchet MS" panose="020B0603020202020204" pitchFamily="34" charset="0"/>
                <a:cs typeface="Trebuchet MS" panose="020B0603020202020204" pitchFamily="34" charset="0"/>
              </a:rPr>
              <a:t>par </a:t>
            </a: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heure. </a:t>
            </a:r>
            <a:r>
              <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2</a:t>
            </a:r>
            <a:endPar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endParaRPr>
          </a:p>
          <a:p>
            <a:pPr marL="342900" indent="-342900" defTabSz="955675">
              <a:spcBef>
                <a:spcPts val="35"/>
              </a:spcBef>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 </a:t>
            </a:r>
          </a:p>
          <a:p>
            <a:pPr marL="342900" marR="869950" lvl="0" indent="-342900" algn="just" defTabSz="955675">
              <a:spcBef>
                <a:spcPts val="35"/>
              </a:spcBef>
              <a:spcAft>
                <a:spcPts val="0"/>
              </a:spcAft>
              <a:buFont typeface="Courier New" panose="02070309020205020404" pitchFamily="49" charset="0"/>
              <a:buChar char="o"/>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À la prochaine sortie avec tes </a:t>
            </a:r>
            <a:r>
              <a:rPr lang="fr-CA" sz="1600" dirty="0">
                <a:solidFill>
                  <a:schemeClr val="bg1">
                    <a:lumMod val="95000"/>
                  </a:schemeClr>
                </a:solidFill>
                <a:latin typeface="Raleway" pitchFamily="2" charset="0"/>
                <a:ea typeface="Trebuchet MS" panose="020B0603020202020204" pitchFamily="34" charset="0"/>
                <a:cs typeface="Trebuchet MS" panose="020B0603020202020204" pitchFamily="34" charset="0"/>
              </a:rPr>
              <a:t>amies ou tes amis</a:t>
            </a: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 range ton cellulaire à la maison ou dans ta voiture. </a:t>
            </a:r>
            <a:r>
              <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2</a:t>
            </a:r>
            <a:endParaRPr lang="fr-CA" sz="1600" baseline="30000" dirty="0">
              <a:solidFill>
                <a:schemeClr val="bg1">
                  <a:lumMod val="95000"/>
                </a:schemeClr>
              </a:solidFill>
              <a:latin typeface="Raleway" pitchFamily="2" charset="0"/>
              <a:ea typeface="Trebuchet MS" panose="020B0603020202020204" pitchFamily="34" charset="0"/>
              <a:cs typeface="Trebuchet MS" panose="020B0603020202020204" pitchFamily="34" charset="0"/>
            </a:endParaRPr>
          </a:p>
          <a:p>
            <a:pPr marL="342900" marR="869950" lvl="0" indent="-342900" algn="just" defTabSz="955675">
              <a:spcBef>
                <a:spcPts val="35"/>
              </a:spcBef>
              <a:spcAft>
                <a:spcPts val="0"/>
              </a:spcAft>
              <a:buFont typeface="Courier New" panose="02070309020205020404" pitchFamily="49" charset="0"/>
              <a:buChar char="o"/>
              <a:tabLst>
                <a:tab pos="5654675" algn="l"/>
              </a:tabLst>
            </a:pPr>
            <a:endPar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endParaRPr>
          </a:p>
          <a:p>
            <a:pPr marL="342900" marR="869950" lvl="0" indent="-342900" algn="just" defTabSz="955675">
              <a:spcBef>
                <a:spcPts val="35"/>
              </a:spcBef>
              <a:spcAft>
                <a:spcPts val="0"/>
              </a:spcAft>
              <a:buFont typeface="Courier New" panose="02070309020205020404" pitchFamily="49" charset="0"/>
              <a:buChar char="o"/>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Élimine les notifications qui ne sont pas essentielles. </a:t>
            </a:r>
            <a:r>
              <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2</a:t>
            </a:r>
            <a:endParaRPr lang="fr-CA" sz="1600" dirty="0">
              <a:solidFill>
                <a:schemeClr val="bg1">
                  <a:lumMod val="95000"/>
                </a:schemeClr>
              </a:solidFill>
              <a:latin typeface="Raleway" pitchFamily="2" charset="0"/>
            </a:endParaRPr>
          </a:p>
        </p:txBody>
      </p:sp>
      <p:sp>
        <p:nvSpPr>
          <p:cNvPr id="18" name="ZoneTexte 17">
            <a:extLst>
              <a:ext uri="{FF2B5EF4-FFF2-40B4-BE49-F238E27FC236}">
                <a16:creationId xmlns:a16="http://schemas.microsoft.com/office/drawing/2014/main" id="{6D1A5B79-272E-275A-7ADD-6DB99364EF39}"/>
              </a:ext>
            </a:extLst>
          </p:cNvPr>
          <p:cNvSpPr txBox="1"/>
          <p:nvPr>
            <p:custDataLst>
              <p:tags r:id="rId7"/>
            </p:custDataLst>
          </p:nvPr>
        </p:nvSpPr>
        <p:spPr>
          <a:xfrm>
            <a:off x="9172305" y="6424701"/>
            <a:ext cx="2181495" cy="338554"/>
          </a:xfrm>
          <a:prstGeom prst="rect">
            <a:avLst/>
          </a:prstGeom>
          <a:noFill/>
        </p:spPr>
        <p:txBody>
          <a:bodyPr wrap="square">
            <a:spAutoFit/>
          </a:bodyPr>
          <a:lstStyle/>
          <a:p>
            <a:pPr marR="869950" algn="r">
              <a:spcAft>
                <a:spcPts val="0"/>
              </a:spcAft>
            </a:pPr>
            <a:r>
              <a:rPr lang="fr-CA" sz="800" dirty="0">
                <a:effectLst/>
                <a:latin typeface="Raleway" pitchFamily="2" charset="0"/>
                <a:ea typeface="Trebuchet MS" panose="020B0603020202020204" pitchFamily="34" charset="0"/>
                <a:cs typeface="Trebuchet MS" panose="020B0603020202020204" pitchFamily="34" charset="0"/>
              </a:rPr>
              <a:t>1 </a:t>
            </a:r>
            <a:r>
              <a:rPr lang="fr-CA" sz="800" dirty="0" err="1">
                <a:effectLst/>
                <a:latin typeface="Raleway" pitchFamily="2" charset="0"/>
                <a:ea typeface="Trebuchet MS" panose="020B0603020202020204" pitchFamily="34" charset="0"/>
                <a:cs typeface="Trebuchet MS" panose="020B0603020202020204" pitchFamily="34" charset="0"/>
              </a:rPr>
              <a:t>Berrigan</a:t>
            </a:r>
            <a:r>
              <a:rPr lang="fr-CA" sz="800" dirty="0">
                <a:effectLst/>
                <a:latin typeface="Raleway" pitchFamily="2" charset="0"/>
                <a:ea typeface="Trebuchet MS" panose="020B0603020202020204" pitchFamily="34" charset="0"/>
                <a:cs typeface="Trebuchet MS" panose="020B0603020202020204" pitchFamily="34" charset="0"/>
              </a:rPr>
              <a:t>, et al. (2023)</a:t>
            </a:r>
          </a:p>
          <a:p>
            <a:pPr marR="869950">
              <a:spcAft>
                <a:spcPts val="0"/>
              </a:spcAft>
            </a:pPr>
            <a:r>
              <a:rPr lang="fr-CA" sz="800" dirty="0">
                <a:effectLst/>
                <a:latin typeface="Raleway" pitchFamily="2" charset="0"/>
                <a:ea typeface="Trebuchet MS" panose="020B0603020202020204" pitchFamily="34" charset="0"/>
                <a:cs typeface="Trebuchet MS" panose="020B0603020202020204" pitchFamily="34" charset="0"/>
              </a:rPr>
              <a:t>   2 Pausetonecran.com </a:t>
            </a:r>
          </a:p>
        </p:txBody>
      </p:sp>
    </p:spTree>
    <p:extLst>
      <p:ext uri="{BB962C8B-B14F-4D97-AF65-F5344CB8AC3E}">
        <p14:creationId xmlns:p14="http://schemas.microsoft.com/office/powerpoint/2010/main" val="27428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custDataLst>
              <p:tags r:id="rId1"/>
            </p:custDataLst>
          </p:nvPr>
        </p:nvGrpSpPr>
        <p:grpSpPr>
          <a:xfrm>
            <a:off x="1201312" y="2196298"/>
            <a:ext cx="9020989" cy="958347"/>
            <a:chOff x="1279039" y="1647643"/>
            <a:chExt cx="6887818" cy="1823266"/>
          </a:xfrm>
        </p:grpSpPr>
        <p:sp>
          <p:nvSpPr>
            <p:cNvPr id="7" name="Rectangle à coins arrondis 6"/>
            <p:cNvSpPr/>
            <p:nvPr/>
          </p:nvSpPr>
          <p:spPr>
            <a:xfrm>
              <a:off x="1279039" y="1647643"/>
              <a:ext cx="6887817" cy="1823266"/>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
          <p:nvSpPr>
            <p:cNvPr id="10" name="ZoneTexte 9">
              <a:extLst>
                <a:ext uri="{FF2B5EF4-FFF2-40B4-BE49-F238E27FC236}">
                  <a16:creationId xmlns:a16="http://schemas.microsoft.com/office/drawing/2014/main" id="{F4C7753F-33C2-4046-A0B5-1B1D1AA0D2AB}"/>
                </a:ext>
              </a:extLst>
            </p:cNvPr>
            <p:cNvSpPr txBox="1"/>
            <p:nvPr/>
          </p:nvSpPr>
          <p:spPr>
            <a:xfrm>
              <a:off x="1503231" y="1784976"/>
              <a:ext cx="6663626" cy="1346761"/>
            </a:xfrm>
            <a:prstGeom prst="rect">
              <a:avLst/>
            </a:prstGeom>
            <a:noFill/>
          </p:spPr>
          <p:txBody>
            <a:bodyPr wrap="square" rtlCol="0">
              <a:spAutoFit/>
            </a:bodyPr>
            <a:lstStyle/>
            <a:p>
              <a:pPr marL="442913"/>
              <a:r>
                <a:rPr lang="fr-FR" sz="2000" dirty="0">
                  <a:latin typeface="Raleway" panose="020B0003030101060003" pitchFamily="34" charset="0"/>
                </a:rPr>
                <a:t>d’identifier et de décortiquer des enjeux relatifs à l’utilisation des médias sociaux et de mieux comprendre ta responsabilité</a:t>
              </a:r>
            </a:p>
          </p:txBody>
        </p:sp>
      </p:gr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custDataLst>
              <p:tags r:id="rId2"/>
            </p:custDataLst>
          </p:nvPr>
        </p:nvSpPr>
        <p:spPr/>
        <p:txBody>
          <a:bodyPr/>
          <a:lstStyle/>
          <a:p>
            <a:fld id="{C145B74D-6A0D-CF46-9BFB-933D6D9953E9}" type="slidenum">
              <a:rPr lang="en-US" smtClean="0"/>
              <a:pPr/>
              <a:t>2</a:t>
            </a:fld>
            <a:endParaRPr lang="en-US" dirty="0"/>
          </a:p>
        </p:txBody>
      </p:sp>
      <p:sp>
        <p:nvSpPr>
          <p:cNvPr id="5" name="Title 3">
            <a:extLst>
              <a:ext uri="{FF2B5EF4-FFF2-40B4-BE49-F238E27FC236}">
                <a16:creationId xmlns:a16="http://schemas.microsoft.com/office/drawing/2014/main" id="{7E3F4489-0FBE-F641-92FD-638D280486FD}"/>
              </a:ext>
            </a:extLst>
          </p:cNvPr>
          <p:cNvSpPr>
            <a:spLocks noGrp="1"/>
          </p:cNvSpPr>
          <p:nvPr>
            <p:ph type="title"/>
            <p:custDataLst>
              <p:tags r:id="rId3"/>
            </p:custDataLst>
          </p:nvPr>
        </p:nvSpPr>
        <p:spPr>
          <a:xfrm>
            <a:off x="838200" y="428166"/>
            <a:ext cx="10515600" cy="1325563"/>
          </a:xfrm>
        </p:spPr>
        <p:txBody>
          <a:bodyPr>
            <a:normAutofit/>
          </a:bodyPr>
          <a:lstStyle/>
          <a:p>
            <a:r>
              <a:rPr lang="fr-CA" b="1" dirty="0">
                <a:latin typeface="Raleway" panose="020B0003030101060003" pitchFamily="34" charset="0"/>
              </a:rPr>
              <a:t>À la fin de l’atelier, tu seras en </a:t>
            </a:r>
            <a:br>
              <a:rPr lang="fr-CA" b="1" dirty="0">
                <a:latin typeface="Raleway" panose="020B0003030101060003" pitchFamily="34" charset="0"/>
              </a:rPr>
            </a:br>
            <a:r>
              <a:rPr lang="fr-CA" b="1" dirty="0">
                <a:latin typeface="Raleway" panose="020B0003030101060003" pitchFamily="34" charset="0"/>
              </a:rPr>
              <a:t>mesure…</a:t>
            </a:r>
          </a:p>
        </p:txBody>
      </p:sp>
      <p:grpSp>
        <p:nvGrpSpPr>
          <p:cNvPr id="11" name="Groupe 10"/>
          <p:cNvGrpSpPr/>
          <p:nvPr>
            <p:custDataLst>
              <p:tags r:id="rId4"/>
            </p:custDataLst>
          </p:nvPr>
        </p:nvGrpSpPr>
        <p:grpSpPr>
          <a:xfrm>
            <a:off x="2480201" y="3337726"/>
            <a:ext cx="8146557" cy="954107"/>
            <a:chOff x="1279039" y="1647643"/>
            <a:chExt cx="6887817" cy="954107"/>
          </a:xfrm>
        </p:grpSpPr>
        <p:sp>
          <p:nvSpPr>
            <p:cNvPr id="12" name="Rectangle à coins arrondis 11"/>
            <p:cNvSpPr/>
            <p:nvPr/>
          </p:nvSpPr>
          <p:spPr>
            <a:xfrm>
              <a:off x="1279039" y="1647643"/>
              <a:ext cx="6887817"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
          <p:nvSpPr>
            <p:cNvPr id="15" name="ZoneTexte 14">
              <a:extLst>
                <a:ext uri="{FF2B5EF4-FFF2-40B4-BE49-F238E27FC236}">
                  <a16:creationId xmlns:a16="http://schemas.microsoft.com/office/drawing/2014/main" id="{F4C7753F-33C2-4046-A0B5-1B1D1AA0D2AB}"/>
                </a:ext>
              </a:extLst>
            </p:cNvPr>
            <p:cNvSpPr txBox="1"/>
            <p:nvPr/>
          </p:nvSpPr>
          <p:spPr>
            <a:xfrm>
              <a:off x="1704145" y="1779803"/>
              <a:ext cx="6352130" cy="707886"/>
            </a:xfrm>
            <a:prstGeom prst="rect">
              <a:avLst/>
            </a:prstGeom>
            <a:noFill/>
          </p:spPr>
          <p:txBody>
            <a:bodyPr wrap="square" rtlCol="0">
              <a:spAutoFit/>
            </a:bodyPr>
            <a:lstStyle/>
            <a:p>
              <a:pPr marL="442913"/>
              <a:r>
                <a:rPr lang="fr-FR" sz="2000" dirty="0">
                  <a:latin typeface="Raleway" panose="020B0003030101060003" pitchFamily="34" charset="0"/>
                </a:rPr>
                <a:t>d’utiliser des outils réflexifs te permettant </a:t>
              </a:r>
            </a:p>
            <a:p>
              <a:pPr marL="442913"/>
              <a:r>
                <a:rPr lang="fr-FR" sz="2000" dirty="0">
                  <a:latin typeface="Raleway" panose="020B0003030101060003" pitchFamily="34" charset="0"/>
                </a:rPr>
                <a:t>de te poser des questions justement</a:t>
              </a:r>
            </a:p>
          </p:txBody>
        </p:sp>
      </p:grpSp>
      <p:grpSp>
        <p:nvGrpSpPr>
          <p:cNvPr id="23" name="Groupe 22">
            <a:extLst>
              <a:ext uri="{FF2B5EF4-FFF2-40B4-BE49-F238E27FC236}">
                <a16:creationId xmlns:a16="http://schemas.microsoft.com/office/drawing/2014/main" id="{0A55DBB9-244D-4AE7-B327-52E04C3D4262}"/>
              </a:ext>
            </a:extLst>
          </p:cNvPr>
          <p:cNvGrpSpPr/>
          <p:nvPr>
            <p:custDataLst>
              <p:tags r:id="rId5"/>
            </p:custDataLst>
          </p:nvPr>
        </p:nvGrpSpPr>
        <p:grpSpPr>
          <a:xfrm>
            <a:off x="3825345" y="4478855"/>
            <a:ext cx="8146557" cy="863657"/>
            <a:chOff x="721293" y="1517651"/>
            <a:chExt cx="7081469" cy="1325563"/>
          </a:xfrm>
        </p:grpSpPr>
        <p:sp>
          <p:nvSpPr>
            <p:cNvPr id="24" name="Rectangle à coins arrondis 16">
              <a:extLst>
                <a:ext uri="{FF2B5EF4-FFF2-40B4-BE49-F238E27FC236}">
                  <a16:creationId xmlns:a16="http://schemas.microsoft.com/office/drawing/2014/main" id="{F62A2BF3-A8D9-418C-9571-F550756050F8}"/>
                </a:ext>
              </a:extLst>
            </p:cNvPr>
            <p:cNvSpPr/>
            <p:nvPr/>
          </p:nvSpPr>
          <p:spPr>
            <a:xfrm>
              <a:off x="721293" y="1517651"/>
              <a:ext cx="6887817" cy="1325563"/>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
          <p:nvSpPr>
            <p:cNvPr id="25" name="ZoneTexte 24">
              <a:extLst>
                <a:ext uri="{FF2B5EF4-FFF2-40B4-BE49-F238E27FC236}">
                  <a16:creationId xmlns:a16="http://schemas.microsoft.com/office/drawing/2014/main" id="{F80BD888-D58B-4BE4-8DBB-D98F26C4727B}"/>
                </a:ext>
              </a:extLst>
            </p:cNvPr>
            <p:cNvSpPr txBox="1"/>
            <p:nvPr/>
          </p:nvSpPr>
          <p:spPr>
            <a:xfrm>
              <a:off x="1094232" y="1608514"/>
              <a:ext cx="6708530" cy="1086482"/>
            </a:xfrm>
            <a:prstGeom prst="rect">
              <a:avLst/>
            </a:prstGeom>
            <a:noFill/>
          </p:spPr>
          <p:txBody>
            <a:bodyPr wrap="square" rtlCol="0">
              <a:spAutoFit/>
            </a:bodyPr>
            <a:lstStyle/>
            <a:p>
              <a:pPr marL="271463"/>
              <a:r>
                <a:rPr lang="fr-FR" sz="2000" dirty="0">
                  <a:latin typeface="Raleway" panose="020B0003030101060003" pitchFamily="34" charset="0"/>
                </a:rPr>
                <a:t>de mettre en pratique ton esprit critique à propos des médias sociaux</a:t>
              </a:r>
            </a:p>
          </p:txBody>
        </p:sp>
      </p:grpSp>
      <p:grpSp>
        <p:nvGrpSpPr>
          <p:cNvPr id="17" name="Groupe 16">
            <a:extLst>
              <a:ext uri="{FF2B5EF4-FFF2-40B4-BE49-F238E27FC236}">
                <a16:creationId xmlns:a16="http://schemas.microsoft.com/office/drawing/2014/main" id="{33D1595A-78FF-0148-891F-F50EB2A2B737}"/>
              </a:ext>
            </a:extLst>
          </p:cNvPr>
          <p:cNvGrpSpPr/>
          <p:nvPr>
            <p:custDataLst>
              <p:tags r:id="rId6"/>
            </p:custDataLst>
          </p:nvPr>
        </p:nvGrpSpPr>
        <p:grpSpPr>
          <a:xfrm>
            <a:off x="623445" y="2106114"/>
            <a:ext cx="1155734" cy="1155734"/>
            <a:chOff x="925363" y="1908490"/>
            <a:chExt cx="1155734" cy="1155734"/>
          </a:xfrm>
        </p:grpSpPr>
        <p:sp>
          <p:nvSpPr>
            <p:cNvPr id="18" name="Ellipse 17">
              <a:extLst>
                <a:ext uri="{FF2B5EF4-FFF2-40B4-BE49-F238E27FC236}">
                  <a16:creationId xmlns:a16="http://schemas.microsoft.com/office/drawing/2014/main" id="{038ACFAC-A733-1645-8B00-078E5345F59E}"/>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9" name="Image 18">
              <a:extLst>
                <a:ext uri="{FF2B5EF4-FFF2-40B4-BE49-F238E27FC236}">
                  <a16:creationId xmlns:a16="http://schemas.microsoft.com/office/drawing/2014/main" id="{244C578B-2A9C-DE4A-BA18-04791D18FDAC}"/>
                </a:ext>
              </a:extLst>
            </p:cNvPr>
            <p:cNvPicPr>
              <a:picLocks noChangeAspect="1"/>
            </p:cNvPicPr>
            <p:nvPr/>
          </p:nvPicPr>
          <p:blipFill>
            <a:blip r:embed="rId10"/>
            <a:stretch>
              <a:fillRect/>
            </a:stretch>
          </p:blipFill>
          <p:spPr>
            <a:xfrm>
              <a:off x="925363" y="1908490"/>
              <a:ext cx="1155734" cy="1155734"/>
            </a:xfrm>
            <a:prstGeom prst="rect">
              <a:avLst/>
            </a:prstGeom>
          </p:spPr>
        </p:pic>
      </p:grpSp>
      <p:grpSp>
        <p:nvGrpSpPr>
          <p:cNvPr id="20" name="Groupe 19">
            <a:extLst>
              <a:ext uri="{FF2B5EF4-FFF2-40B4-BE49-F238E27FC236}">
                <a16:creationId xmlns:a16="http://schemas.microsoft.com/office/drawing/2014/main" id="{766994E1-DAD3-144A-8B84-82B19C151D30}"/>
              </a:ext>
            </a:extLst>
          </p:cNvPr>
          <p:cNvGrpSpPr/>
          <p:nvPr>
            <p:custDataLst>
              <p:tags r:id="rId7"/>
            </p:custDataLst>
          </p:nvPr>
        </p:nvGrpSpPr>
        <p:grpSpPr>
          <a:xfrm>
            <a:off x="1902334" y="3236912"/>
            <a:ext cx="1155734" cy="1155734"/>
            <a:chOff x="925363" y="1908490"/>
            <a:chExt cx="1155734" cy="1155734"/>
          </a:xfrm>
        </p:grpSpPr>
        <p:sp>
          <p:nvSpPr>
            <p:cNvPr id="26" name="Ellipse 25">
              <a:extLst>
                <a:ext uri="{FF2B5EF4-FFF2-40B4-BE49-F238E27FC236}">
                  <a16:creationId xmlns:a16="http://schemas.microsoft.com/office/drawing/2014/main" id="{CEE900C6-DE79-E64A-8F30-554C81CD5E91}"/>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7" name="Image 26">
              <a:extLst>
                <a:ext uri="{FF2B5EF4-FFF2-40B4-BE49-F238E27FC236}">
                  <a16:creationId xmlns:a16="http://schemas.microsoft.com/office/drawing/2014/main" id="{DA224440-AF37-484A-8616-994FF5B4A7EA}"/>
                </a:ext>
              </a:extLst>
            </p:cNvPr>
            <p:cNvPicPr>
              <a:picLocks noChangeAspect="1"/>
            </p:cNvPicPr>
            <p:nvPr/>
          </p:nvPicPr>
          <p:blipFill>
            <a:blip r:embed="rId10"/>
            <a:stretch>
              <a:fillRect/>
            </a:stretch>
          </p:blipFill>
          <p:spPr>
            <a:xfrm>
              <a:off x="925363" y="1908490"/>
              <a:ext cx="1155734" cy="1155734"/>
            </a:xfrm>
            <a:prstGeom prst="rect">
              <a:avLst/>
            </a:prstGeom>
          </p:spPr>
        </p:pic>
      </p:grpSp>
      <p:grpSp>
        <p:nvGrpSpPr>
          <p:cNvPr id="28" name="Groupe 27">
            <a:extLst>
              <a:ext uri="{FF2B5EF4-FFF2-40B4-BE49-F238E27FC236}">
                <a16:creationId xmlns:a16="http://schemas.microsoft.com/office/drawing/2014/main" id="{75FD1110-BFBE-3D41-BA0A-76D4591DF256}"/>
              </a:ext>
            </a:extLst>
          </p:cNvPr>
          <p:cNvGrpSpPr/>
          <p:nvPr>
            <p:custDataLst>
              <p:tags r:id="rId8"/>
            </p:custDataLst>
          </p:nvPr>
        </p:nvGrpSpPr>
        <p:grpSpPr>
          <a:xfrm>
            <a:off x="3247479" y="4327390"/>
            <a:ext cx="1155734" cy="1155734"/>
            <a:chOff x="925363" y="1908490"/>
            <a:chExt cx="1155734" cy="1155734"/>
          </a:xfrm>
        </p:grpSpPr>
        <p:sp>
          <p:nvSpPr>
            <p:cNvPr id="29" name="Ellipse 28">
              <a:extLst>
                <a:ext uri="{FF2B5EF4-FFF2-40B4-BE49-F238E27FC236}">
                  <a16:creationId xmlns:a16="http://schemas.microsoft.com/office/drawing/2014/main" id="{36EFC9FA-BB93-434C-A383-AB6A204EF5C4}"/>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0" name="Image 29">
              <a:extLst>
                <a:ext uri="{FF2B5EF4-FFF2-40B4-BE49-F238E27FC236}">
                  <a16:creationId xmlns:a16="http://schemas.microsoft.com/office/drawing/2014/main" id="{E2AC432D-BC4A-614E-ACEC-1BBD3C93587A}"/>
                </a:ext>
              </a:extLst>
            </p:cNvPr>
            <p:cNvPicPr>
              <a:picLocks noChangeAspect="1"/>
            </p:cNvPicPr>
            <p:nvPr/>
          </p:nvPicPr>
          <p:blipFill>
            <a:blip r:embed="rId10"/>
            <a:stretch>
              <a:fillRect/>
            </a:stretch>
          </p:blipFill>
          <p:spPr>
            <a:xfrm>
              <a:off x="925363" y="1908490"/>
              <a:ext cx="1155734" cy="1155734"/>
            </a:xfrm>
            <a:prstGeom prst="rect">
              <a:avLst/>
            </a:prstGeom>
          </p:spPr>
        </p:pic>
      </p:grpSp>
    </p:spTree>
    <p:extLst>
      <p:ext uri="{BB962C8B-B14F-4D97-AF65-F5344CB8AC3E}">
        <p14:creationId xmlns:p14="http://schemas.microsoft.com/office/powerpoint/2010/main" val="133696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a:extLst>
              <a:ext uri="{FF2B5EF4-FFF2-40B4-BE49-F238E27FC236}">
                <a16:creationId xmlns:a16="http://schemas.microsoft.com/office/drawing/2014/main" id="{C2A36167-A261-3447-960A-FD93288B821D}"/>
              </a:ext>
            </a:extLst>
          </p:cNvPr>
          <p:cNvSpPr/>
          <p:nvPr>
            <p:custDataLst>
              <p:tags r:id="rId1"/>
            </p:custDataLst>
          </p:nvPr>
        </p:nvSpPr>
        <p:spPr>
          <a:xfrm>
            <a:off x="3787366" y="-13252"/>
            <a:ext cx="4972321" cy="6175513"/>
          </a:xfrm>
          <a:custGeom>
            <a:avLst/>
            <a:gdLst>
              <a:gd name="connsiteX0" fmla="*/ 3501330 w 4972321"/>
              <a:gd name="connsiteY0" fmla="*/ 0 h 6175513"/>
              <a:gd name="connsiteX1" fmla="*/ 4694025 w 4972321"/>
              <a:gd name="connsiteY1" fmla="*/ 636104 h 6175513"/>
              <a:gd name="connsiteX2" fmla="*/ 387069 w 4972321"/>
              <a:gd name="connsiteY2" fmla="*/ 1457739 h 6175513"/>
              <a:gd name="connsiteX3" fmla="*/ 466582 w 4972321"/>
              <a:gd name="connsiteY3" fmla="*/ 2398643 h 6175513"/>
              <a:gd name="connsiteX4" fmla="*/ 2692947 w 4972321"/>
              <a:gd name="connsiteY4" fmla="*/ 3167269 h 6175513"/>
              <a:gd name="connsiteX5" fmla="*/ 705121 w 4972321"/>
              <a:gd name="connsiteY5" fmla="*/ 4055165 h 6175513"/>
              <a:gd name="connsiteX6" fmla="*/ 4972321 w 4972321"/>
              <a:gd name="connsiteY6" fmla="*/ 6175513 h 61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2321" h="6175513">
                <a:moveTo>
                  <a:pt x="3501330" y="0"/>
                </a:moveTo>
                <a:cubicBezTo>
                  <a:pt x="4357199" y="196574"/>
                  <a:pt x="5213068" y="393148"/>
                  <a:pt x="4694025" y="636104"/>
                </a:cubicBezTo>
                <a:cubicBezTo>
                  <a:pt x="4174982" y="879060"/>
                  <a:pt x="1091643" y="1163983"/>
                  <a:pt x="387069" y="1457739"/>
                </a:cubicBezTo>
                <a:cubicBezTo>
                  <a:pt x="-317505" y="1751496"/>
                  <a:pt x="82269" y="2113721"/>
                  <a:pt x="466582" y="2398643"/>
                </a:cubicBezTo>
                <a:cubicBezTo>
                  <a:pt x="850895" y="2683565"/>
                  <a:pt x="2653191" y="2891182"/>
                  <a:pt x="2692947" y="3167269"/>
                </a:cubicBezTo>
                <a:cubicBezTo>
                  <a:pt x="2732703" y="3443356"/>
                  <a:pt x="325225" y="3553791"/>
                  <a:pt x="705121" y="4055165"/>
                </a:cubicBezTo>
                <a:cubicBezTo>
                  <a:pt x="1085017" y="4556539"/>
                  <a:pt x="3028669" y="5366026"/>
                  <a:pt x="4972321" y="6175513"/>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70395AB4-8E71-4C04-A2BA-21D4A20D6273}"/>
              </a:ext>
            </a:extLst>
          </p:cNvPr>
          <p:cNvPicPr>
            <a:picLocks noChangeAspect="1"/>
          </p:cNvPicPr>
          <p:nvPr>
            <p:custDataLst>
              <p:tags r:id="rId2"/>
            </p:custDataLst>
          </p:nvPr>
        </p:nvPicPr>
        <p:blipFill>
          <a:blip r:embed="rId14">
            <a:duotone>
              <a:schemeClr val="bg2">
                <a:shade val="45000"/>
                <a:satMod val="135000"/>
              </a:schemeClr>
              <a:prstClr val="white"/>
            </a:duotone>
          </a:blip>
          <a:stretch>
            <a:fillRect/>
          </a:stretch>
        </p:blipFill>
        <p:spPr>
          <a:xfrm>
            <a:off x="8184087" y="627957"/>
            <a:ext cx="3903374" cy="1854956"/>
          </a:xfrm>
          <a:prstGeom prst="rect">
            <a:avLst/>
          </a:prstGeom>
        </p:spPr>
      </p:pic>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a:xfrm>
            <a:off x="8610600" y="6356350"/>
            <a:ext cx="2743200" cy="365125"/>
          </a:xfrm>
        </p:spPr>
        <p:txBody>
          <a:bodyPr/>
          <a:lstStyle/>
          <a:p>
            <a:fld id="{C145B74D-6A0D-CF46-9BFB-933D6D9953E9}" type="slidenum">
              <a:rPr lang="en-US" smtClean="0"/>
              <a:t>3</a:t>
            </a:fld>
            <a:endParaRPr lang="en-US" dirty="0"/>
          </a:p>
        </p:txBody>
      </p:sp>
      <p:sp>
        <p:nvSpPr>
          <p:cNvPr id="9" name="Titre 5"/>
          <p:cNvSpPr>
            <a:spLocks noGrp="1"/>
          </p:cNvSpPr>
          <p:nvPr>
            <p:ph type="title"/>
            <p:custDataLst>
              <p:tags r:id="rId4"/>
            </p:custDataLst>
          </p:nvPr>
        </p:nvSpPr>
        <p:spPr>
          <a:xfrm>
            <a:off x="606353" y="144218"/>
            <a:ext cx="10650415" cy="1325563"/>
          </a:xfrm>
        </p:spPr>
        <p:txBody>
          <a:bodyPr/>
          <a:lstStyle/>
          <a:p>
            <a:r>
              <a:rPr lang="fr-CA" b="1" dirty="0">
                <a:latin typeface="Raleway" panose="020B0503030101060003" pitchFamily="34" charset="77"/>
              </a:rPr>
              <a:t>Réfléchir… sans fil ou sans filtre?</a:t>
            </a:r>
          </a:p>
        </p:txBody>
      </p:sp>
      <p:grpSp>
        <p:nvGrpSpPr>
          <p:cNvPr id="27" name="Groupe 26">
            <a:extLst>
              <a:ext uri="{FF2B5EF4-FFF2-40B4-BE49-F238E27FC236}">
                <a16:creationId xmlns:a16="http://schemas.microsoft.com/office/drawing/2014/main" id="{C0974C8D-B36E-4FBB-BF7A-9BBF02A3B0D7}"/>
              </a:ext>
            </a:extLst>
          </p:cNvPr>
          <p:cNvGrpSpPr/>
          <p:nvPr>
            <p:custDataLst>
              <p:tags r:id="rId5"/>
            </p:custDataLst>
          </p:nvPr>
        </p:nvGrpSpPr>
        <p:grpSpPr>
          <a:xfrm>
            <a:off x="893754" y="1332305"/>
            <a:ext cx="7120846" cy="675162"/>
            <a:chOff x="1284698" y="3514963"/>
            <a:chExt cx="6981417" cy="1157376"/>
          </a:xfrm>
        </p:grpSpPr>
        <p:sp>
          <p:nvSpPr>
            <p:cNvPr id="28" name="Rectangle 27">
              <a:extLst>
                <a:ext uri="{FF2B5EF4-FFF2-40B4-BE49-F238E27FC236}">
                  <a16:creationId xmlns:a16="http://schemas.microsoft.com/office/drawing/2014/main" id="{8FE7E67D-374E-4E58-B75A-77E87F2843A2}"/>
                </a:ext>
              </a:extLst>
            </p:cNvPr>
            <p:cNvSpPr/>
            <p:nvPr>
              <p:custDataLst>
                <p:tags r:id="rId12"/>
              </p:custDataLst>
            </p:nvPr>
          </p:nvSpPr>
          <p:spPr>
            <a:xfrm>
              <a:off x="1603726" y="3679912"/>
              <a:ext cx="6662389" cy="99242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Quels sont les médias sociaux que tu utilises? </a:t>
              </a:r>
            </a:p>
          </p:txBody>
        </p:sp>
        <p:grpSp>
          <p:nvGrpSpPr>
            <p:cNvPr id="29" name="Groupe 28">
              <a:extLst>
                <a:ext uri="{FF2B5EF4-FFF2-40B4-BE49-F238E27FC236}">
                  <a16:creationId xmlns:a16="http://schemas.microsoft.com/office/drawing/2014/main" id="{B0F16090-F068-40B6-A141-C2E2DD395209}"/>
                </a:ext>
              </a:extLst>
            </p:cNvPr>
            <p:cNvGrpSpPr/>
            <p:nvPr/>
          </p:nvGrpSpPr>
          <p:grpSpPr>
            <a:xfrm>
              <a:off x="1284698" y="3514963"/>
              <a:ext cx="472001" cy="590720"/>
              <a:chOff x="-648210" y="2487686"/>
              <a:chExt cx="1105989" cy="1329265"/>
            </a:xfrm>
          </p:grpSpPr>
          <p:sp>
            <p:nvSpPr>
              <p:cNvPr id="30" name="Ellipse 29">
                <a:extLst>
                  <a:ext uri="{FF2B5EF4-FFF2-40B4-BE49-F238E27FC236}">
                    <a16:creationId xmlns:a16="http://schemas.microsoft.com/office/drawing/2014/main" id="{63CBF2E4-DC2F-4590-8108-5D6662A9ACBE}"/>
                  </a:ext>
                </a:extLst>
              </p:cNvPr>
              <p:cNvSpPr/>
              <p:nvPr/>
            </p:nvSpPr>
            <p:spPr>
              <a:xfrm>
                <a:off x="-648210" y="2487686"/>
                <a:ext cx="1105989" cy="132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31" name="Image 30">
                <a:extLst>
                  <a:ext uri="{FF2B5EF4-FFF2-40B4-BE49-F238E27FC236}">
                    <a16:creationId xmlns:a16="http://schemas.microsoft.com/office/drawing/2014/main" id="{7F33F19F-2540-4AFF-8249-28B072BA042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0904" y="2487690"/>
                <a:ext cx="936882" cy="1329261"/>
              </a:xfrm>
              <a:prstGeom prst="rect">
                <a:avLst/>
              </a:prstGeom>
            </p:spPr>
          </p:pic>
        </p:grpSp>
      </p:grpSp>
      <p:grpSp>
        <p:nvGrpSpPr>
          <p:cNvPr id="32" name="Groupe 31">
            <a:extLst>
              <a:ext uri="{FF2B5EF4-FFF2-40B4-BE49-F238E27FC236}">
                <a16:creationId xmlns:a16="http://schemas.microsoft.com/office/drawing/2014/main" id="{F9BF1FB9-FCBF-4E5B-AB6E-0BB085A4E22F}"/>
              </a:ext>
            </a:extLst>
          </p:cNvPr>
          <p:cNvGrpSpPr/>
          <p:nvPr>
            <p:custDataLst>
              <p:tags r:id="rId6"/>
            </p:custDataLst>
          </p:nvPr>
        </p:nvGrpSpPr>
        <p:grpSpPr>
          <a:xfrm>
            <a:off x="183637" y="2122300"/>
            <a:ext cx="8866478" cy="675162"/>
            <a:chOff x="-766765" y="3469530"/>
            <a:chExt cx="8538349" cy="1157376"/>
          </a:xfrm>
        </p:grpSpPr>
        <p:sp>
          <p:nvSpPr>
            <p:cNvPr id="33" name="Rectangle 32">
              <a:extLst>
                <a:ext uri="{FF2B5EF4-FFF2-40B4-BE49-F238E27FC236}">
                  <a16:creationId xmlns:a16="http://schemas.microsoft.com/office/drawing/2014/main" id="{2FE548F3-90A6-4CD0-8FFD-29F1A21C64FD}"/>
                </a:ext>
              </a:extLst>
            </p:cNvPr>
            <p:cNvSpPr/>
            <p:nvPr>
              <p:custDataLst>
                <p:tags r:id="rId11"/>
              </p:custDataLst>
            </p:nvPr>
          </p:nvSpPr>
          <p:spPr>
            <a:xfrm>
              <a:off x="-530767" y="3634480"/>
              <a:ext cx="8302351" cy="992426"/>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Combien d’heures par jour utilises-tu les médias sociaux? </a:t>
              </a:r>
            </a:p>
          </p:txBody>
        </p:sp>
        <p:grpSp>
          <p:nvGrpSpPr>
            <p:cNvPr id="34" name="Groupe 33">
              <a:extLst>
                <a:ext uri="{FF2B5EF4-FFF2-40B4-BE49-F238E27FC236}">
                  <a16:creationId xmlns:a16="http://schemas.microsoft.com/office/drawing/2014/main" id="{94EC69B4-5F36-4DC7-A947-A80EB1E40462}"/>
                </a:ext>
              </a:extLst>
            </p:cNvPr>
            <p:cNvGrpSpPr/>
            <p:nvPr/>
          </p:nvGrpSpPr>
          <p:grpSpPr>
            <a:xfrm>
              <a:off x="-766765" y="3469530"/>
              <a:ext cx="472001" cy="590720"/>
              <a:chOff x="-5455183" y="2385453"/>
              <a:chExt cx="1105989" cy="1329265"/>
            </a:xfrm>
          </p:grpSpPr>
          <p:sp>
            <p:nvSpPr>
              <p:cNvPr id="35" name="Ellipse 34">
                <a:extLst>
                  <a:ext uri="{FF2B5EF4-FFF2-40B4-BE49-F238E27FC236}">
                    <a16:creationId xmlns:a16="http://schemas.microsoft.com/office/drawing/2014/main" id="{7829DF85-116F-405D-94DB-08AA54569F43}"/>
                  </a:ext>
                </a:extLst>
              </p:cNvPr>
              <p:cNvSpPr/>
              <p:nvPr/>
            </p:nvSpPr>
            <p:spPr>
              <a:xfrm>
                <a:off x="-5455183" y="2385453"/>
                <a:ext cx="1105989" cy="132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36" name="Image 35">
                <a:extLst>
                  <a:ext uri="{FF2B5EF4-FFF2-40B4-BE49-F238E27FC236}">
                    <a16:creationId xmlns:a16="http://schemas.microsoft.com/office/drawing/2014/main" id="{D66B9B4F-A902-4C79-84E6-6DBC311C3A0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291295" y="2385457"/>
                <a:ext cx="936882" cy="1329261"/>
              </a:xfrm>
              <a:prstGeom prst="rect">
                <a:avLst/>
              </a:prstGeom>
            </p:spPr>
          </p:pic>
        </p:grpSp>
      </p:grpSp>
      <p:grpSp>
        <p:nvGrpSpPr>
          <p:cNvPr id="37" name="Groupe 36">
            <a:extLst>
              <a:ext uri="{FF2B5EF4-FFF2-40B4-BE49-F238E27FC236}">
                <a16:creationId xmlns:a16="http://schemas.microsoft.com/office/drawing/2014/main" id="{A928EB7A-B5F3-4413-AFC6-40DBD1030163}"/>
              </a:ext>
            </a:extLst>
          </p:cNvPr>
          <p:cNvGrpSpPr/>
          <p:nvPr>
            <p:custDataLst>
              <p:tags r:id="rId7"/>
            </p:custDataLst>
          </p:nvPr>
        </p:nvGrpSpPr>
        <p:grpSpPr>
          <a:xfrm>
            <a:off x="801689" y="4454282"/>
            <a:ext cx="10365075" cy="1191895"/>
            <a:chOff x="1447001" y="3487651"/>
            <a:chExt cx="7479034" cy="1139255"/>
          </a:xfrm>
        </p:grpSpPr>
        <p:sp>
          <p:nvSpPr>
            <p:cNvPr id="38" name="Rectangle 37">
              <a:extLst>
                <a:ext uri="{FF2B5EF4-FFF2-40B4-BE49-F238E27FC236}">
                  <a16:creationId xmlns:a16="http://schemas.microsoft.com/office/drawing/2014/main" id="{9E153653-493B-4E9F-A1B6-E21A4B77A384}"/>
                </a:ext>
              </a:extLst>
            </p:cNvPr>
            <p:cNvSpPr/>
            <p:nvPr>
              <p:custDataLst>
                <p:tags r:id="rId10"/>
              </p:custDataLst>
            </p:nvPr>
          </p:nvSpPr>
          <p:spPr>
            <a:xfrm>
              <a:off x="1639897" y="3634480"/>
              <a:ext cx="7286138" cy="992426"/>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lvl="0"/>
              <a:r>
                <a:rPr lang="fr-CA" sz="2400" dirty="0">
                  <a:solidFill>
                    <a:schemeClr val="tx1"/>
                  </a:solidFill>
                  <a:latin typeface="Raleway" panose="020B0003030101060003"/>
                </a:rPr>
                <a:t>À ton avis, pourquoi les gens passent autant de temps sur les médias sociaux? Quelle serait la durée recommandée selon toi?</a:t>
              </a:r>
              <a:endParaRPr lang="fr-CA" dirty="0"/>
            </a:p>
          </p:txBody>
        </p:sp>
        <p:grpSp>
          <p:nvGrpSpPr>
            <p:cNvPr id="39" name="Groupe 38">
              <a:extLst>
                <a:ext uri="{FF2B5EF4-FFF2-40B4-BE49-F238E27FC236}">
                  <a16:creationId xmlns:a16="http://schemas.microsoft.com/office/drawing/2014/main" id="{1229FDFE-77A6-4898-A6E6-ADF762EA5291}"/>
                </a:ext>
              </a:extLst>
            </p:cNvPr>
            <p:cNvGrpSpPr/>
            <p:nvPr/>
          </p:nvGrpSpPr>
          <p:grpSpPr>
            <a:xfrm>
              <a:off x="1447001" y="3487651"/>
              <a:ext cx="472001" cy="590719"/>
              <a:chOff x="-267904" y="2426225"/>
              <a:chExt cx="1105988" cy="1329261"/>
            </a:xfrm>
          </p:grpSpPr>
          <p:sp>
            <p:nvSpPr>
              <p:cNvPr id="40" name="Ellipse 39">
                <a:extLst>
                  <a:ext uri="{FF2B5EF4-FFF2-40B4-BE49-F238E27FC236}">
                    <a16:creationId xmlns:a16="http://schemas.microsoft.com/office/drawing/2014/main" id="{E20E6BFC-AE0E-4FA4-B21C-1212B98F2CAA}"/>
                  </a:ext>
                </a:extLst>
              </p:cNvPr>
              <p:cNvSpPr/>
              <p:nvPr/>
            </p:nvSpPr>
            <p:spPr>
              <a:xfrm>
                <a:off x="-267904" y="2426225"/>
                <a:ext cx="1105988" cy="132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41" name="Image 40">
                <a:extLst>
                  <a:ext uri="{FF2B5EF4-FFF2-40B4-BE49-F238E27FC236}">
                    <a16:creationId xmlns:a16="http://schemas.microsoft.com/office/drawing/2014/main" id="{B2394EDD-FFAC-48EF-B80E-FD5057FCDD7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6667" y="2426225"/>
                <a:ext cx="936880" cy="1329261"/>
              </a:xfrm>
              <a:prstGeom prst="rect">
                <a:avLst/>
              </a:prstGeom>
            </p:spPr>
          </p:pic>
        </p:grpSp>
      </p:grpSp>
      <p:grpSp>
        <p:nvGrpSpPr>
          <p:cNvPr id="42" name="Groupe 41">
            <a:extLst>
              <a:ext uri="{FF2B5EF4-FFF2-40B4-BE49-F238E27FC236}">
                <a16:creationId xmlns:a16="http://schemas.microsoft.com/office/drawing/2014/main" id="{9D99D293-F73F-4145-842C-234074F12CC1}"/>
              </a:ext>
            </a:extLst>
          </p:cNvPr>
          <p:cNvGrpSpPr/>
          <p:nvPr>
            <p:custDataLst>
              <p:tags r:id="rId8"/>
            </p:custDataLst>
          </p:nvPr>
        </p:nvGrpSpPr>
        <p:grpSpPr>
          <a:xfrm>
            <a:off x="1497883" y="3049395"/>
            <a:ext cx="9855917" cy="1178425"/>
            <a:chOff x="1207036" y="1957559"/>
            <a:chExt cx="10111250" cy="2020079"/>
          </a:xfrm>
        </p:grpSpPr>
        <p:sp>
          <p:nvSpPr>
            <p:cNvPr id="43" name="Rectangle 42">
              <a:extLst>
                <a:ext uri="{FF2B5EF4-FFF2-40B4-BE49-F238E27FC236}">
                  <a16:creationId xmlns:a16="http://schemas.microsoft.com/office/drawing/2014/main" id="{76F07CA0-78D0-4041-B705-B41FAB13C382}"/>
                </a:ext>
              </a:extLst>
            </p:cNvPr>
            <p:cNvSpPr/>
            <p:nvPr>
              <p:custDataLst>
                <p:tags r:id="rId9"/>
              </p:custDataLst>
            </p:nvPr>
          </p:nvSpPr>
          <p:spPr>
            <a:xfrm>
              <a:off x="1733464" y="1957559"/>
              <a:ext cx="9584822" cy="1970955"/>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T’arrive-t-il de passer du temps sur les médias sociaux de façon automatique, sans te rendre compte du temps que tu y as consacré? </a:t>
              </a:r>
            </a:p>
          </p:txBody>
        </p:sp>
        <p:grpSp>
          <p:nvGrpSpPr>
            <p:cNvPr id="44" name="Groupe 43">
              <a:extLst>
                <a:ext uri="{FF2B5EF4-FFF2-40B4-BE49-F238E27FC236}">
                  <a16:creationId xmlns:a16="http://schemas.microsoft.com/office/drawing/2014/main" id="{531A39E1-1D27-4AE2-BB6D-37CD142CE19C}"/>
                </a:ext>
              </a:extLst>
            </p:cNvPr>
            <p:cNvGrpSpPr/>
            <p:nvPr/>
          </p:nvGrpSpPr>
          <p:grpSpPr>
            <a:xfrm>
              <a:off x="1207036" y="2580265"/>
              <a:ext cx="624365" cy="1397373"/>
              <a:chOff x="-830185" y="384389"/>
              <a:chExt cx="1463004" cy="3144429"/>
            </a:xfrm>
          </p:grpSpPr>
          <p:sp>
            <p:nvSpPr>
              <p:cNvPr id="45" name="Ellipse 44">
                <a:extLst>
                  <a:ext uri="{FF2B5EF4-FFF2-40B4-BE49-F238E27FC236}">
                    <a16:creationId xmlns:a16="http://schemas.microsoft.com/office/drawing/2014/main" id="{8DB38305-D03B-46FD-B3C1-23517DD7CC6C}"/>
                  </a:ext>
                </a:extLst>
              </p:cNvPr>
              <p:cNvSpPr/>
              <p:nvPr/>
            </p:nvSpPr>
            <p:spPr>
              <a:xfrm>
                <a:off x="-830185" y="2199556"/>
                <a:ext cx="1105991" cy="13292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46" name="Image 45">
                <a:extLst>
                  <a:ext uri="{FF2B5EF4-FFF2-40B4-BE49-F238E27FC236}">
                    <a16:creationId xmlns:a16="http://schemas.microsoft.com/office/drawing/2014/main" id="{B6989409-E487-4B7E-9836-B1DA57E1F0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4062" y="384389"/>
                <a:ext cx="936881" cy="1329259"/>
              </a:xfrm>
              <a:prstGeom prst="rect">
                <a:avLst/>
              </a:prstGeom>
            </p:spPr>
          </p:pic>
        </p:grpSp>
      </p:grpSp>
    </p:spTree>
    <p:extLst>
      <p:ext uri="{BB962C8B-B14F-4D97-AF65-F5344CB8AC3E}">
        <p14:creationId xmlns:p14="http://schemas.microsoft.com/office/powerpoint/2010/main" val="31096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1458475" y="538512"/>
            <a:ext cx="9275050" cy="955752"/>
          </a:xfrm>
        </p:spPr>
        <p:txBody>
          <a:bodyPr>
            <a:normAutofit fontScale="90000"/>
          </a:bodyPr>
          <a:lstStyle/>
          <a:p>
            <a:pPr algn="ctr"/>
            <a:r>
              <a:rPr lang="fr-CA" sz="4900" b="1" dirty="0">
                <a:latin typeface="Raleway" panose="020B0503030101060003" pitchFamily="34" charset="77"/>
              </a:rPr>
              <a:t>Réfléchir… sans fil ou sans filtre?</a:t>
            </a:r>
            <a:br>
              <a:rPr lang="fr-CA" sz="2800" b="1" dirty="0">
                <a:latin typeface="Raleway" panose="020B0503030101060003" pitchFamily="34" charset="77"/>
              </a:rPr>
            </a:br>
            <a:endParaRPr lang="en-US" sz="2800" b="1" spc="-200" dirty="0">
              <a:solidFill>
                <a:schemeClr val="tx1"/>
              </a:solidFill>
              <a:latin typeface="Raleway" panose="020B0503030101060003" pitchFamily="34" charset="77"/>
            </a:endParaRP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1133480" y="2196421"/>
            <a:ext cx="10248900" cy="1256725"/>
          </a:xfrm>
        </p:spPr>
        <p:txBody>
          <a:bodyPr>
            <a:normAutofit/>
          </a:bodyPr>
          <a:lstStyle/>
          <a:p>
            <a:pPr marL="0" indent="0">
              <a:buNone/>
            </a:pPr>
            <a:r>
              <a:rPr lang="fr-FR" sz="2600" b="1" dirty="0">
                <a:latin typeface="Raleway" panose="020B0503030101060003" pitchFamily="34" charset="77"/>
              </a:rPr>
              <a:t>Utiliser les médias sociaux n’a pas d’impact sur la santé des personnes.</a:t>
            </a:r>
          </a:p>
          <a:p>
            <a:pPr lvl="1" algn="just">
              <a:buFont typeface="Wingdings" panose="05000000000000000000" pitchFamily="2" charset="2"/>
              <a:buChar char="§"/>
            </a:pPr>
            <a:endParaRPr lang="fr-FR" sz="3100" b="1" dirty="0">
              <a:solidFill>
                <a:schemeClr val="accent1">
                  <a:lumMod val="75000"/>
                </a:schemeClr>
              </a:solidFill>
            </a:endParaRPr>
          </a:p>
          <a:p>
            <a:pPr marL="0" indent="0">
              <a:buNone/>
            </a:pPr>
            <a:endParaRPr lang="en-US"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4</a:t>
            </a:fld>
            <a:endParaRPr lang="en-US" dirty="0"/>
          </a:p>
        </p:txBody>
      </p:sp>
      <p:sp>
        <p:nvSpPr>
          <p:cNvPr id="8" name="Ellipse 7">
            <a:extLst>
              <a:ext uri="{FF2B5EF4-FFF2-40B4-BE49-F238E27FC236}">
                <a16:creationId xmlns:a16="http://schemas.microsoft.com/office/drawing/2014/main" id="{67467DF6-8EA6-AC44-B360-C7413DEF53C8}"/>
              </a:ext>
            </a:extLst>
          </p:cNvPr>
          <p:cNvSpPr/>
          <p:nvPr>
            <p:custDataLst>
              <p:tags r:id="rId4"/>
            </p:custDataLst>
          </p:nvPr>
        </p:nvSpPr>
        <p:spPr>
          <a:xfrm>
            <a:off x="552448" y="2133942"/>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1</a:t>
            </a:r>
          </a:p>
        </p:txBody>
      </p:sp>
      <p:sp>
        <p:nvSpPr>
          <p:cNvPr id="12" name="ZoneTexte 11"/>
          <p:cNvSpPr txBox="1"/>
          <p:nvPr>
            <p:custDataLst>
              <p:tags r:id="rId5"/>
            </p:custDataLst>
          </p:nvPr>
        </p:nvSpPr>
        <p:spPr>
          <a:xfrm>
            <a:off x="1133480" y="3400794"/>
            <a:ext cx="10064746" cy="2077492"/>
          </a:xfrm>
          <a:prstGeom prst="rect">
            <a:avLst/>
          </a:prstGeom>
          <a:noFill/>
        </p:spPr>
        <p:txBody>
          <a:bodyPr wrap="square" rtlCol="0">
            <a:spAutoFit/>
          </a:bodyPr>
          <a:lstStyle/>
          <a:p>
            <a:pPr marL="342900" indent="-342900" algn="just">
              <a:buFont typeface="Arial" panose="020B0604020202020204" pitchFamily="34" charset="0"/>
              <a:buChar char="•"/>
            </a:pPr>
            <a:r>
              <a:rPr lang="fr-CA" sz="2000" dirty="0">
                <a:solidFill>
                  <a:schemeClr val="tx1">
                    <a:lumMod val="65000"/>
                    <a:lumOff val="35000"/>
                  </a:schemeClr>
                </a:solidFill>
                <a:latin typeface="Raleway" panose="020B0503030101060003" pitchFamily="34" charset="77"/>
              </a:rPr>
              <a:t>Les applications mobiles d’intervention en promotion de la pratique d’activité physique peuvent avoir des effets bénéfiques sur la santé physique et physiologique</a:t>
            </a:r>
            <a:r>
              <a:rPr lang="fr-CA" sz="2000" dirty="0">
                <a:solidFill>
                  <a:schemeClr val="tx1">
                    <a:lumMod val="65000"/>
                    <a:lumOff val="35000"/>
                  </a:schemeClr>
                </a:solidFill>
                <a:latin typeface="Raleway" pitchFamily="2" charset="0"/>
              </a:rPr>
              <a:t>. </a:t>
            </a:r>
            <a:r>
              <a:rPr lang="fr-CA" sz="900" dirty="0">
                <a:latin typeface="Raleway" pitchFamily="2" charset="0"/>
              </a:rPr>
              <a:t>(</a:t>
            </a:r>
            <a:r>
              <a:rPr lang="fr-CA" sz="900" dirty="0" err="1">
                <a:latin typeface="Raleway" pitchFamily="2" charset="0"/>
              </a:rPr>
              <a:t>Emberson</a:t>
            </a:r>
            <a:r>
              <a:rPr lang="fr-CA" sz="900" dirty="0">
                <a:latin typeface="Raleway" pitchFamily="2" charset="0"/>
              </a:rPr>
              <a:t>, et al, 2021)</a:t>
            </a:r>
          </a:p>
          <a:p>
            <a:pPr algn="just"/>
            <a:endParaRPr lang="fr-CA" sz="2000" dirty="0"/>
          </a:p>
          <a:p>
            <a:pPr marL="342900" indent="-342900" algn="just">
              <a:buFont typeface="Arial" panose="020B0604020202020204" pitchFamily="34" charset="0"/>
              <a:buChar char="•"/>
            </a:pPr>
            <a:r>
              <a:rPr lang="fr-FR" sz="2000" dirty="0">
                <a:solidFill>
                  <a:schemeClr val="tx1">
                    <a:lumMod val="65000"/>
                    <a:lumOff val="35000"/>
                  </a:schemeClr>
                </a:solidFill>
                <a:latin typeface="Raleway" panose="020B0503030101060003" pitchFamily="34" charset="77"/>
              </a:rPr>
              <a:t>Les médias sociaux peuvent être néfastes sur le sommeil et générer du stress. </a:t>
            </a:r>
            <a:r>
              <a:rPr lang="fr-CA" sz="900" dirty="0">
                <a:solidFill>
                  <a:schemeClr val="tx1">
                    <a:lumMod val="65000"/>
                    <a:lumOff val="35000"/>
                  </a:schemeClr>
                </a:solidFill>
                <a:latin typeface="Raleway" pitchFamily="2" charset="0"/>
              </a:rPr>
              <a:t>(Royant-</a:t>
            </a:r>
            <a:r>
              <a:rPr lang="fr-CA" sz="900" dirty="0" err="1">
                <a:solidFill>
                  <a:schemeClr val="tx1">
                    <a:lumMod val="65000"/>
                    <a:lumOff val="35000"/>
                  </a:schemeClr>
                </a:solidFill>
                <a:latin typeface="Raleway" pitchFamily="2" charset="0"/>
              </a:rPr>
              <a:t>Parola</a:t>
            </a:r>
            <a:r>
              <a:rPr lang="fr-CA" sz="900" dirty="0">
                <a:solidFill>
                  <a:schemeClr val="tx1">
                    <a:lumMod val="65000"/>
                    <a:lumOff val="35000"/>
                  </a:schemeClr>
                </a:solidFill>
                <a:latin typeface="Raleway" pitchFamily="2" charset="0"/>
              </a:rPr>
              <a:t>, Londe, </a:t>
            </a:r>
            <a:r>
              <a:rPr lang="fr-CA" sz="900" dirty="0" err="1">
                <a:solidFill>
                  <a:schemeClr val="tx1">
                    <a:lumMod val="65000"/>
                    <a:lumOff val="35000"/>
                  </a:schemeClr>
                </a:solidFill>
                <a:latin typeface="Raleway" pitchFamily="2" charset="0"/>
              </a:rPr>
              <a:t>Tréhout</a:t>
            </a:r>
            <a:r>
              <a:rPr lang="fr-CA" sz="900" dirty="0">
                <a:solidFill>
                  <a:schemeClr val="tx1">
                    <a:lumMod val="65000"/>
                    <a:lumOff val="35000"/>
                  </a:schemeClr>
                </a:solidFill>
                <a:latin typeface="Raleway" pitchFamily="2" charset="0"/>
              </a:rPr>
              <a:t> et Hartley, 2018).  </a:t>
            </a:r>
          </a:p>
          <a:p>
            <a:pPr algn="just"/>
            <a:endParaRPr lang="fr-CA" sz="2000" dirty="0">
              <a:solidFill>
                <a:schemeClr val="tx1">
                  <a:lumMod val="65000"/>
                  <a:lumOff val="35000"/>
                </a:schemeClr>
              </a:solidFill>
              <a:latin typeface="Raleway" panose="020B0503030101060003" pitchFamily="34" charset="77"/>
            </a:endParaRP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6"/>
            </p:custDataLst>
          </p:nvPr>
        </p:nvSpPr>
        <p:spPr>
          <a:xfrm>
            <a:off x="932722" y="48477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endParaRPr lang="fr-CA" b="1" dirty="0">
              <a:latin typeface="Raleway" panose="020B0503030101060003" pitchFamily="34" charset="77"/>
            </a:endParaRPr>
          </a:p>
        </p:txBody>
      </p:sp>
      <p:pic>
        <p:nvPicPr>
          <p:cNvPr id="7" name="Image 6">
            <a:extLst>
              <a:ext uri="{FF2B5EF4-FFF2-40B4-BE49-F238E27FC236}">
                <a16:creationId xmlns:a16="http://schemas.microsoft.com/office/drawing/2014/main" id="{4B60D6A2-A62A-AE46-944A-60CCD014D743}"/>
              </a:ext>
            </a:extLst>
          </p:cNvPr>
          <p:cNvPicPr>
            <a:picLocks noChangeAspect="1"/>
          </p:cNvPicPr>
          <p:nvPr>
            <p:custDataLst>
              <p:tags r:id="rId7"/>
            </p:custDataLst>
          </p:nvPr>
        </p:nvPicPr>
        <p:blipFill>
          <a:blip r:embed="rId10">
            <a:duotone>
              <a:schemeClr val="bg2">
                <a:shade val="45000"/>
                <a:satMod val="135000"/>
              </a:schemeClr>
              <a:prstClr val="white"/>
            </a:duotone>
          </a:blip>
          <a:stretch>
            <a:fillRect/>
          </a:stretch>
        </p:blipFill>
        <p:spPr>
          <a:xfrm>
            <a:off x="10136494" y="901748"/>
            <a:ext cx="1726881" cy="1726881"/>
          </a:xfrm>
          <a:prstGeom prst="rect">
            <a:avLst/>
          </a:prstGeom>
        </p:spPr>
      </p:pic>
    </p:spTree>
    <p:extLst>
      <p:ext uri="{BB962C8B-B14F-4D97-AF65-F5344CB8AC3E}">
        <p14:creationId xmlns:p14="http://schemas.microsoft.com/office/powerpoint/2010/main" val="385946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1190194" y="734936"/>
            <a:ext cx="9951317" cy="955752"/>
          </a:xfrm>
        </p:spPr>
        <p:txBody>
          <a:bodyPr>
            <a:normAutofit fontScale="90000"/>
          </a:bodyPr>
          <a:lstStyle/>
          <a:p>
            <a:pPr algn="ctr"/>
            <a:r>
              <a:rPr lang="fr-CA" sz="4900" b="1" dirty="0">
                <a:latin typeface="Raleway" panose="020B0503030101060003" pitchFamily="34" charset="77"/>
              </a:rPr>
              <a:t>Réfléchir… sans fil ou sans filtre?</a:t>
            </a:r>
            <a:br>
              <a:rPr lang="fr-CA" sz="1200" b="1" dirty="0">
                <a:latin typeface="Raleway" panose="020B0503030101060003" pitchFamily="34" charset="77"/>
              </a:rPr>
            </a:br>
            <a:br>
              <a:rPr lang="fr-CA" sz="2800" b="1" dirty="0">
                <a:latin typeface="Raleway" panose="020B0503030101060003" pitchFamily="34" charset="77"/>
              </a:rPr>
            </a:br>
            <a:endParaRPr lang="en-US" sz="2800" b="1" spc="-200" dirty="0">
              <a:solidFill>
                <a:schemeClr val="tx1"/>
              </a:solidFill>
              <a:latin typeface="Raleway" panose="020B0503030101060003" pitchFamily="34" charset="77"/>
            </a:endParaRP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5</a:t>
            </a:fld>
            <a:endParaRPr lang="en-US" dirty="0"/>
          </a:p>
        </p:txBody>
      </p:sp>
      <p:sp>
        <p:nvSpPr>
          <p:cNvPr id="8" name="Ellipse 7">
            <a:extLst>
              <a:ext uri="{FF2B5EF4-FFF2-40B4-BE49-F238E27FC236}">
                <a16:creationId xmlns:a16="http://schemas.microsoft.com/office/drawing/2014/main" id="{67467DF6-8EA6-AC44-B360-C7413DEF53C8}"/>
              </a:ext>
            </a:extLst>
          </p:cNvPr>
          <p:cNvSpPr/>
          <p:nvPr>
            <p:custDataLst>
              <p:tags r:id="rId3"/>
            </p:custDataLst>
          </p:nvPr>
        </p:nvSpPr>
        <p:spPr>
          <a:xfrm>
            <a:off x="589908" y="2196422"/>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2</a:t>
            </a:r>
          </a:p>
        </p:txBody>
      </p:sp>
      <p:sp>
        <p:nvSpPr>
          <p:cNvPr id="12" name="ZoneTexte 11"/>
          <p:cNvSpPr txBox="1"/>
          <p:nvPr>
            <p:custDataLst>
              <p:tags r:id="rId4"/>
            </p:custDataLst>
          </p:nvPr>
        </p:nvSpPr>
        <p:spPr>
          <a:xfrm>
            <a:off x="1133480" y="3160043"/>
            <a:ext cx="10064746" cy="2862322"/>
          </a:xfrm>
          <a:prstGeom prst="rect">
            <a:avLst/>
          </a:prstGeom>
          <a:noFill/>
        </p:spPr>
        <p:txBody>
          <a:bodyPr wrap="square" rtlCol="0">
            <a:spAutoFit/>
          </a:bodyPr>
          <a:lstStyle/>
          <a:p>
            <a:pPr marL="285750" indent="-285750">
              <a:buFont typeface="Courier New" panose="02070309020205020404" pitchFamily="49" charset="0"/>
              <a:buChar char="o"/>
            </a:pPr>
            <a:r>
              <a:rPr lang="fr-CA" sz="2000" dirty="0">
                <a:solidFill>
                  <a:schemeClr val="tx1">
                    <a:lumMod val="65000"/>
                    <a:lumOff val="35000"/>
                  </a:schemeClr>
                </a:solidFill>
                <a:latin typeface="Raleway" panose="020B0503030101060003" pitchFamily="34" charset="77"/>
              </a:rPr>
              <a:t>Plus les gens sont actifs sur les médias sociaux, sans forcément en être « addicts », et plus leur humeur est négative après l’utilisation.  </a:t>
            </a:r>
            <a:r>
              <a:rPr lang="fr-CA" sz="900" dirty="0">
                <a:solidFill>
                  <a:schemeClr val="tx1">
                    <a:lumMod val="65000"/>
                    <a:lumOff val="35000"/>
                  </a:schemeClr>
                </a:solidFill>
                <a:latin typeface="Raleway" panose="020B0503030101060003" pitchFamily="34" charset="77"/>
              </a:rPr>
              <a:t>(</a:t>
            </a:r>
            <a:r>
              <a:rPr lang="fr-CA" sz="900" dirty="0" err="1">
                <a:solidFill>
                  <a:schemeClr val="tx1">
                    <a:lumMod val="65000"/>
                    <a:lumOff val="35000"/>
                  </a:schemeClr>
                </a:solidFill>
                <a:latin typeface="Raleway" panose="020B0503030101060003" pitchFamily="34" charset="77"/>
              </a:rPr>
              <a:t>Sagioglou</a:t>
            </a:r>
            <a:r>
              <a:rPr lang="fr-CA" sz="900" dirty="0">
                <a:solidFill>
                  <a:schemeClr val="tx1">
                    <a:lumMod val="65000"/>
                    <a:lumOff val="35000"/>
                  </a:schemeClr>
                </a:solidFill>
                <a:latin typeface="Raleway" panose="020B0503030101060003" pitchFamily="34" charset="77"/>
              </a:rPr>
              <a:t>, </a:t>
            </a:r>
            <a:r>
              <a:rPr lang="fr-CA" sz="900" dirty="0" err="1">
                <a:solidFill>
                  <a:schemeClr val="tx1">
                    <a:lumMod val="65000"/>
                    <a:lumOff val="35000"/>
                  </a:schemeClr>
                </a:solidFill>
                <a:latin typeface="Raleway" panose="020B0503030101060003" pitchFamily="34" charset="77"/>
              </a:rPr>
              <a:t>Greitemeyer</a:t>
            </a:r>
            <a:r>
              <a:rPr lang="fr-CA" sz="900" dirty="0">
                <a:solidFill>
                  <a:schemeClr val="tx1">
                    <a:lumMod val="65000"/>
                    <a:lumOff val="35000"/>
                  </a:schemeClr>
                </a:solidFill>
                <a:latin typeface="Raleway" panose="020B0503030101060003" pitchFamily="34" charset="77"/>
              </a:rPr>
              <a:t>, 2014) </a:t>
            </a:r>
          </a:p>
          <a:p>
            <a:pPr marL="285750" indent="-285750">
              <a:buFont typeface="Courier New" panose="02070309020205020404" pitchFamily="49" charset="0"/>
              <a:buChar char="o"/>
            </a:pPr>
            <a:endParaRPr lang="fr-CA" sz="2000" dirty="0">
              <a:solidFill>
                <a:schemeClr val="tx1">
                  <a:lumMod val="65000"/>
                  <a:lumOff val="35000"/>
                </a:schemeClr>
              </a:solidFill>
              <a:latin typeface="Raleway" panose="020B0503030101060003" pitchFamily="34" charset="77"/>
            </a:endParaRPr>
          </a:p>
          <a:p>
            <a:pPr marL="285750" indent="-285750">
              <a:buFont typeface="Courier New" panose="02070309020205020404" pitchFamily="49" charset="0"/>
              <a:buChar char="o"/>
            </a:pPr>
            <a:r>
              <a:rPr lang="fr-CA" sz="2000" dirty="0">
                <a:solidFill>
                  <a:schemeClr val="tx1">
                    <a:lumMod val="65000"/>
                    <a:lumOff val="35000"/>
                  </a:schemeClr>
                </a:solidFill>
                <a:latin typeface="Raleway" panose="020B0503030101060003" pitchFamily="34" charset="77"/>
              </a:rPr>
              <a:t>Les médias sociaux sont devenus des espaces de comparaison sociale entre soi et les autres. </a:t>
            </a:r>
            <a:r>
              <a:rPr lang="fr-CA" sz="900" dirty="0">
                <a:solidFill>
                  <a:schemeClr val="tx1">
                    <a:lumMod val="65000"/>
                    <a:lumOff val="35000"/>
                  </a:schemeClr>
                </a:solidFill>
                <a:latin typeface="Raleway" panose="020B0503030101060003" pitchFamily="34" charset="77"/>
              </a:rPr>
              <a:t>(</a:t>
            </a:r>
            <a:r>
              <a:rPr lang="fr-CA" sz="900" dirty="0" err="1">
                <a:solidFill>
                  <a:schemeClr val="tx1">
                    <a:lumMod val="65000"/>
                    <a:lumOff val="35000"/>
                  </a:schemeClr>
                </a:solidFill>
                <a:latin typeface="Raleway" panose="020B0503030101060003" pitchFamily="34" charset="77"/>
              </a:rPr>
              <a:t>Haferkamp</a:t>
            </a:r>
            <a:r>
              <a:rPr lang="fr-CA" sz="900" dirty="0">
                <a:solidFill>
                  <a:schemeClr val="tx1">
                    <a:lumMod val="65000"/>
                    <a:lumOff val="35000"/>
                  </a:schemeClr>
                </a:solidFill>
                <a:latin typeface="Raleway" panose="020B0503030101060003" pitchFamily="34" charset="77"/>
              </a:rPr>
              <a:t>, </a:t>
            </a:r>
            <a:r>
              <a:rPr lang="fr-CA" sz="900" dirty="0" err="1">
                <a:solidFill>
                  <a:schemeClr val="tx1">
                    <a:lumMod val="65000"/>
                    <a:lumOff val="35000"/>
                  </a:schemeClr>
                </a:solidFill>
                <a:latin typeface="Raleway" panose="020B0503030101060003" pitchFamily="34" charset="77"/>
              </a:rPr>
              <a:t>Krämer</a:t>
            </a:r>
            <a:r>
              <a:rPr lang="fr-CA" sz="900" dirty="0">
                <a:solidFill>
                  <a:schemeClr val="tx1">
                    <a:lumMod val="65000"/>
                    <a:lumOff val="35000"/>
                  </a:schemeClr>
                </a:solidFill>
                <a:latin typeface="Raleway" panose="020B0503030101060003" pitchFamily="34" charset="77"/>
              </a:rPr>
              <a:t>, 2011).</a:t>
            </a:r>
          </a:p>
          <a:p>
            <a:endParaRPr lang="fr-CA" sz="2000" dirty="0">
              <a:solidFill>
                <a:schemeClr val="tx1">
                  <a:lumMod val="65000"/>
                  <a:lumOff val="35000"/>
                </a:schemeClr>
              </a:solidFill>
              <a:latin typeface="Raleway" panose="020B0503030101060003" pitchFamily="34" charset="77"/>
            </a:endParaRPr>
          </a:p>
          <a:p>
            <a:pPr marL="285750" indent="-285750">
              <a:buFont typeface="Courier New" panose="02070309020205020404" pitchFamily="49" charset="0"/>
              <a:buChar char="o"/>
            </a:pPr>
            <a:r>
              <a:rPr lang="fr-CA" sz="2000" dirty="0">
                <a:solidFill>
                  <a:schemeClr val="tx1">
                    <a:lumMod val="65000"/>
                    <a:lumOff val="35000"/>
                  </a:schemeClr>
                </a:solidFill>
                <a:latin typeface="Raleway" panose="020B0503030101060003" pitchFamily="34" charset="77"/>
              </a:rPr>
              <a:t>Les gens ont tendance à penser que les autres sont plus heureux et ont une vie bien plus agréable que la leur,</a:t>
            </a:r>
            <a:r>
              <a:rPr lang="fr-CA" sz="900" dirty="0">
                <a:solidFill>
                  <a:schemeClr val="tx1">
                    <a:lumMod val="65000"/>
                    <a:lumOff val="35000"/>
                  </a:schemeClr>
                </a:solidFill>
                <a:latin typeface="Raleway" panose="020B0503030101060003" pitchFamily="34" charset="77"/>
              </a:rPr>
              <a:t> </a:t>
            </a:r>
            <a:r>
              <a:rPr lang="fr-CA" sz="2000" dirty="0">
                <a:solidFill>
                  <a:schemeClr val="tx1">
                    <a:lumMod val="65000"/>
                    <a:lumOff val="35000"/>
                  </a:schemeClr>
                </a:solidFill>
                <a:latin typeface="Raleway" panose="020B0503030101060003" pitchFamily="34" charset="77"/>
              </a:rPr>
              <a:t>déclenchant des pensées négatives qui peuvent être associées à des symptômes dépressifs. » </a:t>
            </a:r>
            <a:r>
              <a:rPr lang="fr-CA" sz="900" dirty="0">
                <a:solidFill>
                  <a:schemeClr val="tx1">
                    <a:lumMod val="65000"/>
                    <a:lumOff val="35000"/>
                  </a:schemeClr>
                </a:solidFill>
                <a:latin typeface="Raleway" panose="020B0503030101060003" pitchFamily="34" charset="77"/>
              </a:rPr>
              <a:t>(</a:t>
            </a:r>
            <a:r>
              <a:rPr lang="fr-CA" sz="900" dirty="0" err="1">
                <a:solidFill>
                  <a:schemeClr val="tx1">
                    <a:lumMod val="65000"/>
                    <a:lumOff val="35000"/>
                  </a:schemeClr>
                </a:solidFill>
                <a:latin typeface="Raleway" panose="020B0503030101060003" pitchFamily="34" charset="77"/>
              </a:rPr>
              <a:t>Feinstein</a:t>
            </a:r>
            <a:r>
              <a:rPr lang="fr-CA" sz="900" dirty="0">
                <a:solidFill>
                  <a:schemeClr val="tx1">
                    <a:lumMod val="65000"/>
                    <a:lumOff val="35000"/>
                  </a:schemeClr>
                </a:solidFill>
                <a:latin typeface="Raleway" panose="020B0503030101060003" pitchFamily="34" charset="77"/>
              </a:rPr>
              <a:t> et al., 2013) (Chou, Edge, 2012)</a:t>
            </a: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5"/>
            </p:custDataLst>
          </p:nvPr>
        </p:nvSpPr>
        <p:spPr>
          <a:xfrm>
            <a:off x="703385" y="36512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endParaRPr lang="fr-CA" b="1" dirty="0">
              <a:latin typeface="Raleway" panose="020B0503030101060003" pitchFamily="34" charset="77"/>
            </a:endParaRPr>
          </a:p>
        </p:txBody>
      </p:sp>
      <p:sp>
        <p:nvSpPr>
          <p:cNvPr id="10" name="Content Placeholder 2">
            <a:extLst>
              <a:ext uri="{FF2B5EF4-FFF2-40B4-BE49-F238E27FC236}">
                <a16:creationId xmlns:a16="http://schemas.microsoft.com/office/drawing/2014/main" id="{32716B6A-3154-7446-80FB-CF836C9E3D17}"/>
              </a:ext>
            </a:extLst>
          </p:cNvPr>
          <p:cNvSpPr>
            <a:spLocks noGrp="1"/>
          </p:cNvSpPr>
          <p:nvPr>
            <p:ph idx="1"/>
            <p:custDataLst>
              <p:tags r:id="rId6"/>
            </p:custDataLst>
          </p:nvPr>
        </p:nvSpPr>
        <p:spPr>
          <a:xfrm>
            <a:off x="1133480" y="2196422"/>
            <a:ext cx="10248900" cy="686752"/>
          </a:xfrm>
        </p:spPr>
        <p:txBody>
          <a:bodyPr>
            <a:normAutofit lnSpcReduction="10000"/>
          </a:bodyPr>
          <a:lstStyle/>
          <a:p>
            <a:pPr marL="0" lvl="0" indent="0">
              <a:buNone/>
            </a:pPr>
            <a:r>
              <a:rPr lang="fr-CA" sz="2400" b="1" dirty="0"/>
              <a:t>Est-ce que l’utilisation des médias sociaux peut avoir un impact sur notre humeur?</a:t>
            </a:r>
            <a:endParaRPr lang="fr-CA" sz="2400" dirty="0"/>
          </a:p>
        </p:txBody>
      </p:sp>
    </p:spTree>
    <p:extLst>
      <p:ext uri="{BB962C8B-B14F-4D97-AF65-F5344CB8AC3E}">
        <p14:creationId xmlns:p14="http://schemas.microsoft.com/office/powerpoint/2010/main" val="115158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1167103" y="761711"/>
            <a:ext cx="9857793" cy="955752"/>
          </a:xfrm>
        </p:spPr>
        <p:txBody>
          <a:bodyPr>
            <a:normAutofit fontScale="90000"/>
          </a:bodyPr>
          <a:lstStyle/>
          <a:p>
            <a:pPr algn="ctr"/>
            <a:r>
              <a:rPr lang="fr-CA" b="1" dirty="0">
                <a:latin typeface="Raleway" panose="020B0503030101060003" pitchFamily="34" charset="77"/>
              </a:rPr>
              <a:t>Réfléchir… sans fil ou sans filtre?</a:t>
            </a:r>
            <a:br>
              <a:rPr lang="fr-CA" sz="1200" b="1" dirty="0">
                <a:latin typeface="Raleway" panose="020B0503030101060003" pitchFamily="34" charset="77"/>
              </a:rPr>
            </a:br>
            <a:endParaRPr lang="en-US" sz="2800" b="1" spc="-200" dirty="0">
              <a:solidFill>
                <a:schemeClr val="tx1"/>
              </a:solidFill>
              <a:latin typeface="Raleway" panose="020B0503030101060003" pitchFamily="34" charset="77"/>
            </a:endParaRP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1133480" y="2196421"/>
            <a:ext cx="10248900" cy="1256725"/>
          </a:xfrm>
        </p:spPr>
        <p:txBody>
          <a:bodyPr>
            <a:normAutofit/>
          </a:bodyPr>
          <a:lstStyle/>
          <a:p>
            <a:pPr marL="0" indent="0">
              <a:buNone/>
            </a:pPr>
            <a:r>
              <a:rPr lang="fr-FR" sz="2600" b="1" dirty="0">
                <a:latin typeface="Raleway" panose="020B0503030101060003" pitchFamily="34" charset="77"/>
              </a:rPr>
              <a:t>La cyberintimidation n’entraîne pas de réelles conséquences sur les personnes qui la subissent, contrairement à l’intimidation. </a:t>
            </a:r>
          </a:p>
          <a:p>
            <a:pPr marL="0" indent="0">
              <a:buNone/>
            </a:pPr>
            <a:endParaRPr lang="en-US"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6</a:t>
            </a:fld>
            <a:endParaRPr lang="en-US" dirty="0"/>
          </a:p>
        </p:txBody>
      </p:sp>
      <p:sp>
        <p:nvSpPr>
          <p:cNvPr id="8" name="Ellipse 7">
            <a:extLst>
              <a:ext uri="{FF2B5EF4-FFF2-40B4-BE49-F238E27FC236}">
                <a16:creationId xmlns:a16="http://schemas.microsoft.com/office/drawing/2014/main" id="{67467DF6-8EA6-AC44-B360-C7413DEF53C8}"/>
              </a:ext>
            </a:extLst>
          </p:cNvPr>
          <p:cNvSpPr/>
          <p:nvPr>
            <p:custDataLst>
              <p:tags r:id="rId4"/>
            </p:custDataLst>
          </p:nvPr>
        </p:nvSpPr>
        <p:spPr>
          <a:xfrm>
            <a:off x="657470" y="2196421"/>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3</a:t>
            </a:r>
          </a:p>
        </p:txBody>
      </p:sp>
      <p:sp>
        <p:nvSpPr>
          <p:cNvPr id="12" name="ZoneTexte 11"/>
          <p:cNvSpPr txBox="1"/>
          <p:nvPr>
            <p:custDataLst>
              <p:tags r:id="rId5"/>
            </p:custDataLst>
          </p:nvPr>
        </p:nvSpPr>
        <p:spPr>
          <a:xfrm>
            <a:off x="1063626" y="3281839"/>
            <a:ext cx="10064746" cy="2677656"/>
          </a:xfrm>
          <a:prstGeom prst="rect">
            <a:avLst/>
          </a:prstGeom>
          <a:noFill/>
        </p:spPr>
        <p:txBody>
          <a:bodyPr wrap="square" rtlCol="0">
            <a:spAutoFit/>
          </a:bodyPr>
          <a:lstStyle/>
          <a:p>
            <a:pPr marL="342900" indent="-342900" algn="just">
              <a:buFont typeface="Courier New" panose="02070309020205020404" pitchFamily="49" charset="0"/>
              <a:buChar char="o"/>
            </a:pPr>
            <a:r>
              <a:rPr lang="fr-CA" sz="2400" dirty="0">
                <a:solidFill>
                  <a:schemeClr val="bg1">
                    <a:lumMod val="50000"/>
                  </a:schemeClr>
                </a:solidFill>
                <a:latin typeface="Raleway" panose="020B0503030101060003" pitchFamily="34" charset="77"/>
              </a:rPr>
              <a:t>Les conséquences de la cyberintimidation sont les mêmes que celles de l’intimidation.</a:t>
            </a:r>
          </a:p>
          <a:p>
            <a:pPr marL="342900" indent="-342900" algn="just">
              <a:buFont typeface="Courier New" panose="02070309020205020404" pitchFamily="49" charset="0"/>
              <a:buChar char="o"/>
            </a:pPr>
            <a:endParaRPr lang="fr-CA" sz="2400" dirty="0">
              <a:solidFill>
                <a:schemeClr val="bg1">
                  <a:lumMod val="50000"/>
                </a:schemeClr>
              </a:solidFill>
              <a:latin typeface="Raleway" panose="020B0503030101060003" pitchFamily="34" charset="77"/>
            </a:endParaRPr>
          </a:p>
          <a:p>
            <a:pPr marL="342900" indent="-342900" algn="just">
              <a:buFont typeface="Courier New" panose="02070309020205020404" pitchFamily="49" charset="0"/>
              <a:buChar char="o"/>
            </a:pPr>
            <a:r>
              <a:rPr lang="fr-CA" sz="2400" dirty="0">
                <a:solidFill>
                  <a:schemeClr val="bg1">
                    <a:lumMod val="50000"/>
                  </a:schemeClr>
                </a:solidFill>
                <a:latin typeface="Raleway" panose="020B0503030101060003" pitchFamily="34" charset="77"/>
              </a:rPr>
              <a:t>La cyberintimidation engendre le bris de l’intimité, l’atteinte à la vie privée et un sentiment d’impuissance face à un agresseur.</a:t>
            </a:r>
          </a:p>
          <a:p>
            <a:pPr marL="342900" indent="-342900" algn="just">
              <a:buFont typeface="Courier New" panose="02070309020205020404" pitchFamily="49" charset="0"/>
              <a:buChar char="o"/>
            </a:pPr>
            <a:endParaRPr lang="fr-CA" sz="2400" dirty="0">
              <a:solidFill>
                <a:schemeClr val="bg1">
                  <a:lumMod val="50000"/>
                </a:schemeClr>
              </a:solidFill>
              <a:latin typeface="Raleway" panose="020B0503030101060003" pitchFamily="34" charset="77"/>
            </a:endParaRPr>
          </a:p>
          <a:p>
            <a:pPr marL="342900" indent="-342900" algn="just">
              <a:buFont typeface="Courier New" panose="02070309020205020404" pitchFamily="49" charset="0"/>
              <a:buChar char="o"/>
            </a:pPr>
            <a:r>
              <a:rPr lang="fr-CA" sz="2400" dirty="0">
                <a:solidFill>
                  <a:schemeClr val="bg1">
                    <a:lumMod val="50000"/>
                  </a:schemeClr>
                </a:solidFill>
                <a:latin typeface="Raleway" panose="020B0503030101060003" pitchFamily="34" charset="77"/>
              </a:rPr>
              <a:t>Il est souvent impossible d’en effacer les traces. </a:t>
            </a: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6"/>
            </p:custDataLst>
          </p:nvPr>
        </p:nvSpPr>
        <p:spPr>
          <a:xfrm>
            <a:off x="703385" y="36512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endParaRPr lang="fr-CA" b="1" dirty="0">
              <a:latin typeface="Raleway" panose="020B0503030101060003" pitchFamily="34" charset="77"/>
            </a:endParaRPr>
          </a:p>
        </p:txBody>
      </p:sp>
    </p:spTree>
    <p:extLst>
      <p:ext uri="{BB962C8B-B14F-4D97-AF65-F5344CB8AC3E}">
        <p14:creationId xmlns:p14="http://schemas.microsoft.com/office/powerpoint/2010/main" val="10678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1246909" y="752475"/>
            <a:ext cx="9951317" cy="955752"/>
          </a:xfrm>
        </p:spPr>
        <p:txBody>
          <a:bodyPr>
            <a:normAutofit fontScale="90000"/>
          </a:bodyPr>
          <a:lstStyle/>
          <a:p>
            <a:pPr algn="ctr"/>
            <a:r>
              <a:rPr lang="fr-CA" sz="4900" b="1" dirty="0">
                <a:latin typeface="Raleway" panose="020B0503030101060003" pitchFamily="34" charset="77"/>
              </a:rPr>
              <a:t>Réfléchir… sans fil ou sans filtre?</a:t>
            </a:r>
            <a:br>
              <a:rPr lang="fr-CA" sz="1200" b="1" dirty="0">
                <a:latin typeface="Raleway" panose="020B0503030101060003" pitchFamily="34" charset="77"/>
              </a:rPr>
            </a:br>
            <a:endParaRPr lang="en-US" sz="2800" b="1" spc="-200" dirty="0">
              <a:solidFill>
                <a:schemeClr val="tx1"/>
              </a:solidFill>
              <a:latin typeface="Raleway" panose="020B0503030101060003" pitchFamily="34" charset="77"/>
            </a:endParaRP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1133480" y="2096405"/>
            <a:ext cx="10248900" cy="1256725"/>
          </a:xfrm>
        </p:spPr>
        <p:txBody>
          <a:bodyPr>
            <a:normAutofit/>
          </a:bodyPr>
          <a:lstStyle/>
          <a:p>
            <a:pPr marL="0" indent="0">
              <a:lnSpc>
                <a:spcPct val="100000"/>
              </a:lnSpc>
              <a:buNone/>
            </a:pPr>
            <a:r>
              <a:rPr lang="fr-FR" sz="2600" b="1" dirty="0">
                <a:latin typeface="Raleway" panose="020B0503030101060003" pitchFamily="34" charset="77"/>
              </a:rPr>
              <a:t>Les médias sociaux peuvent nous aider à traverser des moments difficiles dans nos vies</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7</a:t>
            </a:fld>
            <a:endParaRPr lang="en-US" dirty="0"/>
          </a:p>
        </p:txBody>
      </p:sp>
      <p:sp>
        <p:nvSpPr>
          <p:cNvPr id="8" name="Ellipse 7">
            <a:extLst>
              <a:ext uri="{FF2B5EF4-FFF2-40B4-BE49-F238E27FC236}">
                <a16:creationId xmlns:a16="http://schemas.microsoft.com/office/drawing/2014/main" id="{67467DF6-8EA6-AC44-B360-C7413DEF53C8}"/>
              </a:ext>
            </a:extLst>
          </p:cNvPr>
          <p:cNvSpPr/>
          <p:nvPr>
            <p:custDataLst>
              <p:tags r:id="rId4"/>
            </p:custDataLst>
          </p:nvPr>
        </p:nvSpPr>
        <p:spPr>
          <a:xfrm>
            <a:off x="695330" y="2133942"/>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4</a:t>
            </a:r>
          </a:p>
        </p:txBody>
      </p:sp>
      <p:sp>
        <p:nvSpPr>
          <p:cNvPr id="12" name="ZoneTexte 11"/>
          <p:cNvSpPr txBox="1"/>
          <p:nvPr>
            <p:custDataLst>
              <p:tags r:id="rId5"/>
            </p:custDataLst>
          </p:nvPr>
        </p:nvSpPr>
        <p:spPr>
          <a:xfrm>
            <a:off x="1133480" y="3226357"/>
            <a:ext cx="10064746" cy="1938992"/>
          </a:xfrm>
          <a:prstGeom prst="rect">
            <a:avLst/>
          </a:prstGeom>
          <a:noFill/>
        </p:spPr>
        <p:txBody>
          <a:bodyPr wrap="square" rtlCol="0">
            <a:spAutoFit/>
          </a:bodyPr>
          <a:lstStyle/>
          <a:p>
            <a:pPr marL="342900" indent="-342900" algn="just">
              <a:buFont typeface="Courier New" panose="02070309020205020404" pitchFamily="49" charset="0"/>
              <a:buChar char="o"/>
            </a:pPr>
            <a:r>
              <a:rPr lang="fr-FR" sz="2000" dirty="0">
                <a:solidFill>
                  <a:schemeClr val="bg1">
                    <a:lumMod val="50000"/>
                  </a:schemeClr>
                </a:solidFill>
                <a:latin typeface="Raleway" panose="020B0503030101060003" pitchFamily="34" charset="77"/>
              </a:rPr>
              <a:t>Ils permettent d’avoir un sentiment de « connexion avec les autres » qui est bénéfique pour les personnes utilisatrices (lorsque les personnes ont beaucoup d’abonnés).</a:t>
            </a:r>
          </a:p>
          <a:p>
            <a:pPr marL="342900" indent="-342900" algn="just">
              <a:buFont typeface="Courier New" panose="02070309020205020404" pitchFamily="49" charset="0"/>
              <a:buChar char="o"/>
            </a:pPr>
            <a:endParaRPr lang="fr-FR" sz="2000" dirty="0">
              <a:solidFill>
                <a:schemeClr val="bg1">
                  <a:lumMod val="50000"/>
                </a:schemeClr>
              </a:solidFill>
              <a:latin typeface="Raleway" panose="020B0503030101060003" pitchFamily="34" charset="77"/>
            </a:endParaRPr>
          </a:p>
          <a:p>
            <a:pPr marL="342900" indent="-342900" algn="just">
              <a:buFont typeface="Courier New" panose="02070309020205020404" pitchFamily="49" charset="0"/>
              <a:buChar char="o"/>
            </a:pPr>
            <a:r>
              <a:rPr lang="fr-CA" sz="2000" dirty="0">
                <a:solidFill>
                  <a:schemeClr val="bg1">
                    <a:lumMod val="50000"/>
                  </a:schemeClr>
                </a:solidFill>
                <a:latin typeface="Raleway" panose="020B0503030101060003" pitchFamily="34" charset="77"/>
              </a:rPr>
              <a:t>Durant la pandémie, l’utilisation d’internet a été identifiée comme potentielle source de réduction de l’isolement, d’aide et de thérapie pour les jeunes adultes.</a:t>
            </a: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6"/>
            </p:custDataLst>
          </p:nvPr>
        </p:nvSpPr>
        <p:spPr>
          <a:xfrm>
            <a:off x="703385" y="36512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endParaRPr lang="fr-CA" b="1" dirty="0">
              <a:latin typeface="Raleway" panose="020B0503030101060003" pitchFamily="34" charset="77"/>
            </a:endParaRPr>
          </a:p>
        </p:txBody>
      </p:sp>
    </p:spTree>
    <p:extLst>
      <p:ext uri="{BB962C8B-B14F-4D97-AF65-F5344CB8AC3E}">
        <p14:creationId xmlns:p14="http://schemas.microsoft.com/office/powerpoint/2010/main" val="418564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1246909" y="752475"/>
            <a:ext cx="9951317" cy="955752"/>
          </a:xfrm>
        </p:spPr>
        <p:txBody>
          <a:bodyPr>
            <a:normAutofit fontScale="90000"/>
          </a:bodyPr>
          <a:lstStyle/>
          <a:p>
            <a:pPr algn="ctr"/>
            <a:r>
              <a:rPr lang="fr-CA" sz="4900" b="1" dirty="0">
                <a:latin typeface="Raleway" panose="020B0503030101060003" pitchFamily="34" charset="77"/>
              </a:rPr>
              <a:t>Réfléchir… sans fil ou sans filtre?</a:t>
            </a:r>
            <a:br>
              <a:rPr lang="fr-CA" sz="1200" b="1" dirty="0">
                <a:latin typeface="Raleway" panose="020B0503030101060003" pitchFamily="34" charset="77"/>
              </a:rPr>
            </a:br>
            <a:endParaRPr lang="en-US" sz="2800" b="1" spc="-200" dirty="0">
              <a:solidFill>
                <a:schemeClr val="tx1"/>
              </a:solidFill>
              <a:latin typeface="Raleway" panose="020B0503030101060003" pitchFamily="34" charset="77"/>
            </a:endParaRP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1133480" y="2096405"/>
            <a:ext cx="10248900" cy="1256725"/>
          </a:xfrm>
        </p:spPr>
        <p:txBody>
          <a:bodyPr>
            <a:normAutofit/>
          </a:bodyPr>
          <a:lstStyle/>
          <a:p>
            <a:pPr marL="0" indent="0">
              <a:buNone/>
            </a:pPr>
            <a:r>
              <a:rPr lang="fr-FR" sz="2600" b="1" dirty="0">
                <a:latin typeface="Raleway" panose="020B0503030101060003" pitchFamily="34" charset="77"/>
              </a:rPr>
              <a:t>Nos informations personnelles ne sont pas en sécurité sur les médias sociaux.</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8</a:t>
            </a:fld>
            <a:endParaRPr lang="en-US" dirty="0"/>
          </a:p>
        </p:txBody>
      </p:sp>
      <p:sp>
        <p:nvSpPr>
          <p:cNvPr id="8" name="Ellipse 7">
            <a:extLst>
              <a:ext uri="{FF2B5EF4-FFF2-40B4-BE49-F238E27FC236}">
                <a16:creationId xmlns:a16="http://schemas.microsoft.com/office/drawing/2014/main" id="{67467DF6-8EA6-AC44-B360-C7413DEF53C8}"/>
              </a:ext>
            </a:extLst>
          </p:cNvPr>
          <p:cNvSpPr/>
          <p:nvPr>
            <p:custDataLst>
              <p:tags r:id="rId4"/>
            </p:custDataLst>
          </p:nvPr>
        </p:nvSpPr>
        <p:spPr>
          <a:xfrm>
            <a:off x="552448" y="2133942"/>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5</a:t>
            </a:r>
          </a:p>
        </p:txBody>
      </p:sp>
      <p:sp>
        <p:nvSpPr>
          <p:cNvPr id="12" name="ZoneTexte 11"/>
          <p:cNvSpPr txBox="1"/>
          <p:nvPr>
            <p:custDataLst>
              <p:tags r:id="rId5"/>
            </p:custDataLst>
          </p:nvPr>
        </p:nvSpPr>
        <p:spPr>
          <a:xfrm>
            <a:off x="1063627" y="3226357"/>
            <a:ext cx="10064746" cy="2554545"/>
          </a:xfrm>
          <a:prstGeom prst="rect">
            <a:avLst/>
          </a:prstGeom>
          <a:noFill/>
        </p:spPr>
        <p:txBody>
          <a:bodyPr wrap="square" rtlCol="0">
            <a:spAutoFit/>
          </a:bodyPr>
          <a:lstStyle/>
          <a:p>
            <a:pPr marL="342900" indent="-342900" algn="just">
              <a:buFont typeface="Courier New" panose="02070309020205020404" pitchFamily="49" charset="0"/>
              <a:buChar char="o"/>
            </a:pPr>
            <a:r>
              <a:rPr lang="fr-FR" sz="2000" dirty="0">
                <a:solidFill>
                  <a:schemeClr val="bg1">
                    <a:lumMod val="50000"/>
                  </a:schemeClr>
                </a:solidFill>
                <a:latin typeface="Raleway" panose="020B0503030101060003" pitchFamily="34" charset="77"/>
              </a:rPr>
              <a:t>Les risques entourant nos informations personnelles sont nombreux sur les médias sociaux : vol d’identité, piratage de comptes, perte de contrôle de sa vie privée. </a:t>
            </a:r>
          </a:p>
          <a:p>
            <a:pPr marL="342900" indent="-342900" algn="just">
              <a:buFont typeface="Courier New" panose="02070309020205020404" pitchFamily="49" charset="0"/>
              <a:buChar char="o"/>
            </a:pPr>
            <a:endParaRPr lang="fr-FR" sz="2000" dirty="0">
              <a:solidFill>
                <a:schemeClr val="bg1">
                  <a:lumMod val="50000"/>
                </a:schemeClr>
              </a:solidFill>
              <a:latin typeface="Raleway" panose="020B0503030101060003" pitchFamily="34" charset="77"/>
            </a:endParaRPr>
          </a:p>
          <a:p>
            <a:pPr marL="342900" indent="-342900" algn="just">
              <a:buFont typeface="Courier New" panose="02070309020205020404" pitchFamily="49" charset="0"/>
              <a:buChar char="o"/>
            </a:pPr>
            <a:r>
              <a:rPr lang="fr-FR" sz="2000" dirty="0">
                <a:solidFill>
                  <a:schemeClr val="bg1">
                    <a:lumMod val="50000"/>
                  </a:schemeClr>
                </a:solidFill>
                <a:latin typeface="Raleway" panose="020B0503030101060003" pitchFamily="34" charset="77"/>
              </a:rPr>
              <a:t>Plus on met d’informations, plus on est à risque de se faire voler son identité. </a:t>
            </a:r>
          </a:p>
          <a:p>
            <a:pPr marL="342900" indent="-342900" algn="just">
              <a:buFont typeface="Courier New" panose="02070309020205020404" pitchFamily="49" charset="0"/>
              <a:buChar char="o"/>
            </a:pPr>
            <a:endParaRPr lang="fr-FR" sz="2000" dirty="0">
              <a:solidFill>
                <a:schemeClr val="bg1">
                  <a:lumMod val="50000"/>
                </a:schemeClr>
              </a:solidFill>
              <a:latin typeface="Raleway" panose="020B0503030101060003" pitchFamily="34" charset="77"/>
            </a:endParaRPr>
          </a:p>
          <a:p>
            <a:pPr marL="342900" indent="-342900" algn="just">
              <a:buFont typeface="Courier New" panose="02070309020205020404" pitchFamily="49" charset="0"/>
              <a:buChar char="o"/>
            </a:pPr>
            <a:r>
              <a:rPr lang="fr-CA" sz="2000" dirty="0">
                <a:solidFill>
                  <a:schemeClr val="bg1">
                    <a:lumMod val="50000"/>
                  </a:schemeClr>
                </a:solidFill>
                <a:latin typeface="Raleway" panose="020B0503030101060003" pitchFamily="34" charset="77"/>
              </a:rPr>
              <a:t>Par exemple, le lien familial avec votre mère est identifié sur votre compte Facebook. Lorsque votre institution financière pose la question de sécurité du prénom de jeune fille de votre mère, la réponse peut être facile à trouver. </a:t>
            </a: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6"/>
            </p:custDataLst>
          </p:nvPr>
        </p:nvSpPr>
        <p:spPr>
          <a:xfrm>
            <a:off x="703385" y="36512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endParaRPr lang="fr-CA" b="1" dirty="0">
              <a:latin typeface="Raleway" panose="020B0503030101060003" pitchFamily="34" charset="77"/>
            </a:endParaRPr>
          </a:p>
        </p:txBody>
      </p:sp>
    </p:spTree>
    <p:extLst>
      <p:ext uri="{BB962C8B-B14F-4D97-AF65-F5344CB8AC3E}">
        <p14:creationId xmlns:p14="http://schemas.microsoft.com/office/powerpoint/2010/main" val="9355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88637693-850B-8F4A-972E-AC4157FABC20}"/>
              </a:ext>
            </a:extLst>
          </p:cNvPr>
          <p:cNvSpPr/>
          <p:nvPr>
            <p:custDataLst>
              <p:tags r:id="rId1"/>
            </p:custDataLst>
          </p:nvPr>
        </p:nvSpPr>
        <p:spPr>
          <a:xfrm>
            <a:off x="1856756" y="-12700"/>
            <a:ext cx="6962859" cy="6184900"/>
          </a:xfrm>
          <a:custGeom>
            <a:avLst/>
            <a:gdLst>
              <a:gd name="connsiteX0" fmla="*/ 5483844 w 6962859"/>
              <a:gd name="connsiteY0" fmla="*/ 0 h 6184900"/>
              <a:gd name="connsiteX1" fmla="*/ 6728444 w 6962859"/>
              <a:gd name="connsiteY1" fmla="*/ 1117600 h 6184900"/>
              <a:gd name="connsiteX2" fmla="*/ 1330944 w 6962859"/>
              <a:gd name="connsiteY2" fmla="*/ 2146300 h 6184900"/>
              <a:gd name="connsiteX3" fmla="*/ 35544 w 6962859"/>
              <a:gd name="connsiteY3" fmla="*/ 3492500 h 6184900"/>
              <a:gd name="connsiteX4" fmla="*/ 2258044 w 6962859"/>
              <a:gd name="connsiteY4" fmla="*/ 5562600 h 6184900"/>
              <a:gd name="connsiteX5" fmla="*/ 2296144 w 6962859"/>
              <a:gd name="connsiteY5" fmla="*/ 6184900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859" h="6184900">
                <a:moveTo>
                  <a:pt x="5483844" y="0"/>
                </a:moveTo>
                <a:cubicBezTo>
                  <a:pt x="6452219" y="379941"/>
                  <a:pt x="7420594" y="759883"/>
                  <a:pt x="6728444" y="1117600"/>
                </a:cubicBezTo>
                <a:cubicBezTo>
                  <a:pt x="6036294" y="1475317"/>
                  <a:pt x="2446427" y="1750483"/>
                  <a:pt x="1330944" y="2146300"/>
                </a:cubicBezTo>
                <a:cubicBezTo>
                  <a:pt x="215461" y="2542117"/>
                  <a:pt x="-118973" y="2923117"/>
                  <a:pt x="35544" y="3492500"/>
                </a:cubicBezTo>
                <a:cubicBezTo>
                  <a:pt x="190061" y="4061883"/>
                  <a:pt x="1881277" y="5113867"/>
                  <a:pt x="2258044" y="5562600"/>
                </a:cubicBezTo>
                <a:cubicBezTo>
                  <a:pt x="2634811" y="6011333"/>
                  <a:pt x="2465477" y="6098116"/>
                  <a:pt x="2296144" y="6184900"/>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9</a:t>
            </a:fld>
            <a:endParaRPr lang="en-US" dirty="0"/>
          </a:p>
        </p:txBody>
      </p:sp>
      <p:sp>
        <p:nvSpPr>
          <p:cNvPr id="9" name="Titre 5"/>
          <p:cNvSpPr>
            <a:spLocks noGrp="1"/>
          </p:cNvSpPr>
          <p:nvPr>
            <p:ph type="title"/>
            <p:custDataLst>
              <p:tags r:id="rId3"/>
            </p:custDataLst>
          </p:nvPr>
        </p:nvSpPr>
        <p:spPr>
          <a:xfrm>
            <a:off x="484969" y="230052"/>
            <a:ext cx="5478210" cy="1325563"/>
          </a:xfrm>
        </p:spPr>
        <p:txBody>
          <a:bodyPr>
            <a:normAutofit fontScale="90000"/>
          </a:bodyPr>
          <a:lstStyle/>
          <a:p>
            <a:r>
              <a:rPr lang="fr-CA" b="1" dirty="0">
                <a:latin typeface="Raleway" panose="020B0503030101060003" pitchFamily="34" charset="77"/>
              </a:rPr>
              <a:t>    </a:t>
            </a:r>
            <a:br>
              <a:rPr lang="fr-CA" b="1" dirty="0">
                <a:latin typeface="Raleway" panose="020B0503030101060003" pitchFamily="34" charset="77"/>
              </a:rPr>
            </a:br>
            <a:r>
              <a:rPr lang="fr-CA" b="1" dirty="0">
                <a:latin typeface="Raleway" panose="020B0503030101060003" pitchFamily="34" charset="77"/>
              </a:rPr>
              <a:t>Il ne faut pas croire tout ce qu’on lit… </a:t>
            </a:r>
            <a:endParaRPr lang="fr-CA" b="1" spc="-250" dirty="0">
              <a:latin typeface="Raleway" panose="020B0503030101060003" pitchFamily="34" charset="77"/>
            </a:endParaRPr>
          </a:p>
        </p:txBody>
      </p:sp>
      <p:sp>
        <p:nvSpPr>
          <p:cNvPr id="4" name="ZoneTexte 3">
            <a:extLst>
              <a:ext uri="{FF2B5EF4-FFF2-40B4-BE49-F238E27FC236}">
                <a16:creationId xmlns:a16="http://schemas.microsoft.com/office/drawing/2014/main" id="{B5E2F51D-7111-4469-BBEF-1E4A39D26A24}"/>
              </a:ext>
            </a:extLst>
          </p:cNvPr>
          <p:cNvSpPr txBox="1"/>
          <p:nvPr>
            <p:custDataLst>
              <p:tags r:id="rId4"/>
            </p:custDataLst>
          </p:nvPr>
        </p:nvSpPr>
        <p:spPr>
          <a:xfrm>
            <a:off x="9075199" y="5863745"/>
            <a:ext cx="2839916" cy="276999"/>
          </a:xfrm>
          <a:prstGeom prst="rect">
            <a:avLst/>
          </a:prstGeom>
          <a:noFill/>
        </p:spPr>
        <p:txBody>
          <a:bodyPr wrap="square" rtlCol="0">
            <a:spAutoFit/>
          </a:bodyPr>
          <a:lstStyle/>
          <a:p>
            <a:r>
              <a:rPr lang="fr-CA" sz="1200" dirty="0">
                <a:solidFill>
                  <a:schemeClr val="tx1">
                    <a:lumMod val="50000"/>
                    <a:lumOff val="50000"/>
                  </a:schemeClr>
                </a:solidFill>
                <a:latin typeface="Raleway"/>
              </a:rPr>
              <a:t>Inspiré de Éduscol, 2018; </a:t>
            </a:r>
            <a:r>
              <a:rPr lang="fr-CA" sz="1200" dirty="0" err="1">
                <a:solidFill>
                  <a:schemeClr val="tx1">
                    <a:lumMod val="50000"/>
                    <a:lumOff val="50000"/>
                  </a:schemeClr>
                </a:solidFill>
                <a:latin typeface="Raleway"/>
              </a:rPr>
              <a:t>Sotir</a:t>
            </a:r>
            <a:r>
              <a:rPr lang="fr-CA" sz="1200" dirty="0">
                <a:solidFill>
                  <a:schemeClr val="tx1">
                    <a:lumMod val="50000"/>
                    <a:lumOff val="50000"/>
                  </a:schemeClr>
                </a:solidFill>
                <a:latin typeface="Raleway"/>
              </a:rPr>
              <a:t>, 2014</a:t>
            </a:r>
          </a:p>
        </p:txBody>
      </p:sp>
      <p:sp>
        <p:nvSpPr>
          <p:cNvPr id="2" name="ZoneTexte 1"/>
          <p:cNvSpPr txBox="1"/>
          <p:nvPr>
            <p:custDataLst>
              <p:tags r:id="rId5"/>
            </p:custDataLst>
          </p:nvPr>
        </p:nvSpPr>
        <p:spPr>
          <a:xfrm>
            <a:off x="990869" y="4168802"/>
            <a:ext cx="4733866" cy="646331"/>
          </a:xfrm>
          <a:prstGeom prst="rect">
            <a:avLst/>
          </a:prstGeom>
          <a:solidFill>
            <a:schemeClr val="bg1"/>
          </a:solidFill>
        </p:spPr>
        <p:txBody>
          <a:bodyPr wrap="square" rtlCol="0">
            <a:spAutoFit/>
          </a:bodyPr>
          <a:lstStyle/>
          <a:p>
            <a:r>
              <a:rPr lang="fr-CA" b="1" dirty="0">
                <a:latin typeface="Raleway" panose="020B0003030101060003" pitchFamily="34" charset="0"/>
              </a:rPr>
              <a:t>Attitudes</a:t>
            </a:r>
            <a:r>
              <a:rPr lang="fr-CA" dirty="0">
                <a:latin typeface="Raleway" panose="020B0003030101060003" pitchFamily="34" charset="0"/>
              </a:rPr>
              <a:t> (manière d’être, traits de personnalité, caractéristiques personnelles)</a:t>
            </a:r>
          </a:p>
        </p:txBody>
      </p:sp>
      <p:pic>
        <p:nvPicPr>
          <p:cNvPr id="8" name="Image 7">
            <a:extLst>
              <a:ext uri="{FF2B5EF4-FFF2-40B4-BE49-F238E27FC236}">
                <a16:creationId xmlns:a16="http://schemas.microsoft.com/office/drawing/2014/main" id="{3B34EDEB-FB65-4ABF-BF5F-13CCB5FFE607}"/>
              </a:ext>
            </a:extLst>
          </p:cNvPr>
          <p:cNvPicPr>
            <a:picLocks noChangeAspect="1"/>
          </p:cNvPicPr>
          <p:nvPr>
            <p:custDataLst>
              <p:tags r:id="rId6"/>
            </p:custDataLst>
          </p:nvPr>
        </p:nvPicPr>
        <p:blipFill>
          <a:blip r:embed="rId11"/>
          <a:stretch>
            <a:fillRect/>
          </a:stretch>
        </p:blipFill>
        <p:spPr>
          <a:xfrm>
            <a:off x="4209091" y="129030"/>
            <a:ext cx="7910866" cy="5901439"/>
          </a:xfrm>
          <a:prstGeom prst="rect">
            <a:avLst/>
          </a:prstGeom>
        </p:spPr>
      </p:pic>
      <p:sp>
        <p:nvSpPr>
          <p:cNvPr id="3" name="ZoneTexte 2"/>
          <p:cNvSpPr txBox="1"/>
          <p:nvPr>
            <p:custDataLst>
              <p:tags r:id="rId7"/>
            </p:custDataLst>
          </p:nvPr>
        </p:nvSpPr>
        <p:spPr>
          <a:xfrm>
            <a:off x="964479" y="5223752"/>
            <a:ext cx="4519190" cy="646331"/>
          </a:xfrm>
          <a:prstGeom prst="rect">
            <a:avLst/>
          </a:prstGeom>
          <a:solidFill>
            <a:schemeClr val="bg1"/>
          </a:solidFill>
        </p:spPr>
        <p:txBody>
          <a:bodyPr wrap="square" rtlCol="0">
            <a:spAutoFit/>
          </a:bodyPr>
          <a:lstStyle/>
          <a:p>
            <a:r>
              <a:rPr lang="fr-CA" b="1" dirty="0">
                <a:latin typeface="Raleway" panose="020B0003030101060003" pitchFamily="34" charset="0"/>
              </a:rPr>
              <a:t>Pratiques</a:t>
            </a:r>
            <a:r>
              <a:rPr lang="fr-CA" dirty="0">
                <a:latin typeface="Raleway" panose="020B0003030101060003" pitchFamily="34" charset="0"/>
              </a:rPr>
              <a:t> (actions concrètes à mettre en œuvre, gestes essentiels à poser)</a:t>
            </a:r>
          </a:p>
        </p:txBody>
      </p:sp>
      <p:sp>
        <p:nvSpPr>
          <p:cNvPr id="10" name="Ellipse 9"/>
          <p:cNvSpPr/>
          <p:nvPr>
            <p:custDataLst>
              <p:tags r:id="rId8"/>
            </p:custDataLst>
          </p:nvPr>
        </p:nvSpPr>
        <p:spPr>
          <a:xfrm>
            <a:off x="223864" y="5172130"/>
            <a:ext cx="684577" cy="697953"/>
          </a:xfrm>
          <a:prstGeom prst="ellipse">
            <a:avLst/>
          </a:prstGeom>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p:cNvSpPr/>
          <p:nvPr>
            <p:custDataLst>
              <p:tags r:id="rId9"/>
            </p:custDataLst>
          </p:nvPr>
        </p:nvSpPr>
        <p:spPr>
          <a:xfrm>
            <a:off x="200608" y="4172159"/>
            <a:ext cx="684577" cy="697953"/>
          </a:xfrm>
          <a:prstGeom prst="ellipse">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2578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P spid="10"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8"/>
</p:tagLst>
</file>

<file path=ppt/tags/tag62.xml><?xml version="1.0" encoding="utf-8"?>
<p:tagLst xmlns:a="http://schemas.openxmlformats.org/drawingml/2006/main" xmlns:r="http://schemas.openxmlformats.org/officeDocument/2006/relationships" xmlns:p="http://schemas.openxmlformats.org/presentationml/2006/main">
  <p:tag name="NUM" val="9"/>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8"/>
</p:tagLst>
</file>

<file path=ppt/tags/tag78.xml><?xml version="1.0" encoding="utf-8"?>
<p:tagLst xmlns:a="http://schemas.openxmlformats.org/drawingml/2006/main" xmlns:r="http://schemas.openxmlformats.org/officeDocument/2006/relationships" xmlns:p="http://schemas.openxmlformats.org/presentationml/2006/main">
  <p:tag name="NUM" val="9"/>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8"/>
</p:tagLst>
</file>

<file path=ppt/tags/tag93.xml><?xml version="1.0" encoding="utf-8"?>
<p:tagLst xmlns:a="http://schemas.openxmlformats.org/drawingml/2006/main" xmlns:r="http://schemas.openxmlformats.org/officeDocument/2006/relationships" xmlns:p="http://schemas.openxmlformats.org/presentationml/2006/main">
  <p:tag name="NUM" val="9"/>
</p:tagLst>
</file>

<file path=ppt/tags/tag94.xml><?xml version="1.0" encoding="utf-8"?>
<p:tagLst xmlns:a="http://schemas.openxmlformats.org/drawingml/2006/main" xmlns:r="http://schemas.openxmlformats.org/officeDocument/2006/relationships" xmlns:p="http://schemas.openxmlformats.org/presentationml/2006/main">
  <p:tag name="NUM" val="10"/>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8E59987E48D4499024123DCC5A93A1" ma:contentTypeVersion="2" ma:contentTypeDescription="Crée un document." ma:contentTypeScope="" ma:versionID="c6146efdcd2ab3e134606b0801e30142">
  <xsd:schema xmlns:xsd="http://www.w3.org/2001/XMLSchema" xmlns:xs="http://www.w3.org/2001/XMLSchema" xmlns:p="http://schemas.microsoft.com/office/2006/metadata/properties" xmlns:ns2="bfe76c16-6ff6-4f08-a51c-f085bfa779f8" targetNamespace="http://schemas.microsoft.com/office/2006/metadata/properties" ma:root="true" ma:fieldsID="67481ec06b80427100a04eb508b04fd8" ns2:_="">
    <xsd:import namespace="bfe76c16-6ff6-4f08-a51c-f085bfa779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e76c16-6ff6-4f08-a51c-f085bfa77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68B3AC-5868-47C3-A29D-7AA0B85404AD}">
  <ds:schemaRefs>
    <ds:schemaRef ds:uri="http://schemas.microsoft.com/sharepoint/v3/contenttype/forms"/>
  </ds:schemaRefs>
</ds:datastoreItem>
</file>

<file path=customXml/itemProps2.xml><?xml version="1.0" encoding="utf-8"?>
<ds:datastoreItem xmlns:ds="http://schemas.openxmlformats.org/officeDocument/2006/customXml" ds:itemID="{671F46D5-EF84-4BD2-92E8-CF7C01FFA821}">
  <ds:schemaRef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 ds:uri="http://schemas.microsoft.com/office/infopath/2007/PartnerControls"/>
    <ds:schemaRef ds:uri="bfe76c16-6ff6-4f08-a51c-f085bfa779f8"/>
  </ds:schemaRefs>
</ds:datastoreItem>
</file>

<file path=customXml/itemProps3.xml><?xml version="1.0" encoding="utf-8"?>
<ds:datastoreItem xmlns:ds="http://schemas.openxmlformats.org/officeDocument/2006/customXml" ds:itemID="{6DCBCFB9-EA3E-455B-A64A-DB1B2637B3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e76c16-6ff6-4f08-a51c-f085bfa77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3345</TotalTime>
  <Words>1072</Words>
  <Application>Microsoft Office PowerPoint</Application>
  <PresentationFormat>Grand écran</PresentationFormat>
  <Paragraphs>123</Paragraphs>
  <Slides>14</Slides>
  <Notes>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Arial Black</vt:lpstr>
      <vt:lpstr>Calibri</vt:lpstr>
      <vt:lpstr>Courier New</vt:lpstr>
      <vt:lpstr>Raleway</vt:lpstr>
      <vt:lpstr>Trebuchet MS</vt:lpstr>
      <vt:lpstr>Wingdings</vt:lpstr>
      <vt:lpstr>Office Theme</vt:lpstr>
      <vt:lpstr>Présentation PowerPoint</vt:lpstr>
      <vt:lpstr>À la fin de l’atelier, tu seras en  mesure…</vt:lpstr>
      <vt:lpstr>Réfléchir… sans fil ou sans filtre?</vt:lpstr>
      <vt:lpstr>Réfléchir… sans fil ou sans filtre? </vt:lpstr>
      <vt:lpstr>Réfléchir… sans fil ou sans filtre?  </vt:lpstr>
      <vt:lpstr>Réfléchir… sans fil ou sans filtre? </vt:lpstr>
      <vt:lpstr>Réfléchir… sans fil ou sans filtre? </vt:lpstr>
      <vt:lpstr>Réfléchir… sans fil ou sans filtre? </vt:lpstr>
      <vt:lpstr>     Il ne faut pas croire tout ce qu’on lit… </vt:lpstr>
      <vt:lpstr>L’avocat du diable </vt:lpstr>
      <vt:lpstr>L’avocat du diable</vt:lpstr>
      <vt:lpstr>Quand la poussière retombe</vt:lpstr>
      <vt:lpstr>Quand la poussière retombe</vt:lpstr>
      <vt:lpstr>Défi HORS-PISTE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Montembeault</dc:creator>
  <cp:lastModifiedBy>Audrey-Anne Marcotte</cp:lastModifiedBy>
  <cp:revision>227</cp:revision>
  <dcterms:created xsi:type="dcterms:W3CDTF">2019-08-01T17:41:17Z</dcterms:created>
  <dcterms:modified xsi:type="dcterms:W3CDTF">2023-06-01T16:31:44Z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0x010100628E59987E48D4499024123DCC5A93A1</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