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60" r:id="rId5"/>
    <p:sldId id="267" r:id="rId6"/>
    <p:sldId id="274" r:id="rId7"/>
    <p:sldId id="275" r:id="rId8"/>
    <p:sldId id="276" r:id="rId9"/>
    <p:sldId id="326" r:id="rId10"/>
    <p:sldId id="278" r:id="rId11"/>
    <p:sldId id="290" r:id="rId12"/>
    <p:sldId id="319" r:id="rId13"/>
    <p:sldId id="291" r:id="rId14"/>
    <p:sldId id="321" r:id="rId15"/>
    <p:sldId id="322" r:id="rId16"/>
    <p:sldId id="323" r:id="rId17"/>
    <p:sldId id="324" r:id="rId18"/>
    <p:sldId id="325" r:id="rId19"/>
    <p:sldId id="313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62E20-4F71-FB68-26EF-F6CF04584B9A}" name="Félix Guay-Dufour" initials="FGD" userId="S::guaf3103@usherbrooke.ca::9c47072a-026e-42e3-b64d-a39e6da7fe9f" providerId="AD"/>
  <p188:author id="{79BB73C9-C934-6D23-7689-C8670C0D5824}" name="Audrey Guy" initials="AG" userId="S::guya3801@usherbrooke.ca::eb08d5a7-8716-419d-a85f-d8b3373389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28" clrIdx="0"/>
  <p:cmAuthor id="1" name="Charest-Caron, Maxime" initials="CM" lastIdx="1" clrIdx="1">
    <p:extLst>
      <p:ext uri="{19B8F6BF-5375-455C-9EA6-DF929625EA0E}">
        <p15:presenceInfo xmlns:p15="http://schemas.microsoft.com/office/powerpoint/2012/main" userId="S-1-5-21-3733094790-4122070672-2362316126-17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8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2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54.jpe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55.png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56.jpe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61.png"/><Relationship Id="rId5" Type="http://schemas.openxmlformats.org/officeDocument/2006/relationships/tags" Target="../tags/tag118.xml"/><Relationship Id="rId10" Type="http://schemas.openxmlformats.org/officeDocument/2006/relationships/image" Target="../media/image60.png"/><Relationship Id="rId4" Type="http://schemas.openxmlformats.org/officeDocument/2006/relationships/tags" Target="../tags/tag117.xm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slideLayout" Target="../slideLayouts/slideLayout1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image" Target="../media/image45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1.jpg"/><Relationship Id="rId5" Type="http://schemas.openxmlformats.org/officeDocument/2006/relationships/tags" Target="../tags/tag55.xml"/><Relationship Id="rId10" Type="http://schemas.openxmlformats.org/officeDocument/2006/relationships/image" Target="../media/image50.png"/><Relationship Id="rId4" Type="http://schemas.openxmlformats.org/officeDocument/2006/relationships/tags" Target="../tags/tag54.xml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52.png"/><Relationship Id="rId4" Type="http://schemas.openxmlformats.org/officeDocument/2006/relationships/tags" Target="../tags/tag61.xm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907173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cap="all" dirty="0">
                <a:latin typeface="Raleway"/>
              </a:rPr>
              <a:t>La </a:t>
            </a:r>
            <a:r>
              <a:rPr lang="en-US" b="1" cap="all" dirty="0" err="1">
                <a:latin typeface="Raleway"/>
              </a:rPr>
              <a:t>peur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d'avoir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peur</a:t>
            </a:r>
            <a:r>
              <a:rPr lang="en-US" b="1" cap="all" dirty="0">
                <a:latin typeface="Raleway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b="1" cap="all" dirty="0" err="1">
                <a:latin typeface="Raleway"/>
              </a:rPr>
              <a:t>Quand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l'anxiété</a:t>
            </a:r>
            <a:r>
              <a:rPr lang="en-US" b="1" cap="all" dirty="0">
                <a:latin typeface="Raleway"/>
              </a:rPr>
              <a:t> </a:t>
            </a:r>
            <a:r>
              <a:rPr lang="en-US" b="1" cap="all" dirty="0" err="1">
                <a:latin typeface="Raleway"/>
              </a:rPr>
              <a:t>prend</a:t>
            </a:r>
            <a:r>
              <a:rPr lang="en-US" b="1" cap="all" dirty="0">
                <a:latin typeface="Raleway"/>
              </a:rPr>
              <a:t> le dessus!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36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40286"/>
            <a:ext cx="9837636" cy="954107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42899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L’intolérance à l’incertitude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m’inquiète à propos de tout!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87844" y="3059995"/>
            <a:ext cx="5724477" cy="2461898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danger possible, au changement et à la nouveauté. </a:t>
            </a:r>
          </a:p>
        </p:txBody>
      </p:sp>
      <p:pic>
        <p:nvPicPr>
          <p:cNvPr id="4" name="Image 3" descr="Afficher l’image source">
            <a:extLst>
              <a:ext uri="{FF2B5EF4-FFF2-40B4-BE49-F238E27FC236}">
                <a16:creationId xmlns:a16="http://schemas.microsoft.com/office/drawing/2014/main" id="{676E198D-5E29-C0D2-05E1-A19D45F0B4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7" y="2255244"/>
            <a:ext cx="3030110" cy="382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8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008" y="1271395"/>
            <a:ext cx="1161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 perfectionnisme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ne me sens pas bien si ce n’est pas parfait!</a:t>
            </a:r>
            <a:endParaRPr lang="fr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27537" y="13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537" y="1255540"/>
            <a:ext cx="10784785" cy="969962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777618"/>
            <a:ext cx="4701922" cy="233924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risque d’erreur, la tendance à critiquer tes propres réalisations</a:t>
            </a:r>
            <a:r>
              <a:rPr lang="fr-CA" sz="2400" b="1">
                <a:solidFill>
                  <a:schemeClr val="bg1"/>
                </a:solidFill>
                <a:latin typeface="Raleway" panose="020B0503030101060003" pitchFamily="34" charset="0"/>
              </a:rPr>
              <a:t>, l’intolérance </a:t>
            </a:r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aux choses imparfaites.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7DCF54-1DF3-4F2E-8000-9F1D6295EB65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1" y="2380660"/>
            <a:ext cx="5464304" cy="33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DB4C339-3345-4550-A97F-39FAFDE3A1F1}"/>
              </a:ext>
            </a:extLst>
          </p:cNvPr>
          <p:cNvPicPr/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2"/>
          <a:stretch/>
        </p:blipFill>
        <p:spPr>
          <a:xfrm>
            <a:off x="1086722" y="2581143"/>
            <a:ext cx="5356882" cy="32078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32733" y="68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537" y="1240714"/>
            <a:ext cx="10426263" cy="953679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4534" y="1227403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responsabilité excessive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me sens tout le temps coupable!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10400" y="2444915"/>
            <a:ext cx="4701922" cy="291524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fait que des conséquences pourraient arriver aux autres ou les affecter et que ce soit de ta faute, que tu n’aies rien fait pour les prévenir.</a:t>
            </a:r>
          </a:p>
        </p:txBody>
      </p:sp>
    </p:spTree>
    <p:extLst>
      <p:ext uri="{BB962C8B-B14F-4D97-AF65-F5344CB8AC3E}">
        <p14:creationId xmlns:p14="http://schemas.microsoft.com/office/powerpoint/2010/main" val="8986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-13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35914"/>
            <a:ext cx="9837636" cy="958480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42898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peur du jugement des autres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sais qu’ils me jugent!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678025"/>
            <a:ext cx="4701922" cy="274219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jugement et aux critiques possibles des autres, à la dérision et au fait de faire rire de toi.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350459-69E4-4B0A-9310-6887A07CA1CD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" y="2444611"/>
            <a:ext cx="4805981" cy="33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27537" y="326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3591" y="1373532"/>
            <a:ext cx="1051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L’intolérance aux émotions négatives et aux sensations physiques désagréables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quelque chose ne va pas dans mon corps!</a:t>
            </a:r>
            <a:endParaRPr lang="fr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3591" y="1393081"/>
            <a:ext cx="10713047" cy="1393943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34134" y="3238480"/>
            <a:ext cx="4701922" cy="27615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la tendance à s’inquiéter exagérément des sensations physiques et des symptômes provoqués par l’anxiété.</a:t>
            </a:r>
          </a:p>
        </p:txBody>
      </p:sp>
      <p:pic>
        <p:nvPicPr>
          <p:cNvPr id="2" name="Image 1" descr="Afficher l’image source">
            <a:extLst>
              <a:ext uri="{FF2B5EF4-FFF2-40B4-BE49-F238E27FC236}">
                <a16:creationId xmlns:a16="http://schemas.microsoft.com/office/drawing/2014/main" id="{D4148577-B0C2-B1D3-754E-548EB927C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2939391"/>
            <a:ext cx="4807975" cy="3060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4134247" y="94629"/>
            <a:ext cx="4273153" cy="5916704"/>
          </a:xfrm>
          <a:custGeom>
            <a:avLst/>
            <a:gdLst>
              <a:gd name="connsiteX0" fmla="*/ 492882 w 2982411"/>
              <a:gd name="connsiteY0" fmla="*/ 0 h 2262433"/>
              <a:gd name="connsiteX1" fmla="*/ 68676 w 2982411"/>
              <a:gd name="connsiteY1" fmla="*/ 329938 h 2262433"/>
              <a:gd name="connsiteX2" fmla="*/ 1765501 w 2982411"/>
              <a:gd name="connsiteY2" fmla="*/ 867266 h 2262433"/>
              <a:gd name="connsiteX3" fmla="*/ 2981559 w 2982411"/>
              <a:gd name="connsiteY3" fmla="*/ 1517715 h 2262433"/>
              <a:gd name="connsiteX4" fmla="*/ 1586392 w 2982411"/>
              <a:gd name="connsiteY4" fmla="*/ 2262433 h 22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411" h="2262433">
                <a:moveTo>
                  <a:pt x="492882" y="0"/>
                </a:moveTo>
                <a:cubicBezTo>
                  <a:pt x="174727" y="92697"/>
                  <a:pt x="-143427" y="185394"/>
                  <a:pt x="68676" y="329938"/>
                </a:cubicBezTo>
                <a:cubicBezTo>
                  <a:pt x="280779" y="474482"/>
                  <a:pt x="1280021" y="669303"/>
                  <a:pt x="1765501" y="867266"/>
                </a:cubicBezTo>
                <a:cubicBezTo>
                  <a:pt x="2250982" y="1065229"/>
                  <a:pt x="3011410" y="1285187"/>
                  <a:pt x="2981559" y="1517715"/>
                </a:cubicBezTo>
                <a:cubicBezTo>
                  <a:pt x="2951708" y="1750243"/>
                  <a:pt x="2269050" y="2006338"/>
                  <a:pt x="1586392" y="2262433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C5D572-B81E-0742-9CE0-178017E85F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09977" y="2317457"/>
            <a:ext cx="658041" cy="6301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4C5BD425-3491-6141-9EBF-0E04F6D2CF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0372" y="424009"/>
            <a:ext cx="11754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latin typeface="Raleway"/>
              </a:rPr>
              <a:t>Des stratégies pour faire face à votre anxiété! 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9553CC2-72E8-4C74-B8AD-2B678661880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1114" y="1938868"/>
            <a:ext cx="11125200" cy="393071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Adopter des habitudes de vie saines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Reconnaître tes sensations physiques et les premiers signes d’anxiété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Changer tes pensées non-aidantes en pensées aidantes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Apprendre à voir les choses autrement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Utiliser des stratégies pour composer avec tes émotions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Affronter les situations anxiogènes au lieu de les éviter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</a:rPr>
              <a:t>Accepter de sortir de ta zone de confort</a:t>
            </a:r>
            <a:endParaRPr lang="fr-CA" sz="2000" dirty="0">
              <a:solidFill>
                <a:schemeClr val="bg1"/>
              </a:solidFill>
              <a:latin typeface="Raleway" panose="020B05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79412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Utiliser des moyens concrets pour te calmer quand tu fais face à une situation stressante: 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Faire de l’activité physique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Parler de ton stress à quelqu’un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Rire avec tes amis et amies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Dessiner, peindre, sculpter, créer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Faire un exercice de pleine conscience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Entretenir des relations sociales de qualité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89BF3F-FA31-4F4B-D6BD-C8E9A9855E38}"/>
              </a:ext>
            </a:extLst>
          </p:cNvPr>
          <p:cNvSpPr txBox="1"/>
          <p:nvPr/>
        </p:nvSpPr>
        <p:spPr>
          <a:xfrm>
            <a:off x="6934200" y="5869578"/>
            <a:ext cx="5257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fr-CA" sz="1000" dirty="0">
                <a:solidFill>
                  <a:srgbClr val="211D1E"/>
                </a:solidFill>
                <a:effectLst/>
                <a:latin typeface="Raleway" pitchFamily="2" charset="0"/>
                <a:ea typeface="Trebuchet MS" panose="020B0603020202020204" pitchFamily="34" charset="0"/>
                <a:cs typeface="Raleway" pitchFamily="2" charset="0"/>
              </a:rPr>
              <a:t>Centre RBC d’expertise universitaire en santé mentale et ses partenaires (2019) 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4329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60127" y="2488118"/>
            <a:ext cx="5181600" cy="2509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Observez vos réactions vis-à-vis des situations qui sont anxiogènes pour vous. 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1" y="2488117"/>
            <a:ext cx="5181600" cy="2509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Tentez d’appliquer au moins deux stratégies pour faire face aux situations anxiogènes. 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Défi HORS-PISTE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Rendez-vous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Suivez-nous sur Instagram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@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horspiste_explo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Raleway" panose="020B0003030101060003" pitchFamily="34" charset="0"/>
              </a:rPr>
              <a:t>À la fin de l’atelier, vous serez en mesure…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546408" y="1608251"/>
            <a:ext cx="7722086" cy="9541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86C4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98100" y="1520806"/>
            <a:ext cx="1155734" cy="1155734"/>
            <a:chOff x="925363" y="1908490"/>
            <a:chExt cx="1155734" cy="1155734"/>
          </a:xfrm>
        </p:grpSpPr>
        <p:sp>
          <p:nvSpPr>
            <p:cNvPr id="8" name="Ellipse 7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4C7753F-33C2-4046-A0B5-1B1D1AA0D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45075" y="1640131"/>
            <a:ext cx="7804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fr-FR" sz="2800" dirty="0">
                <a:solidFill>
                  <a:prstClr val="black"/>
                </a:solidFill>
                <a:latin typeface="Raleway" panose="020B0003030101060003" pitchFamily="34" charset="0"/>
              </a:rPr>
              <a:t>de distinguer le stress et l’anxiété et de reconnaître les signes d’anxiété </a:t>
            </a:r>
          </a:p>
        </p:txBody>
      </p:sp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1476573" y="2675694"/>
            <a:ext cx="8927267" cy="971661"/>
            <a:chOff x="1000436" y="1647643"/>
            <a:chExt cx="7253561" cy="97166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695389" y="1651829"/>
              <a:ext cx="6558608" cy="96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solidFill>
                    <a:prstClr val="black"/>
                  </a:solidFill>
                  <a:latin typeface="Raleway" panose="020B0003030101060003" pitchFamily="34" charset="0"/>
                </a:rPr>
                <a:t>de comprendre les concepts de zone de confort, d’évitement et d’exposition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7"/>
            </p:custDataLst>
          </p:nvPr>
        </p:nvGrpSpPr>
        <p:grpSpPr>
          <a:xfrm>
            <a:off x="3701903" y="5044608"/>
            <a:ext cx="8194015" cy="958134"/>
            <a:chOff x="1000436" y="1647643"/>
            <a:chExt cx="7390611" cy="9581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solidFill>
                    <a:prstClr val="black"/>
                  </a:solidFill>
                  <a:latin typeface="Raleway" panose="020B0003030101060003" pitchFamily="34" charset="0"/>
                </a:rPr>
                <a:t>d’utiliser de nouvelles stratégies pour prévenir ou apaiser l’anxiété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854A3F0-DAB7-4265-917B-4CBB1278AF6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559414" y="3825377"/>
            <a:ext cx="8525452" cy="971661"/>
            <a:chOff x="1000436" y="1647643"/>
            <a:chExt cx="7166420" cy="971661"/>
          </a:xfrm>
        </p:grpSpPr>
        <p:sp>
          <p:nvSpPr>
            <p:cNvPr id="22" name="Rectangle à coins arrondis 11">
              <a:extLst>
                <a:ext uri="{FF2B5EF4-FFF2-40B4-BE49-F238E27FC236}">
                  <a16:creationId xmlns:a16="http://schemas.microsoft.com/office/drawing/2014/main" id="{5D926C6F-2213-4322-ABEE-DA22D72F5308}"/>
                </a:ext>
              </a:extLst>
            </p:cNvPr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06F0D84-84E4-4207-A996-36AA81EB6EEF}"/>
                </a:ext>
              </a:extLst>
            </p:cNvPr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0D39192-481B-428B-A95C-FC4C1178D31E}"/>
                </a:ext>
              </a:extLst>
            </p:cNvPr>
            <p:cNvSpPr txBox="1"/>
            <p:nvPr/>
          </p:nvSpPr>
          <p:spPr>
            <a:xfrm>
              <a:off x="1695389" y="1665197"/>
              <a:ext cx="6322623" cy="954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714375"/>
              <a:r>
                <a:rPr lang="fr-FR" sz="2800" dirty="0">
                  <a:latin typeface="Raleway"/>
                </a:rPr>
                <a:t>d’identifier les situations qui vous font particulièrement réagir</a:t>
              </a:r>
              <a:endParaRPr lang="fr-FR" sz="2800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4A16103-C2CB-4F41-AB5E-5F9C23F3CEE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568959" y="2622928"/>
            <a:ext cx="1195666" cy="1155734"/>
            <a:chOff x="925363" y="1908490"/>
            <a:chExt cx="1155734" cy="11557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F45B2FE-C14F-4FB0-A5A0-2610BC402F6F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45B4BAF-BD43-4FD0-B145-C5CB4A46D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F4C4D2C-BF38-435D-BDA7-D98097A1AD0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724693" y="3755553"/>
            <a:ext cx="1155734" cy="1155734"/>
            <a:chOff x="925363" y="1908490"/>
            <a:chExt cx="1155734" cy="115573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F11E947-4CC1-4A33-8058-86F1E9814B7B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A460A15B-9EF2-4042-8E40-092569A9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7C72F4-97F0-44B9-AC34-BE52C50306A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642618" y="4943794"/>
            <a:ext cx="1185338" cy="1155734"/>
            <a:chOff x="925363" y="1908490"/>
            <a:chExt cx="1155734" cy="1155734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B31D146-E478-4CB4-AF01-7C9BC96BDE7C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A99020B-EAA0-4F17-BC6D-7F8C7974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A82AB9-D233-9844-99BA-5B690CBBB32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04470" y="1184289"/>
            <a:ext cx="6227766" cy="778608"/>
            <a:chOff x="3104500" y="1614408"/>
            <a:chExt cx="6227766" cy="778608"/>
          </a:xfrm>
        </p:grpSpPr>
        <p:sp>
          <p:nvSpPr>
            <p:cNvPr id="11" name="Rectangle 10"/>
            <p:cNvSpPr/>
            <p:nvPr>
              <p:custDataLst>
                <p:tags r:id="rId17"/>
              </p:custDataLst>
            </p:nvPr>
          </p:nvSpPr>
          <p:spPr>
            <a:xfrm>
              <a:off x="3425780" y="1614408"/>
              <a:ext cx="5906486" cy="5914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dirty="0">
                  <a:solidFill>
                    <a:schemeClr val="tx1"/>
                  </a:solidFill>
                  <a:latin typeface="Raleway" panose="020B0003030101060003" pitchFamily="34" charset="0"/>
                </a:rPr>
                <a:t>Le stress est toujours négatif…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4500" y="1914447"/>
              <a:ext cx="477176" cy="478569"/>
              <a:chOff x="1268751" y="-459550"/>
              <a:chExt cx="1118110" cy="107689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68751" y="-443868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6680" y="-45955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5" name="Titre 5">
            <a:extLst>
              <a:ext uri="{FF2B5EF4-FFF2-40B4-BE49-F238E27FC236}">
                <a16:creationId xmlns:a16="http://schemas.microsoft.com/office/drawing/2014/main" id="{0125761E-D8C3-7B49-8704-19D78BD74DE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04470" y="83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003030101060003" pitchFamily="34" charset="0"/>
              </a:rPr>
              <a:t>Jeu questionnaire Vrai ou Faux</a:t>
            </a:r>
          </a:p>
        </p:txBody>
      </p:sp>
      <p:sp>
        <p:nvSpPr>
          <p:cNvPr id="20" name="Ellipse 19"/>
          <p:cNvSpPr/>
          <p:nvPr>
            <p:custDataLst>
              <p:tags r:id="rId5"/>
            </p:custDataLst>
          </p:nvPr>
        </p:nvSpPr>
        <p:spPr>
          <a:xfrm>
            <a:off x="1367936" y="2373875"/>
            <a:ext cx="696764" cy="670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7EC65F-653D-4ED0-803A-2DBD6D246C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02896" y="2036229"/>
            <a:ext cx="9012851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Il n’y a pas de différence entre le stress et l’anxiété…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C0FC75-640B-4D8D-9640-301F2357C7F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57553" y="3040385"/>
            <a:ext cx="6493934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L’anxiété, c’est la peur d’avoir peur…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D8B0B79-0CCD-4D3D-992C-73E01226B1D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75924" y="3414111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AADF745-748C-4133-8E0D-472734AE742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0" y="3419015"/>
            <a:ext cx="448186" cy="466696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B0A3A956-2D75-4362-A464-3EEEECDA15B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36265" y="2488791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67CCAB1-32F8-4950-9143-3C29C087DBC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73" y="2491243"/>
            <a:ext cx="448186" cy="4666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429A06-C963-41C2-A836-02C7621A42E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42721" y="3857884"/>
            <a:ext cx="7290681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  Il est normal de vivre de l’anxiété…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E35C60A-D4C6-41CF-8B9F-BA3ED309B2E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63" y="4148008"/>
            <a:ext cx="450000" cy="4666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25ABC13-2A91-4F7B-807F-320F448421A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807270" y="4761575"/>
            <a:ext cx="10126132" cy="816485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  <a:latin typeface="Raleway" panose="020B0003030101060003" pitchFamily="34" charset="0"/>
              </a:rPr>
              <a:t> Si vous vivez de l’anxiété aujourd’hui, vous en vivrez toute votre vie…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A008906-FFE2-4C81-9FCA-CCC92317529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464523" y="5130903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35C60A-D4C6-41CF-8B9F-BA3ED309B2E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42" y="5147263"/>
            <a:ext cx="450000" cy="4666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B9C6C7-8D3E-A5FB-9EA4-C1DD62793B5A}"/>
              </a:ext>
            </a:extLst>
          </p:cNvPr>
          <p:cNvSpPr txBox="1"/>
          <p:nvPr/>
        </p:nvSpPr>
        <p:spPr>
          <a:xfrm>
            <a:off x="6096000" y="574616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fr-CA" sz="10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Lupien</a:t>
            </a:r>
            <a:r>
              <a:rPr lang="fr-CA" sz="10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2019; Marchand, Letarte et </a:t>
            </a:r>
            <a:r>
              <a:rPr lang="fr-CA" sz="10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Seidah</a:t>
            </a:r>
            <a:r>
              <a:rPr lang="fr-CA" sz="10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2018; </a:t>
            </a:r>
            <a:r>
              <a:rPr lang="fr-CA" sz="10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Shih</a:t>
            </a:r>
            <a:r>
              <a:rPr lang="fr-CA" sz="10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et Lin, 2017; </a:t>
            </a:r>
            <a:r>
              <a:rPr lang="fr-CA" sz="10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Strack</a:t>
            </a:r>
            <a:r>
              <a:rPr lang="fr-CA" sz="10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et al., 2017; </a:t>
            </a:r>
            <a:r>
              <a:rPr lang="fr-CA" sz="10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Yerked</a:t>
            </a:r>
            <a:r>
              <a:rPr lang="fr-CA" sz="10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et Dodson, 1908) 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8" grpId="0" animBg="1"/>
      <p:bldP spid="4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>
            <p:custDataLst>
              <p:tags r:id="rId1"/>
            </p:custDataLst>
          </p:nvPr>
        </p:nvSpPr>
        <p:spPr>
          <a:xfrm>
            <a:off x="5732187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1455683" y="1634130"/>
            <a:ext cx="9207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0A0C0F1-B040-4CEF-A761-9A38DE8B05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2867" y="1843088"/>
            <a:ext cx="3835400" cy="3793003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aleway" panose="020B0003030101060003" pitchFamily="34" charset="0"/>
              </a:rPr>
              <a:t>La zone de confort est là où, dans la vie, on se sent bien ou en terrain connu.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Ce sont les relations, les événements et les milieux où on sait comment réagir, où on ne se pose pas trop de questions.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C’est la zone où on se sent </a:t>
            </a:r>
            <a:r>
              <a:rPr lang="fr-CA" b="1" dirty="0">
                <a:latin typeface="Raleway" panose="020B0003030101060003" pitchFamily="34" charset="0"/>
              </a:rPr>
              <a:t>CONFORTABLE.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8FC6A7-76ED-4E64-AD79-465E2C9941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18005" y="1483948"/>
            <a:ext cx="6041111" cy="43326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483996-0C8F-83FF-6B83-0CE7831AE544}"/>
              </a:ext>
            </a:extLst>
          </p:cNvPr>
          <p:cNvSpPr txBox="1"/>
          <p:nvPr/>
        </p:nvSpPr>
        <p:spPr>
          <a:xfrm>
            <a:off x="9816198" y="5636091"/>
            <a:ext cx="237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(White, 2009) 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6350000" y="94444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</p:txBody>
      </p:sp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1547356" y="1597922"/>
            <a:ext cx="9207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068928-86AC-4D66-845E-B6E6EA0D37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3227" y="1554000"/>
            <a:ext cx="4377559" cy="4239822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aleway" panose="020B0003030101060003" pitchFamily="34" charset="0"/>
              </a:rPr>
              <a:t>L’anxiété peut arriver lorsqu’on </a:t>
            </a:r>
            <a:r>
              <a:rPr lang="fr-CA" b="1" dirty="0">
                <a:latin typeface="Raleway" panose="020B0003030101060003" pitchFamily="34" charset="0"/>
              </a:rPr>
              <a:t>sort de notre zone de confort </a:t>
            </a:r>
            <a:r>
              <a:rPr lang="fr-CA" dirty="0">
                <a:latin typeface="Raleway" panose="020B0003030101060003" pitchFamily="34" charset="0"/>
              </a:rPr>
              <a:t>ou même lorsqu’on pense à des situations qui nous font sortir de notre zone de confort.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On doit alors passer à travers sa zone de peur… ce qui est plutôt inconfortable!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On souhaite donc éviter cette situation et revenir dans notre zone de confort. C’est ce qu’on appelle l’</a:t>
            </a:r>
            <a:r>
              <a:rPr lang="fr-CA" b="1" dirty="0">
                <a:latin typeface="Raleway" panose="020B0003030101060003" pitchFamily="34" charset="0"/>
              </a:rPr>
              <a:t>évitement</a:t>
            </a:r>
            <a:r>
              <a:rPr lang="fr-CA" dirty="0">
                <a:latin typeface="Raleway" panose="020B0003030101060003" pitchFamily="34" charset="0"/>
              </a:rPr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62072F-EEDB-462F-ADEB-7C37FD6D63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40906" y="1557619"/>
            <a:ext cx="5755520" cy="38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courbe d’évitement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B709861-C10E-4DF8-7DFE-3D85FC9668B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22952" y="1484016"/>
            <a:ext cx="6258909" cy="4437319"/>
            <a:chOff x="0" y="0"/>
            <a:chExt cx="3143727" cy="2496167"/>
          </a:xfrm>
          <a:solidFill>
            <a:schemeClr val="bg1"/>
          </a:solidFill>
        </p:grpSpPr>
        <p:sp>
          <p:nvSpPr>
            <p:cNvPr id="3" name="Forme libre 4">
              <a:extLst>
                <a:ext uri="{FF2B5EF4-FFF2-40B4-BE49-F238E27FC236}">
                  <a16:creationId xmlns:a16="http://schemas.microsoft.com/office/drawing/2014/main" id="{7CC33B79-CD45-15F0-EDB3-5AD57BB3C33E}"/>
                </a:ext>
              </a:extLst>
            </p:cNvPr>
            <p:cNvSpPr/>
            <p:nvPr/>
          </p:nvSpPr>
          <p:spPr>
            <a:xfrm>
              <a:off x="410921" y="709425"/>
              <a:ext cx="1322429" cy="1276287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fr-CA"/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CBE515A6-D208-E239-9796-6AEFFB131435}"/>
                </a:ext>
              </a:extLst>
            </p:cNvPr>
            <p:cNvCxnSpPr/>
            <p:nvPr/>
          </p:nvCxnSpPr>
          <p:spPr>
            <a:xfrm>
              <a:off x="410921" y="2060430"/>
              <a:ext cx="1884628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780F0A1-E1FF-4C02-53AA-386F85BE6409}"/>
                </a:ext>
              </a:extLst>
            </p:cNvPr>
            <p:cNvCxnSpPr/>
            <p:nvPr/>
          </p:nvCxnSpPr>
          <p:spPr>
            <a:xfrm flipV="1">
              <a:off x="410921" y="495241"/>
              <a:ext cx="0" cy="1539973"/>
            </a:xfrm>
            <a:prstGeom prst="straightConnector1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ZoneTexte 8">
              <a:extLst>
                <a:ext uri="{FF2B5EF4-FFF2-40B4-BE49-F238E27FC236}">
                  <a16:creationId xmlns:a16="http://schemas.microsoft.com/office/drawing/2014/main" id="{6D52B469-FB75-9891-CB2F-56F8A7DAFE07}"/>
                </a:ext>
              </a:extLst>
            </p:cNvPr>
            <p:cNvSpPr txBox="1"/>
            <p:nvPr/>
          </p:nvSpPr>
          <p:spPr>
            <a:xfrm>
              <a:off x="1710510" y="1098837"/>
              <a:ext cx="1165860" cy="290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r>
                <a:rPr lang="fr-CA" sz="1000" kern="1200" baseline="30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er</a:t>
              </a:r>
              <a:r>
                <a:rPr lang="fr-CA" sz="1000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 évitement</a:t>
              </a:r>
              <a:endParaRPr lang="fr-CA" sz="100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9">
              <a:extLst>
                <a:ext uri="{FF2B5EF4-FFF2-40B4-BE49-F238E27FC236}">
                  <a16:creationId xmlns:a16="http://schemas.microsoft.com/office/drawing/2014/main" id="{79F2E805-9980-6C9A-7C8D-5D19ED261B20}"/>
                </a:ext>
              </a:extLst>
            </p:cNvPr>
            <p:cNvSpPr txBox="1"/>
            <p:nvPr/>
          </p:nvSpPr>
          <p:spPr>
            <a:xfrm rot="16200000">
              <a:off x="-532312" y="532312"/>
              <a:ext cx="143395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Anxiété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Texte 10">
              <a:extLst>
                <a:ext uri="{FF2B5EF4-FFF2-40B4-BE49-F238E27FC236}">
                  <a16:creationId xmlns:a16="http://schemas.microsoft.com/office/drawing/2014/main" id="{D50D4AF4-FD5F-7C1D-D27D-C8959725A402}"/>
                </a:ext>
              </a:extLst>
            </p:cNvPr>
            <p:cNvSpPr txBox="1"/>
            <p:nvPr/>
          </p:nvSpPr>
          <p:spPr>
            <a:xfrm>
              <a:off x="1836067" y="2126835"/>
              <a:ext cx="130766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Temps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orme libre 11">
              <a:extLst>
                <a:ext uri="{FF2B5EF4-FFF2-40B4-BE49-F238E27FC236}">
                  <a16:creationId xmlns:a16="http://schemas.microsoft.com/office/drawing/2014/main" id="{B098B854-0D0C-D816-9B22-84E4F7ED8A96}"/>
                </a:ext>
              </a:extLst>
            </p:cNvPr>
            <p:cNvSpPr/>
            <p:nvPr/>
          </p:nvSpPr>
          <p:spPr>
            <a:xfrm>
              <a:off x="402683" y="841230"/>
              <a:ext cx="1322429" cy="1112742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" name="Forme libre 12">
              <a:extLst>
                <a:ext uri="{FF2B5EF4-FFF2-40B4-BE49-F238E27FC236}">
                  <a16:creationId xmlns:a16="http://schemas.microsoft.com/office/drawing/2014/main" id="{0D011B6A-A768-35A9-4B17-F58C5EA8F2AF}"/>
                </a:ext>
              </a:extLst>
            </p:cNvPr>
            <p:cNvSpPr/>
            <p:nvPr/>
          </p:nvSpPr>
          <p:spPr>
            <a:xfrm>
              <a:off x="402683" y="976620"/>
              <a:ext cx="1322429" cy="962706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" name="ZoneTexte 13">
              <a:extLst>
                <a:ext uri="{FF2B5EF4-FFF2-40B4-BE49-F238E27FC236}">
                  <a16:creationId xmlns:a16="http://schemas.microsoft.com/office/drawing/2014/main" id="{0422F17F-CF92-FD59-E12D-1BD6C7BE4B9D}"/>
                </a:ext>
              </a:extLst>
            </p:cNvPr>
            <p:cNvSpPr txBox="1"/>
            <p:nvPr/>
          </p:nvSpPr>
          <p:spPr>
            <a:xfrm>
              <a:off x="1720553" y="851390"/>
              <a:ext cx="1166495" cy="290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r>
                <a:rPr lang="fr-CA" sz="1000" kern="1200" baseline="30000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r>
                <a:rPr lang="fr-CA" sz="1000" kern="1200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 évitement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D8428E23-201E-FFE3-9B53-16833D5BC208}"/>
                </a:ext>
              </a:extLst>
            </p:cNvPr>
            <p:cNvSpPr txBox="1"/>
            <p:nvPr/>
          </p:nvSpPr>
          <p:spPr>
            <a:xfrm>
              <a:off x="1695766" y="602262"/>
              <a:ext cx="1166495" cy="2463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 dirty="0">
                  <a:solidFill>
                    <a:srgbClr val="70AD4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3e évitement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CEAAF379-DAD7-E3DC-071D-36449190B9A1}"/>
                </a:ext>
              </a:extLst>
            </p:cNvPr>
            <p:cNvCxnSpPr/>
            <p:nvPr/>
          </p:nvCxnSpPr>
          <p:spPr>
            <a:xfrm>
              <a:off x="1531267" y="454052"/>
              <a:ext cx="0" cy="1539973"/>
            </a:xfrm>
            <a:prstGeom prst="line">
              <a:avLst/>
            </a:prstGeom>
            <a:grp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B1F5046-3E12-30CD-01B1-6E43B566E613}"/>
              </a:ext>
            </a:extLst>
          </p:cNvPr>
          <p:cNvSpPr txBox="1"/>
          <p:nvPr/>
        </p:nvSpPr>
        <p:spPr>
          <a:xfrm>
            <a:off x="6541478" y="2590238"/>
            <a:ext cx="5521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b="1" dirty="0">
                <a:solidFill>
                  <a:srgbClr val="2F5CEE"/>
                </a:solidFill>
                <a:latin typeface="Raleway" pitchFamily="2" charset="0"/>
              </a:rPr>
              <a:t>L’évitement </a:t>
            </a:r>
          </a:p>
          <a:p>
            <a:pPr algn="ctr"/>
            <a:r>
              <a:rPr lang="fr-CA" sz="3600" b="1" dirty="0">
                <a:solidFill>
                  <a:srgbClr val="2F5CEE"/>
                </a:solidFill>
                <a:latin typeface="Raleway" pitchFamily="2" charset="0"/>
              </a:rPr>
              <a:t>est le meilleur ami de l’anxiété! </a:t>
            </a:r>
          </a:p>
        </p:txBody>
      </p:sp>
    </p:spTree>
    <p:extLst>
      <p:ext uri="{BB962C8B-B14F-4D97-AF65-F5344CB8AC3E}">
        <p14:creationId xmlns:p14="http://schemas.microsoft.com/office/powerpoint/2010/main" val="2746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 41">
            <a:extLst>
              <a:ext uri="{FF2B5EF4-FFF2-40B4-BE49-F238E27FC236}">
                <a16:creationId xmlns:a16="http://schemas.microsoft.com/office/drawing/2014/main" id="{B3A22996-82D4-A542-B4FE-08F721D721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13691" y="0"/>
            <a:ext cx="5182346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 dirty="0"/>
          </a:p>
        </p:txBody>
      </p:sp>
      <p:sp>
        <p:nvSpPr>
          <p:cNvPr id="41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55279" y="335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  <a:p>
            <a:r>
              <a:rPr lang="fr-CA" sz="2800" b="1" dirty="0">
                <a:latin typeface="Raleway" panose="020B0503030101060003" pitchFamily="34" charset="77"/>
              </a:rPr>
              <a:t>Plus on s’expose, plus notre zone de confort s’élargit!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583324" y="1843088"/>
            <a:ext cx="11059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/>
            <a:endParaRPr lang="fr-CA" dirty="0">
              <a:latin typeface="Raleway" panose="020B0003030101060003" pitchFamily="34" charset="0"/>
            </a:endParaRPr>
          </a:p>
          <a:p>
            <a:pPr lvl="0"/>
            <a:endParaRPr lang="fr-CA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D1FF9F4-E2DA-4AFE-82CC-43E9B4CAA38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9300" y="2502655"/>
            <a:ext cx="4148782" cy="2264217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dirty="0">
                <a:latin typeface="Raleway" panose="020B0003030101060003" pitchFamily="34" charset="0"/>
              </a:rPr>
              <a:t>Plus on </a:t>
            </a:r>
            <a:r>
              <a:rPr lang="fr-CA" b="1" dirty="0">
                <a:latin typeface="Raleway" panose="020B0003030101060003" pitchFamily="34" charset="0"/>
              </a:rPr>
              <a:t>affronte nos peurs</a:t>
            </a:r>
            <a:r>
              <a:rPr lang="fr-CA" dirty="0">
                <a:latin typeface="Raleway" panose="020B0003030101060003" pitchFamily="34" charset="0"/>
              </a:rPr>
              <a:t>, plus celles-ci vont diminuer et même disparaître. C’est ce qu’on appelle l’</a:t>
            </a:r>
            <a:r>
              <a:rPr lang="fr-CA" b="1" dirty="0">
                <a:latin typeface="Raleway" panose="020B0003030101060003" pitchFamily="34" charset="0"/>
              </a:rPr>
              <a:t>exposition</a:t>
            </a:r>
            <a:r>
              <a:rPr lang="fr-CA" dirty="0">
                <a:latin typeface="Raleway" panose="020B0003030101060003" pitchFamily="34" charset="0"/>
              </a:rPr>
              <a:t>!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92FE79-0241-8CBA-C029-CC475C74A818}"/>
              </a:ext>
            </a:extLst>
          </p:cNvPr>
          <p:cNvSpPr txBox="1"/>
          <p:nvPr/>
        </p:nvSpPr>
        <p:spPr>
          <a:xfrm>
            <a:off x="8233978" y="5861002"/>
            <a:ext cx="40004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5"/>
              </a:spcBef>
              <a:spcAft>
                <a:spcPts val="600"/>
              </a:spcAft>
              <a:buClr>
                <a:srgbClr val="000000"/>
              </a:buClr>
              <a:buSzPts val="1050"/>
            </a:pPr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(Forsyth et </a:t>
            </a:r>
            <a:r>
              <a:rPr lang="fr-CA" sz="1000" dirty="0" err="1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Eifert</a:t>
            </a:r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2007; Gosselin et al., 2019; Harvey et </a:t>
            </a:r>
            <a:r>
              <a:rPr lang="fr-CA" sz="1000" dirty="0" err="1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Ikic</a:t>
            </a:r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2014).</a:t>
            </a:r>
            <a:endParaRPr lang="fr-CA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B2AEF7-26D7-75C2-69BD-F52A5CE61128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34" y="2250044"/>
            <a:ext cx="5892040" cy="3171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>
            <a:extLst>
              <a:ext uri="{FF2B5EF4-FFF2-40B4-BE49-F238E27FC236}">
                <a16:creationId xmlns:a16="http://schemas.microsoft.com/office/drawing/2014/main" id="{B3A22996-82D4-A542-B4FE-08F721D721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32187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3142757" y="2309565"/>
            <a:ext cx="5906486" cy="372862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Attentio</a:t>
            </a:r>
            <a:r>
              <a:rPr lang="fr-CA" sz="2400" b="1" spc="-200" dirty="0">
                <a:solidFill>
                  <a:srgbClr val="2F5CEE"/>
                </a:solidFill>
                <a:latin typeface="Raleway" panose="020B0003030101060003" pitchFamily="34" charset="0"/>
              </a:rPr>
              <a:t>n!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L’anxiété n’est pas dangereuse…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Elle est passagère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Elle finit toujours par s’estomper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  <a:p>
            <a:r>
              <a:rPr lang="fr-CA" sz="2800" b="1" dirty="0">
                <a:latin typeface="Raleway" panose="020B0503030101060003" pitchFamily="34" charset="77"/>
              </a:rPr>
              <a:t>Plus on s’expose, plus notre zone de confort s’élargit!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89762" y="2011922"/>
            <a:ext cx="1105989" cy="1061216"/>
            <a:chOff x="538192" y="4168363"/>
            <a:chExt cx="1105989" cy="1061216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333F4C8-68C6-8544-B057-F9D63187750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649821" y="4296104"/>
            <a:ext cx="504496" cy="486400"/>
            <a:chOff x="1348166" y="2162718"/>
            <a:chExt cx="1050182" cy="105018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951B8A8-3D7C-694B-8975-847066C70F81}"/>
                </a:ext>
              </a:extLst>
            </p:cNvPr>
            <p:cNvSpPr/>
            <p:nvPr/>
          </p:nvSpPr>
          <p:spPr>
            <a:xfrm>
              <a:off x="1422831" y="2279374"/>
              <a:ext cx="900852" cy="9335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AECD81A-AA94-624B-8D78-AF153BA2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8166" y="2162718"/>
              <a:ext cx="1050182" cy="1050182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1C49830-7B95-4D18-ADEB-A1B11853C6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>
            <a:lum bright="70000" contrast="-70000"/>
          </a:blip>
          <a:srcRect l="37792" t="8271" r="29559" b="10644"/>
          <a:stretch/>
        </p:blipFill>
        <p:spPr>
          <a:xfrm rot="2424752" flipH="1">
            <a:off x="4209747" y="4283045"/>
            <a:ext cx="375749" cy="7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34639" y="206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59EB8F0-0DCD-4DA7-BAD5-5806742938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25332" y="2574739"/>
            <a:ext cx="7941733" cy="3457351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aleway" panose="020B0503030101060003" pitchFamily="34" charset="0"/>
              </a:rPr>
              <a:t>Nous avons tous des </a:t>
            </a:r>
            <a:r>
              <a:rPr lang="fr-CA" sz="2400" b="1" dirty="0">
                <a:latin typeface="Raleway" panose="020B0503030101060003" pitchFamily="34" charset="0"/>
              </a:rPr>
              <a:t>niveaux de tolérance </a:t>
            </a:r>
            <a:r>
              <a:rPr lang="fr-CA" sz="2400" dirty="0">
                <a:latin typeface="Raleway" panose="020B0503030101060003" pitchFamily="34" charset="0"/>
              </a:rPr>
              <a:t>différents vis-à-vis des situations que nous rencontrons. </a:t>
            </a:r>
          </a:p>
          <a:p>
            <a:pPr algn="ctr"/>
            <a:endParaRPr lang="fr-CA" sz="2400" dirty="0">
              <a:latin typeface="Raleway" panose="020B0503030101060003" pitchFamily="34" charset="0"/>
            </a:endParaRPr>
          </a:p>
          <a:p>
            <a:pPr algn="ctr"/>
            <a:r>
              <a:rPr lang="fr-CA" sz="2400" dirty="0">
                <a:latin typeface="Raleway" panose="020B0503030101060003" pitchFamily="34" charset="0"/>
              </a:rPr>
              <a:t>L’intolérance, c’est un peu comme une </a:t>
            </a:r>
            <a:r>
              <a:rPr lang="fr-CA" sz="2400" b="1" dirty="0">
                <a:latin typeface="Raleway" panose="020B0503030101060003" pitchFamily="34" charset="0"/>
              </a:rPr>
              <a:t>allergie</a:t>
            </a:r>
            <a:r>
              <a:rPr lang="fr-CA" sz="2400" dirty="0">
                <a:latin typeface="Raleway" panose="020B0503030101060003" pitchFamily="34" charset="0"/>
              </a:rPr>
              <a:t> à certaines situations! </a:t>
            </a:r>
          </a:p>
          <a:p>
            <a:pPr algn="ctr"/>
            <a:endParaRPr lang="fr-CA" sz="2400" dirty="0">
              <a:latin typeface="Raleway" panose="020B0503030101060003" pitchFamily="34" charset="0"/>
            </a:endParaRPr>
          </a:p>
          <a:p>
            <a:pPr algn="ctr"/>
            <a:r>
              <a:rPr lang="fr-CA" sz="2400" dirty="0">
                <a:latin typeface="Raleway" panose="020B0503030101060003" pitchFamily="34" charset="0"/>
              </a:rPr>
              <a:t>Les intolérances sont comme des </a:t>
            </a:r>
            <a:r>
              <a:rPr lang="fr-CA" sz="2400" b="1" dirty="0">
                <a:latin typeface="Raleway" panose="020B0503030101060003" pitchFamily="34" charset="0"/>
              </a:rPr>
              <a:t>lunettes</a:t>
            </a:r>
            <a:r>
              <a:rPr lang="fr-CA" sz="2400" dirty="0">
                <a:latin typeface="Raleway" panose="020B0503030101060003" pitchFamily="34" charset="0"/>
              </a:rPr>
              <a:t> qui </a:t>
            </a:r>
            <a:r>
              <a:rPr lang="fr-CA" sz="2400" b="1" dirty="0">
                <a:latin typeface="Raleway" panose="020B0503030101060003" pitchFamily="34" charset="0"/>
              </a:rPr>
              <a:t>déforment la réalité</a:t>
            </a:r>
            <a:r>
              <a:rPr lang="fr-CA" sz="2400" dirty="0">
                <a:latin typeface="Raleway" panose="020B0503030101060003" pitchFamily="34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DBD42DA-A643-43BE-8FD1-6CB4F8F32B2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34639" y="1244401"/>
            <a:ext cx="8058560" cy="1122159"/>
            <a:chOff x="3141995" y="1803530"/>
            <a:chExt cx="10015501" cy="11221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E4B26-842C-4FFE-9FEE-B493500628F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07343" y="1921416"/>
              <a:ext cx="9750153" cy="10042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dirty="0">
                  <a:solidFill>
                    <a:schemeClr val="tx1"/>
                  </a:solidFill>
                  <a:latin typeface="Raleway" panose="020B0003030101060003" pitchFamily="34" charset="0"/>
                </a:rPr>
                <a:t>Pourquoi une même situation peut être très anxiogène</a:t>
              </a:r>
            </a:p>
            <a:p>
              <a:pPr algn="ctr"/>
              <a:r>
                <a:rPr lang="fr-CA" sz="2000" dirty="0">
                  <a:solidFill>
                    <a:schemeClr val="tx1"/>
                  </a:solidFill>
                  <a:latin typeface="Raleway" panose="020B0003030101060003" pitchFamily="34" charset="0"/>
                </a:rPr>
                <a:t> pour une personne et pas du tout pour une autre? 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861C17-BB48-43ED-BD0C-7779870761A6}"/>
                </a:ext>
              </a:extLst>
            </p:cNvPr>
            <p:cNvGrpSpPr/>
            <p:nvPr/>
          </p:nvGrpSpPr>
          <p:grpSpPr>
            <a:xfrm>
              <a:off x="3141995" y="1803530"/>
              <a:ext cx="610076" cy="510317"/>
              <a:chOff x="1356606" y="-709141"/>
              <a:chExt cx="1429517" cy="1148339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6586546-DD7E-4DAC-B289-E768CEEFD15E}"/>
                  </a:ext>
                </a:extLst>
              </p:cNvPr>
              <p:cNvSpPr/>
              <p:nvPr/>
            </p:nvSpPr>
            <p:spPr>
              <a:xfrm>
                <a:off x="1443968" y="-622018"/>
                <a:ext cx="1342155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464CC342-C047-4909-8827-1AE812736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6606" y="-709141"/>
                <a:ext cx="1342154" cy="1050181"/>
              </a:xfrm>
              <a:prstGeom prst="rect">
                <a:avLst/>
              </a:prstGeom>
            </p:spPr>
          </p:pic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66D2C52-FC1D-4E32-983B-FBD2ED34F4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1314280" y="4118998"/>
            <a:ext cx="1694306" cy="16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425EC-00DE-46A8-B859-97D1BB1DE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bfe76c16-6ff6-4f08-a51c-f085bfa779f8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853</Words>
  <Application>Microsoft Office PowerPoint</Application>
  <PresentationFormat>Grand écran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Raleway</vt:lpstr>
      <vt:lpstr>Times</vt:lpstr>
      <vt:lpstr>Times New Roman</vt:lpstr>
      <vt:lpstr>Trebuchet MS</vt:lpstr>
      <vt:lpstr>Office Theme</vt:lpstr>
      <vt:lpstr>Présentation PowerPoint</vt:lpstr>
      <vt:lpstr>À la fin de l’atelier, vous serez en mesure…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 HORS-PISTE</vt:lpstr>
      <vt:lpstr>Pour plus de contenu…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Audrey-Anne Marcotte</cp:lastModifiedBy>
  <cp:revision>187</cp:revision>
  <dcterms:created xsi:type="dcterms:W3CDTF">2019-08-01T17:41:17Z</dcterms:created>
  <dcterms:modified xsi:type="dcterms:W3CDTF">2023-06-02T12:15:31Z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