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sldIdLst>
    <p:sldId id="260" r:id="rId5"/>
    <p:sldId id="267" r:id="rId6"/>
    <p:sldId id="274" r:id="rId7"/>
    <p:sldId id="275" r:id="rId8"/>
    <p:sldId id="276" r:id="rId9"/>
    <p:sldId id="317" r:id="rId10"/>
    <p:sldId id="315" r:id="rId11"/>
    <p:sldId id="296" r:id="rId12"/>
    <p:sldId id="298" r:id="rId13"/>
    <p:sldId id="318" r:id="rId14"/>
    <p:sldId id="299" r:id="rId15"/>
    <p:sldId id="306" r:id="rId16"/>
    <p:sldId id="307" r:id="rId17"/>
    <p:sldId id="313" r:id="rId18"/>
    <p:sldId id="32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362E20-4F71-FB68-26EF-F6CF04584B9A}" name="Félix Guay-Dufour" initials="FGD" userId="S::guaf3103@usherbrooke.ca::9c47072a-026e-42e3-b64d-a39e6da7fe9f" providerId="AD"/>
  <p188:author id="{79BB73C9-C934-6D23-7689-C8670C0D5824}" name="Audrey Guy" initials="AG" userId="S::guya3801@usherbrooke.ca::eb08d5a7-8716-419d-a85f-d8b3373389b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ine" initials="FB" lastIdx="3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4A7"/>
    <a:srgbClr val="2F5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79352" autoAdjust="0"/>
  </p:normalViewPr>
  <p:slideViewPr>
    <p:cSldViewPr snapToGrid="0" snapToObjects="1">
      <p:cViewPr varScale="1">
        <p:scale>
          <a:sx n="65" d="100"/>
          <a:sy n="65" d="100"/>
        </p:scale>
        <p:origin x="128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E4D95-9788-2742-B5F7-8804EEB19402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42458-EA61-BD4A-87B6-C76BC5BDA1C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svg"/><Relationship Id="rId21" Type="http://schemas.openxmlformats.org/officeDocument/2006/relationships/image" Target="../media/image29.svg"/><Relationship Id="rId34" Type="http://schemas.openxmlformats.org/officeDocument/2006/relationships/image" Target="../media/image42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33" Type="http://schemas.openxmlformats.org/officeDocument/2006/relationships/image" Target="../media/image41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31" Type="http://schemas.openxmlformats.org/officeDocument/2006/relationships/image" Target="../media/image39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svg"/><Relationship Id="rId30" Type="http://schemas.openxmlformats.org/officeDocument/2006/relationships/image" Target="../media/image38.png"/><Relationship Id="rId35" Type="http://schemas.openxmlformats.org/officeDocument/2006/relationships/image" Target="../media/image43.svg"/><Relationship Id="rId8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2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Slide_Texture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9B891-1C7A-D74D-BCC9-A235ED5CA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C34DBC7-D519-1449-989F-F8DC494259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0088" y="1904684"/>
            <a:ext cx="3928449" cy="11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5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D72870-C2AC-7C4B-9812-81CD99198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588DF-BD35-8846-9B31-C2A7C53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BC2B0EE-2389-1B46-81D4-383338BE2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7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C24290-9982-DB42-BFFB-8B8382E30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4426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19B03C-C66B-D743-AED5-B138F080B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7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85A72D-F956-044F-B0BD-A9E64189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285319-A7C3-EA45-AD01-2C8B65D4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873877F-8937-5547-8917-ACFFAB476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43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AA7A55-9C27-A043-9FD2-63CFC2A6B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F93F22D-DDC2-AB45-89FE-8F96906B03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73CE6B-6AB0-E749-A595-F3A55AB75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F77FF-B294-EE41-9900-3A32826F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9B4A-93D8-684A-995C-13C182A0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BD6FF40-F170-4440-ABB6-054606168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50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41F2A76-EA04-3641-AF52-880551056A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AD42B7-E6AB-7249-90D5-3008A01A4C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20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nd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8610600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B87729E-993A-294A-BBB8-F6D1D38D02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9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texture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1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33C66C-D91C-974D-8A92-97E6683304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D4C8A-85D4-5043-BEF5-8A2D534C7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02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raphic 249">
            <a:extLst>
              <a:ext uri="{FF2B5EF4-FFF2-40B4-BE49-F238E27FC236}">
                <a16:creationId xmlns:a16="http://schemas.microsoft.com/office/drawing/2014/main" id="{4C235A39-4C0A-5C46-A282-E8CFC7991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4129" y="4311366"/>
            <a:ext cx="720000" cy="720000"/>
          </a:xfrm>
          <a:prstGeom prst="rect">
            <a:avLst/>
          </a:prstGeom>
        </p:spPr>
      </p:pic>
      <p:pic>
        <p:nvPicPr>
          <p:cNvPr id="252" name="Graphic 251">
            <a:extLst>
              <a:ext uri="{FF2B5EF4-FFF2-40B4-BE49-F238E27FC236}">
                <a16:creationId xmlns:a16="http://schemas.microsoft.com/office/drawing/2014/main" id="{4503AF7B-36B3-664D-8EF6-DA145CD248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4405" y="4311366"/>
            <a:ext cx="720000" cy="720000"/>
          </a:xfrm>
          <a:prstGeom prst="rect">
            <a:avLst/>
          </a:prstGeom>
        </p:spPr>
      </p:pic>
      <p:pic>
        <p:nvPicPr>
          <p:cNvPr id="254" name="Graphic 253">
            <a:extLst>
              <a:ext uri="{FF2B5EF4-FFF2-40B4-BE49-F238E27FC236}">
                <a16:creationId xmlns:a16="http://schemas.microsoft.com/office/drawing/2014/main" id="{FE660C18-B577-314F-80F6-589EDC4EF7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8177" y="4311366"/>
            <a:ext cx="720000" cy="720000"/>
          </a:xfrm>
          <a:prstGeom prst="rect">
            <a:avLst/>
          </a:prstGeom>
        </p:spPr>
      </p:pic>
      <p:pic>
        <p:nvPicPr>
          <p:cNvPr id="256" name="Graphic 255">
            <a:extLst>
              <a:ext uri="{FF2B5EF4-FFF2-40B4-BE49-F238E27FC236}">
                <a16:creationId xmlns:a16="http://schemas.microsoft.com/office/drawing/2014/main" id="{ACF60A9D-9A27-A447-A681-753735C8BA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9204" y="4311366"/>
            <a:ext cx="720000" cy="720000"/>
          </a:xfrm>
          <a:prstGeom prst="rect">
            <a:avLst/>
          </a:prstGeom>
        </p:spPr>
      </p:pic>
      <p:pic>
        <p:nvPicPr>
          <p:cNvPr id="258" name="Graphic 257">
            <a:extLst>
              <a:ext uri="{FF2B5EF4-FFF2-40B4-BE49-F238E27FC236}">
                <a16:creationId xmlns:a16="http://schemas.microsoft.com/office/drawing/2014/main" id="{2F4B4CF8-21F7-704C-9582-0DE788BD69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4129" y="3230218"/>
            <a:ext cx="720000" cy="720000"/>
          </a:xfrm>
          <a:prstGeom prst="rect">
            <a:avLst/>
          </a:prstGeom>
        </p:spPr>
      </p:pic>
      <p:pic>
        <p:nvPicPr>
          <p:cNvPr id="260" name="Graphic 259">
            <a:extLst>
              <a:ext uri="{FF2B5EF4-FFF2-40B4-BE49-F238E27FC236}">
                <a16:creationId xmlns:a16="http://schemas.microsoft.com/office/drawing/2014/main" id="{AF66BA95-875E-C541-BFA4-98589FE26A2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81153" y="3230218"/>
            <a:ext cx="720000" cy="720000"/>
          </a:xfrm>
          <a:prstGeom prst="rect">
            <a:avLst/>
          </a:prstGeom>
        </p:spPr>
      </p:pic>
      <p:pic>
        <p:nvPicPr>
          <p:cNvPr id="262" name="Graphic 261">
            <a:extLst>
              <a:ext uri="{FF2B5EF4-FFF2-40B4-BE49-F238E27FC236}">
                <a16:creationId xmlns:a16="http://schemas.microsoft.com/office/drawing/2014/main" id="{783A8F80-503E-B148-8616-8C7220A1DB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58177" y="3230218"/>
            <a:ext cx="720000" cy="720000"/>
          </a:xfrm>
          <a:prstGeom prst="rect">
            <a:avLst/>
          </a:prstGeom>
        </p:spPr>
      </p:pic>
      <p:pic>
        <p:nvPicPr>
          <p:cNvPr id="264" name="Graphic 263">
            <a:extLst>
              <a:ext uri="{FF2B5EF4-FFF2-40B4-BE49-F238E27FC236}">
                <a16:creationId xmlns:a16="http://schemas.microsoft.com/office/drawing/2014/main" id="{871E8B32-0775-AA4A-94A9-B2A1C629C3F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99204" y="3230218"/>
            <a:ext cx="720000" cy="720000"/>
          </a:xfrm>
          <a:prstGeom prst="rect">
            <a:avLst/>
          </a:prstGeom>
        </p:spPr>
      </p:pic>
      <p:pic>
        <p:nvPicPr>
          <p:cNvPr id="266" name="Graphic 265">
            <a:extLst>
              <a:ext uri="{FF2B5EF4-FFF2-40B4-BE49-F238E27FC236}">
                <a16:creationId xmlns:a16="http://schemas.microsoft.com/office/drawing/2014/main" id="{B7B6931D-FAC8-A944-B91D-314F02A7F7F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99204" y="5392514"/>
            <a:ext cx="720000" cy="720000"/>
          </a:xfrm>
          <a:prstGeom prst="rect">
            <a:avLst/>
          </a:prstGeom>
        </p:spPr>
      </p:pic>
      <p:pic>
        <p:nvPicPr>
          <p:cNvPr id="270" name="Graphic 269">
            <a:extLst>
              <a:ext uri="{FF2B5EF4-FFF2-40B4-BE49-F238E27FC236}">
                <a16:creationId xmlns:a16="http://schemas.microsoft.com/office/drawing/2014/main" id="{A5CB98A2-6538-7743-A938-15A1AE46271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658177" y="5392514"/>
            <a:ext cx="720000" cy="720000"/>
          </a:xfrm>
          <a:prstGeom prst="rect">
            <a:avLst/>
          </a:prstGeom>
        </p:spPr>
      </p:pic>
      <p:pic>
        <p:nvPicPr>
          <p:cNvPr id="272" name="Graphic 271">
            <a:extLst>
              <a:ext uri="{FF2B5EF4-FFF2-40B4-BE49-F238E27FC236}">
                <a16:creationId xmlns:a16="http://schemas.microsoft.com/office/drawing/2014/main" id="{A8529D77-8C54-BC46-849B-25B4EC1AB35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481153" y="5356514"/>
            <a:ext cx="720000" cy="720000"/>
          </a:xfrm>
          <a:prstGeom prst="rect">
            <a:avLst/>
          </a:prstGeom>
        </p:spPr>
      </p:pic>
      <p:pic>
        <p:nvPicPr>
          <p:cNvPr id="274" name="Graphic 273">
            <a:extLst>
              <a:ext uri="{FF2B5EF4-FFF2-40B4-BE49-F238E27FC236}">
                <a16:creationId xmlns:a16="http://schemas.microsoft.com/office/drawing/2014/main" id="{40EF11EA-A3F4-0646-87B7-F220550C9FA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304129" y="5392514"/>
            <a:ext cx="720000" cy="720000"/>
          </a:xfrm>
          <a:prstGeom prst="rect">
            <a:avLst/>
          </a:prstGeom>
        </p:spPr>
      </p:pic>
      <p:pic>
        <p:nvPicPr>
          <p:cNvPr id="276" name="Graphic 275">
            <a:extLst>
              <a:ext uri="{FF2B5EF4-FFF2-40B4-BE49-F238E27FC236}">
                <a16:creationId xmlns:a16="http://schemas.microsoft.com/office/drawing/2014/main" id="{CD4119E3-C2C1-EB4B-A25C-8AF07D0B332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971121" y="1267852"/>
            <a:ext cx="1555200" cy="1080000"/>
          </a:xfrm>
          <a:prstGeom prst="rect">
            <a:avLst/>
          </a:prstGeom>
        </p:spPr>
      </p:pic>
      <p:pic>
        <p:nvPicPr>
          <p:cNvPr id="278" name="Graphic 277">
            <a:extLst>
              <a:ext uri="{FF2B5EF4-FFF2-40B4-BE49-F238E27FC236}">
                <a16:creationId xmlns:a16="http://schemas.microsoft.com/office/drawing/2014/main" id="{9BE3D580-2065-9746-9B71-926D77A3E08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222440" y="1267852"/>
            <a:ext cx="1080000" cy="1080000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6F1D18DF-744F-A841-A3CE-DF8C7FDF0803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257759" y="1267852"/>
            <a:ext cx="1296000" cy="1080000"/>
          </a:xfrm>
          <a:prstGeom prst="rect">
            <a:avLst/>
          </a:prstGeom>
        </p:spPr>
      </p:pic>
      <p:pic>
        <p:nvPicPr>
          <p:cNvPr id="282" name="Graphic 281">
            <a:extLst>
              <a:ext uri="{FF2B5EF4-FFF2-40B4-BE49-F238E27FC236}">
                <a16:creationId xmlns:a16="http://schemas.microsoft.com/office/drawing/2014/main" id="{5710505C-A079-C640-8BEB-01AC57FE309C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09078" y="1267852"/>
            <a:ext cx="1080000" cy="1080000"/>
          </a:xfrm>
          <a:prstGeom prst="rect">
            <a:avLst/>
          </a:prstGeom>
        </p:spPr>
      </p:pic>
      <p:pic>
        <p:nvPicPr>
          <p:cNvPr id="284" name="Graphic 283">
            <a:extLst>
              <a:ext uri="{FF2B5EF4-FFF2-40B4-BE49-F238E27FC236}">
                <a16:creationId xmlns:a16="http://schemas.microsoft.com/office/drawing/2014/main" id="{0C9A79A9-CE9B-0946-B9E7-354CD0872CB0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760397" y="12678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9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B74A4-2C42-A648-AD03-05EBBB84E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4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Dark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E675E-53CF-3A44-9759-13DD1BEF3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9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0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2AF0B2-0154-4249-9B24-EC39A7749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5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F0C9A2-DBB8-A240-AAC3-53022231D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7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_Textur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82C3E-D7DE-3E41-B8E1-63CA6DF62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4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8090C-C2C7-B64D-8F52-FE06616A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7AAD5F5-9DAB-3C45-9D0E-89252CB8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7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67" r:id="rId3"/>
    <p:sldLayoutId id="2147483670" r:id="rId4"/>
    <p:sldLayoutId id="2147483661" r:id="rId5"/>
    <p:sldLayoutId id="2147483662" r:id="rId6"/>
    <p:sldLayoutId id="2147483668" r:id="rId7"/>
    <p:sldLayoutId id="2147483649" r:id="rId8"/>
    <p:sldLayoutId id="2147483658" r:id="rId9"/>
    <p:sldLayoutId id="2147483669" r:id="rId10"/>
    <p:sldLayoutId id="2147483650" r:id="rId11"/>
    <p:sldLayoutId id="2147483660" r:id="rId12"/>
    <p:sldLayoutId id="2147483652" r:id="rId13"/>
    <p:sldLayoutId id="2147483663" r:id="rId14"/>
    <p:sldLayoutId id="2147483654" r:id="rId15"/>
    <p:sldLayoutId id="2147483657" r:id="rId16"/>
    <p:sldLayoutId id="2147483664" r:id="rId17"/>
    <p:sldLayoutId id="2147483659" r:id="rId18"/>
    <p:sldLayoutId id="2147483665" r:id="rId19"/>
    <p:sldLayoutId id="2147483671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5CE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5C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5C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5C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4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hyperlink" Target="http://www.flaticon.com/" TargetMode="External"/><Relationship Id="rId4" Type="http://schemas.openxmlformats.org/officeDocument/2006/relationships/tags" Target="../tags/tag66.xml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7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82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88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56.png"/><Relationship Id="rId5" Type="http://schemas.openxmlformats.org/officeDocument/2006/relationships/tags" Target="../tags/tag90.xml"/><Relationship Id="rId10" Type="http://schemas.openxmlformats.org/officeDocument/2006/relationships/image" Target="../media/image55.png"/><Relationship Id="rId4" Type="http://schemas.openxmlformats.org/officeDocument/2006/relationships/tags" Target="../tags/tag89.xml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image" Target="../media/image45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4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47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46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48.png"/><Relationship Id="rId5" Type="http://schemas.openxmlformats.org/officeDocument/2006/relationships/tags" Target="../tags/tag32.xml"/><Relationship Id="rId10" Type="http://schemas.openxmlformats.org/officeDocument/2006/relationships/slideLayout" Target="../slideLayouts/slideLayout11.xml"/><Relationship Id="rId4" Type="http://schemas.openxmlformats.org/officeDocument/2006/relationships/tags" Target="../tags/tag31.xml"/><Relationship Id="rId9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49.emf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4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51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hyperlink" Target="http://www.flaticon.com/" TargetMode="External"/><Relationship Id="rId5" Type="http://schemas.openxmlformats.org/officeDocument/2006/relationships/tags" Target="../tags/tag45.xml"/><Relationship Id="rId10" Type="http://schemas.openxmlformats.org/officeDocument/2006/relationships/image" Target="../media/image50.png"/><Relationship Id="rId4" Type="http://schemas.openxmlformats.org/officeDocument/2006/relationships/tags" Target="../tags/tag44.xml"/><Relationship Id="rId9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F38BB6-D7EF-47B5-97EC-FFB00DAC789D}"/>
              </a:ext>
            </a:extLst>
          </p:cNvPr>
          <p:cNvSpPr txBox="1"/>
          <p:nvPr/>
        </p:nvSpPr>
        <p:spPr>
          <a:xfrm>
            <a:off x="0" y="375138"/>
            <a:ext cx="121920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EBC0FA7-AB79-4A54-8CD8-50FC86747B3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767" y="199292"/>
            <a:ext cx="5243664" cy="35520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3622431"/>
            <a:ext cx="12192000" cy="13705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Raleway" panose="020B0003030101060003" pitchFamily="34" charset="0"/>
              </a:rPr>
              <a:t>TROP</a:t>
            </a:r>
            <a:r>
              <a:rPr lang="fr-CA" b="1" dirty="0">
                <a:latin typeface="Raleway" panose="020B0003030101060003" pitchFamily="34" charset="0"/>
              </a:rPr>
              <a:t>, C’EST COMME PAS ASSEZ! QUAND LE STRESS ME JOUE DES TOURS…</a:t>
            </a:r>
          </a:p>
        </p:txBody>
      </p:sp>
    </p:spTree>
    <p:extLst>
      <p:ext uri="{BB962C8B-B14F-4D97-AF65-F5344CB8AC3E}">
        <p14:creationId xmlns:p14="http://schemas.microsoft.com/office/powerpoint/2010/main" val="2716323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 19">
            <a:extLst>
              <a:ext uri="{FF2B5EF4-FFF2-40B4-BE49-F238E27FC236}">
                <a16:creationId xmlns:a16="http://schemas.microsoft.com/office/drawing/2014/main" id="{09D84D0A-A810-6141-89C4-B32B741210F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11975" y="-13252"/>
            <a:ext cx="5820056" cy="6188765"/>
          </a:xfrm>
          <a:custGeom>
            <a:avLst/>
            <a:gdLst>
              <a:gd name="connsiteX0" fmla="*/ 4438112 w 5820056"/>
              <a:gd name="connsiteY0" fmla="*/ 0 h 6188765"/>
              <a:gd name="connsiteX1" fmla="*/ 5816338 w 5820056"/>
              <a:gd name="connsiteY1" fmla="*/ 649356 h 6188765"/>
              <a:gd name="connsiteX2" fmla="*/ 4067051 w 5820056"/>
              <a:gd name="connsiteY2" fmla="*/ 2067339 h 6188765"/>
              <a:gd name="connsiteX3" fmla="*/ 435955 w 5820056"/>
              <a:gd name="connsiteY3" fmla="*/ 3591339 h 6188765"/>
              <a:gd name="connsiteX4" fmla="*/ 144408 w 5820056"/>
              <a:gd name="connsiteY4" fmla="*/ 4890052 h 6188765"/>
              <a:gd name="connsiteX5" fmla="*/ 1151573 w 5820056"/>
              <a:gd name="connsiteY5" fmla="*/ 6188765 h 618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0056" h="6188765">
                <a:moveTo>
                  <a:pt x="4438112" y="0"/>
                </a:moveTo>
                <a:cubicBezTo>
                  <a:pt x="5158146" y="152400"/>
                  <a:pt x="5878181" y="304800"/>
                  <a:pt x="5816338" y="649356"/>
                </a:cubicBezTo>
                <a:cubicBezTo>
                  <a:pt x="5754495" y="993912"/>
                  <a:pt x="4963781" y="1577009"/>
                  <a:pt x="4067051" y="2067339"/>
                </a:cubicBezTo>
                <a:cubicBezTo>
                  <a:pt x="3170321" y="2557669"/>
                  <a:pt x="1089729" y="3120887"/>
                  <a:pt x="435955" y="3591339"/>
                </a:cubicBezTo>
                <a:cubicBezTo>
                  <a:pt x="-217819" y="4061791"/>
                  <a:pt x="25138" y="4457148"/>
                  <a:pt x="144408" y="4890052"/>
                </a:cubicBezTo>
                <a:cubicBezTo>
                  <a:pt x="263678" y="5322956"/>
                  <a:pt x="707625" y="5755860"/>
                  <a:pt x="1151573" y="6188765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10</a:t>
            </a:fld>
            <a:endParaRPr lang="en-US"/>
          </a:p>
        </p:txBody>
      </p:sp>
      <p:sp>
        <p:nvSpPr>
          <p:cNvPr id="13" name="Rectangle à coins arrondis 12"/>
          <p:cNvSpPr/>
          <p:nvPr>
            <p:custDataLst>
              <p:tags r:id="rId3"/>
            </p:custDataLst>
          </p:nvPr>
        </p:nvSpPr>
        <p:spPr>
          <a:xfrm>
            <a:off x="1065602" y="3265055"/>
            <a:ext cx="5906486" cy="2479255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Peut-être ni l’un ni l’autre!</a:t>
            </a:r>
          </a:p>
          <a:p>
            <a:pPr algn="ctr"/>
            <a:endParaRPr lang="fr-CA" sz="2400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Les examens devraient générer un </a:t>
            </a:r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certain stress</a:t>
            </a:r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 pour te permettre de te mettre en action, mais ce stress peut aussi te paralyser s’il est trop intense!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6645C36-8A6B-064D-B07B-82CC32C7345A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492527" y="1599089"/>
            <a:ext cx="6256645" cy="1256743"/>
            <a:chOff x="2792598" y="2033212"/>
            <a:chExt cx="6256645" cy="125674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438622-9C31-4544-912B-C0DBBC5B2A1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142757" y="2174802"/>
              <a:ext cx="5906486" cy="11151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F5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400" i="1" dirty="0">
                  <a:solidFill>
                    <a:schemeClr val="tx1"/>
                  </a:solidFill>
                  <a:latin typeface="Raleway" panose="020B0003030101060003" pitchFamily="34" charset="0"/>
                </a:rPr>
                <a:t>Un examen final, est-ce un petit ou un gros stress?</a:t>
              </a:r>
            </a:p>
          </p:txBody>
        </p: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3D34229E-8265-154F-8508-424C1BAA85B9}"/>
                </a:ext>
              </a:extLst>
            </p:cNvPr>
            <p:cNvGrpSpPr/>
            <p:nvPr/>
          </p:nvGrpSpPr>
          <p:grpSpPr>
            <a:xfrm>
              <a:off x="2792598" y="2033212"/>
              <a:ext cx="472003" cy="471600"/>
              <a:chOff x="538191" y="2590420"/>
              <a:chExt cx="1105989" cy="1061216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EF128956-B521-0244-ABF8-46E9B26C1FF8}"/>
                  </a:ext>
                </a:extLst>
              </p:cNvPr>
              <p:cNvSpPr/>
              <p:nvPr/>
            </p:nvSpPr>
            <p:spPr>
              <a:xfrm>
                <a:off x="538191" y="2590420"/>
                <a:ext cx="1105989" cy="1061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7227D791-053E-094F-AE12-4FE1BBBE34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096" y="2590420"/>
                <a:ext cx="1050181" cy="1050181"/>
              </a:xfrm>
              <a:prstGeom prst="rect">
                <a:avLst/>
              </a:prstGeom>
            </p:spPr>
          </p:pic>
        </p:grpSp>
      </p:grpSp>
      <p:sp>
        <p:nvSpPr>
          <p:cNvPr id="12" name="Titre 5">
            <a:extLst>
              <a:ext uri="{FF2B5EF4-FFF2-40B4-BE49-F238E27FC236}">
                <a16:creationId xmlns:a16="http://schemas.microsoft.com/office/drawing/2014/main" id="{B654C38A-C39B-F24A-AC4F-03B4AB47A0B2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271337" y="359360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Notre cerveau nous joue des tours! </a:t>
            </a:r>
          </a:p>
        </p:txBody>
      </p:sp>
      <p:sp>
        <p:nvSpPr>
          <p:cNvPr id="2" name="Phylactère : pensées 1">
            <a:extLst>
              <a:ext uri="{FF2B5EF4-FFF2-40B4-BE49-F238E27FC236}">
                <a16:creationId xmlns:a16="http://schemas.microsoft.com/office/drawing/2014/main" id="{8F629059-A8BA-44F4-B61F-EB9EB3C8122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720642" y="3735238"/>
            <a:ext cx="3405756" cy="1325562"/>
          </a:xfrm>
          <a:prstGeom prst="cloudCallout">
            <a:avLst>
              <a:gd name="adj1" fmla="val -42541"/>
              <a:gd name="adj2" fmla="val -99358"/>
            </a:avLst>
          </a:prstGeom>
          <a:noFill/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solidFill>
                  <a:schemeClr val="tx1"/>
                </a:solidFill>
                <a:latin typeface="Raleway" panose="020B0503030101060003" pitchFamily="34" charset="0"/>
              </a:rPr>
              <a:t>Et si c’était un petit rongeur?</a:t>
            </a:r>
          </a:p>
        </p:txBody>
      </p:sp>
    </p:spTree>
    <p:extLst>
      <p:ext uri="{BB962C8B-B14F-4D97-AF65-F5344CB8AC3E}">
        <p14:creationId xmlns:p14="http://schemas.microsoft.com/office/powerpoint/2010/main" val="293097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Forme libre 3"/>
          <p:cNvSpPr/>
          <p:nvPr>
            <p:custDataLst>
              <p:tags r:id="rId2"/>
            </p:custDataLst>
          </p:nvPr>
        </p:nvSpPr>
        <p:spPr>
          <a:xfrm>
            <a:off x="4046673" y="-37707"/>
            <a:ext cx="3928403" cy="6212264"/>
          </a:xfrm>
          <a:custGeom>
            <a:avLst/>
            <a:gdLst>
              <a:gd name="connsiteX0" fmla="*/ 3098845 w 3928403"/>
              <a:gd name="connsiteY0" fmla="*/ 0 h 6212264"/>
              <a:gd name="connsiteX1" fmla="*/ 3117698 w 3928403"/>
              <a:gd name="connsiteY1" fmla="*/ 659876 h 6212264"/>
              <a:gd name="connsiteX2" fmla="*/ 2759480 w 3928403"/>
              <a:gd name="connsiteY2" fmla="*/ 1036948 h 6212264"/>
              <a:gd name="connsiteX3" fmla="*/ 3259100 w 3928403"/>
              <a:gd name="connsiteY3" fmla="*/ 1687398 h 6212264"/>
              <a:gd name="connsiteX4" fmla="*/ 2109030 w 3928403"/>
              <a:gd name="connsiteY4" fmla="*/ 2215299 h 6212264"/>
              <a:gd name="connsiteX5" fmla="*/ 553607 w 3928403"/>
              <a:gd name="connsiteY5" fmla="*/ 3157979 h 6212264"/>
              <a:gd name="connsiteX6" fmla="*/ 6853 w 3928403"/>
              <a:gd name="connsiteY6" fmla="*/ 4072379 h 6212264"/>
              <a:gd name="connsiteX7" fmla="*/ 327364 w 3928403"/>
              <a:gd name="connsiteY7" fmla="*/ 4534293 h 6212264"/>
              <a:gd name="connsiteX8" fmla="*/ 1439727 w 3928403"/>
              <a:gd name="connsiteY8" fmla="*/ 4713402 h 6212264"/>
              <a:gd name="connsiteX9" fmla="*/ 2552090 w 3928403"/>
              <a:gd name="connsiteY9" fmla="*/ 5354425 h 6212264"/>
              <a:gd name="connsiteX10" fmla="*/ 3636172 w 3928403"/>
              <a:gd name="connsiteY10" fmla="*/ 5986020 h 6212264"/>
              <a:gd name="connsiteX11" fmla="*/ 3928403 w 3928403"/>
              <a:gd name="connsiteY11" fmla="*/ 6212264 h 621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28403" h="6212264">
                <a:moveTo>
                  <a:pt x="3098845" y="0"/>
                </a:moveTo>
                <a:cubicBezTo>
                  <a:pt x="3136552" y="243525"/>
                  <a:pt x="3174259" y="487051"/>
                  <a:pt x="3117698" y="659876"/>
                </a:cubicBezTo>
                <a:cubicBezTo>
                  <a:pt x="3061137" y="832701"/>
                  <a:pt x="2735913" y="865694"/>
                  <a:pt x="2759480" y="1036948"/>
                </a:cubicBezTo>
                <a:cubicBezTo>
                  <a:pt x="2783047" y="1208202"/>
                  <a:pt x="3367508" y="1491006"/>
                  <a:pt x="3259100" y="1687398"/>
                </a:cubicBezTo>
                <a:cubicBezTo>
                  <a:pt x="3150692" y="1883790"/>
                  <a:pt x="2559946" y="1970202"/>
                  <a:pt x="2109030" y="2215299"/>
                </a:cubicBezTo>
                <a:cubicBezTo>
                  <a:pt x="1658114" y="2460396"/>
                  <a:pt x="903970" y="2848466"/>
                  <a:pt x="553607" y="3157979"/>
                </a:cubicBezTo>
                <a:cubicBezTo>
                  <a:pt x="203244" y="3467492"/>
                  <a:pt x="44560" y="3842994"/>
                  <a:pt x="6853" y="4072379"/>
                </a:cubicBezTo>
                <a:cubicBezTo>
                  <a:pt x="-30854" y="4301764"/>
                  <a:pt x="88552" y="4427456"/>
                  <a:pt x="327364" y="4534293"/>
                </a:cubicBezTo>
                <a:cubicBezTo>
                  <a:pt x="566176" y="4641130"/>
                  <a:pt x="1068939" y="4576713"/>
                  <a:pt x="1439727" y="4713402"/>
                </a:cubicBezTo>
                <a:cubicBezTo>
                  <a:pt x="1810515" y="4850091"/>
                  <a:pt x="2552090" y="5354425"/>
                  <a:pt x="2552090" y="5354425"/>
                </a:cubicBezTo>
                <a:cubicBezTo>
                  <a:pt x="2918164" y="5566528"/>
                  <a:pt x="3406787" y="5843047"/>
                  <a:pt x="3636172" y="5986020"/>
                </a:cubicBezTo>
                <a:cubicBezTo>
                  <a:pt x="3865557" y="6128993"/>
                  <a:pt x="3896980" y="6170628"/>
                  <a:pt x="3928403" y="6212264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A6695FF-72AE-9F42-BB11-5746E5AA369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967677" y="2041849"/>
            <a:ext cx="6142487" cy="2202348"/>
            <a:chOff x="2792598" y="2033212"/>
            <a:chExt cx="6142487" cy="2202348"/>
          </a:xfrm>
        </p:grpSpPr>
        <p:sp>
          <p:nvSpPr>
            <p:cNvPr id="9" name="Rectangle 8"/>
            <p:cNvSpPr/>
            <p:nvPr>
              <p:custDataLst>
                <p:tags r:id="rId7"/>
              </p:custDataLst>
            </p:nvPr>
          </p:nvSpPr>
          <p:spPr>
            <a:xfrm>
              <a:off x="3028599" y="2168301"/>
              <a:ext cx="5906486" cy="20672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F5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400" i="1" dirty="0">
                  <a:solidFill>
                    <a:schemeClr val="tx1"/>
                  </a:solidFill>
                  <a:latin typeface="Raleway" panose="020B0003030101060003" pitchFamily="34" charset="0"/>
                </a:rPr>
                <a:t>Est-ce que vous avez un exemple de situation où vous avez réagi comme si vous étiez devant un ours alors que vous étiez devant une fourmi?</a:t>
              </a:r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2792598" y="2033212"/>
              <a:ext cx="472003" cy="471600"/>
              <a:chOff x="538191" y="2590420"/>
              <a:chExt cx="1105989" cy="1061216"/>
            </a:xfrm>
          </p:grpSpPr>
          <p:sp>
            <p:nvSpPr>
              <p:cNvPr id="11" name="Ellipse 10"/>
              <p:cNvSpPr/>
              <p:nvPr/>
            </p:nvSpPr>
            <p:spPr>
              <a:xfrm>
                <a:off x="538191" y="2590420"/>
                <a:ext cx="1105989" cy="1061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dirty="0"/>
              </a:p>
            </p:txBody>
          </p:sp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096" y="2590420"/>
                <a:ext cx="1050181" cy="1050181"/>
              </a:xfrm>
              <a:prstGeom prst="rect">
                <a:avLst/>
              </a:prstGeom>
            </p:spPr>
          </p:pic>
        </p:grpSp>
      </p:grpSp>
      <p:sp>
        <p:nvSpPr>
          <p:cNvPr id="13" name="Rectangle 12"/>
          <p:cNvSpPr/>
          <p:nvPr>
            <p:custDataLst>
              <p:tags r:id="rId4"/>
            </p:custDataLst>
          </p:nvPr>
        </p:nvSpPr>
        <p:spPr>
          <a:xfrm>
            <a:off x="3142757" y="4666741"/>
            <a:ext cx="5906486" cy="1139073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Partagez votre exemple avec les autres.</a:t>
            </a:r>
          </a:p>
        </p:txBody>
      </p:sp>
      <p:sp>
        <p:nvSpPr>
          <p:cNvPr id="14" name="Titre 5">
            <a:extLst>
              <a:ext uri="{FF2B5EF4-FFF2-40B4-BE49-F238E27FC236}">
                <a16:creationId xmlns:a16="http://schemas.microsoft.com/office/drawing/2014/main" id="{30909C47-55F3-B347-A4D1-C00077231E69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/>
              </a:rPr>
              <a:t>Notre cerveau nous joue des tours!</a:t>
            </a:r>
            <a:endParaRPr lang="fr-CA" b="1" dirty="0">
              <a:latin typeface="Raleway" panose="020B0503030101060003" pitchFamily="34" charset="77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CC102B8-F29D-8C4F-B7A6-33566D0745E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998771" y="5931765"/>
            <a:ext cx="21932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err="1">
                <a:latin typeface="Raleway" panose="020B0503030101060003" pitchFamily="34" charset="77"/>
              </a:rPr>
              <a:t>Icon</a:t>
            </a:r>
            <a:r>
              <a:rPr lang="fr-FR" sz="800" dirty="0">
                <a:latin typeface="Raleway" panose="020B0503030101060003" pitchFamily="34" charset="77"/>
              </a:rPr>
              <a:t> fait par </a:t>
            </a:r>
            <a:r>
              <a:rPr lang="fr-FR" sz="800" dirty="0" err="1">
                <a:latin typeface="Raleway" panose="020B0503030101060003" pitchFamily="34" charset="77"/>
              </a:rPr>
              <a:t>Freepik</a:t>
            </a:r>
            <a:r>
              <a:rPr lang="fr-FR" sz="800" dirty="0">
                <a:latin typeface="Raleway" panose="020B0503030101060003" pitchFamily="34" charset="77"/>
              </a:rPr>
              <a:t> sur </a:t>
            </a:r>
            <a:r>
              <a:rPr lang="fr-FR" sz="800" dirty="0">
                <a:latin typeface="Raleway" panose="020B0503030101060003" pitchFamily="34" charset="77"/>
                <a:hlinkClick r:id="rId10"/>
              </a:rPr>
              <a:t>www.flaticon.com</a:t>
            </a:r>
            <a:r>
              <a:rPr lang="fr-FR" sz="800" dirty="0">
                <a:latin typeface="Raleway" panose="020B0503030101060003" pitchFamily="34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584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>
            <p:custDataLst>
              <p:tags r:id="rId1"/>
            </p:custDataLst>
          </p:nvPr>
        </p:nvSpPr>
        <p:spPr>
          <a:xfrm>
            <a:off x="4923805" y="3968685"/>
            <a:ext cx="3686795" cy="2177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Forme libre 3"/>
          <p:cNvSpPr/>
          <p:nvPr>
            <p:custDataLst>
              <p:tags r:id="rId3"/>
            </p:custDataLst>
          </p:nvPr>
        </p:nvSpPr>
        <p:spPr>
          <a:xfrm>
            <a:off x="6096000" y="0"/>
            <a:ext cx="3753660" cy="6146276"/>
          </a:xfrm>
          <a:custGeom>
            <a:avLst/>
            <a:gdLst>
              <a:gd name="connsiteX0" fmla="*/ 4348242 w 5987156"/>
              <a:gd name="connsiteY0" fmla="*/ 0 h 6146276"/>
              <a:gd name="connsiteX1" fmla="*/ 5922519 w 5987156"/>
              <a:gd name="connsiteY1" fmla="*/ 857839 h 6146276"/>
              <a:gd name="connsiteX2" fmla="*/ 2406321 w 5987156"/>
              <a:gd name="connsiteY2" fmla="*/ 1960775 h 6146276"/>
              <a:gd name="connsiteX3" fmla="*/ 360704 w 5987156"/>
              <a:gd name="connsiteY3" fmla="*/ 2752627 h 6146276"/>
              <a:gd name="connsiteX4" fmla="*/ 77900 w 5987156"/>
              <a:gd name="connsiteY4" fmla="*/ 3289955 h 6146276"/>
              <a:gd name="connsiteX5" fmla="*/ 1237397 w 5987156"/>
              <a:gd name="connsiteY5" fmla="*/ 4110087 h 6146276"/>
              <a:gd name="connsiteX6" fmla="*/ 2830527 w 5987156"/>
              <a:gd name="connsiteY6" fmla="*/ 4468305 h 6146276"/>
              <a:gd name="connsiteX7" fmla="*/ 2915368 w 5987156"/>
              <a:gd name="connsiteY7" fmla="*/ 5297864 h 6146276"/>
              <a:gd name="connsiteX8" fmla="*/ 417265 w 5987156"/>
              <a:gd name="connsiteY8" fmla="*/ 5769204 h 6146276"/>
              <a:gd name="connsiteX9" fmla="*/ 313570 w 5987156"/>
              <a:gd name="connsiteY9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7156" h="6146276">
                <a:moveTo>
                  <a:pt x="4348242" y="0"/>
                </a:moveTo>
                <a:cubicBezTo>
                  <a:pt x="5297207" y="265521"/>
                  <a:pt x="6246172" y="531043"/>
                  <a:pt x="5922519" y="857839"/>
                </a:cubicBezTo>
                <a:cubicBezTo>
                  <a:pt x="5598866" y="1184635"/>
                  <a:pt x="3333290" y="1644977"/>
                  <a:pt x="2406321" y="1960775"/>
                </a:cubicBezTo>
                <a:cubicBezTo>
                  <a:pt x="1479352" y="2276573"/>
                  <a:pt x="748774" y="2531097"/>
                  <a:pt x="360704" y="2752627"/>
                </a:cubicBezTo>
                <a:cubicBezTo>
                  <a:pt x="-27366" y="2974157"/>
                  <a:pt x="-68215" y="3063712"/>
                  <a:pt x="77900" y="3289955"/>
                </a:cubicBezTo>
                <a:cubicBezTo>
                  <a:pt x="224015" y="3516198"/>
                  <a:pt x="778626" y="3913695"/>
                  <a:pt x="1237397" y="4110087"/>
                </a:cubicBezTo>
                <a:cubicBezTo>
                  <a:pt x="1696168" y="4306479"/>
                  <a:pt x="2550865" y="4270342"/>
                  <a:pt x="2830527" y="4468305"/>
                </a:cubicBezTo>
                <a:cubicBezTo>
                  <a:pt x="3110189" y="4666268"/>
                  <a:pt x="3317578" y="5081048"/>
                  <a:pt x="2915368" y="5297864"/>
                </a:cubicBezTo>
                <a:cubicBezTo>
                  <a:pt x="2513158" y="5514680"/>
                  <a:pt x="850898" y="5627802"/>
                  <a:pt x="417265" y="5769204"/>
                </a:cubicBezTo>
                <a:cubicBezTo>
                  <a:pt x="-16368" y="5910606"/>
                  <a:pt x="148601" y="6028441"/>
                  <a:pt x="313570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3142757" y="3622560"/>
            <a:ext cx="5906486" cy="1348033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i="1" dirty="0">
                <a:solidFill>
                  <a:schemeClr val="tx1"/>
                </a:solidFill>
                <a:latin typeface="Raleway" panose="020B0003030101060003" pitchFamily="34" charset="0"/>
              </a:rPr>
              <a:t>Quelles sont les stratégies que vous pouvez mettre en place pour faire face aux situations stressantes?</a:t>
            </a:r>
          </a:p>
        </p:txBody>
      </p:sp>
      <p:sp>
        <p:nvSpPr>
          <p:cNvPr id="13" name="Titre 5">
            <a:extLst>
              <a:ext uri="{FF2B5EF4-FFF2-40B4-BE49-F238E27FC236}">
                <a16:creationId xmlns:a16="http://schemas.microsoft.com/office/drawing/2014/main" id="{32D95106-4D18-2441-BF24-FA391747C525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À vous de jouer!</a:t>
            </a:r>
          </a:p>
        </p:txBody>
      </p:sp>
      <p:sp>
        <p:nvSpPr>
          <p:cNvPr id="14" name="Rectangle 13"/>
          <p:cNvSpPr/>
          <p:nvPr>
            <p:custDataLst>
              <p:tags r:id="rId6"/>
            </p:custDataLst>
          </p:nvPr>
        </p:nvSpPr>
        <p:spPr>
          <a:xfrm>
            <a:off x="3142757" y="1828653"/>
            <a:ext cx="5906486" cy="1348033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i="1" dirty="0">
                <a:solidFill>
                  <a:schemeClr val="tx1"/>
                </a:solidFill>
                <a:latin typeface="Raleway" panose="020B0003030101060003" pitchFamily="34" charset="0"/>
              </a:rPr>
              <a:t>Inscrivez sur le papier une situation que vous considérez comme stressante. </a:t>
            </a:r>
          </a:p>
        </p:txBody>
      </p:sp>
    </p:spTree>
    <p:extLst>
      <p:ext uri="{BB962C8B-B14F-4D97-AF65-F5344CB8AC3E}">
        <p14:creationId xmlns:p14="http://schemas.microsoft.com/office/powerpoint/2010/main" val="160993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/>
          <p:nvPr>
            <p:custDataLst>
              <p:tags r:id="rId1"/>
            </p:custDataLst>
          </p:nvPr>
        </p:nvSpPr>
        <p:spPr>
          <a:xfrm>
            <a:off x="5134614" y="0"/>
            <a:ext cx="3098206" cy="6168044"/>
          </a:xfrm>
          <a:custGeom>
            <a:avLst/>
            <a:gdLst>
              <a:gd name="connsiteX0" fmla="*/ 958615 w 3098206"/>
              <a:gd name="connsiteY0" fmla="*/ 0 h 6168044"/>
              <a:gd name="connsiteX1" fmla="*/ 3086673 w 3098206"/>
              <a:gd name="connsiteY1" fmla="*/ 756458 h 6168044"/>
              <a:gd name="connsiteX2" fmla="*/ 127342 w 3098206"/>
              <a:gd name="connsiteY2" fmla="*/ 2809702 h 6168044"/>
              <a:gd name="connsiteX3" fmla="*/ 817299 w 3098206"/>
              <a:gd name="connsiteY3" fmla="*/ 6168044 h 616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206" h="6168044">
                <a:moveTo>
                  <a:pt x="958615" y="0"/>
                </a:moveTo>
                <a:cubicBezTo>
                  <a:pt x="2091916" y="144087"/>
                  <a:pt x="3225218" y="288174"/>
                  <a:pt x="3086673" y="756458"/>
                </a:cubicBezTo>
                <a:cubicBezTo>
                  <a:pt x="2948128" y="1224742"/>
                  <a:pt x="505571" y="1907771"/>
                  <a:pt x="127342" y="2809702"/>
                </a:cubicBezTo>
                <a:cubicBezTo>
                  <a:pt x="-250887" y="3711633"/>
                  <a:pt x="283206" y="4939838"/>
                  <a:pt x="817299" y="6168044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2" name="Groupe 1"/>
          <p:cNvGrpSpPr/>
          <p:nvPr>
            <p:custDataLst>
              <p:tags r:id="rId3"/>
            </p:custDataLst>
          </p:nvPr>
        </p:nvGrpSpPr>
        <p:grpSpPr>
          <a:xfrm>
            <a:off x="1718631" y="1812668"/>
            <a:ext cx="9010803" cy="4080691"/>
            <a:chOff x="2783533" y="2055704"/>
            <a:chExt cx="6818706" cy="4080691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2783533" y="2055704"/>
              <a:ext cx="6726087" cy="4080691"/>
            </a:xfrm>
            <a:prstGeom prst="roundRect">
              <a:avLst/>
            </a:prstGeom>
            <a:solidFill>
              <a:srgbClr val="86C4A7"/>
            </a:solidFill>
            <a:ln>
              <a:solidFill>
                <a:srgbClr val="86C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4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Voici quelques stratégies</a:t>
              </a:r>
            </a:p>
            <a:p>
              <a:pPr algn="ctr"/>
              <a:endParaRPr lang="fr-CA" sz="24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/>
              <a:endParaRPr lang="fr-CA" sz="32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/>
              <a:endParaRPr lang="fr-CA" sz="24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/>
              <a:endParaRPr lang="fr-CA" sz="24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/>
              <a:endParaRPr lang="fr-CA" sz="24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/>
              <a:endParaRPr lang="fr-CA" sz="24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/>
              <a:endParaRPr lang="fr-CA" sz="24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/>
              <a:endParaRPr lang="fr-CA" sz="24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/>
              <a:endParaRPr lang="fr-CA" sz="24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893352" y="2964513"/>
              <a:ext cx="321408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solidFill>
                    <a:schemeClr val="bg1"/>
                  </a:solidFill>
                  <a:latin typeface="Raleway" panose="020B0003030101060003" pitchFamily="34" charset="0"/>
                </a:rPr>
                <a:t>Passer à l’action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solidFill>
                    <a:schemeClr val="bg1"/>
                  </a:solidFill>
                  <a:latin typeface="Raleway" panose="020B0003030101060003" pitchFamily="34" charset="0"/>
                </a:rPr>
                <a:t>Faire de l’activité physique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solidFill>
                    <a:schemeClr val="bg1"/>
                  </a:solidFill>
                  <a:latin typeface="Raleway" panose="020B0003030101060003" pitchFamily="34" charset="0"/>
                </a:rPr>
                <a:t>Écouter de la musique qui te calme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solidFill>
                    <a:schemeClr val="bg1"/>
                  </a:solidFill>
                  <a:latin typeface="Raleway" panose="020B0003030101060003" pitchFamily="34" charset="0"/>
                </a:rPr>
                <a:t>Parler de ton stress à quelqu’un, aller chercher du soutien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solidFill>
                    <a:schemeClr val="bg1"/>
                  </a:solidFill>
                  <a:latin typeface="Raleway" panose="020B0003030101060003" pitchFamily="34" charset="0"/>
                </a:rPr>
                <a:t>Faire de la relaxation ou de la méditation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solidFill>
                    <a:schemeClr val="bg1"/>
                  </a:solidFill>
                  <a:latin typeface="Raleway" panose="020B0003030101060003" pitchFamily="34" charset="0"/>
                </a:rPr>
                <a:t>Rire avec tes camarades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solidFill>
                    <a:schemeClr val="bg1"/>
                  </a:solidFill>
                  <a:latin typeface="Raleway" panose="020B0003030101060003" pitchFamily="34" charset="0"/>
                </a:rPr>
                <a:t>Écouter une émission de télévision que tu aimes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217257" y="2890732"/>
              <a:ext cx="338498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solidFill>
                    <a:schemeClr val="bg1"/>
                  </a:solidFill>
                  <a:latin typeface="Raleway" panose="020B0003030101060003" pitchFamily="34" charset="0"/>
                </a:rPr>
                <a:t>Dessiner, peindre, sculpter, créer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solidFill>
                    <a:schemeClr val="bg1"/>
                  </a:solidFill>
                  <a:latin typeface="Raleway" panose="020B0003030101060003" pitchFamily="34" charset="0"/>
                </a:rPr>
                <a:t>Marcher, aller en nature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solidFill>
                    <a:schemeClr val="bg1"/>
                  </a:solidFill>
                  <a:latin typeface="Raleway" panose="020B0003030101060003" pitchFamily="34" charset="0"/>
                </a:rPr>
                <a:t>Pratiquer des techniques de respiration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solidFill>
                    <a:schemeClr val="bg1"/>
                  </a:solidFill>
                  <a:latin typeface="Raleway" panose="020B0003030101060003" pitchFamily="34" charset="0"/>
                </a:rPr>
                <a:t>Faire un exercice de pleine </a:t>
              </a:r>
            </a:p>
            <a:p>
              <a:pPr marL="269875" lvl="1"/>
              <a:r>
                <a:rPr lang="fr-CA" dirty="0">
                  <a:solidFill>
                    <a:schemeClr val="bg1"/>
                  </a:solidFill>
                  <a:latin typeface="Raleway" panose="020B0003030101060003" pitchFamily="34" charset="0"/>
                </a:rPr>
                <a:t>conscience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solidFill>
                    <a:schemeClr val="bg1"/>
                  </a:solidFill>
                  <a:latin typeface="Raleway" panose="020B0003030101060003" pitchFamily="34" charset="0"/>
                </a:rPr>
                <a:t>Prendre du recul quant à la situation, remettre les choses en perspective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solidFill>
                    <a:schemeClr val="bg1"/>
                  </a:solidFill>
                  <a:latin typeface="Raleway" panose="020B0003030101060003" pitchFamily="34" charset="0"/>
                </a:rPr>
                <a:t>Te parler positivement, avec compassion et bienveillance</a:t>
              </a:r>
            </a:p>
          </p:txBody>
        </p:sp>
      </p:grpSp>
      <p:sp>
        <p:nvSpPr>
          <p:cNvPr id="12" name="Titre 5">
            <a:extLst>
              <a:ext uri="{FF2B5EF4-FFF2-40B4-BE49-F238E27FC236}">
                <a16:creationId xmlns:a16="http://schemas.microsoft.com/office/drawing/2014/main" id="{9B38A991-7C8B-564E-9806-58A5809E898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À vous de jouer!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E809FFA-100F-C02E-ACFC-80960C42804C}"/>
              </a:ext>
            </a:extLst>
          </p:cNvPr>
          <p:cNvSpPr txBox="1"/>
          <p:nvPr/>
        </p:nvSpPr>
        <p:spPr>
          <a:xfrm>
            <a:off x="8056707" y="5460688"/>
            <a:ext cx="35379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75690" lvl="0" algn="just">
              <a:spcBef>
                <a:spcPts val="600"/>
              </a:spcBef>
              <a:spcAft>
                <a:spcPts val="600"/>
              </a:spcAft>
              <a:buSzPts val="1000"/>
            </a:pPr>
            <a:r>
              <a:rPr lang="fr-CA" sz="1000" dirty="0">
                <a:solidFill>
                  <a:srgbClr val="231F2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(</a:t>
            </a:r>
            <a:r>
              <a:rPr lang="fr-CA" sz="1000" dirty="0" err="1">
                <a:solidFill>
                  <a:srgbClr val="231F2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Lupien</a:t>
            </a:r>
            <a:r>
              <a:rPr lang="fr-CA" sz="1000" dirty="0">
                <a:solidFill>
                  <a:srgbClr val="231F2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, 2019; Marchand et al., 2018) </a:t>
            </a:r>
            <a:endParaRPr lang="fr-CA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78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/>
          <p:cNvSpPr/>
          <p:nvPr>
            <p:custDataLst>
              <p:tags r:id="rId1"/>
            </p:custDataLst>
          </p:nvPr>
        </p:nvSpPr>
        <p:spPr>
          <a:xfrm>
            <a:off x="4538748" y="8313"/>
            <a:ext cx="4589683" cy="5478087"/>
          </a:xfrm>
          <a:custGeom>
            <a:avLst/>
            <a:gdLst>
              <a:gd name="connsiteX0" fmla="*/ 3678416 w 5832470"/>
              <a:gd name="connsiteY0" fmla="*/ 0 h 5702531"/>
              <a:gd name="connsiteX1" fmla="*/ 3977674 w 5832470"/>
              <a:gd name="connsiteY1" fmla="*/ 623454 h 5702531"/>
              <a:gd name="connsiteX2" fmla="*/ 602707 w 5832470"/>
              <a:gd name="connsiteY2" fmla="*/ 1803862 h 5702531"/>
              <a:gd name="connsiteX3" fmla="*/ 361638 w 5832470"/>
              <a:gd name="connsiteY3" fmla="*/ 3025832 h 5702531"/>
              <a:gd name="connsiteX4" fmla="*/ 4393311 w 5832470"/>
              <a:gd name="connsiteY4" fmla="*/ 3690851 h 5702531"/>
              <a:gd name="connsiteX5" fmla="*/ 5731660 w 5832470"/>
              <a:gd name="connsiteY5" fmla="*/ 5062451 h 5702531"/>
              <a:gd name="connsiteX6" fmla="*/ 2015871 w 5832470"/>
              <a:gd name="connsiteY6" fmla="*/ 5702531 h 570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2470" h="5702531">
                <a:moveTo>
                  <a:pt x="3678416" y="0"/>
                </a:moveTo>
                <a:cubicBezTo>
                  <a:pt x="4084354" y="161405"/>
                  <a:pt x="4490292" y="322810"/>
                  <a:pt x="3977674" y="623454"/>
                </a:cubicBezTo>
                <a:cubicBezTo>
                  <a:pt x="3465056" y="924098"/>
                  <a:pt x="1205380" y="1403466"/>
                  <a:pt x="602707" y="1803862"/>
                </a:cubicBezTo>
                <a:cubicBezTo>
                  <a:pt x="34" y="2204258"/>
                  <a:pt x="-270129" y="2711334"/>
                  <a:pt x="361638" y="3025832"/>
                </a:cubicBezTo>
                <a:cubicBezTo>
                  <a:pt x="993405" y="3340330"/>
                  <a:pt x="3498307" y="3351415"/>
                  <a:pt x="4393311" y="3690851"/>
                </a:cubicBezTo>
                <a:cubicBezTo>
                  <a:pt x="5288315" y="4030288"/>
                  <a:pt x="6127900" y="4727171"/>
                  <a:pt x="5731660" y="5062451"/>
                </a:cubicBezTo>
                <a:cubicBezTo>
                  <a:pt x="5335420" y="5397731"/>
                  <a:pt x="3675645" y="5550131"/>
                  <a:pt x="2015871" y="5702531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9AB8-9C27-AA4D-8C06-AA273771F1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5B74D-6A0D-CF46-9BFB-933D6D9953E9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838200" y="2155234"/>
            <a:ext cx="5181600" cy="2782943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Cette semaine, portez attention à vos signes de stress (sensations physiques, émotions, pensées). </a:t>
            </a:r>
            <a:endParaRPr lang="fr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6172202" y="2155234"/>
            <a:ext cx="5181600" cy="2782944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Face à une situation stressante, choisissez une ou deux stratégies que vous pourrez utiliser pour mieux composer avec votre stress dans cette situation.</a:t>
            </a:r>
            <a:endParaRPr lang="fr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37" y="5154938"/>
            <a:ext cx="602240" cy="688274"/>
          </a:xfrm>
          <a:prstGeom prst="rect">
            <a:avLst/>
          </a:prstGeom>
        </p:spPr>
      </p:pic>
      <p:sp>
        <p:nvSpPr>
          <p:cNvPr id="10" name="Titre 5">
            <a:extLst>
              <a:ext uri="{FF2B5EF4-FFF2-40B4-BE49-F238E27FC236}">
                <a16:creationId xmlns:a16="http://schemas.microsoft.com/office/drawing/2014/main" id="{1E0637E3-BAA6-A34D-9025-6A795D054852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Défi HORS-PISTE</a:t>
            </a:r>
          </a:p>
        </p:txBody>
      </p:sp>
    </p:spTree>
    <p:extLst>
      <p:ext uri="{BB962C8B-B14F-4D97-AF65-F5344CB8AC3E}">
        <p14:creationId xmlns:p14="http://schemas.microsoft.com/office/powerpoint/2010/main" val="271326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/>
          <p:cNvSpPr/>
          <p:nvPr>
            <p:custDataLst>
              <p:tags r:id="rId1"/>
            </p:custDataLst>
          </p:nvPr>
        </p:nvSpPr>
        <p:spPr>
          <a:xfrm>
            <a:off x="4538748" y="8313"/>
            <a:ext cx="4589683" cy="5478087"/>
          </a:xfrm>
          <a:custGeom>
            <a:avLst/>
            <a:gdLst>
              <a:gd name="connsiteX0" fmla="*/ 3678416 w 5832470"/>
              <a:gd name="connsiteY0" fmla="*/ 0 h 5702531"/>
              <a:gd name="connsiteX1" fmla="*/ 3977674 w 5832470"/>
              <a:gd name="connsiteY1" fmla="*/ 623454 h 5702531"/>
              <a:gd name="connsiteX2" fmla="*/ 602707 w 5832470"/>
              <a:gd name="connsiteY2" fmla="*/ 1803862 h 5702531"/>
              <a:gd name="connsiteX3" fmla="*/ 361638 w 5832470"/>
              <a:gd name="connsiteY3" fmla="*/ 3025832 h 5702531"/>
              <a:gd name="connsiteX4" fmla="*/ 4393311 w 5832470"/>
              <a:gd name="connsiteY4" fmla="*/ 3690851 h 5702531"/>
              <a:gd name="connsiteX5" fmla="*/ 5731660 w 5832470"/>
              <a:gd name="connsiteY5" fmla="*/ 5062451 h 5702531"/>
              <a:gd name="connsiteX6" fmla="*/ 2015871 w 5832470"/>
              <a:gd name="connsiteY6" fmla="*/ 5702531 h 570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2470" h="5702531">
                <a:moveTo>
                  <a:pt x="3678416" y="0"/>
                </a:moveTo>
                <a:cubicBezTo>
                  <a:pt x="4084354" y="161405"/>
                  <a:pt x="4490292" y="322810"/>
                  <a:pt x="3977674" y="623454"/>
                </a:cubicBezTo>
                <a:cubicBezTo>
                  <a:pt x="3465056" y="924098"/>
                  <a:pt x="1205380" y="1403466"/>
                  <a:pt x="602707" y="1803862"/>
                </a:cubicBezTo>
                <a:cubicBezTo>
                  <a:pt x="34" y="2204258"/>
                  <a:pt x="-270129" y="2711334"/>
                  <a:pt x="361638" y="3025832"/>
                </a:cubicBezTo>
                <a:cubicBezTo>
                  <a:pt x="993405" y="3340330"/>
                  <a:pt x="3498307" y="3351415"/>
                  <a:pt x="4393311" y="3690851"/>
                </a:cubicBezTo>
                <a:cubicBezTo>
                  <a:pt x="5288315" y="4030288"/>
                  <a:pt x="6127900" y="4727171"/>
                  <a:pt x="5731660" y="5062451"/>
                </a:cubicBezTo>
                <a:cubicBezTo>
                  <a:pt x="5335420" y="5397731"/>
                  <a:pt x="3675645" y="5550131"/>
                  <a:pt x="2015871" y="5702531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9AB8-9C27-AA4D-8C06-AA273771F1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5B74D-6A0D-CF46-9BFB-933D6D9953E9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838200" y="2155234"/>
            <a:ext cx="5181600" cy="2782943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Rendez-vous sur</a:t>
            </a:r>
          </a:p>
          <a:p>
            <a:pPr algn="ctr"/>
            <a:endParaRPr lang="fr-CA" sz="2800" b="1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 </a:t>
            </a:r>
          </a:p>
          <a:p>
            <a:pPr algn="ctr"/>
            <a:endParaRPr lang="fr-CA" sz="2800" b="1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algn="ctr"/>
            <a:endParaRPr lang="fr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6172202" y="2155234"/>
            <a:ext cx="5181600" cy="2782944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Suivez-nous sur Instagram</a:t>
            </a:r>
          </a:p>
          <a:p>
            <a:pPr algn="ctr"/>
            <a:r>
              <a:rPr lang="fr-CA" sz="2400" b="1" dirty="0">
                <a:solidFill>
                  <a:srgbClr val="2F5CEE"/>
                </a:solidFill>
                <a:latin typeface="Raleway" panose="020B0003030101060003" pitchFamily="34" charset="0"/>
              </a:rPr>
              <a:t>@</a:t>
            </a:r>
            <a:r>
              <a:rPr lang="fr-CA" sz="2400" b="1" dirty="0" err="1">
                <a:solidFill>
                  <a:srgbClr val="2F5CEE"/>
                </a:solidFill>
                <a:latin typeface="Raleway" panose="020B0003030101060003" pitchFamily="34" charset="0"/>
              </a:rPr>
              <a:t>horspiste_explo</a:t>
            </a:r>
            <a:endParaRPr lang="fr-CA" sz="2400" b="1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algn="ctr"/>
            <a:endParaRPr lang="fr-CA" sz="2400" b="1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algn="ctr"/>
            <a:endParaRPr lang="fr-CA" sz="2400" b="1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algn="ctr"/>
            <a:endParaRPr lang="fr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37" y="5154938"/>
            <a:ext cx="602240" cy="688274"/>
          </a:xfrm>
          <a:prstGeom prst="rect">
            <a:avLst/>
          </a:prstGeom>
        </p:spPr>
      </p:pic>
      <p:sp>
        <p:nvSpPr>
          <p:cNvPr id="10" name="Titre 5">
            <a:extLst>
              <a:ext uri="{FF2B5EF4-FFF2-40B4-BE49-F238E27FC236}">
                <a16:creationId xmlns:a16="http://schemas.microsoft.com/office/drawing/2014/main" id="{1E0637E3-BAA6-A34D-9025-6A795D054852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Pour plus de contenu…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0A9372-0492-4EBC-BCF4-1443EA70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56" y="3052895"/>
            <a:ext cx="1805078" cy="180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B36F144-D8EB-4F8C-9DD6-2C4CE2C8567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597" t="9145" r="10254" b="9477"/>
          <a:stretch/>
        </p:blipFill>
        <p:spPr>
          <a:xfrm>
            <a:off x="1080721" y="3205048"/>
            <a:ext cx="2895533" cy="141741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873C40E-04D4-46A9-9CAC-8426AC82FA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7962" y="3429000"/>
            <a:ext cx="1230604" cy="123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A" b="1" dirty="0">
                <a:latin typeface="Raleway" panose="020B0003030101060003" pitchFamily="34" charset="0"/>
              </a:rPr>
              <a:t>À la fin de l’atelier, vous serez en </a:t>
            </a:r>
            <a:br>
              <a:rPr lang="fr-CA" b="1" dirty="0">
                <a:latin typeface="Raleway" panose="020B0003030101060003" pitchFamily="34" charset="0"/>
              </a:rPr>
            </a:br>
            <a:r>
              <a:rPr lang="fr-CA" b="1" dirty="0">
                <a:latin typeface="Raleway" panose="020B0003030101060003" pitchFamily="34" charset="0"/>
              </a:rPr>
              <a:t>mesure…</a:t>
            </a:r>
          </a:p>
        </p:txBody>
      </p:sp>
      <p:sp>
        <p:nvSpPr>
          <p:cNvPr id="7" name="Rectangle à coins arrondis 6"/>
          <p:cNvSpPr/>
          <p:nvPr>
            <p:custDataLst>
              <p:tags r:id="rId3"/>
            </p:custDataLst>
          </p:nvPr>
        </p:nvSpPr>
        <p:spPr>
          <a:xfrm>
            <a:off x="1279040" y="2009304"/>
            <a:ext cx="7722086" cy="95410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86C4A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F17CCE9-CEEF-BD42-86A0-0F945109561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25363" y="1908490"/>
            <a:ext cx="1155734" cy="1155734"/>
            <a:chOff x="925363" y="1908490"/>
            <a:chExt cx="1155734" cy="1155734"/>
          </a:xfrm>
        </p:grpSpPr>
        <p:sp>
          <p:nvSpPr>
            <p:cNvPr id="8" name="Ellipse 7"/>
            <p:cNvSpPr/>
            <p:nvPr/>
          </p:nvSpPr>
          <p:spPr>
            <a:xfrm>
              <a:off x="1000436" y="2016688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F94CC7B-3663-674B-841E-C932FA642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5363" y="1908490"/>
              <a:ext cx="1155734" cy="1155734"/>
            </a:xfrm>
            <a:prstGeom prst="rect">
              <a:avLst/>
            </a:prstGeom>
          </p:spPr>
        </p:pic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F4C7753F-33C2-4046-A0B5-1B1D1AA0D2A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682683" y="2001919"/>
            <a:ext cx="6927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/>
            <a:r>
              <a:rPr lang="fr-FR" sz="2800" dirty="0">
                <a:latin typeface="Raleway" panose="020B0003030101060003" pitchFamily="34" charset="0"/>
              </a:rPr>
              <a:t>d’identifier des signaux qui indiquent </a:t>
            </a:r>
          </a:p>
          <a:p>
            <a:pPr marL="714375"/>
            <a:r>
              <a:rPr lang="fr-FR" sz="2800" dirty="0">
                <a:latin typeface="Raleway" panose="020B0003030101060003" pitchFamily="34" charset="0"/>
              </a:rPr>
              <a:t>que vous vivez une situation de stress</a:t>
            </a:r>
          </a:p>
        </p:txBody>
      </p:sp>
      <p:grpSp>
        <p:nvGrpSpPr>
          <p:cNvPr id="11" name="Groupe 10"/>
          <p:cNvGrpSpPr/>
          <p:nvPr>
            <p:custDataLst>
              <p:tags r:id="rId6"/>
            </p:custDataLst>
          </p:nvPr>
        </p:nvGrpSpPr>
        <p:grpSpPr>
          <a:xfrm>
            <a:off x="2452467" y="3250536"/>
            <a:ext cx="10834907" cy="971661"/>
            <a:chOff x="1000436" y="1647643"/>
            <a:chExt cx="9107728" cy="971661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1279039" y="1647643"/>
              <a:ext cx="6887817" cy="954107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86C4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000436" y="1655027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4C7753F-33C2-4046-A0B5-1B1D1AA0D2AB}"/>
                </a:ext>
              </a:extLst>
            </p:cNvPr>
            <p:cNvSpPr txBox="1"/>
            <p:nvPr/>
          </p:nvSpPr>
          <p:spPr>
            <a:xfrm>
              <a:off x="1695389" y="1665197"/>
              <a:ext cx="84127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27063"/>
              <a:r>
                <a:rPr lang="fr-FR" sz="2800" dirty="0">
                  <a:latin typeface="Raleway" panose="020B0003030101060003" pitchFamily="34" charset="0"/>
                </a:rPr>
                <a:t>de comprendre l’influence du </a:t>
              </a:r>
            </a:p>
            <a:p>
              <a:pPr marL="627063"/>
              <a:r>
                <a:rPr lang="fr-FR" sz="2800" dirty="0">
                  <a:latin typeface="Raleway" panose="020B0003030101060003" pitchFamily="34" charset="0"/>
                </a:rPr>
                <a:t>stress sur vous</a:t>
              </a:r>
            </a:p>
          </p:txBody>
        </p:sp>
      </p:grpSp>
      <p:grpSp>
        <p:nvGrpSpPr>
          <p:cNvPr id="16" name="Groupe 15"/>
          <p:cNvGrpSpPr/>
          <p:nvPr>
            <p:custDataLst>
              <p:tags r:id="rId7"/>
            </p:custDataLst>
          </p:nvPr>
        </p:nvGrpSpPr>
        <p:grpSpPr>
          <a:xfrm>
            <a:off x="3888116" y="4466670"/>
            <a:ext cx="8070522" cy="1155734"/>
            <a:chOff x="925363" y="1546829"/>
            <a:chExt cx="7465684" cy="1155734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1279039" y="1647643"/>
              <a:ext cx="6887817" cy="954107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86C4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000436" y="1655027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0F94CC7B-3663-674B-841E-C932FA642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5363" y="1546829"/>
              <a:ext cx="1155734" cy="1155734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F4C7753F-33C2-4046-A0B5-1B1D1AA0D2AB}"/>
                </a:ext>
              </a:extLst>
            </p:cNvPr>
            <p:cNvSpPr txBox="1"/>
            <p:nvPr/>
          </p:nvSpPr>
          <p:spPr>
            <a:xfrm>
              <a:off x="1503230" y="1651670"/>
              <a:ext cx="68878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14375"/>
              <a:r>
                <a:rPr lang="fr-FR" sz="2800" dirty="0">
                  <a:latin typeface="Raleway" panose="020B0003030101060003" pitchFamily="34" charset="0"/>
                </a:rPr>
                <a:t>de connaître de nouvelles stratégies </a:t>
              </a:r>
            </a:p>
            <a:p>
              <a:pPr marL="714375"/>
              <a:r>
                <a:rPr lang="fr-FR" sz="2800" dirty="0">
                  <a:latin typeface="Raleway" panose="020B0003030101060003" pitchFamily="34" charset="0"/>
                </a:rPr>
                <a:t>de gestion de stress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F17CCE9-CEEF-BD42-86A0-0F945109561F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2493020" y="3167276"/>
            <a:ext cx="1155734" cy="1155734"/>
            <a:chOff x="925363" y="1908490"/>
            <a:chExt cx="1155734" cy="1155734"/>
          </a:xfrm>
        </p:grpSpPr>
        <p:sp>
          <p:nvSpPr>
            <p:cNvPr id="22" name="Ellipse 21"/>
            <p:cNvSpPr/>
            <p:nvPr/>
          </p:nvSpPr>
          <p:spPr>
            <a:xfrm>
              <a:off x="1000436" y="2016688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0F94CC7B-3663-674B-841E-C932FA642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5363" y="1908490"/>
              <a:ext cx="1155734" cy="11557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696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5A82AB9-D233-9844-99BA-5B690CBBB32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727313" y="2670352"/>
            <a:ext cx="6725323" cy="2025379"/>
            <a:chOff x="3104500" y="1745210"/>
            <a:chExt cx="6186623" cy="2113986"/>
          </a:xfrm>
        </p:grpSpPr>
        <p:sp>
          <p:nvSpPr>
            <p:cNvPr id="11" name="Rectangle 10"/>
            <p:cNvSpPr/>
            <p:nvPr>
              <p:custDataLst>
                <p:tags r:id="rId7"/>
              </p:custDataLst>
            </p:nvPr>
          </p:nvSpPr>
          <p:spPr>
            <a:xfrm>
              <a:off x="3475496" y="1745210"/>
              <a:ext cx="5815627" cy="211398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F5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800" b="1" dirty="0">
                  <a:solidFill>
                    <a:srgbClr val="2F5CEE"/>
                  </a:solidFill>
                  <a:latin typeface="Raleway" panose="020B0003030101060003" pitchFamily="34" charset="0"/>
                </a:rPr>
                <a:t>Fermez les yeux et prenez le temps d’observer en vous…</a:t>
              </a:r>
            </a:p>
            <a:p>
              <a:pPr algn="ctr"/>
              <a:r>
                <a:rPr lang="fr-CA" sz="2400" i="1" dirty="0">
                  <a:solidFill>
                    <a:schemeClr val="tx1"/>
                  </a:solidFill>
                  <a:latin typeface="Raleway" panose="020B0003030101060003" pitchFamily="34" charset="0"/>
                </a:rPr>
                <a:t>Que ressentez-vous ? </a:t>
              </a:r>
            </a:p>
            <a:p>
              <a:pPr algn="ctr"/>
              <a:r>
                <a:rPr lang="fr-CA" sz="2400" i="1" dirty="0">
                  <a:solidFill>
                    <a:schemeClr val="tx1"/>
                  </a:solidFill>
                  <a:latin typeface="Raleway" panose="020B0003030101060003" pitchFamily="34" charset="0"/>
                </a:rPr>
                <a:t>Sensations physiques, émotions… </a:t>
              </a:r>
              <a:r>
                <a:rPr lang="fr-CA" sz="1000" dirty="0">
                  <a:solidFill>
                    <a:srgbClr val="231F20"/>
                  </a:solidFill>
                  <a:effectLst/>
                  <a:latin typeface="Raleway" pitchFamily="2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(Forsyth et </a:t>
              </a:r>
              <a:r>
                <a:rPr lang="fr-CA" sz="1000" dirty="0" err="1">
                  <a:solidFill>
                    <a:srgbClr val="231F20"/>
                  </a:solidFill>
                  <a:effectLst/>
                  <a:latin typeface="Raleway" pitchFamily="2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Eifert</a:t>
              </a:r>
              <a:r>
                <a:rPr lang="fr-CA" sz="1000" dirty="0">
                  <a:solidFill>
                    <a:srgbClr val="231F20"/>
                  </a:solidFill>
                  <a:effectLst/>
                  <a:latin typeface="Raleway" pitchFamily="2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, 2007)</a:t>
              </a:r>
              <a:endParaRPr lang="fr-CA" sz="100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  <a:p>
              <a:pPr algn="ctr"/>
              <a:endParaRPr lang="fr-CA" sz="2400" i="1" dirty="0">
                <a:solidFill>
                  <a:schemeClr val="tx1"/>
                </a:solidFill>
                <a:latin typeface="Raleway" panose="020B0003030101060003" pitchFamily="34" charset="0"/>
              </a:endParaRP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3104500" y="1921416"/>
              <a:ext cx="503991" cy="477549"/>
              <a:chOff x="1268751" y="-443868"/>
              <a:chExt cx="1180942" cy="1074604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1268751" y="-443868"/>
                <a:ext cx="1105989" cy="1061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9512" y="-419446"/>
                <a:ext cx="1050181" cy="1050182"/>
              </a:xfrm>
              <a:prstGeom prst="rect">
                <a:avLst/>
              </a:prstGeom>
            </p:spPr>
          </p:pic>
        </p:grpSp>
      </p:grpSp>
      <p:sp>
        <p:nvSpPr>
          <p:cNvPr id="16" name="Rectangle 15"/>
          <p:cNvSpPr/>
          <p:nvPr>
            <p:custDataLst>
              <p:tags r:id="rId4"/>
            </p:custDataLst>
          </p:nvPr>
        </p:nvSpPr>
        <p:spPr>
          <a:xfrm>
            <a:off x="3936134" y="4833033"/>
            <a:ext cx="5906486" cy="953790"/>
          </a:xfrm>
          <a:prstGeom prst="rect">
            <a:avLst/>
          </a:prstGeom>
          <a:solidFill>
            <a:schemeClr val="bg1"/>
          </a:solidFill>
          <a:ln w="28575"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86C4A7"/>
                </a:solidFill>
                <a:latin typeface="Raleway" panose="020B0003030101060003" pitchFamily="34" charset="0"/>
              </a:rPr>
              <a:t>Partagez avec les autres certaines de vos réponses.</a:t>
            </a:r>
          </a:p>
        </p:txBody>
      </p:sp>
      <p:sp>
        <p:nvSpPr>
          <p:cNvPr id="15" name="Titre 5">
            <a:extLst>
              <a:ext uri="{FF2B5EF4-FFF2-40B4-BE49-F238E27FC236}">
                <a16:creationId xmlns:a16="http://schemas.microsoft.com/office/drawing/2014/main" id="{0125761E-D8C3-7B49-8704-19D78BD74DE0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990600" y="3839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À vos micros! </a:t>
            </a:r>
          </a:p>
        </p:txBody>
      </p:sp>
      <p:sp>
        <p:nvSpPr>
          <p:cNvPr id="17" name="Rectangle 16"/>
          <p:cNvSpPr/>
          <p:nvPr>
            <p:custDataLst>
              <p:tags r:id="rId6"/>
            </p:custDataLst>
          </p:nvPr>
        </p:nvSpPr>
        <p:spPr>
          <a:xfrm>
            <a:off x="2184022" y="1497886"/>
            <a:ext cx="5906486" cy="953790"/>
          </a:xfrm>
          <a:prstGeom prst="rect">
            <a:avLst/>
          </a:prstGeom>
          <a:solidFill>
            <a:schemeClr val="bg1"/>
          </a:solidFill>
          <a:ln w="28575"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86C4A7"/>
                </a:solidFill>
                <a:latin typeface="Raleway" panose="020B0003030101060003" pitchFamily="34" charset="0"/>
              </a:rPr>
              <a:t>Pour commencer… un petit exercice pour briser la glace!</a:t>
            </a:r>
          </a:p>
        </p:txBody>
      </p:sp>
    </p:spTree>
    <p:extLst>
      <p:ext uri="{BB962C8B-B14F-4D97-AF65-F5344CB8AC3E}">
        <p14:creationId xmlns:p14="http://schemas.microsoft.com/office/powerpoint/2010/main" val="100076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 9"/>
          <p:cNvSpPr/>
          <p:nvPr>
            <p:custDataLst>
              <p:tags r:id="rId1"/>
            </p:custDataLst>
          </p:nvPr>
        </p:nvSpPr>
        <p:spPr>
          <a:xfrm>
            <a:off x="4923805" y="0"/>
            <a:ext cx="5232566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A7EAE6F-E483-3142-859D-C0C0BDB8CEE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995055" y="1843089"/>
            <a:ext cx="9034895" cy="3127922"/>
            <a:chOff x="3000252" y="2414275"/>
            <a:chExt cx="6565175" cy="2200839"/>
          </a:xfrm>
        </p:grpSpPr>
        <p:sp>
          <p:nvSpPr>
            <p:cNvPr id="17" name="Rectangle 16"/>
            <p:cNvSpPr/>
            <p:nvPr>
              <p:custDataLst>
                <p:tags r:id="rId5"/>
              </p:custDataLst>
            </p:nvPr>
          </p:nvSpPr>
          <p:spPr>
            <a:xfrm>
              <a:off x="3261356" y="2537897"/>
              <a:ext cx="6304071" cy="207721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F5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3200" i="1" dirty="0">
                  <a:solidFill>
                    <a:schemeClr val="tx1"/>
                  </a:solidFill>
                  <a:latin typeface="Raleway" panose="020B0003030101060003" pitchFamily="34" charset="0"/>
                </a:rPr>
                <a:t>Alors, pourquoi est-il important de </a:t>
              </a:r>
              <a:r>
                <a:rPr lang="fr-CA" sz="3200" b="1" i="1" dirty="0">
                  <a:solidFill>
                    <a:schemeClr val="tx1"/>
                  </a:solidFill>
                  <a:latin typeface="Raleway" panose="020B0003030101060003" pitchFamily="34" charset="0"/>
                </a:rPr>
                <a:t>reconnaître vos signes de stress</a:t>
              </a:r>
              <a:r>
                <a:rPr lang="fr-CA" sz="3200" i="1" dirty="0">
                  <a:solidFill>
                    <a:schemeClr val="tx1"/>
                  </a:solidFill>
                  <a:latin typeface="Raleway" panose="020B0003030101060003" pitchFamily="34" charset="0"/>
                </a:rPr>
                <a:t>? </a:t>
              </a:r>
            </a:p>
            <a:p>
              <a:pPr algn="ctr"/>
              <a:endParaRPr lang="fr-CA" sz="3200" i="1" dirty="0">
                <a:solidFill>
                  <a:schemeClr val="tx1"/>
                </a:solidFill>
                <a:latin typeface="Raleway" panose="020B0003030101060003" pitchFamily="34" charset="0"/>
              </a:endParaRPr>
            </a:p>
            <a:p>
              <a:pPr algn="ctr"/>
              <a:r>
                <a:rPr lang="fr-CA" sz="3200" i="1" dirty="0">
                  <a:solidFill>
                    <a:schemeClr val="tx1"/>
                  </a:solidFill>
                  <a:latin typeface="Raleway" panose="020B0003030101060003" pitchFamily="34" charset="0"/>
                </a:rPr>
                <a:t>Comment cela peut-il </a:t>
              </a:r>
              <a:r>
                <a:rPr lang="fr-CA" sz="3200" b="1" i="1" dirty="0">
                  <a:solidFill>
                    <a:schemeClr val="tx1"/>
                  </a:solidFill>
                  <a:latin typeface="Raleway" panose="020B0003030101060003" pitchFamily="34" charset="0"/>
                </a:rPr>
                <a:t>vous aider dans la vie</a:t>
              </a:r>
              <a:r>
                <a:rPr lang="fr-CA" sz="3200" i="1" dirty="0">
                  <a:solidFill>
                    <a:schemeClr val="tx1"/>
                  </a:solidFill>
                  <a:latin typeface="Raleway" panose="020B0003030101060003" pitchFamily="34" charset="0"/>
                </a:rPr>
                <a:t>?</a:t>
              </a: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3000252" y="2414275"/>
              <a:ext cx="550112" cy="529689"/>
              <a:chOff x="1023406" y="2687238"/>
              <a:chExt cx="550112" cy="529689"/>
            </a:xfrm>
          </p:grpSpPr>
          <p:sp>
            <p:nvSpPr>
              <p:cNvPr id="19" name="Ellipse 18"/>
              <p:cNvSpPr/>
              <p:nvPr/>
            </p:nvSpPr>
            <p:spPr>
              <a:xfrm>
                <a:off x="1023406" y="2694720"/>
                <a:ext cx="550112" cy="5222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3406" y="2687238"/>
                <a:ext cx="522207" cy="522207"/>
              </a:xfrm>
              <a:prstGeom prst="rect">
                <a:avLst/>
              </a:prstGeom>
            </p:spPr>
          </p:pic>
        </p:grpSp>
      </p:grpSp>
      <p:sp>
        <p:nvSpPr>
          <p:cNvPr id="12" name="Titre 5">
            <a:extLst>
              <a:ext uri="{FF2B5EF4-FFF2-40B4-BE49-F238E27FC236}">
                <a16:creationId xmlns:a16="http://schemas.microsoft.com/office/drawing/2014/main" id="{F0968BA9-C685-8C4B-892E-F8D06D3525A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800" b="1" dirty="0">
                <a:latin typeface="Raleway" panose="020B0503030101060003" pitchFamily="34" charset="77"/>
              </a:rPr>
              <a:t>À vos micros! </a:t>
            </a:r>
          </a:p>
        </p:txBody>
      </p:sp>
    </p:spTree>
    <p:extLst>
      <p:ext uri="{BB962C8B-B14F-4D97-AF65-F5344CB8AC3E}">
        <p14:creationId xmlns:p14="http://schemas.microsoft.com/office/powerpoint/2010/main" val="237592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>
            <p:custDataLst>
              <p:tags r:id="rId1"/>
            </p:custDataLst>
          </p:nvPr>
        </p:nvSpPr>
        <p:spPr>
          <a:xfrm>
            <a:off x="5024860" y="0"/>
            <a:ext cx="3753660" cy="6146276"/>
          </a:xfrm>
          <a:custGeom>
            <a:avLst/>
            <a:gdLst>
              <a:gd name="connsiteX0" fmla="*/ 4348242 w 5987156"/>
              <a:gd name="connsiteY0" fmla="*/ 0 h 6146276"/>
              <a:gd name="connsiteX1" fmla="*/ 5922519 w 5987156"/>
              <a:gd name="connsiteY1" fmla="*/ 857839 h 6146276"/>
              <a:gd name="connsiteX2" fmla="*/ 2406321 w 5987156"/>
              <a:gd name="connsiteY2" fmla="*/ 1960775 h 6146276"/>
              <a:gd name="connsiteX3" fmla="*/ 360704 w 5987156"/>
              <a:gd name="connsiteY3" fmla="*/ 2752627 h 6146276"/>
              <a:gd name="connsiteX4" fmla="*/ 77900 w 5987156"/>
              <a:gd name="connsiteY4" fmla="*/ 3289955 h 6146276"/>
              <a:gd name="connsiteX5" fmla="*/ 1237397 w 5987156"/>
              <a:gd name="connsiteY5" fmla="*/ 4110087 h 6146276"/>
              <a:gd name="connsiteX6" fmla="*/ 2830527 w 5987156"/>
              <a:gd name="connsiteY6" fmla="*/ 4468305 h 6146276"/>
              <a:gd name="connsiteX7" fmla="*/ 2915368 w 5987156"/>
              <a:gd name="connsiteY7" fmla="*/ 5297864 h 6146276"/>
              <a:gd name="connsiteX8" fmla="*/ 417265 w 5987156"/>
              <a:gd name="connsiteY8" fmla="*/ 5769204 h 6146276"/>
              <a:gd name="connsiteX9" fmla="*/ 313570 w 5987156"/>
              <a:gd name="connsiteY9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7156" h="6146276">
                <a:moveTo>
                  <a:pt x="4348242" y="0"/>
                </a:moveTo>
                <a:cubicBezTo>
                  <a:pt x="5297207" y="265521"/>
                  <a:pt x="6246172" y="531043"/>
                  <a:pt x="5922519" y="857839"/>
                </a:cubicBezTo>
                <a:cubicBezTo>
                  <a:pt x="5598866" y="1184635"/>
                  <a:pt x="3333290" y="1644977"/>
                  <a:pt x="2406321" y="1960775"/>
                </a:cubicBezTo>
                <a:cubicBezTo>
                  <a:pt x="1479352" y="2276573"/>
                  <a:pt x="748774" y="2531097"/>
                  <a:pt x="360704" y="2752627"/>
                </a:cubicBezTo>
                <a:cubicBezTo>
                  <a:pt x="-27366" y="2974157"/>
                  <a:pt x="-68215" y="3063712"/>
                  <a:pt x="77900" y="3289955"/>
                </a:cubicBezTo>
                <a:cubicBezTo>
                  <a:pt x="224015" y="3516198"/>
                  <a:pt x="778626" y="3913695"/>
                  <a:pt x="1237397" y="4110087"/>
                </a:cubicBezTo>
                <a:cubicBezTo>
                  <a:pt x="1696168" y="4306479"/>
                  <a:pt x="2550865" y="4270342"/>
                  <a:pt x="2830527" y="4468305"/>
                </a:cubicBezTo>
                <a:cubicBezTo>
                  <a:pt x="3110189" y="4666268"/>
                  <a:pt x="3317578" y="5081048"/>
                  <a:pt x="2915368" y="5297864"/>
                </a:cubicBezTo>
                <a:cubicBezTo>
                  <a:pt x="2513158" y="5514680"/>
                  <a:pt x="850898" y="5627802"/>
                  <a:pt x="417265" y="5769204"/>
                </a:cubicBezTo>
                <a:cubicBezTo>
                  <a:pt x="-16368" y="5910606"/>
                  <a:pt x="148601" y="6028441"/>
                  <a:pt x="313570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5</a:t>
            </a:fld>
            <a:endParaRPr lang="en-US" dirty="0"/>
          </a:p>
        </p:txBody>
      </p:sp>
      <p:sp>
        <p:nvSpPr>
          <p:cNvPr id="19" name="Rectangle à coins arrondis 18"/>
          <p:cNvSpPr/>
          <p:nvPr>
            <p:custDataLst>
              <p:tags r:id="rId3"/>
            </p:custDataLst>
          </p:nvPr>
        </p:nvSpPr>
        <p:spPr>
          <a:xfrm>
            <a:off x="1167493" y="2227811"/>
            <a:ext cx="10338707" cy="3275214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Le stress est une </a:t>
            </a:r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réaction d’alarme NORMALE                                             </a:t>
            </a:r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à une situation </a:t>
            </a:r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concrète et réelle</a:t>
            </a:r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.</a:t>
            </a:r>
            <a:b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</a:br>
            <a:b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</a:br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Le stress crée en nous une </a:t>
            </a:r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réaction d’activation</a:t>
            </a:r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; on peut alors </a:t>
            </a:r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combattre</a:t>
            </a:r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, </a:t>
            </a:r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fuir</a:t>
            </a:r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 ou </a:t>
            </a:r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figer</a:t>
            </a:r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 vis-à-vis de la situation. </a:t>
            </a:r>
          </a:p>
          <a:p>
            <a:pPr algn="ctr"/>
            <a:endParaRPr lang="fr-CA" sz="2400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Cette réaction permet </a:t>
            </a:r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d’assurer la survie de l’espèce</a:t>
            </a:r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. </a:t>
            </a:r>
          </a:p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Le stress… Bon ou mauvais?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211051A-B378-014D-91BC-C18A51E596C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018504" y="1697203"/>
            <a:ext cx="1105989" cy="1061216"/>
            <a:chOff x="538192" y="4168363"/>
            <a:chExt cx="1105989" cy="1061216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C6AA5E71-9399-AD4C-A9F9-015FD305509E}"/>
                </a:ext>
              </a:extLst>
            </p:cNvPr>
            <p:cNvSpPr/>
            <p:nvPr/>
          </p:nvSpPr>
          <p:spPr>
            <a:xfrm>
              <a:off x="538192" y="4168363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1C94347D-56E5-6048-B9CE-8AE4781A8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6096" y="4173880"/>
              <a:ext cx="1050182" cy="1050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51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>
            <p:custDataLst>
              <p:tags r:id="rId1"/>
            </p:custDataLst>
          </p:nvPr>
        </p:nvSpPr>
        <p:spPr>
          <a:xfrm>
            <a:off x="5935169" y="11974"/>
            <a:ext cx="1865745" cy="6131228"/>
          </a:xfrm>
          <a:custGeom>
            <a:avLst/>
            <a:gdLst>
              <a:gd name="connsiteX0" fmla="*/ 4348242 w 5987156"/>
              <a:gd name="connsiteY0" fmla="*/ 0 h 6146276"/>
              <a:gd name="connsiteX1" fmla="*/ 5922519 w 5987156"/>
              <a:gd name="connsiteY1" fmla="*/ 857839 h 6146276"/>
              <a:gd name="connsiteX2" fmla="*/ 2406321 w 5987156"/>
              <a:gd name="connsiteY2" fmla="*/ 1960775 h 6146276"/>
              <a:gd name="connsiteX3" fmla="*/ 360704 w 5987156"/>
              <a:gd name="connsiteY3" fmla="*/ 2752627 h 6146276"/>
              <a:gd name="connsiteX4" fmla="*/ 77900 w 5987156"/>
              <a:gd name="connsiteY4" fmla="*/ 3289955 h 6146276"/>
              <a:gd name="connsiteX5" fmla="*/ 1237397 w 5987156"/>
              <a:gd name="connsiteY5" fmla="*/ 4110087 h 6146276"/>
              <a:gd name="connsiteX6" fmla="*/ 2830527 w 5987156"/>
              <a:gd name="connsiteY6" fmla="*/ 4468305 h 6146276"/>
              <a:gd name="connsiteX7" fmla="*/ 2915368 w 5987156"/>
              <a:gd name="connsiteY7" fmla="*/ 5297864 h 6146276"/>
              <a:gd name="connsiteX8" fmla="*/ 417265 w 5987156"/>
              <a:gd name="connsiteY8" fmla="*/ 5769204 h 6146276"/>
              <a:gd name="connsiteX9" fmla="*/ 313570 w 5987156"/>
              <a:gd name="connsiteY9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7156" h="6146276">
                <a:moveTo>
                  <a:pt x="4348242" y="0"/>
                </a:moveTo>
                <a:cubicBezTo>
                  <a:pt x="5297207" y="265521"/>
                  <a:pt x="6246172" y="531043"/>
                  <a:pt x="5922519" y="857839"/>
                </a:cubicBezTo>
                <a:cubicBezTo>
                  <a:pt x="5598866" y="1184635"/>
                  <a:pt x="3333290" y="1644977"/>
                  <a:pt x="2406321" y="1960775"/>
                </a:cubicBezTo>
                <a:cubicBezTo>
                  <a:pt x="1479352" y="2276573"/>
                  <a:pt x="748774" y="2531097"/>
                  <a:pt x="360704" y="2752627"/>
                </a:cubicBezTo>
                <a:cubicBezTo>
                  <a:pt x="-27366" y="2974157"/>
                  <a:pt x="-68215" y="3063712"/>
                  <a:pt x="77900" y="3289955"/>
                </a:cubicBezTo>
                <a:cubicBezTo>
                  <a:pt x="224015" y="3516198"/>
                  <a:pt x="778626" y="3913695"/>
                  <a:pt x="1237397" y="4110087"/>
                </a:cubicBezTo>
                <a:cubicBezTo>
                  <a:pt x="1696168" y="4306479"/>
                  <a:pt x="2550865" y="4270342"/>
                  <a:pt x="2830527" y="4468305"/>
                </a:cubicBezTo>
                <a:cubicBezTo>
                  <a:pt x="3110189" y="4666268"/>
                  <a:pt x="3317578" y="5081048"/>
                  <a:pt x="2915368" y="5297864"/>
                </a:cubicBezTo>
                <a:cubicBezTo>
                  <a:pt x="2513158" y="5514680"/>
                  <a:pt x="850898" y="5627802"/>
                  <a:pt x="417265" y="5769204"/>
                </a:cubicBezTo>
                <a:cubicBezTo>
                  <a:pt x="-16368" y="5910606"/>
                  <a:pt x="148601" y="6028441"/>
                  <a:pt x="313570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6</a:t>
            </a:fld>
            <a:endParaRPr lang="en-US" dirty="0"/>
          </a:p>
        </p:txBody>
      </p:sp>
      <p:sp>
        <p:nvSpPr>
          <p:cNvPr id="18" name="Rectangle 17"/>
          <p:cNvSpPr/>
          <p:nvPr>
            <p:custDataLst>
              <p:tags r:id="rId3"/>
            </p:custDataLst>
          </p:nvPr>
        </p:nvSpPr>
        <p:spPr>
          <a:xfrm>
            <a:off x="1858955" y="1698130"/>
            <a:ext cx="8776607" cy="1183885"/>
          </a:xfrm>
          <a:prstGeom prst="rect">
            <a:avLst/>
          </a:prstGeom>
          <a:solidFill>
            <a:schemeClr val="bg1"/>
          </a:solidFill>
          <a:ln w="28575"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solidFill>
                  <a:srgbClr val="86C4A7"/>
                </a:solidFill>
                <a:latin typeface="Raleway" panose="020B0003030101060003" pitchFamily="34" charset="0"/>
              </a:rPr>
              <a:t>Lorsqu’il est bien dosé et en quantité raisonnable, le stress peut </a:t>
            </a:r>
            <a:r>
              <a:rPr lang="fr-CA" sz="2400" b="1" dirty="0">
                <a:solidFill>
                  <a:srgbClr val="86C4A7"/>
                </a:solidFill>
                <a:latin typeface="Raleway" panose="020B0003030101060003" pitchFamily="34" charset="0"/>
              </a:rPr>
              <a:t>augmenter nos performances. </a:t>
            </a:r>
          </a:p>
          <a:p>
            <a:pPr algn="ctr"/>
            <a:r>
              <a:rPr lang="fr-CA" sz="2400" dirty="0">
                <a:solidFill>
                  <a:srgbClr val="86C4A7"/>
                </a:solidFill>
                <a:latin typeface="Raleway" panose="020B0003030101060003" pitchFamily="34" charset="0"/>
              </a:rPr>
              <a:t>Des exemples de situations où le stress vous a été </a:t>
            </a:r>
            <a:r>
              <a:rPr lang="fr-CA" sz="2400" b="1" dirty="0">
                <a:solidFill>
                  <a:srgbClr val="86C4A7"/>
                </a:solidFill>
                <a:latin typeface="Raleway" panose="020B0003030101060003" pitchFamily="34" charset="0"/>
              </a:rPr>
              <a:t>utile?</a:t>
            </a: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Le stress… Bon ou mauvais?</a:t>
            </a: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1879132" y="3112343"/>
            <a:ext cx="8776607" cy="1369222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rgbClr val="2F5CEE"/>
                </a:solidFill>
                <a:latin typeface="Raleway" panose="020B0003030101060003" pitchFamily="34" charset="0"/>
              </a:rPr>
              <a:t>Une absence de stress ou un stress trop faible peut nous amener à ne pas réagir suffisamment, à diminuer notre énergie ou à ne pas percevoir le danger.</a:t>
            </a:r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1860094" y="4721084"/>
            <a:ext cx="8776607" cy="1196606"/>
          </a:xfrm>
          <a:prstGeom prst="rect">
            <a:avLst/>
          </a:prstGeom>
          <a:solidFill>
            <a:schemeClr val="bg1"/>
          </a:solidFill>
          <a:ln w="28575"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rgbClr val="86C4A7"/>
                </a:solidFill>
                <a:latin typeface="Raleway" panose="020B0003030101060003" pitchFamily="34" charset="0"/>
              </a:rPr>
              <a:t>À l’inverse, trop de stress peut nuire à nos performances.</a:t>
            </a:r>
          </a:p>
          <a:p>
            <a:pPr algn="ctr"/>
            <a:r>
              <a:rPr lang="fr-CA" sz="2400" b="1" dirty="0">
                <a:solidFill>
                  <a:srgbClr val="86C4A7"/>
                </a:solidFill>
                <a:latin typeface="Raleway" panose="020B0003030101060003" pitchFamily="34" charset="0"/>
              </a:rPr>
              <a:t>Des exemples de situations où vous avez vécu un cumul de stress, un stress prolongé ou un stress trop intense? </a:t>
            </a:r>
          </a:p>
        </p:txBody>
      </p:sp>
      <p:pic>
        <p:nvPicPr>
          <p:cNvPr id="20" name="Image 19"/>
          <p:cNvPicPr/>
          <p:nvPr>
            <p:custDataLst>
              <p:tags r:id="rId7"/>
            </p:custDataLst>
          </p:nvPr>
        </p:nvPicPr>
        <p:blipFill rotWithShape="1"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0" b="18113"/>
          <a:stretch/>
        </p:blipFill>
        <p:spPr bwMode="auto">
          <a:xfrm>
            <a:off x="349806" y="4871597"/>
            <a:ext cx="1262380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Groupe 15"/>
          <p:cNvGrpSpPr/>
          <p:nvPr>
            <p:custDataLst>
              <p:tags r:id="rId8"/>
            </p:custDataLst>
          </p:nvPr>
        </p:nvGrpSpPr>
        <p:grpSpPr>
          <a:xfrm>
            <a:off x="1600276" y="4779113"/>
            <a:ext cx="472003" cy="471600"/>
            <a:chOff x="538191" y="2590420"/>
            <a:chExt cx="1105989" cy="1061216"/>
          </a:xfrm>
        </p:grpSpPr>
        <p:sp>
          <p:nvSpPr>
            <p:cNvPr id="17" name="Ellipse 16"/>
            <p:cNvSpPr/>
            <p:nvPr/>
          </p:nvSpPr>
          <p:spPr>
            <a:xfrm>
              <a:off x="538191" y="2590420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6" y="2590420"/>
              <a:ext cx="1050181" cy="1050181"/>
            </a:xfrm>
            <a:prstGeom prst="rect">
              <a:avLst/>
            </a:prstGeom>
          </p:spPr>
        </p:pic>
      </p:grpSp>
      <p:grpSp>
        <p:nvGrpSpPr>
          <p:cNvPr id="15" name="Groupe 14"/>
          <p:cNvGrpSpPr/>
          <p:nvPr>
            <p:custDataLst>
              <p:tags r:id="rId9"/>
            </p:custDataLst>
          </p:nvPr>
        </p:nvGrpSpPr>
        <p:grpSpPr>
          <a:xfrm>
            <a:off x="1669918" y="2054272"/>
            <a:ext cx="474174" cy="471600"/>
            <a:chOff x="538191" y="2590420"/>
            <a:chExt cx="1105989" cy="1061216"/>
          </a:xfrm>
        </p:grpSpPr>
        <p:sp>
          <p:nvSpPr>
            <p:cNvPr id="21" name="Ellipse 20"/>
            <p:cNvSpPr/>
            <p:nvPr/>
          </p:nvSpPr>
          <p:spPr>
            <a:xfrm>
              <a:off x="538191" y="2590420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6" y="2590420"/>
              <a:ext cx="1050181" cy="1050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623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8763000" y="6356350"/>
            <a:ext cx="2743200" cy="365125"/>
          </a:xfrm>
        </p:spPr>
        <p:txBody>
          <a:bodyPr/>
          <a:lstStyle/>
          <a:p>
            <a:fld id="{C145B74D-6A0D-CF46-9BFB-933D6D9953E9}" type="slidenum">
              <a:rPr lang="en-US" smtClean="0"/>
              <a:t>7</a:t>
            </a:fld>
            <a:endParaRPr lang="en-US"/>
          </a:p>
        </p:txBody>
      </p:sp>
      <p:sp>
        <p:nvSpPr>
          <p:cNvPr id="40" name="Titre 5">
            <a:extLst>
              <a:ext uri="{FF2B5EF4-FFF2-40B4-BE49-F238E27FC236}">
                <a16:creationId xmlns:a16="http://schemas.microsoft.com/office/drawing/2014/main" id="{6690CB49-AC46-2F4D-B1A0-9A030CEC140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79785" y="334483"/>
            <a:ext cx="10515600" cy="958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>
                <a:latin typeface="Raleway" panose="020B0503030101060003" pitchFamily="34" charset="77"/>
              </a:rPr>
              <a:t>Le stress… Bon ou mauvais?</a:t>
            </a:r>
            <a:endParaRPr lang="fr-CA" b="1" dirty="0">
              <a:latin typeface="Raleway" panose="020B0503030101060003" pitchFamily="34" charset="77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690CB49-AC46-2F4D-B1A0-9A030CEC140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79785" y="1829984"/>
            <a:ext cx="3719260" cy="330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600" b="1" dirty="0">
                <a:solidFill>
                  <a:srgbClr val="86C4A7"/>
                </a:solidFill>
                <a:latin typeface="Raleway" panose="020B0503030101060003" pitchFamily="34" charset="77"/>
              </a:rPr>
              <a:t>Pas assez ?</a:t>
            </a:r>
          </a:p>
          <a:p>
            <a:endParaRPr lang="fr-CA" sz="3600" b="1" dirty="0">
              <a:solidFill>
                <a:srgbClr val="86C4A7"/>
              </a:solidFill>
              <a:latin typeface="Raleway" panose="020B0503030101060003" pitchFamily="34" charset="77"/>
            </a:endParaRPr>
          </a:p>
          <a:p>
            <a:r>
              <a:rPr lang="fr-CA" sz="3600" b="1" dirty="0">
                <a:solidFill>
                  <a:srgbClr val="86C4A7"/>
                </a:solidFill>
                <a:latin typeface="Raleway" panose="020B0503030101060003" pitchFamily="34" charset="77"/>
              </a:rPr>
              <a:t>Trop ? </a:t>
            </a:r>
          </a:p>
          <a:p>
            <a:r>
              <a:rPr lang="fr-CA" sz="3600" b="1" dirty="0">
                <a:solidFill>
                  <a:srgbClr val="86C4A7"/>
                </a:solidFill>
                <a:latin typeface="Raleway" panose="020B0503030101060003" pitchFamily="34" charset="77"/>
              </a:rPr>
              <a:t> </a:t>
            </a:r>
          </a:p>
          <a:p>
            <a:r>
              <a:rPr lang="fr-CA" sz="3600" b="1" dirty="0">
                <a:solidFill>
                  <a:srgbClr val="86C4A7"/>
                </a:solidFill>
                <a:latin typeface="Raleway" panose="020B0503030101060003" pitchFamily="34" charset="77"/>
              </a:rPr>
              <a:t>Juste assez ?</a:t>
            </a: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118760" y="1340231"/>
            <a:ext cx="6761908" cy="474996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27C1B96-EDBD-8C5C-50AD-24A737AC52A5}"/>
              </a:ext>
            </a:extLst>
          </p:cNvPr>
          <p:cNvSpPr txBox="1"/>
          <p:nvPr/>
        </p:nvSpPr>
        <p:spPr>
          <a:xfrm>
            <a:off x="10134600" y="5801463"/>
            <a:ext cx="2057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dirty="0">
                <a:solidFill>
                  <a:srgbClr val="231F2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(</a:t>
            </a:r>
            <a:r>
              <a:rPr lang="fr-CA" sz="1000" dirty="0" err="1">
                <a:solidFill>
                  <a:srgbClr val="231F2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Palazollo</a:t>
            </a:r>
            <a:r>
              <a:rPr lang="fr-CA" sz="1000" dirty="0">
                <a:solidFill>
                  <a:srgbClr val="231F2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 et Arnaud, 2013)</a:t>
            </a:r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25389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8</a:t>
            </a:fld>
            <a:endParaRPr lang="en-US" dirty="0"/>
          </a:p>
        </p:txBody>
      </p:sp>
      <p:sp>
        <p:nvSpPr>
          <p:cNvPr id="13" name="Forme libre 12"/>
          <p:cNvSpPr/>
          <p:nvPr>
            <p:custDataLst>
              <p:tags r:id="rId2"/>
            </p:custDataLst>
          </p:nvPr>
        </p:nvSpPr>
        <p:spPr>
          <a:xfrm>
            <a:off x="4814075" y="9427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Rectangle 18"/>
          <p:cNvSpPr/>
          <p:nvPr>
            <p:custDataLst>
              <p:tags r:id="rId3"/>
            </p:custDataLst>
          </p:nvPr>
        </p:nvSpPr>
        <p:spPr>
          <a:xfrm>
            <a:off x="1186055" y="1837371"/>
            <a:ext cx="5906486" cy="1591629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Bougez et respirez en étant en conscience de votre respiration.</a:t>
            </a:r>
          </a:p>
          <a:p>
            <a:pPr algn="ctr"/>
            <a:endParaRPr lang="fr-CA" sz="300" i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sp>
        <p:nvSpPr>
          <p:cNvPr id="20" name="Rectangle 19"/>
          <p:cNvSpPr/>
          <p:nvPr>
            <p:custDataLst>
              <p:tags r:id="rId4"/>
            </p:custDataLst>
          </p:nvPr>
        </p:nvSpPr>
        <p:spPr>
          <a:xfrm>
            <a:off x="4882261" y="3952437"/>
            <a:ext cx="5906486" cy="1591629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Faites les mouvements au rythme de vos inspirations et de vos expirations.</a:t>
            </a:r>
            <a:endParaRPr lang="fr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sp>
        <p:nvSpPr>
          <p:cNvPr id="9" name="Titre 5">
            <a:extLst>
              <a:ext uri="{FF2B5EF4-FFF2-40B4-BE49-F238E27FC236}">
                <a16:creationId xmlns:a16="http://schemas.microsoft.com/office/drawing/2014/main" id="{6D14E180-01DD-A441-AC8D-3DE6905B0D38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Pause active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B4B9EE-4B9E-0640-BDDC-383D6A416A1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8125524" y="1738981"/>
            <a:ext cx="1591629" cy="159162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F690750-B473-3047-8D2B-27C4DA11928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998771" y="5931765"/>
            <a:ext cx="21932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err="1">
                <a:latin typeface="Raleway" panose="020B0503030101060003" pitchFamily="34" charset="77"/>
              </a:rPr>
              <a:t>Icon</a:t>
            </a:r>
            <a:r>
              <a:rPr lang="fr-FR" sz="800" dirty="0">
                <a:latin typeface="Raleway" panose="020B0503030101060003" pitchFamily="34" charset="77"/>
              </a:rPr>
              <a:t> fait par </a:t>
            </a:r>
            <a:r>
              <a:rPr lang="fr-FR" sz="800" dirty="0" err="1">
                <a:latin typeface="Raleway" panose="020B0503030101060003" pitchFamily="34" charset="77"/>
              </a:rPr>
              <a:t>Freepik</a:t>
            </a:r>
            <a:r>
              <a:rPr lang="fr-FR" sz="800" dirty="0">
                <a:latin typeface="Raleway" panose="020B0503030101060003" pitchFamily="34" charset="77"/>
              </a:rPr>
              <a:t> sur </a:t>
            </a:r>
            <a:r>
              <a:rPr lang="fr-FR" sz="800" dirty="0">
                <a:latin typeface="Raleway" panose="020B0503030101060003" pitchFamily="34" charset="77"/>
                <a:hlinkClick r:id="rId11"/>
              </a:rPr>
              <a:t>www.flaticon.com</a:t>
            </a:r>
            <a:r>
              <a:rPr lang="fr-FR" sz="800" dirty="0">
                <a:latin typeface="Raleway" panose="020B0503030101060003" pitchFamily="34" charset="77"/>
              </a:rPr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D158F0C-5C15-7848-8FDB-3A917436EC4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4" y="884893"/>
            <a:ext cx="590826" cy="59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>
            <p:custDataLst>
              <p:tags r:id="rId1"/>
            </p:custDataLst>
          </p:nvPr>
        </p:nvSpPr>
        <p:spPr>
          <a:xfrm>
            <a:off x="4923805" y="3968685"/>
            <a:ext cx="3686795" cy="2177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Forme libre 3"/>
          <p:cNvSpPr/>
          <p:nvPr>
            <p:custDataLst>
              <p:tags r:id="rId3"/>
            </p:custDataLst>
          </p:nvPr>
        </p:nvSpPr>
        <p:spPr>
          <a:xfrm>
            <a:off x="4685646" y="-18854"/>
            <a:ext cx="4378841" cy="6183984"/>
          </a:xfrm>
          <a:custGeom>
            <a:avLst/>
            <a:gdLst>
              <a:gd name="connsiteX0" fmla="*/ 4742603 w 5539028"/>
              <a:gd name="connsiteY0" fmla="*/ 0 h 6183984"/>
              <a:gd name="connsiteX1" fmla="*/ 5487321 w 5539028"/>
              <a:gd name="connsiteY1" fmla="*/ 659877 h 6183984"/>
              <a:gd name="connsiteX2" fmla="*/ 3469985 w 5539028"/>
              <a:gd name="connsiteY2" fmla="*/ 1498862 h 6183984"/>
              <a:gd name="connsiteX3" fmla="*/ 3394570 w 5539028"/>
              <a:gd name="connsiteY3" fmla="*/ 2413262 h 6183984"/>
              <a:gd name="connsiteX4" fmla="*/ 3507692 w 5539028"/>
              <a:gd name="connsiteY4" fmla="*/ 2960017 h 6183984"/>
              <a:gd name="connsiteX5" fmla="*/ 425127 w 5539028"/>
              <a:gd name="connsiteY5" fmla="*/ 3497345 h 6183984"/>
              <a:gd name="connsiteX6" fmla="*/ 208310 w 5539028"/>
              <a:gd name="connsiteY6" fmla="*/ 4166648 h 6183984"/>
              <a:gd name="connsiteX7" fmla="*/ 2140805 w 5539028"/>
              <a:gd name="connsiteY7" fmla="*/ 5288438 h 6183984"/>
              <a:gd name="connsiteX8" fmla="*/ 2527304 w 5539028"/>
              <a:gd name="connsiteY8" fmla="*/ 6183984 h 618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9028" h="6183984">
                <a:moveTo>
                  <a:pt x="4742603" y="0"/>
                </a:moveTo>
                <a:cubicBezTo>
                  <a:pt x="5221013" y="205033"/>
                  <a:pt x="5699424" y="410067"/>
                  <a:pt x="5487321" y="659877"/>
                </a:cubicBezTo>
                <a:cubicBezTo>
                  <a:pt x="5275218" y="909687"/>
                  <a:pt x="3818777" y="1206631"/>
                  <a:pt x="3469985" y="1498862"/>
                </a:cubicBezTo>
                <a:cubicBezTo>
                  <a:pt x="3121193" y="1791093"/>
                  <a:pt x="3388286" y="2169736"/>
                  <a:pt x="3394570" y="2413262"/>
                </a:cubicBezTo>
                <a:cubicBezTo>
                  <a:pt x="3400854" y="2656788"/>
                  <a:pt x="4002599" y="2779337"/>
                  <a:pt x="3507692" y="2960017"/>
                </a:cubicBezTo>
                <a:cubicBezTo>
                  <a:pt x="3012785" y="3140697"/>
                  <a:pt x="975024" y="3296240"/>
                  <a:pt x="425127" y="3497345"/>
                </a:cubicBezTo>
                <a:cubicBezTo>
                  <a:pt x="-124770" y="3698450"/>
                  <a:pt x="-77636" y="3868133"/>
                  <a:pt x="208310" y="4166648"/>
                </a:cubicBezTo>
                <a:cubicBezTo>
                  <a:pt x="494256" y="4465164"/>
                  <a:pt x="1754306" y="4952215"/>
                  <a:pt x="2140805" y="5288438"/>
                </a:cubicBezTo>
                <a:cubicBezTo>
                  <a:pt x="2527304" y="5624661"/>
                  <a:pt x="2527304" y="5904322"/>
                  <a:pt x="2527304" y="6183984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Titre 5">
            <a:extLst>
              <a:ext uri="{FF2B5EF4-FFF2-40B4-BE49-F238E27FC236}">
                <a16:creationId xmlns:a16="http://schemas.microsoft.com/office/drawing/2014/main" id="{B654C38A-C39B-F24A-AC4F-03B4AB47A0B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307432" y="335297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Notre cerveau nous joue des tours! </a:t>
            </a:r>
          </a:p>
        </p:txBody>
      </p:sp>
      <p:sp>
        <p:nvSpPr>
          <p:cNvPr id="21" name="Rectangle à coins arrondis 20"/>
          <p:cNvSpPr/>
          <p:nvPr>
            <p:custDataLst>
              <p:tags r:id="rId5"/>
            </p:custDataLst>
          </p:nvPr>
        </p:nvSpPr>
        <p:spPr>
          <a:xfrm>
            <a:off x="926646" y="1619661"/>
            <a:ext cx="10338707" cy="1966584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Il arrive parfois à notre cerveau de réagir à certaines situations comme s’il était devant un ours… alors qu’en réalité il est </a:t>
            </a:r>
            <a:r>
              <a:rPr lang="fr-CA" sz="2400" b="1">
                <a:solidFill>
                  <a:schemeClr val="bg1"/>
                </a:solidFill>
                <a:latin typeface="Raleway" panose="020B0003030101060003" pitchFamily="34" charset="0"/>
              </a:rPr>
              <a:t>devant une </a:t>
            </a:r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petite fourmi! </a:t>
            </a:r>
          </a:p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A305C73F-EA86-5745-9EF7-EA5FB7A1706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>
            <a:lum bright="70000" contrast="-70000"/>
          </a:blip>
          <a:stretch>
            <a:fillRect/>
          </a:stretch>
        </p:blipFill>
        <p:spPr>
          <a:xfrm>
            <a:off x="10287867" y="2970479"/>
            <a:ext cx="453746" cy="453746"/>
          </a:xfrm>
          <a:prstGeom prst="rect">
            <a:avLst/>
          </a:prstGeom>
        </p:spPr>
      </p:pic>
      <p:sp>
        <p:nvSpPr>
          <p:cNvPr id="25" name="Rectangle 24"/>
          <p:cNvSpPr/>
          <p:nvPr>
            <p:custDataLst>
              <p:tags r:id="rId7"/>
            </p:custDataLst>
          </p:nvPr>
        </p:nvSpPr>
        <p:spPr>
          <a:xfrm>
            <a:off x="3158001" y="4052657"/>
            <a:ext cx="5906486" cy="1591629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Maintenant… un petit exercice</a:t>
            </a:r>
            <a:endParaRPr lang="fr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28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8E59987E48D4499024123DCC5A93A1" ma:contentTypeVersion="2" ma:contentTypeDescription="Crée un document." ma:contentTypeScope="" ma:versionID="c6146efdcd2ab3e134606b0801e30142">
  <xsd:schema xmlns:xsd="http://www.w3.org/2001/XMLSchema" xmlns:xs="http://www.w3.org/2001/XMLSchema" xmlns:p="http://schemas.microsoft.com/office/2006/metadata/properties" xmlns:ns2="bfe76c16-6ff6-4f08-a51c-f085bfa779f8" targetNamespace="http://schemas.microsoft.com/office/2006/metadata/properties" ma:root="true" ma:fieldsID="67481ec06b80427100a04eb508b04fd8" ns2:_="">
    <xsd:import namespace="bfe76c16-6ff6-4f08-a51c-f085bfa779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76c16-6ff6-4f08-a51c-f085bfa779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1F46D5-EF84-4BD2-92E8-CF7C01FFA821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bfe76c16-6ff6-4f08-a51c-f085bfa779f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468B3AC-5868-47C3-A29D-7AA0B85404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4C024B-0224-414A-A89C-FACE7B7267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e76c16-6ff6-4f08-a51c-f085bfa779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10837</TotalTime>
  <Words>709</Words>
  <Application>Microsoft Office PowerPoint</Application>
  <PresentationFormat>Grand écran</PresentationFormat>
  <Paragraphs>125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Raleway</vt:lpstr>
      <vt:lpstr>Trebuchet MS</vt:lpstr>
      <vt:lpstr>Office Theme</vt:lpstr>
      <vt:lpstr>Présentation PowerPoint</vt:lpstr>
      <vt:lpstr>À la fin de l’atelier, vous serez en  mesure…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Notre cerveau nous joue des tours! </vt:lpstr>
      <vt:lpstr>Notre cerveau nous joue des tours! </vt:lpstr>
      <vt:lpstr>Notre cerveau nous joue des tours!</vt:lpstr>
      <vt:lpstr>À vous de jouer!</vt:lpstr>
      <vt:lpstr>Présentation PowerPoint</vt:lpstr>
      <vt:lpstr>Défi HORS-PISTE</vt:lpstr>
      <vt:lpstr>Pour plus de contenu…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Joelle Montembeault</dc:creator>
  <cp:lastModifiedBy>Sonia Vachon</cp:lastModifiedBy>
  <cp:revision>135</cp:revision>
  <dcterms:created xsi:type="dcterms:W3CDTF">2019-08-01T17:41:17Z</dcterms:created>
  <dcterms:modified xsi:type="dcterms:W3CDTF">2023-06-01T14:42:23Z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0x010100628E59987E48D4499024123DCC5A93A1</vt:lpwstr>
  </property>
  <property fmtid="{D5CDD505-2E9C-101B-9397-08002B2CF9AE}" pid="3" name="Order">
    <vt:r8>12646400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