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483"/>
    <a:srgbClr val="56C1A7"/>
    <a:srgbClr val="1466A8"/>
    <a:srgbClr val="E6E6E6"/>
    <a:srgbClr val="50B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76862" autoAdjust="0"/>
  </p:normalViewPr>
  <p:slideViewPr>
    <p:cSldViewPr snapToGrid="0">
      <p:cViewPr varScale="1">
        <p:scale>
          <a:sx n="29" d="100"/>
          <a:sy n="29" d="100"/>
        </p:scale>
        <p:origin x="239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4F25E-F809-47E3-BABB-F508596BA200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95D90-77E6-40B0-8FDC-145B73F708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91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ebec.ca/sante/conseils-et-prevention/saines-habitudes-de-vie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doi.org/10.25318/82-003-x202200300001-fra" TargetMode="External"/><Relationship Id="rId4" Type="http://schemas.openxmlformats.org/officeDocument/2006/relationships/hyperlink" Target="https://www.quebec.ca/sante/conseils-et-prevention/saines-habitudes-de-vie/utilisation-saine-des-ecrans-chez-les-jeunes#:~:text=R%C3%A8gle%20g%C3%A9n%C3%A9rale%2C%20la%20dur%C3%A9e%20maximale,simultan%C3%A9it%C3%A9%20des%20activit%C3%A9s%2C%20etc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i.org/10.25318/82-003-x202200300001-fr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ebec.ca/sante/conseils-et-prevention/saines-habitudes-de-vi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pq.qc.ca/substances-psychoactives/alcool/dossier/alcool-recommandations-consommation-faible-risque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sz="12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Références </a:t>
            </a:r>
            <a:r>
              <a:rPr lang="fr-CA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A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Bel, S., De </a:t>
            </a:r>
            <a:r>
              <a:rPr lang="fr-CA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Ridder</a:t>
            </a:r>
            <a:r>
              <a:rPr lang="fr-CA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K., </a:t>
            </a:r>
            <a:r>
              <a:rPr lang="fr-CA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Lebacq</a:t>
            </a:r>
            <a:r>
              <a:rPr lang="fr-CA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T., Ost, C. et </a:t>
            </a:r>
            <a:r>
              <a:rPr lang="fr-CA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Teppers</a:t>
            </a:r>
            <a:r>
              <a:rPr lang="fr-CA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E. (2014). </a:t>
            </a:r>
            <a:r>
              <a:rPr lang="fr-CA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Activité physique et sédentarité : résultats de l’enquête de consommation alimentaire</a:t>
            </a:r>
            <a:r>
              <a:rPr lang="fr-CA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(publication n°2015). https://fcs.wiv-isp.be/nl/Gedeelde%20%20documenten/FRANS/PA_FR .</a:t>
            </a:r>
            <a:r>
              <a:rPr lang="fr-CA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pdf</a:t>
            </a:r>
            <a:endParaRPr lang="fr-CA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A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CA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O.M.S. (2010). Recommandations mondiales sur l’activité physique pour la santé. </a:t>
            </a:r>
            <a:r>
              <a:rPr lang="fr-CA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Genève: Éditions de l’OMS</a:t>
            </a:r>
            <a:r>
              <a:rPr lang="fr-CA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CA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95D90-77E6-40B0-8FDC-145B73F708F3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6062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u="sng" dirty="0"/>
              <a:t>Références</a:t>
            </a:r>
            <a:r>
              <a:rPr lang="fr-CA" dirty="0"/>
              <a:t> :</a:t>
            </a:r>
          </a:p>
          <a:p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Gouvernement du Québec (2021). Saines habitudes de vie. 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https://www.quebec.ca/sante/conseils-et-prevention/saines-habitudes-de-vie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(consultée le 9 février 2023). </a:t>
            </a:r>
          </a:p>
          <a:p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Gouvernement du Québec (2023). Utilisation équilibrée des écrans chez les jeunes. 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https://www.quebec.ca/sante/conseils-et-prevention/saines-habitudes-de-vie/utilisation-saine-des-ecrans-chez-les-jeunes#:~:text=R%C3%A8gle%20g%C3%A9n%C3%A9rale%2C%20la%20dur%C3%A9e%20maximale,simultan%C3%A9it%C3%A9%20des%20activit%C3%A9s%2C%20etc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  (consultée le 9 février 2023).</a:t>
            </a:r>
          </a:p>
          <a:p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Wang, C., Colley, R., Roberts, K.. Chaput, J.-P. et Thompson, W. (2022). Le sommeil chez les adultes canadiens : conclusions tirées du module de réponse rapide sur le mode de vie sain de l’Enquête sur la santé dans les collectivités canadiennes de 2020. 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https://www.doi.org/10.25318/82-003-x202200300001-fra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(consulté le 9 février 2023). </a:t>
            </a:r>
          </a:p>
          <a:p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Morin, M.-C., Chaput, M., Desjardins-Turcotte, F., Turcotte, S., Beaudoin, S. et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Berrigan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 (2021). Revue de littérature : effets de l’utilisation des écrans sur l’adoption ou non d’un mode de vie physiquement actif chez les enfants et les adolescents. Déposé à la Table sur un mode de vie physiquement actif (TMVPA), 50 pages.</a:t>
            </a:r>
          </a:p>
          <a:p>
            <a:r>
              <a:rPr lang="fr-CA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95D90-77E6-40B0-8FDC-145B73F708F3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1700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u="sng" dirty="0"/>
              <a:t>Référence</a:t>
            </a:r>
            <a:r>
              <a:rPr lang="fr-CA" dirty="0"/>
              <a:t> : </a:t>
            </a:r>
          </a:p>
          <a:p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Wang, C., Colley, R., Roberts, K.. Chaput, J.-P. et Thompson, W. (2022). Le sommeil chez les adultes canadiens : conclusions tirées du module de réponse rapide sur le mode de vie sain de l’Enquête sur la santé dans les collectivités canadiennes de 2020. 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https://www.doi.org/10.25318/82-003-x202200300001-fra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(consulté le 9 février 2023). </a:t>
            </a:r>
          </a:p>
          <a:p>
            <a:pPr marL="914400" algn="just">
              <a:lnSpc>
                <a:spcPct val="107000"/>
              </a:lnSpc>
              <a:spcAft>
                <a:spcPts val="800"/>
              </a:spcAft>
            </a:pP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95D90-77E6-40B0-8FDC-145B73F708F3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9151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u="sng" dirty="0"/>
              <a:t>Références</a:t>
            </a:r>
            <a:r>
              <a:rPr lang="fr-CA" dirty="0"/>
              <a:t> :</a:t>
            </a:r>
          </a:p>
          <a:p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Gouvernement du Québec (2021). Saines habitudes de vie. 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https://www.quebec.ca/sante/conseils-et-prevention/saines-habitudes-de-vie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(consultée le 9 février 2023). </a:t>
            </a:r>
          </a:p>
          <a:p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CA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Lavallée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B. (2018). </a:t>
            </a:r>
            <a:r>
              <a:rPr lang="fr-CA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N'avalez pas tout ce qu'on vous dit: superaliments, détox, calories et autres pièges alimentaires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Éditions </a:t>
            </a:r>
            <a:r>
              <a:rPr lang="fr-CA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LaPresse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95D90-77E6-40B0-8FDC-145B73F708F3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2308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u="sng" dirty="0"/>
              <a:t>Référence </a:t>
            </a:r>
            <a:r>
              <a:rPr lang="fr-CA" u="none" dirty="0"/>
              <a:t>: </a:t>
            </a:r>
          </a:p>
          <a:p>
            <a:endParaRPr lang="fr-CA" u="sng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 national de Santé publique du Québec (2023). Les recommandations de consommation d’alcool à faible risque. 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https://www.inspq.qc.ca/substances-psychoactives/alcool/dossier/alcool-recommandations-consommation-faible-risque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(consultée le 9 février 2023). </a:t>
            </a:r>
          </a:p>
          <a:p>
            <a:endParaRPr lang="fr-CA" u="sng" dirty="0"/>
          </a:p>
          <a:p>
            <a:endParaRPr lang="fr-CA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95D90-77E6-40B0-8FDC-145B73F708F3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41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544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698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857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140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406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151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091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443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248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000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163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92C41-0756-4F04-B484-D1A203BBE6D9}" type="datetimeFigureOut">
              <a:rPr lang="fr-CA" smtClean="0"/>
              <a:t>2023-06-07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288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svg"/><Relationship Id="rId12" Type="http://schemas.openxmlformats.org/officeDocument/2006/relationships/image" Target="../media/image24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2.png"/><Relationship Id="rId9" Type="http://schemas.openxmlformats.org/officeDocument/2006/relationships/image" Target="../media/image2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7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2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2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31.png"/><Relationship Id="rId5" Type="http://schemas.openxmlformats.org/officeDocument/2006/relationships/image" Target="../media/image2.png"/><Relationship Id="rId10" Type="http://schemas.openxmlformats.org/officeDocument/2006/relationships/image" Target="../media/image11.png"/><Relationship Id="rId4" Type="http://schemas.openxmlformats.org/officeDocument/2006/relationships/image" Target="../media/image30.png"/><Relationship Id="rId9" Type="http://schemas.openxmlformats.org/officeDocument/2006/relationships/image" Target="../media/image3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Roue de vélo, roue, dessin, transport&#10;&#10;Description générée automatiquement">
            <a:extLst>
              <a:ext uri="{FF2B5EF4-FFF2-40B4-BE49-F238E27FC236}">
                <a16:creationId xmlns:a16="http://schemas.microsoft.com/office/drawing/2014/main" id="{2097D7D1-5484-7925-4D1A-B35BE8685C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133" y="6067302"/>
            <a:ext cx="4319588" cy="6109743"/>
          </a:xfrm>
          <a:prstGeom prst="rect">
            <a:avLst/>
          </a:prstGeom>
        </p:spPr>
      </p:pic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368E61DE-5BF9-858A-276C-6DC63B7179BE}"/>
              </a:ext>
            </a:extLst>
          </p:cNvPr>
          <p:cNvSpPr/>
          <p:nvPr/>
        </p:nvSpPr>
        <p:spPr>
          <a:xfrm>
            <a:off x="1086850" y="8628375"/>
            <a:ext cx="3586749" cy="11341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CA" b="1" dirty="0">
              <a:solidFill>
                <a:srgbClr val="50BFA4"/>
              </a:solidFill>
              <a:latin typeface="Raleway" pitchFamily="2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8F7F738-20B5-3EB3-164E-DF30B9E7F7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955"/>
            <a:ext cx="6858000" cy="73011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0767081-8FC4-1EAE-D8A1-2979B4496761}"/>
              </a:ext>
            </a:extLst>
          </p:cNvPr>
          <p:cNvSpPr txBox="1"/>
          <p:nvPr/>
        </p:nvSpPr>
        <p:spPr>
          <a:xfrm>
            <a:off x="3287975" y="1567780"/>
            <a:ext cx="4356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Volet Exploration  </a:t>
            </a:r>
          </a:p>
        </p:txBody>
      </p:sp>
      <p:pic>
        <p:nvPicPr>
          <p:cNvPr id="13" name="Graphique 12" descr="Horloge avec un remplissage uni">
            <a:extLst>
              <a:ext uri="{FF2B5EF4-FFF2-40B4-BE49-F238E27FC236}">
                <a16:creationId xmlns:a16="http://schemas.microsoft.com/office/drawing/2014/main" id="{317AD3AC-F615-2D51-F6A7-C317A69409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6959" y="4991395"/>
            <a:ext cx="914401" cy="914401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CF4E9C9B-5ED8-D6F9-6FCA-8491940ACD30}"/>
              </a:ext>
            </a:extLst>
          </p:cNvPr>
          <p:cNvSpPr txBox="1"/>
          <p:nvPr/>
        </p:nvSpPr>
        <p:spPr>
          <a:xfrm>
            <a:off x="1071401" y="4978528"/>
            <a:ext cx="5629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>
                <a:solidFill>
                  <a:srgbClr val="56C1A7"/>
                </a:solidFill>
                <a:latin typeface="Arial Black" panose="020B0A04020102020204" pitchFamily="34" charset="0"/>
              </a:rPr>
              <a:t>150 MINUTES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229FA96-121F-C7B3-FF2C-8D8ACCCBB073}"/>
              </a:ext>
            </a:extLst>
          </p:cNvPr>
          <p:cNvSpPr txBox="1"/>
          <p:nvPr/>
        </p:nvSpPr>
        <p:spPr>
          <a:xfrm>
            <a:off x="276959" y="5903723"/>
            <a:ext cx="5471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1466A8"/>
                </a:solidFill>
                <a:latin typeface="Arial Black" panose="020B0A04020102020204" pitchFamily="34" charset="0"/>
              </a:rPr>
              <a:t>C’est le temps recommandé par l’OMS en matière d’activité physique modérée par semaine! </a:t>
            </a:r>
          </a:p>
        </p:txBody>
      </p:sp>
      <p:pic>
        <p:nvPicPr>
          <p:cNvPr id="18" name="Graphique 17" descr="Cœur avec battements avec un remplissage uni">
            <a:extLst>
              <a:ext uri="{FF2B5EF4-FFF2-40B4-BE49-F238E27FC236}">
                <a16:creationId xmlns:a16="http://schemas.microsoft.com/office/drawing/2014/main" id="{82C2FBFF-5D57-ADC3-9C51-165C8EE57D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7001" y="7301212"/>
            <a:ext cx="914400" cy="914400"/>
          </a:xfrm>
          <a:prstGeom prst="rect">
            <a:avLst/>
          </a:prstGeom>
        </p:spPr>
      </p:pic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CD1C66C-AD96-5B8F-460A-06BDD86C4F40}"/>
              </a:ext>
            </a:extLst>
          </p:cNvPr>
          <p:cNvSpPr/>
          <p:nvPr/>
        </p:nvSpPr>
        <p:spPr>
          <a:xfrm>
            <a:off x="1071401" y="7185121"/>
            <a:ext cx="4639734" cy="99731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657F15C-1D28-FE01-3E22-2F444F0A9E5D}"/>
              </a:ext>
            </a:extLst>
          </p:cNvPr>
          <p:cNvSpPr/>
          <p:nvPr/>
        </p:nvSpPr>
        <p:spPr>
          <a:xfrm>
            <a:off x="0" y="2889137"/>
            <a:ext cx="6858000" cy="1777707"/>
          </a:xfrm>
          <a:prstGeom prst="roundRect">
            <a:avLst/>
          </a:prstGeom>
          <a:solidFill>
            <a:srgbClr val="50BFA4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907031-44A2-DAB3-CEF2-4AFF1F808ED9}"/>
              </a:ext>
            </a:extLst>
          </p:cNvPr>
          <p:cNvSpPr txBox="1"/>
          <p:nvPr/>
        </p:nvSpPr>
        <p:spPr>
          <a:xfrm>
            <a:off x="1109133" y="7244474"/>
            <a:ext cx="4639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50BF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Ajouter l’activité physique à sa routine permet d’augmenter les fréquences cardiaques.</a:t>
            </a:r>
          </a:p>
        </p:txBody>
      </p:sp>
      <p:pic>
        <p:nvPicPr>
          <p:cNvPr id="22" name="Graphique 21" descr="Yoga avec un remplissage uni">
            <a:extLst>
              <a:ext uri="{FF2B5EF4-FFF2-40B4-BE49-F238E27FC236}">
                <a16:creationId xmlns:a16="http://schemas.microsoft.com/office/drawing/2014/main" id="{29CCB3F0-63A7-C43A-5CE2-2DB8E6B178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72451" y="8628375"/>
            <a:ext cx="914400" cy="914400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D06E6403-1433-3EDD-9324-CE8420746008}"/>
              </a:ext>
            </a:extLst>
          </p:cNvPr>
          <p:cNvSpPr txBox="1"/>
          <p:nvPr/>
        </p:nvSpPr>
        <p:spPr>
          <a:xfrm>
            <a:off x="1191360" y="8650878"/>
            <a:ext cx="3315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1600" b="1" dirty="0">
                <a:solidFill>
                  <a:srgbClr val="50BF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L’objectif est de briser la sédentarité et de bouger, même si l’activité pratiquée est à faible intensité (ex : marcher).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9650671-A85E-6200-9570-C47876602E28}"/>
              </a:ext>
            </a:extLst>
          </p:cNvPr>
          <p:cNvSpPr txBox="1"/>
          <p:nvPr/>
        </p:nvSpPr>
        <p:spPr>
          <a:xfrm>
            <a:off x="65878" y="2816564"/>
            <a:ext cx="508524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6000" dirty="0">
                <a:solidFill>
                  <a:srgbClr val="2C2F6F"/>
                </a:solidFill>
                <a:latin typeface="Arial Black" panose="020B0A04020102020204" pitchFamily="34" charset="0"/>
              </a:rPr>
              <a:t>L’ACTIVITÉ </a:t>
            </a:r>
          </a:p>
          <a:p>
            <a:r>
              <a:rPr lang="fr-CA" sz="6000" dirty="0">
                <a:solidFill>
                  <a:srgbClr val="2C2F6F"/>
                </a:solidFill>
                <a:latin typeface="Arial Black" panose="020B0A04020102020204" pitchFamily="34" charset="0"/>
              </a:rPr>
              <a:t>PHYSIQUE 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F9CBC5E-D844-5FA8-1339-1546A6818872}"/>
              </a:ext>
            </a:extLst>
          </p:cNvPr>
          <p:cNvSpPr txBox="1"/>
          <p:nvPr/>
        </p:nvSpPr>
        <p:spPr>
          <a:xfrm>
            <a:off x="4574648" y="3945524"/>
            <a:ext cx="5491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i="1" dirty="0">
                <a:solidFill>
                  <a:srgbClr val="1466A8"/>
                </a:solidFill>
                <a:latin typeface="Raleway" pitchFamily="2" charset="0"/>
              </a:rPr>
              <a:t>UNE SAINE HABITUDE </a:t>
            </a:r>
          </a:p>
          <a:p>
            <a:r>
              <a:rPr lang="fr-CA" sz="1600" b="1" i="1" dirty="0">
                <a:solidFill>
                  <a:srgbClr val="1466A8"/>
                </a:solidFill>
                <a:latin typeface="Raleway" pitchFamily="2" charset="0"/>
              </a:rPr>
              <a:t>DE VIE À ADOPTER</a:t>
            </a:r>
          </a:p>
        </p:txBody>
      </p:sp>
      <p:pic>
        <p:nvPicPr>
          <p:cNvPr id="8" name="Graphique 7" descr="Water-polo avec un remplissage uni">
            <a:extLst>
              <a:ext uri="{FF2B5EF4-FFF2-40B4-BE49-F238E27FC236}">
                <a16:creationId xmlns:a16="http://schemas.microsoft.com/office/drawing/2014/main" id="{5987AF20-8BF5-9FED-1666-0A31E613C4C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833563" y="2374481"/>
            <a:ext cx="1755143" cy="1755143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78218220-348F-72ED-4F88-577A8628131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852250"/>
            <a:ext cx="3513884" cy="154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1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DA285B2F-A933-F536-D833-D7A8A8C01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955"/>
            <a:ext cx="6858000" cy="86774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A1163EA-3F9E-3024-9BCB-E9D806753772}"/>
              </a:ext>
            </a:extLst>
          </p:cNvPr>
          <p:cNvSpPr txBox="1"/>
          <p:nvPr/>
        </p:nvSpPr>
        <p:spPr>
          <a:xfrm>
            <a:off x="3290078" y="1591489"/>
            <a:ext cx="4356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Volet Exploration  </a:t>
            </a:r>
          </a:p>
        </p:txBody>
      </p:sp>
      <p:pic>
        <p:nvPicPr>
          <p:cNvPr id="11" name="Image 10" descr="Une image contenant dessin humoristique, capture d’écran&#10;&#10;Description générée automatiquement">
            <a:extLst>
              <a:ext uri="{FF2B5EF4-FFF2-40B4-BE49-F238E27FC236}">
                <a16:creationId xmlns:a16="http://schemas.microsoft.com/office/drawing/2014/main" id="{4C57D805-9484-FBFC-994D-4CBB61FF87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6557"/>
            <a:ext cx="5623499" cy="795403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0462AFBD-9543-09A7-5483-60849BD7BA2D}"/>
              </a:ext>
            </a:extLst>
          </p:cNvPr>
          <p:cNvSpPr txBox="1"/>
          <p:nvPr/>
        </p:nvSpPr>
        <p:spPr>
          <a:xfrm>
            <a:off x="-135467" y="2491858"/>
            <a:ext cx="6256868" cy="2038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CA" sz="4000" dirty="0">
                <a:solidFill>
                  <a:srgbClr val="1466A8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TEMPS D’ÉCRAN ET </a:t>
            </a:r>
            <a:r>
              <a:rPr lang="fr-CA" sz="4000" dirty="0">
                <a:solidFill>
                  <a:srgbClr val="82848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BIEN-ÊTRE NUMÉRIQUE </a:t>
            </a:r>
            <a:endParaRPr lang="fr-CA" sz="4000" dirty="0">
              <a:solidFill>
                <a:srgbClr val="828483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Graphique 16" descr="Soin avec un remplissage uni">
            <a:extLst>
              <a:ext uri="{FF2B5EF4-FFF2-40B4-BE49-F238E27FC236}">
                <a16:creationId xmlns:a16="http://schemas.microsoft.com/office/drawing/2014/main" id="{4BBB52B0-71E6-DFAF-1AE7-8AF0C93D10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56107" y="3166629"/>
            <a:ext cx="1267884" cy="1267884"/>
          </a:xfrm>
          <a:prstGeom prst="rect">
            <a:avLst/>
          </a:prstGeom>
        </p:spPr>
      </p:pic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E065F1FD-D4D7-38D8-98F6-A032339419EF}"/>
              </a:ext>
            </a:extLst>
          </p:cNvPr>
          <p:cNvSpPr/>
          <p:nvPr/>
        </p:nvSpPr>
        <p:spPr>
          <a:xfrm>
            <a:off x="464034" y="4984404"/>
            <a:ext cx="592667" cy="558800"/>
          </a:xfrm>
          <a:prstGeom prst="rightArrow">
            <a:avLst/>
          </a:prstGeom>
          <a:solidFill>
            <a:srgbClr val="50BF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39317F7-018F-D7D3-90DC-7A9A1C2B0288}"/>
              </a:ext>
            </a:extLst>
          </p:cNvPr>
          <p:cNvSpPr txBox="1"/>
          <p:nvPr/>
        </p:nvSpPr>
        <p:spPr>
          <a:xfrm>
            <a:off x="1058334" y="5016358"/>
            <a:ext cx="523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</a:rPr>
              <a:t>L’utilisation des écrans pour le divertissement devrait se limiter à </a:t>
            </a:r>
            <a:r>
              <a:rPr lang="fr-CA" b="1" dirty="0">
                <a:solidFill>
                  <a:srgbClr val="1466A8"/>
                </a:solidFill>
                <a:latin typeface="Raleway" pitchFamily="2" charset="0"/>
              </a:rPr>
              <a:t>2h</a:t>
            </a:r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</a:rPr>
              <a:t> par jour pour les jeunes. </a:t>
            </a:r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39804102-1C7C-C21F-93FF-3C047EDF167D}"/>
              </a:ext>
            </a:extLst>
          </p:cNvPr>
          <p:cNvSpPr/>
          <p:nvPr/>
        </p:nvSpPr>
        <p:spPr>
          <a:xfrm>
            <a:off x="464034" y="5728518"/>
            <a:ext cx="592667" cy="558800"/>
          </a:xfrm>
          <a:prstGeom prst="rightArrow">
            <a:avLst/>
          </a:prstGeom>
          <a:solidFill>
            <a:srgbClr val="50BF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BD3B54C-9819-C02E-D09F-DA806A68D00A}"/>
              </a:ext>
            </a:extLst>
          </p:cNvPr>
          <p:cNvSpPr txBox="1"/>
          <p:nvPr/>
        </p:nvSpPr>
        <p:spPr>
          <a:xfrm>
            <a:off x="1058334" y="5867761"/>
            <a:ext cx="523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</a:rPr>
              <a:t>Pour les adultes, il s’agit de </a:t>
            </a:r>
            <a:r>
              <a:rPr lang="fr-CA" b="1" dirty="0">
                <a:solidFill>
                  <a:srgbClr val="1466A8"/>
                </a:solidFill>
                <a:latin typeface="Raleway" pitchFamily="2" charset="0"/>
              </a:rPr>
              <a:t>3h</a:t>
            </a:r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</a:rPr>
              <a:t> par jour. 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94C3976E-D6D8-99F0-ECB7-160EB42A9D12}"/>
              </a:ext>
            </a:extLst>
          </p:cNvPr>
          <p:cNvSpPr/>
          <p:nvPr/>
        </p:nvSpPr>
        <p:spPr>
          <a:xfrm>
            <a:off x="1622335" y="6476048"/>
            <a:ext cx="5623499" cy="121372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61345FD-6036-37B2-F150-DAEC36B51BB4}"/>
              </a:ext>
            </a:extLst>
          </p:cNvPr>
          <p:cNvSpPr txBox="1"/>
          <p:nvPr/>
        </p:nvSpPr>
        <p:spPr>
          <a:xfrm>
            <a:off x="1730580" y="6605871"/>
            <a:ext cx="5096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latin typeface="Arial Black" panose="020B0A04020102020204" pitchFamily="34" charset="0"/>
              </a:rPr>
              <a:t>ATTENTION!</a:t>
            </a:r>
          </a:p>
          <a:p>
            <a:r>
              <a:rPr lang="fr-CA" sz="1600" b="1" dirty="0">
                <a:solidFill>
                  <a:srgbClr val="56C1A7"/>
                </a:solidFill>
                <a:latin typeface="Arial Black" panose="020B0A04020102020204" pitchFamily="34" charset="0"/>
              </a:rPr>
              <a:t>Ce que tu consultes sur tes écrans peut avoir des effets sur ton bien-être </a:t>
            </a:r>
          </a:p>
        </p:txBody>
      </p:sp>
      <p:pic>
        <p:nvPicPr>
          <p:cNvPr id="26" name="Graphique 25" descr="Mégaphone1 contour">
            <a:extLst>
              <a:ext uri="{FF2B5EF4-FFF2-40B4-BE49-F238E27FC236}">
                <a16:creationId xmlns:a16="http://schemas.microsoft.com/office/drawing/2014/main" id="{E574B9B3-2C55-0937-DD7B-5AB3CAD9C8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89521" y="6187694"/>
            <a:ext cx="914400" cy="914400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6FE16041-3724-16BC-DF6F-22FFE058435D}"/>
              </a:ext>
            </a:extLst>
          </p:cNvPr>
          <p:cNvSpPr txBox="1"/>
          <p:nvPr/>
        </p:nvSpPr>
        <p:spPr>
          <a:xfrm>
            <a:off x="1589771" y="7876297"/>
            <a:ext cx="56234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1466A8"/>
                </a:solidFill>
                <a:latin typeface="Arial Black" panose="020B0A04020102020204" pitchFamily="34" charset="0"/>
              </a:rPr>
              <a:t>Le temps passé sur tes écrans augmente également la sédentarité, ce que nous souhaitons éviter lors de l’adoption de saines habitudes de vie!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CC0E32-4CDB-6944-95DB-28B8CED5E7B9}"/>
              </a:ext>
            </a:extLst>
          </p:cNvPr>
          <p:cNvSpPr/>
          <p:nvPr/>
        </p:nvSpPr>
        <p:spPr>
          <a:xfrm>
            <a:off x="-841622" y="7961425"/>
            <a:ext cx="1513652" cy="940204"/>
          </a:xfrm>
          <a:prstGeom prst="rect">
            <a:avLst/>
          </a:prstGeom>
          <a:solidFill>
            <a:srgbClr val="14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7AFA9FE-5AFC-2E18-1115-12A2BD880E61}"/>
              </a:ext>
            </a:extLst>
          </p:cNvPr>
          <p:cNvSpPr txBox="1"/>
          <p:nvPr/>
        </p:nvSpPr>
        <p:spPr>
          <a:xfrm>
            <a:off x="334433" y="4462360"/>
            <a:ext cx="562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i="1" dirty="0">
                <a:solidFill>
                  <a:srgbClr val="56C1A7"/>
                </a:solidFill>
                <a:latin typeface="Raleway" pitchFamily="2" charset="0"/>
              </a:rPr>
              <a:t>UNE HABITUDE À SURVEILLER!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F0CB64-FD76-7667-FBB6-A521C9C6CC6C}"/>
              </a:ext>
            </a:extLst>
          </p:cNvPr>
          <p:cNvSpPr/>
          <p:nvPr/>
        </p:nvSpPr>
        <p:spPr>
          <a:xfrm>
            <a:off x="724249" y="7961425"/>
            <a:ext cx="858146" cy="940204"/>
          </a:xfrm>
          <a:prstGeom prst="rect">
            <a:avLst/>
          </a:prstGeom>
          <a:solidFill>
            <a:srgbClr val="56C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F54DC72-DF4B-274A-9128-486C53F5F6EF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26362" y="868183"/>
            <a:ext cx="3513884" cy="154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6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DA285B2F-A933-F536-D833-D7A8A8C01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955"/>
            <a:ext cx="6858000" cy="83325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A1163EA-3F9E-3024-9BCB-E9D806753772}"/>
              </a:ext>
            </a:extLst>
          </p:cNvPr>
          <p:cNvSpPr txBox="1"/>
          <p:nvPr/>
        </p:nvSpPr>
        <p:spPr>
          <a:xfrm>
            <a:off x="3254439" y="1609873"/>
            <a:ext cx="4356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Volet Exploration 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462AFBD-9543-09A7-5483-60849BD7BA2D}"/>
              </a:ext>
            </a:extLst>
          </p:cNvPr>
          <p:cNvSpPr txBox="1"/>
          <p:nvPr/>
        </p:nvSpPr>
        <p:spPr>
          <a:xfrm>
            <a:off x="2420619" y="3575584"/>
            <a:ext cx="6256868" cy="721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CA" sz="4000" dirty="0">
                <a:solidFill>
                  <a:srgbClr val="50BFA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SOMMEIL </a:t>
            </a:r>
            <a:endParaRPr lang="fr-CA" sz="4000" dirty="0">
              <a:solidFill>
                <a:srgbClr val="50BFA4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Une image contenant dessin humoristique, illustration&#10;&#10;Description générée automatiquement">
            <a:extLst>
              <a:ext uri="{FF2B5EF4-FFF2-40B4-BE49-F238E27FC236}">
                <a16:creationId xmlns:a16="http://schemas.microsoft.com/office/drawing/2014/main" id="{83B7D366-AF20-DFEC-97ED-1CE6CCD1D79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02" t="55728"/>
          <a:stretch/>
        </p:blipFill>
        <p:spPr>
          <a:xfrm>
            <a:off x="238597" y="2388718"/>
            <a:ext cx="2597425" cy="282389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FCC51D6-6C29-8A78-7BB3-F9DAF6567766}"/>
              </a:ext>
            </a:extLst>
          </p:cNvPr>
          <p:cNvSpPr txBox="1"/>
          <p:nvPr/>
        </p:nvSpPr>
        <p:spPr>
          <a:xfrm>
            <a:off x="2884456" y="4206597"/>
            <a:ext cx="5096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i="1" dirty="0">
                <a:solidFill>
                  <a:srgbClr val="1466A8"/>
                </a:solidFill>
                <a:latin typeface="Raleway" pitchFamily="2" charset="0"/>
              </a:rPr>
              <a:t>UNE HABITUDE À NE PAS NÉGLIGER! </a:t>
            </a:r>
            <a:endParaRPr lang="fr-CA" sz="1100" b="1" i="1" dirty="0">
              <a:solidFill>
                <a:srgbClr val="1466A8"/>
              </a:solidFill>
              <a:latin typeface="Raleway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2A61E45-4D15-31D9-993D-074E3DC7E39D}"/>
              </a:ext>
            </a:extLst>
          </p:cNvPr>
          <p:cNvSpPr txBox="1"/>
          <p:nvPr/>
        </p:nvSpPr>
        <p:spPr>
          <a:xfrm>
            <a:off x="371687" y="5883418"/>
            <a:ext cx="4097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rgbClr val="1466A8"/>
                </a:solidFill>
                <a:latin typeface="Arial Black" panose="020B0A04020102020204" pitchFamily="34" charset="0"/>
              </a:rPr>
              <a:t>7 À 9 HEURES</a:t>
            </a:r>
          </a:p>
        </p:txBody>
      </p:sp>
      <p:pic>
        <p:nvPicPr>
          <p:cNvPr id="14" name="Graphique 13" descr="Coche avec un remplissage uni">
            <a:extLst>
              <a:ext uri="{FF2B5EF4-FFF2-40B4-BE49-F238E27FC236}">
                <a16:creationId xmlns:a16="http://schemas.microsoft.com/office/drawing/2014/main" id="{914A27C2-4C56-85E2-F0DC-DA9163580B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4456" y="5825977"/>
            <a:ext cx="503767" cy="503767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A2188FC6-363C-7F31-DAFD-CBD7EBF13F3F}"/>
              </a:ext>
            </a:extLst>
          </p:cNvPr>
          <p:cNvSpPr txBox="1"/>
          <p:nvPr/>
        </p:nvSpPr>
        <p:spPr>
          <a:xfrm>
            <a:off x="371687" y="6371978"/>
            <a:ext cx="4097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rgbClr val="828483"/>
                </a:solidFill>
                <a:latin typeface="Arial Black" panose="020B0A04020102020204" pitchFamily="34" charset="0"/>
              </a:rPr>
              <a:t>SOMMEIL DE QUALITÉ</a:t>
            </a:r>
          </a:p>
        </p:txBody>
      </p:sp>
      <p:pic>
        <p:nvPicPr>
          <p:cNvPr id="21" name="Graphique 20" descr="Coche avec un remplissage uni">
            <a:extLst>
              <a:ext uri="{FF2B5EF4-FFF2-40B4-BE49-F238E27FC236}">
                <a16:creationId xmlns:a16="http://schemas.microsoft.com/office/drawing/2014/main" id="{1B7A5856-9EF2-B508-04DA-DDAFBD6849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54569" y="6293182"/>
            <a:ext cx="503767" cy="503767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F68562AE-8697-EAC2-82C9-28C462F9F2BE}"/>
              </a:ext>
            </a:extLst>
          </p:cNvPr>
          <p:cNvSpPr txBox="1"/>
          <p:nvPr/>
        </p:nvSpPr>
        <p:spPr>
          <a:xfrm>
            <a:off x="371686" y="6861904"/>
            <a:ext cx="59783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400" dirty="0">
                <a:solidFill>
                  <a:srgbClr val="1466A8"/>
                </a:solidFill>
                <a:latin typeface="Arial Black" panose="020B0A04020102020204" pitchFamily="34" charset="0"/>
              </a:rPr>
              <a:t>SELON UN HORAIRE RÉGULIER</a:t>
            </a:r>
          </a:p>
        </p:txBody>
      </p:sp>
      <p:pic>
        <p:nvPicPr>
          <p:cNvPr id="32" name="Graphique 31" descr="Coche avec un remplissage uni">
            <a:extLst>
              <a:ext uri="{FF2B5EF4-FFF2-40B4-BE49-F238E27FC236}">
                <a16:creationId xmlns:a16="http://schemas.microsoft.com/office/drawing/2014/main" id="{4EB082C1-3A19-D366-9D27-31BE11AA1F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69518" y="6843316"/>
            <a:ext cx="503767" cy="503767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2A3020DA-8829-00E8-C3CB-F530229B4D37}"/>
              </a:ext>
            </a:extLst>
          </p:cNvPr>
          <p:cNvSpPr txBox="1"/>
          <p:nvPr/>
        </p:nvSpPr>
        <p:spPr>
          <a:xfrm>
            <a:off x="371687" y="7336088"/>
            <a:ext cx="59783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400" dirty="0">
                <a:solidFill>
                  <a:srgbClr val="828483"/>
                </a:solidFill>
                <a:latin typeface="Arial Black" panose="020B0A04020102020204" pitchFamily="34" charset="0"/>
              </a:rPr>
              <a:t>LIMITER LES ÉCRANS DANS TA CHAMBRE À COUCHER </a:t>
            </a:r>
          </a:p>
        </p:txBody>
      </p:sp>
      <p:pic>
        <p:nvPicPr>
          <p:cNvPr id="34" name="Graphique 33" descr="Coche avec un remplissage uni">
            <a:extLst>
              <a:ext uri="{FF2B5EF4-FFF2-40B4-BE49-F238E27FC236}">
                <a16:creationId xmlns:a16="http://schemas.microsoft.com/office/drawing/2014/main" id="{4BF52515-D5A2-8EDE-9D20-3D5CD37D42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30639" y="7658114"/>
            <a:ext cx="503767" cy="503767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A5FF5752-B46E-54A2-4F3B-08564FAAE656}"/>
              </a:ext>
            </a:extLst>
          </p:cNvPr>
          <p:cNvSpPr txBox="1"/>
          <p:nvPr/>
        </p:nvSpPr>
        <p:spPr>
          <a:xfrm>
            <a:off x="371686" y="8180988"/>
            <a:ext cx="5520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rgbClr val="1466A8"/>
                </a:solidFill>
                <a:latin typeface="Arial Black" panose="020B0A04020102020204" pitchFamily="34" charset="0"/>
              </a:rPr>
              <a:t>ÉTEINDRE TES ÉCRANS 30 MINUTES AVANT DE DORMIR</a:t>
            </a:r>
          </a:p>
        </p:txBody>
      </p:sp>
      <p:pic>
        <p:nvPicPr>
          <p:cNvPr id="38" name="Graphique 37" descr="Coche avec un remplissage uni">
            <a:extLst>
              <a:ext uri="{FF2B5EF4-FFF2-40B4-BE49-F238E27FC236}">
                <a16:creationId xmlns:a16="http://schemas.microsoft.com/office/drawing/2014/main" id="{1489131A-83E6-17F4-9303-3B08F36707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88871" y="8447124"/>
            <a:ext cx="503767" cy="503767"/>
          </a:xfrm>
          <a:prstGeom prst="rect">
            <a:avLst/>
          </a:prstGeom>
        </p:spPr>
      </p:pic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8714AA3D-C453-B2E9-6133-CEC0C447EB9D}"/>
              </a:ext>
            </a:extLst>
          </p:cNvPr>
          <p:cNvSpPr/>
          <p:nvPr/>
        </p:nvSpPr>
        <p:spPr>
          <a:xfrm>
            <a:off x="1042033" y="9570839"/>
            <a:ext cx="5623499" cy="1296353"/>
          </a:xfrm>
          <a:prstGeom prst="roundRect">
            <a:avLst/>
          </a:prstGeom>
          <a:noFill/>
          <a:ln>
            <a:solidFill>
              <a:srgbClr val="56C1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E344815-E2CC-B655-AAB9-0BB630AC600A}"/>
              </a:ext>
            </a:extLst>
          </p:cNvPr>
          <p:cNvSpPr txBox="1"/>
          <p:nvPr/>
        </p:nvSpPr>
        <p:spPr>
          <a:xfrm>
            <a:off x="1042033" y="9624629"/>
            <a:ext cx="5141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56C1A7"/>
                </a:solidFill>
                <a:latin typeface="Raleway" pitchFamily="2" charset="0"/>
              </a:rPr>
              <a:t>La pratique de l’activité physique et la diminution du temps passé sur les écrans sont deux facteurs qui peuvent influencer la qualité de ton sommeil ! </a:t>
            </a:r>
          </a:p>
        </p:txBody>
      </p:sp>
      <p:pic>
        <p:nvPicPr>
          <p:cNvPr id="44" name="Graphique 43" descr="Lumières allumées avec un remplissage uni">
            <a:extLst>
              <a:ext uri="{FF2B5EF4-FFF2-40B4-BE49-F238E27FC236}">
                <a16:creationId xmlns:a16="http://schemas.microsoft.com/office/drawing/2014/main" id="{D5D08261-348C-F8FC-8DA3-4E4133EA01B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26217" y="8739587"/>
            <a:ext cx="914400" cy="101856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E946E0BD-3E3B-C58F-E47B-739F20945C42}"/>
              </a:ext>
            </a:extLst>
          </p:cNvPr>
          <p:cNvSpPr/>
          <p:nvPr/>
        </p:nvSpPr>
        <p:spPr>
          <a:xfrm>
            <a:off x="2956665" y="3249570"/>
            <a:ext cx="3457077" cy="269722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3EC970-64CB-671B-4FEB-6C1CDC69D452}"/>
              </a:ext>
            </a:extLst>
          </p:cNvPr>
          <p:cNvSpPr/>
          <p:nvPr/>
        </p:nvSpPr>
        <p:spPr>
          <a:xfrm>
            <a:off x="2956665" y="4639421"/>
            <a:ext cx="3457077" cy="269722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F88CDEF-697D-6ABE-4A26-F51A014247FD}"/>
              </a:ext>
            </a:extLst>
          </p:cNvPr>
          <p:cNvSpPr txBox="1"/>
          <p:nvPr/>
        </p:nvSpPr>
        <p:spPr>
          <a:xfrm>
            <a:off x="-153135" y="5354957"/>
            <a:ext cx="5978314" cy="406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CA" sz="2000" b="1" i="1" dirty="0">
                <a:solidFill>
                  <a:srgbClr val="56C1A7"/>
                </a:solidFill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 bons réflexes à adopter :</a:t>
            </a:r>
            <a:endParaRPr lang="fr-CA" sz="2000" b="1" i="1" dirty="0">
              <a:solidFill>
                <a:srgbClr val="56C1A7"/>
              </a:solidFill>
              <a:effectLst/>
              <a:latin typeface="Raleway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A5FD3AA-58E5-D1A9-89C6-25C8BF4DC89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986" y="969762"/>
            <a:ext cx="3365014" cy="147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5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DA285B2F-A933-F536-D833-D7A8A8C01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955"/>
            <a:ext cx="6858000" cy="86804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A1163EA-3F9E-3024-9BCB-E9D806753772}"/>
              </a:ext>
            </a:extLst>
          </p:cNvPr>
          <p:cNvSpPr txBox="1"/>
          <p:nvPr/>
        </p:nvSpPr>
        <p:spPr>
          <a:xfrm>
            <a:off x="3171543" y="1611976"/>
            <a:ext cx="4356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Volet Exploration  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7AF590F4-E19B-A0BF-31D2-F058BB5B8C98}"/>
              </a:ext>
            </a:extLst>
          </p:cNvPr>
          <p:cNvSpPr/>
          <p:nvPr/>
        </p:nvSpPr>
        <p:spPr>
          <a:xfrm>
            <a:off x="238597" y="2491858"/>
            <a:ext cx="4842934" cy="869383"/>
          </a:xfrm>
          <a:prstGeom prst="roundRect">
            <a:avLst/>
          </a:prstGeom>
          <a:solidFill>
            <a:srgbClr val="E6E6E6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462AFBD-9543-09A7-5483-60849BD7BA2D}"/>
              </a:ext>
            </a:extLst>
          </p:cNvPr>
          <p:cNvSpPr txBox="1"/>
          <p:nvPr/>
        </p:nvSpPr>
        <p:spPr>
          <a:xfrm>
            <a:off x="-279402" y="2577655"/>
            <a:ext cx="6256868" cy="721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CA" sz="4000" dirty="0">
                <a:solidFill>
                  <a:srgbClr val="1466A8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L’ALIMENTATION</a:t>
            </a:r>
            <a:endParaRPr lang="fr-CA" sz="4000" dirty="0">
              <a:solidFill>
                <a:srgbClr val="1466A8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FCC51D6-6C29-8A78-7BB3-F9DAF6567766}"/>
              </a:ext>
            </a:extLst>
          </p:cNvPr>
          <p:cNvSpPr txBox="1"/>
          <p:nvPr/>
        </p:nvSpPr>
        <p:spPr>
          <a:xfrm>
            <a:off x="238597" y="3447038"/>
            <a:ext cx="5096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i="1" dirty="0">
                <a:solidFill>
                  <a:srgbClr val="828483"/>
                </a:solidFill>
                <a:latin typeface="Raleway" pitchFamily="2" charset="0"/>
              </a:rPr>
              <a:t>UN ÉQUILIBRE À TROUVER </a:t>
            </a:r>
            <a:endParaRPr lang="fr-CA" sz="1100" b="1" i="1" dirty="0">
              <a:solidFill>
                <a:srgbClr val="828483"/>
              </a:solidFill>
              <a:latin typeface="Raleway" pitchFamily="2" charset="0"/>
            </a:endParaRPr>
          </a:p>
        </p:txBody>
      </p:sp>
      <p:pic>
        <p:nvPicPr>
          <p:cNvPr id="5" name="Image 4" descr="Une image contenant Dessin d’enfant, conception, illustration&#10;&#10;Description générée automatiquement">
            <a:extLst>
              <a:ext uri="{FF2B5EF4-FFF2-40B4-BE49-F238E27FC236}">
                <a16:creationId xmlns:a16="http://schemas.microsoft.com/office/drawing/2014/main" id="{425F8453-8B02-2463-3C69-506284B4435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45" r="50617"/>
          <a:stretch/>
        </p:blipFill>
        <p:spPr>
          <a:xfrm>
            <a:off x="0" y="8547903"/>
            <a:ext cx="2865553" cy="3697887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109B56DA-FCD4-325B-C929-5750354ED099}"/>
              </a:ext>
            </a:extLst>
          </p:cNvPr>
          <p:cNvSpPr txBox="1"/>
          <p:nvPr/>
        </p:nvSpPr>
        <p:spPr>
          <a:xfrm>
            <a:off x="1314450" y="7980734"/>
            <a:ext cx="54483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fr-CA" b="1" dirty="0">
                <a:solidFill>
                  <a:srgbClr val="50BFA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</a:t>
            </a:r>
            <a:r>
              <a:rPr lang="fr-CA" sz="1800" b="1" dirty="0">
                <a:solidFill>
                  <a:srgbClr val="50BFA4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ALIMENTS ULTRA-TRANSFORMÉS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41710AD-7EBA-6547-1889-A0316CDE6C2A}"/>
              </a:ext>
            </a:extLst>
          </p:cNvPr>
          <p:cNvSpPr txBox="1"/>
          <p:nvPr/>
        </p:nvSpPr>
        <p:spPr>
          <a:xfrm>
            <a:off x="43110" y="3944545"/>
            <a:ext cx="6256867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fr-CA" b="1" dirty="0">
                <a:solidFill>
                  <a:srgbClr val="1466A8"/>
                </a:solidFill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Une assiette équilibrée correspond à :</a:t>
            </a:r>
            <a:endParaRPr lang="fr-CA" sz="1800" b="1" dirty="0">
              <a:solidFill>
                <a:srgbClr val="1466A8"/>
              </a:solidFill>
              <a:effectLst/>
              <a:latin typeface="Raleway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Graphique 17" descr="Sphères de Harvey 25% avec un remplissage uni">
            <a:extLst>
              <a:ext uri="{FF2B5EF4-FFF2-40B4-BE49-F238E27FC236}">
                <a16:creationId xmlns:a16="http://schemas.microsoft.com/office/drawing/2014/main" id="{5388E7F2-38E2-208F-FD0D-181FD34B43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0542" y="4579582"/>
            <a:ext cx="736600" cy="736600"/>
          </a:xfrm>
          <a:prstGeom prst="rect">
            <a:avLst/>
          </a:prstGeom>
        </p:spPr>
      </p:pic>
      <p:pic>
        <p:nvPicPr>
          <p:cNvPr id="19" name="Graphique 18" descr="Sphères de Harvey 25% avec un remplissage uni">
            <a:extLst>
              <a:ext uri="{FF2B5EF4-FFF2-40B4-BE49-F238E27FC236}">
                <a16:creationId xmlns:a16="http://schemas.microsoft.com/office/drawing/2014/main" id="{C609A5FE-5C45-F77C-9119-625514EA8E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8597" y="5381234"/>
            <a:ext cx="736600" cy="736600"/>
          </a:xfrm>
          <a:prstGeom prst="rect">
            <a:avLst/>
          </a:prstGeom>
        </p:spPr>
      </p:pic>
      <p:pic>
        <p:nvPicPr>
          <p:cNvPr id="22" name="Graphique 21" descr="Sphères de Harvey 50% avec un remplissage uni">
            <a:extLst>
              <a:ext uri="{FF2B5EF4-FFF2-40B4-BE49-F238E27FC236}">
                <a16:creationId xmlns:a16="http://schemas.microsoft.com/office/drawing/2014/main" id="{CD138266-F27C-0820-53F9-3CF0783410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8597" y="6194773"/>
            <a:ext cx="761766" cy="761766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EF3BE59A-6C76-5DC1-255C-8D08DB486318}"/>
              </a:ext>
            </a:extLst>
          </p:cNvPr>
          <p:cNvSpPr txBox="1"/>
          <p:nvPr/>
        </p:nvSpPr>
        <p:spPr>
          <a:xfrm>
            <a:off x="975197" y="6230278"/>
            <a:ext cx="585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1466A8"/>
                </a:solidFill>
                <a:latin typeface="Arial Black" panose="020B0A04020102020204" pitchFamily="34" charset="0"/>
              </a:rPr>
              <a:t>LÉGUMES </a:t>
            </a:r>
          </a:p>
          <a:p>
            <a:r>
              <a:rPr lang="fr-CA" dirty="0">
                <a:latin typeface="Raleway" pitchFamily="2" charset="0"/>
              </a:rPr>
              <a:t>(ex : brocolis, carottes, champignons, épinards)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312C423-B3BA-6039-94F2-43C59555BC0C}"/>
              </a:ext>
            </a:extLst>
          </p:cNvPr>
          <p:cNvSpPr txBox="1"/>
          <p:nvPr/>
        </p:nvSpPr>
        <p:spPr>
          <a:xfrm>
            <a:off x="975197" y="5381234"/>
            <a:ext cx="585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1466A8"/>
                </a:solidFill>
                <a:latin typeface="Arial Black" panose="020B0A04020102020204" pitchFamily="34" charset="0"/>
              </a:rPr>
              <a:t>GRAINS ENTIERS </a:t>
            </a:r>
          </a:p>
          <a:p>
            <a:r>
              <a:rPr lang="fr-CA" dirty="0">
                <a:latin typeface="Raleway" pitchFamily="2" charset="0"/>
              </a:rPr>
              <a:t>(ex : riz, quinoa, pâtes, couscous de blé)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8F4B1E4-13F8-AE7B-1CFD-A6E27A105DD8}"/>
              </a:ext>
            </a:extLst>
          </p:cNvPr>
          <p:cNvSpPr txBox="1"/>
          <p:nvPr/>
        </p:nvSpPr>
        <p:spPr>
          <a:xfrm>
            <a:off x="1004831" y="4535442"/>
            <a:ext cx="585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1466A8"/>
                </a:solidFill>
                <a:latin typeface="Arial Black" panose="020B0A04020102020204" pitchFamily="34" charset="0"/>
              </a:rPr>
              <a:t>PROTÉINES</a:t>
            </a:r>
          </a:p>
          <a:p>
            <a:r>
              <a:rPr lang="fr-CA" dirty="0">
                <a:latin typeface="Raleway" pitchFamily="2" charset="0"/>
              </a:rPr>
              <a:t>(ex : viande, poisson, tofu, œuf)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36C9C60-0C42-0E1A-B466-3F1DA71679E8}"/>
              </a:ext>
            </a:extLst>
          </p:cNvPr>
          <p:cNvSpPr txBox="1"/>
          <p:nvPr/>
        </p:nvSpPr>
        <p:spPr>
          <a:xfrm>
            <a:off x="1314450" y="7328167"/>
            <a:ext cx="5448300" cy="671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fr-CA" sz="1800" dirty="0">
                <a:solidFill>
                  <a:srgbClr val="828483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également recommandé de limiter la consommation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A871077-9261-B95F-E4D7-45A039264F10}"/>
              </a:ext>
            </a:extLst>
          </p:cNvPr>
          <p:cNvSpPr txBox="1"/>
          <p:nvPr/>
        </p:nvSpPr>
        <p:spPr>
          <a:xfrm>
            <a:off x="1314449" y="8355503"/>
            <a:ext cx="4655914" cy="671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fr-CA" sz="1800" dirty="0">
                <a:solidFill>
                  <a:srgbClr val="828483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 ils </a:t>
            </a:r>
            <a:r>
              <a:rPr lang="fr-CA" dirty="0">
                <a:solidFill>
                  <a:srgbClr val="82848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souvent accompagnés d’une longue liste d’ingrédients. </a:t>
            </a:r>
            <a:endParaRPr lang="fr-CA" sz="1800" dirty="0">
              <a:solidFill>
                <a:srgbClr val="828483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1CEA65E-429E-0CB5-00A2-0C28363CEECF}"/>
              </a:ext>
            </a:extLst>
          </p:cNvPr>
          <p:cNvSpPr/>
          <p:nvPr/>
        </p:nvSpPr>
        <p:spPr>
          <a:xfrm>
            <a:off x="1192638" y="7301922"/>
            <a:ext cx="243623" cy="1645962"/>
          </a:xfrm>
          <a:prstGeom prst="rect">
            <a:avLst/>
          </a:prstGeom>
          <a:solidFill>
            <a:srgbClr val="50BF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5F19078-3400-18BA-C2E2-58FAEB63548D}"/>
              </a:ext>
            </a:extLst>
          </p:cNvPr>
          <p:cNvSpPr txBox="1"/>
          <p:nvPr/>
        </p:nvSpPr>
        <p:spPr>
          <a:xfrm>
            <a:off x="2084330" y="9306678"/>
            <a:ext cx="509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i="1" dirty="0">
                <a:solidFill>
                  <a:srgbClr val="828483"/>
                </a:solidFill>
                <a:latin typeface="Raleway" pitchFamily="2" charset="0"/>
              </a:rPr>
              <a:t>PETIT RAPPEL! </a:t>
            </a:r>
            <a:endParaRPr lang="fr-CA" sz="1600" b="1" i="1" dirty="0">
              <a:solidFill>
                <a:srgbClr val="828483"/>
              </a:solidFill>
              <a:latin typeface="Raleway" pitchFamily="2" charset="0"/>
            </a:endParaRP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AC3DA030-03BC-4520-B709-14854FA8D681}"/>
              </a:ext>
            </a:extLst>
          </p:cNvPr>
          <p:cNvSpPr/>
          <p:nvPr/>
        </p:nvSpPr>
        <p:spPr>
          <a:xfrm>
            <a:off x="2084330" y="9798226"/>
            <a:ext cx="5278968" cy="838705"/>
          </a:xfrm>
          <a:prstGeom prst="roundRect">
            <a:avLst/>
          </a:prstGeom>
          <a:noFill/>
          <a:ln>
            <a:solidFill>
              <a:srgbClr val="56C1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405E9429-C1EB-A7B1-B99C-A6503F53C228}"/>
              </a:ext>
            </a:extLst>
          </p:cNvPr>
          <p:cNvSpPr txBox="1"/>
          <p:nvPr/>
        </p:nvSpPr>
        <p:spPr>
          <a:xfrm>
            <a:off x="1948863" y="9906431"/>
            <a:ext cx="4909137" cy="666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fr-CA" b="1" dirty="0">
                <a:solidFill>
                  <a:srgbClr val="1466A8"/>
                </a:solidFill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Une alimentation équilibrée, c’est aussi savoir se faire plaisir de temps en temps!</a:t>
            </a:r>
            <a:endParaRPr lang="fr-CA" sz="1800" b="1" dirty="0">
              <a:solidFill>
                <a:srgbClr val="1466A8"/>
              </a:solidFill>
              <a:effectLst/>
              <a:latin typeface="Raleway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4C8AF30-5D45-E2ED-EE49-8C7EF8BB91B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985" y="954956"/>
            <a:ext cx="3350015" cy="147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8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7C13CC2-ADF4-19EB-14F6-A74F541FCE8A}"/>
              </a:ext>
            </a:extLst>
          </p:cNvPr>
          <p:cNvSpPr/>
          <p:nvPr/>
        </p:nvSpPr>
        <p:spPr>
          <a:xfrm>
            <a:off x="366452" y="4278732"/>
            <a:ext cx="6117423" cy="1064670"/>
          </a:xfrm>
          <a:prstGeom prst="roundRect">
            <a:avLst/>
          </a:prstGeom>
          <a:solidFill>
            <a:srgbClr val="E6E6E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5" name="Image 4" descr="Une image contenant Dessin d’enfant, dessin, dessin humoristique, illustration&#10;&#10;Description générée automatiquement">
            <a:extLst>
              <a:ext uri="{FF2B5EF4-FFF2-40B4-BE49-F238E27FC236}">
                <a16:creationId xmlns:a16="http://schemas.microsoft.com/office/drawing/2014/main" id="{64DBB681-33AC-B132-93EB-CD7C4EDA552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33" t="54085" b="-377"/>
          <a:stretch/>
        </p:blipFill>
        <p:spPr>
          <a:xfrm>
            <a:off x="3804445" y="9035830"/>
            <a:ext cx="3080891" cy="317847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60442A8-CBD5-B533-BA3E-262C5C5F3B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955"/>
            <a:ext cx="6858000" cy="78588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8602DE6-2501-A644-1D1D-C97003422927}"/>
              </a:ext>
            </a:extLst>
          </p:cNvPr>
          <p:cNvSpPr txBox="1"/>
          <p:nvPr/>
        </p:nvSpPr>
        <p:spPr>
          <a:xfrm>
            <a:off x="3290078" y="1591489"/>
            <a:ext cx="4356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Volet Exploration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E1FC23-B715-5F24-5534-99CC9A247D0E}"/>
              </a:ext>
            </a:extLst>
          </p:cNvPr>
          <p:cNvSpPr/>
          <p:nvPr/>
        </p:nvSpPr>
        <p:spPr>
          <a:xfrm rot="5400000">
            <a:off x="-437369" y="2810286"/>
            <a:ext cx="1435982" cy="70875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70BB6D5-A20E-5601-6E02-D66D333AF419}"/>
              </a:ext>
            </a:extLst>
          </p:cNvPr>
          <p:cNvSpPr txBox="1"/>
          <p:nvPr/>
        </p:nvSpPr>
        <p:spPr>
          <a:xfrm>
            <a:off x="634998" y="2446671"/>
            <a:ext cx="7539738" cy="1122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CA" sz="3200" dirty="0">
                <a:solidFill>
                  <a:srgbClr val="56C1A7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CONSOMMATION DE DROGUES ET D’ALCOOL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7BD9E1D-C5E4-6CB6-EB16-2347DBC8F7E1}"/>
              </a:ext>
            </a:extLst>
          </p:cNvPr>
          <p:cNvSpPr txBox="1"/>
          <p:nvPr/>
        </p:nvSpPr>
        <p:spPr>
          <a:xfrm>
            <a:off x="1126184" y="3526464"/>
            <a:ext cx="509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</a:rPr>
              <a:t>DES SUBSTANCES À ÉVITER ET À SURVEILER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440BD3-A82B-ED79-94BE-5DA29229D8EC}"/>
              </a:ext>
            </a:extLst>
          </p:cNvPr>
          <p:cNvSpPr/>
          <p:nvPr/>
        </p:nvSpPr>
        <p:spPr>
          <a:xfrm>
            <a:off x="4572000" y="1353047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458C30-75FC-BC4D-4CA6-6AF0099FA377}"/>
              </a:ext>
            </a:extLst>
          </p:cNvPr>
          <p:cNvSpPr/>
          <p:nvPr/>
        </p:nvSpPr>
        <p:spPr>
          <a:xfrm>
            <a:off x="698867" y="2446671"/>
            <a:ext cx="286154" cy="1435982"/>
          </a:xfrm>
          <a:prstGeom prst="rect">
            <a:avLst/>
          </a:prstGeom>
          <a:solidFill>
            <a:srgbClr val="828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C9EFD3F-2C6B-36A4-1092-B17DA27488DA}"/>
              </a:ext>
            </a:extLst>
          </p:cNvPr>
          <p:cNvSpPr txBox="1"/>
          <p:nvPr/>
        </p:nvSpPr>
        <p:spPr>
          <a:xfrm>
            <a:off x="2964650" y="5538324"/>
            <a:ext cx="36349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  <a:cs typeface="Times New Roman" panose="02020603050405020304" pitchFamily="18" charset="0"/>
              </a:rPr>
              <a:t>C’est le nombre maximal de verres par semaine, selon les recommandations actuelles. 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  <a:latin typeface="Raleway" pitchFamily="2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4AE5A08-DAFF-87DD-B5E8-E9E834841864}"/>
              </a:ext>
            </a:extLst>
          </p:cNvPr>
          <p:cNvSpPr txBox="1"/>
          <p:nvPr/>
        </p:nvSpPr>
        <p:spPr>
          <a:xfrm>
            <a:off x="366452" y="4347560"/>
            <a:ext cx="61174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dirty="0">
                <a:solidFill>
                  <a:srgbClr val="1466A8"/>
                </a:solidFill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Selon le</a:t>
            </a:r>
            <a:r>
              <a:rPr lang="fr-CA" sz="1800" dirty="0">
                <a:solidFill>
                  <a:srgbClr val="1466A8"/>
                </a:solidFill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Centre canadien sur les dépendances et l’usage de substances (CCDUS), les boissons alcoolisées </a:t>
            </a:r>
            <a:r>
              <a:rPr lang="fr-CA" b="1" dirty="0">
                <a:solidFill>
                  <a:srgbClr val="1466A8"/>
                </a:solidFill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fr-CA" sz="1800" b="1" dirty="0">
                <a:solidFill>
                  <a:srgbClr val="1466A8"/>
                </a:solidFill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sont pas bénéfiques pour ta santé</a:t>
            </a:r>
            <a:r>
              <a:rPr lang="fr-CA" sz="1800" dirty="0">
                <a:solidFill>
                  <a:srgbClr val="1466A8"/>
                </a:solidFill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CA" dirty="0">
              <a:solidFill>
                <a:srgbClr val="1466A8"/>
              </a:solidFill>
              <a:latin typeface="Raleway" pitchFamily="2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5240188-1ED3-FFC0-1FEE-EDE720C9BF7E}"/>
              </a:ext>
            </a:extLst>
          </p:cNvPr>
          <p:cNvSpPr txBox="1"/>
          <p:nvPr/>
        </p:nvSpPr>
        <p:spPr>
          <a:xfrm>
            <a:off x="2448920" y="5615268"/>
            <a:ext cx="781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>
                <a:solidFill>
                  <a:srgbClr val="50BFA4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21" name="Flèche : droite 20">
            <a:extLst>
              <a:ext uri="{FF2B5EF4-FFF2-40B4-BE49-F238E27FC236}">
                <a16:creationId xmlns:a16="http://schemas.microsoft.com/office/drawing/2014/main" id="{9C188E87-BA57-E941-FB44-4CEA649BA6B8}"/>
              </a:ext>
            </a:extLst>
          </p:cNvPr>
          <p:cNvSpPr/>
          <p:nvPr/>
        </p:nvSpPr>
        <p:spPr>
          <a:xfrm>
            <a:off x="366453" y="6655126"/>
            <a:ext cx="742121" cy="596347"/>
          </a:xfrm>
          <a:prstGeom prst="rightArrow">
            <a:avLst/>
          </a:prstGeom>
          <a:solidFill>
            <a:srgbClr val="828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828483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DFCA75C-415A-CAAA-29B4-AE1D14261BC6}"/>
              </a:ext>
            </a:extLst>
          </p:cNvPr>
          <p:cNvSpPr txBox="1"/>
          <p:nvPr/>
        </p:nvSpPr>
        <p:spPr>
          <a:xfrm>
            <a:off x="1133855" y="6655126"/>
            <a:ext cx="5357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828483"/>
                </a:solidFill>
                <a:latin typeface="Raleway" pitchFamily="2" charset="0"/>
              </a:rPr>
              <a:t>Ça risque toutefois de changer puisque ces recommandations sont encore en évaluation !</a:t>
            </a:r>
          </a:p>
        </p:txBody>
      </p:sp>
      <p:pic>
        <p:nvPicPr>
          <p:cNvPr id="26" name="Graphique 25" descr="Martini avec un remplissage uni">
            <a:extLst>
              <a:ext uri="{FF2B5EF4-FFF2-40B4-BE49-F238E27FC236}">
                <a16:creationId xmlns:a16="http://schemas.microsoft.com/office/drawing/2014/main" id="{75303043-6418-A05A-524E-1F79F5FEAA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0622" y="7494929"/>
            <a:ext cx="914400" cy="914400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4906548A-CD7D-40C2-0AB7-364AB81CF3AB}"/>
              </a:ext>
            </a:extLst>
          </p:cNvPr>
          <p:cNvSpPr txBox="1"/>
          <p:nvPr/>
        </p:nvSpPr>
        <p:spPr>
          <a:xfrm>
            <a:off x="1126184" y="7628963"/>
            <a:ext cx="5357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50BFA4"/>
                </a:solidFill>
                <a:latin typeface="Raleway" pitchFamily="2" charset="0"/>
              </a:rPr>
              <a:t>La quantité d’alcool par consommation dépend aussi du type d’alcool consommé!</a:t>
            </a:r>
          </a:p>
        </p:txBody>
      </p:sp>
      <p:pic>
        <p:nvPicPr>
          <p:cNvPr id="3" name="Graphique 2" descr="Avertissement avec un remplissage uni">
            <a:extLst>
              <a:ext uri="{FF2B5EF4-FFF2-40B4-BE49-F238E27FC236}">
                <a16:creationId xmlns:a16="http://schemas.microsoft.com/office/drawing/2014/main" id="{6FF716FA-75FA-CBF7-1710-AE6196F222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0500" y="8709629"/>
            <a:ext cx="743355" cy="74335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EF3D516-15BB-A3CF-FC79-2405B9566DDC}"/>
              </a:ext>
            </a:extLst>
          </p:cNvPr>
          <p:cNvSpPr txBox="1"/>
          <p:nvPr/>
        </p:nvSpPr>
        <p:spPr>
          <a:xfrm>
            <a:off x="1176475" y="8547160"/>
            <a:ext cx="5046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b="1" dirty="0">
                <a:solidFill>
                  <a:srgbClr val="82848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est fortement suggéré d’éviter complètement la consommation de tabac et de drogues, qui sont reconnus pour engendrer des conséquences importantes sur la santé. </a:t>
            </a:r>
            <a:endParaRPr lang="fr-CA" b="1" dirty="0">
              <a:solidFill>
                <a:srgbClr val="828483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F59EF2B-0055-77FB-3636-5533FCF263E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852250"/>
            <a:ext cx="3513884" cy="154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928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484</TotalTime>
  <Words>958</Words>
  <Application>Microsoft Office PowerPoint</Application>
  <PresentationFormat>Grand écran</PresentationFormat>
  <Paragraphs>83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Dreaming Outloud Script Pro</vt:lpstr>
      <vt:lpstr>Raleway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Audrey-Anne Marcotte</dc:creator>
  <cp:lastModifiedBy>Audrey-Anne Marcotte</cp:lastModifiedBy>
  <cp:revision>6</cp:revision>
  <dcterms:created xsi:type="dcterms:W3CDTF">2023-05-26T04:43:01Z</dcterms:created>
  <dcterms:modified xsi:type="dcterms:W3CDTF">2023-06-07T11:30:07Z</dcterms:modified>
</cp:coreProperties>
</file>