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1" r:id="rId5"/>
    <p:sldId id="263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09" autoAdjust="0"/>
  </p:normalViewPr>
  <p:slideViewPr>
    <p:cSldViewPr snapToGrid="0">
      <p:cViewPr varScale="1">
        <p:scale>
          <a:sx n="60" d="100"/>
          <a:sy n="60" d="100"/>
        </p:scale>
        <p:origin x="90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657D1-C989-44CD-BC08-D626F25BBB3E}" type="datetimeFigureOut">
              <a:rPr lang="fr-CA" smtClean="0"/>
              <a:t>2023-06-01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2A66E-2D9C-4396-95FB-33F42165F21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9415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sante/conseils-et-prevention/saines-habitudes-de-vi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uebec.ca/sante/conseils-et-prevention/saines-habitudes-de-vie/utilisation-saine-des-ecrans-chez-les-jeunes#:~:text=R%C3%A8gle%20g%C3%A9n%C3%A9rale%2C%20la%20dur%C3%A9e%20maximale,simultan%C3%A9it%C3%A9%20des%20activit%C3%A9s%2C%20etc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i.org/10.25318/82-003-x202200300001-fra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sante/conseils-et-prevention/saines-habitudes-de-vi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pq.qc.ca/substances-psychoactives/alcool/dossier/alcool-recommandations-consommation-faible-risqu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CA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Références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CA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Bel, S., De </a:t>
            </a:r>
            <a:r>
              <a:rPr lang="fr-CA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Ridder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K., </a:t>
            </a:r>
            <a:r>
              <a:rPr lang="fr-CA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Lebacq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T., Ost, C. et </a:t>
            </a:r>
            <a:r>
              <a:rPr lang="fr-CA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Teppers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(2014). </a:t>
            </a:r>
            <a:r>
              <a:rPr lang="fr-CA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Activité physique et sédentarité : résultats de l’enquête de consommation alimentaire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(publication n°2015). https://fcs.wiv-isp.be/nl/Gedeelde%20%20documenten/FRANS/PA_FR.pdf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O.M.S. (2010). Recommandations mondiales sur l’activité physique pour la santé. </a:t>
            </a:r>
            <a:r>
              <a:rPr lang="fr-CA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Genève: Éditions de l’OMS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12A66E-2D9C-4396-95FB-33F42165F21D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35679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algn="just">
              <a:lnSpc>
                <a:spcPct val="107000"/>
              </a:lnSpc>
            </a:pPr>
            <a:r>
              <a:rPr lang="fr-CA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Références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marL="457200" algn="just">
              <a:lnSpc>
                <a:spcPct val="107000"/>
              </a:lnSpc>
            </a:pP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(2021). Saines habitudes de vie.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https://www.quebec.ca/sante/conseils-et-prevention/saines-habitudes-de-vie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(consultée le 9 février 2023). </a:t>
            </a:r>
          </a:p>
          <a:p>
            <a:pPr marL="457200" algn="just">
              <a:lnSpc>
                <a:spcPct val="107000"/>
              </a:lnSpc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(2023). Utilisation équilibrée des écrans chez les jeunes.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https://www.quebec.ca/sante/conseils-et-prevention/saines-habitudes-de-vie/utilisation-saine-des-ecrans-chez-les-jeunes#:~:text=R%C3%A8gle%20g%C3%A9n%C3%A9rale%2C%20la%20dur%C3%A9e%20maximale,simultan%C3%A9it%C3%A9%20des%20activit%C3%A9s%2C%20etc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 (consultée le 9 février 2023).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12A66E-2D9C-4396-95FB-33F42165F21D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7430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Référence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Wang, C., Colley, R., Roberts, K.. Chaput, J.-P. et Thompson, W. (2022). Le sommeil chez les adultes canadiens : conclusions tirées du module de réponse rapide sur le mode de vie sain de l’Enquête sur la santé dans les collectivités canadiennes de 2020.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https://www.doi.org/10.25318/82-003-x202200300001-fra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 le 9 février 2023).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12A66E-2D9C-4396-95FB-33F42165F21D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094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Références : 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Gouvernement du Québec (2021). Saines habitudes de vie.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https://www.quebec.ca/sante/conseils-et-prevention/saines-habitudes-de-vie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(consultée le 9 février 2023). </a:t>
            </a:r>
          </a:p>
          <a:p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CA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Lavallée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B. (2018). </a:t>
            </a:r>
            <a:r>
              <a:rPr lang="fr-CA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N'avalez pas tout ce qu'on vous dit: superaliments, détox, calories et autres pièges alimentaires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Éditions </a:t>
            </a:r>
            <a:r>
              <a:rPr lang="fr-CA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LaPresse</a:t>
            </a:r>
            <a:r>
              <a:rPr lang="fr-CA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95D90-77E6-40B0-8FDC-145B73F708F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2308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Référence 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C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 national de Santé publique du Québec (2023). Les recommandations de consommation d’alcool à faible risque. </a:t>
            </a:r>
            <a:r>
              <a:rPr lang="fr-CA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https://www.inspq.qc.ca/substances-psychoactives/alcool/dossier/alcool-recommandations-consommation-faible-risque</a:t>
            </a:r>
            <a:r>
              <a:rPr lang="fr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(consultée le 9 février 2023). 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795D90-77E6-40B0-8FDC-145B73F708F3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0378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140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59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92C41-0756-4F04-B484-D1A203BBE6D9}" type="datetimeFigureOut">
              <a:rPr lang="fr-CA" smtClean="0"/>
              <a:t>2023-06-01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544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2C41-0756-4F04-B484-D1A203BBE6D9}" type="datetimeFigureOut">
              <a:rPr lang="fr-CA" smtClean="0"/>
              <a:t>2023-06-01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29F92-5196-483F-9B16-977C4B96789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02886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sv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sv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4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11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svg"/><Relationship Id="rId12" Type="http://schemas.openxmlformats.org/officeDocument/2006/relationships/image" Target="../media/image24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2.png"/><Relationship Id="rId9" Type="http://schemas.openxmlformats.org/officeDocument/2006/relationships/image" Target="../media/image21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7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29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1.sv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30.png"/><Relationship Id="rId5" Type="http://schemas.openxmlformats.org/officeDocument/2006/relationships/image" Target="../media/image11.png"/><Relationship Id="rId10" Type="http://schemas.openxmlformats.org/officeDocument/2006/relationships/image" Target="../media/image34.png"/><Relationship Id="rId4" Type="http://schemas.openxmlformats.org/officeDocument/2006/relationships/image" Target="../media/image2.png"/><Relationship Id="rId9" Type="http://schemas.openxmlformats.org/officeDocument/2006/relationships/image" Target="../media/image3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Roue de vélo, roue, dessin, transport&#10;&#10;Description générée automatiquement">
            <a:extLst>
              <a:ext uri="{FF2B5EF4-FFF2-40B4-BE49-F238E27FC236}">
                <a16:creationId xmlns:a16="http://schemas.microsoft.com/office/drawing/2014/main" id="{2097D7D1-5484-7925-4D1A-B35BE8685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463" y="2019583"/>
            <a:ext cx="3420761" cy="4838417"/>
          </a:xfrm>
          <a:prstGeom prst="rect">
            <a:avLst/>
          </a:prstGeom>
        </p:spPr>
      </p:pic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368E61DE-5BF9-858A-276C-6DC63B7179BE}"/>
              </a:ext>
            </a:extLst>
          </p:cNvPr>
          <p:cNvSpPr/>
          <p:nvPr/>
        </p:nvSpPr>
        <p:spPr>
          <a:xfrm>
            <a:off x="8163370" y="3093113"/>
            <a:ext cx="3476535" cy="12239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CA" sz="1013" b="1" dirty="0">
              <a:solidFill>
                <a:srgbClr val="50BFA4"/>
              </a:solidFill>
              <a:latin typeface="Raleway" pitchFamily="2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8F7F738-20B5-3EB3-164E-DF30B9E7F7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-3117819" y="3040618"/>
            <a:ext cx="6978585" cy="74295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0767081-8FC4-1EAE-D8A1-2979B4496761}"/>
              </a:ext>
            </a:extLst>
          </p:cNvPr>
          <p:cNvSpPr txBox="1"/>
          <p:nvPr/>
        </p:nvSpPr>
        <p:spPr>
          <a:xfrm>
            <a:off x="3711689" y="814246"/>
            <a:ext cx="3089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pic>
        <p:nvPicPr>
          <p:cNvPr id="13" name="Graphique 12" descr="Horloge avec un remplissage uni">
            <a:extLst>
              <a:ext uri="{FF2B5EF4-FFF2-40B4-BE49-F238E27FC236}">
                <a16:creationId xmlns:a16="http://schemas.microsoft.com/office/drawing/2014/main" id="{317AD3AC-F615-2D51-F6A7-C317A69409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69869" y="3671065"/>
            <a:ext cx="726990" cy="72699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F4E9C9B-5ED8-D6F9-6FCA-8491940ACD30}"/>
              </a:ext>
            </a:extLst>
          </p:cNvPr>
          <p:cNvSpPr txBox="1"/>
          <p:nvPr/>
        </p:nvSpPr>
        <p:spPr>
          <a:xfrm>
            <a:off x="1996859" y="3721218"/>
            <a:ext cx="5775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dirty="0">
                <a:solidFill>
                  <a:srgbClr val="56C1A7"/>
                </a:solidFill>
                <a:latin typeface="Arial Black" panose="020B0A04020102020204" pitchFamily="34" charset="0"/>
              </a:rPr>
              <a:t>150 MINUTES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229FA96-121F-C7B3-FF2C-8D8ACCCBB073}"/>
              </a:ext>
            </a:extLst>
          </p:cNvPr>
          <p:cNvSpPr txBox="1"/>
          <p:nvPr/>
        </p:nvSpPr>
        <p:spPr>
          <a:xfrm>
            <a:off x="1269869" y="4527196"/>
            <a:ext cx="5975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1466A8"/>
                </a:solidFill>
                <a:latin typeface="Arial Black" panose="020B0A04020102020204" pitchFamily="34" charset="0"/>
              </a:rPr>
              <a:t>C’est le temps recommandé par l’OMS en matière d’activité physique modérée par semaine! </a:t>
            </a:r>
          </a:p>
        </p:txBody>
      </p:sp>
      <p:pic>
        <p:nvPicPr>
          <p:cNvPr id="18" name="Graphique 17" descr="Cœur avec battements avec un remplissage uni">
            <a:extLst>
              <a:ext uri="{FF2B5EF4-FFF2-40B4-BE49-F238E27FC236}">
                <a16:creationId xmlns:a16="http://schemas.microsoft.com/office/drawing/2014/main" id="{82C2FBFF-5D57-ADC3-9C51-165C8EE57D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36491" y="1777864"/>
            <a:ext cx="1026881" cy="1026881"/>
          </a:xfrm>
          <a:prstGeom prst="rect">
            <a:avLst/>
          </a:prstGeom>
        </p:spPr>
      </p:pic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3CD1C66C-AD96-5B8F-460A-06BDD86C4F40}"/>
              </a:ext>
            </a:extLst>
          </p:cNvPr>
          <p:cNvSpPr/>
          <p:nvPr/>
        </p:nvSpPr>
        <p:spPr>
          <a:xfrm>
            <a:off x="8163373" y="1764528"/>
            <a:ext cx="3476534" cy="102688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 dirty="0"/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1657F15C-1D28-FE01-3E22-2F444F0A9E5D}"/>
              </a:ext>
            </a:extLst>
          </p:cNvPr>
          <p:cNvSpPr/>
          <p:nvPr/>
        </p:nvSpPr>
        <p:spPr>
          <a:xfrm>
            <a:off x="1112897" y="1796511"/>
            <a:ext cx="5143992" cy="1678214"/>
          </a:xfrm>
          <a:prstGeom prst="roundRect">
            <a:avLst/>
          </a:prstGeom>
          <a:solidFill>
            <a:srgbClr val="50BFA4">
              <a:alpha val="3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8907031-44A2-DAB3-CEF2-4AFF1F808ED9}"/>
              </a:ext>
            </a:extLst>
          </p:cNvPr>
          <p:cNvSpPr txBox="1"/>
          <p:nvPr/>
        </p:nvSpPr>
        <p:spPr>
          <a:xfrm>
            <a:off x="8191257" y="1872647"/>
            <a:ext cx="342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rgbClr val="50BF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Ajouter l’activité physique à sa routine permet d’augmenter les fréquences cardiaques.</a:t>
            </a:r>
          </a:p>
        </p:txBody>
      </p:sp>
      <p:pic>
        <p:nvPicPr>
          <p:cNvPr id="22" name="Graphique 21" descr="Yoga avec un remplissage uni">
            <a:extLst>
              <a:ext uri="{FF2B5EF4-FFF2-40B4-BE49-F238E27FC236}">
                <a16:creationId xmlns:a16="http://schemas.microsoft.com/office/drawing/2014/main" id="{29CCB3F0-63A7-C43A-5CE2-2DB8E6B178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36492" y="3130412"/>
            <a:ext cx="1026880" cy="102688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D06E6403-1433-3EDD-9324-CE8420746008}"/>
              </a:ext>
            </a:extLst>
          </p:cNvPr>
          <p:cNvSpPr txBox="1"/>
          <p:nvPr/>
        </p:nvSpPr>
        <p:spPr>
          <a:xfrm>
            <a:off x="8219146" y="3182609"/>
            <a:ext cx="3248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600" b="1" dirty="0">
                <a:solidFill>
                  <a:srgbClr val="50BF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L’objectif est de briser la sédentarité et de bouger, même si l’activité pratiquée est à faible intensité (ex : marcher).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9650671-A85E-6200-9570-C47876602E28}"/>
              </a:ext>
            </a:extLst>
          </p:cNvPr>
          <p:cNvSpPr txBox="1"/>
          <p:nvPr/>
        </p:nvSpPr>
        <p:spPr>
          <a:xfrm>
            <a:off x="1254423" y="2040274"/>
            <a:ext cx="36272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4000" dirty="0">
                <a:solidFill>
                  <a:srgbClr val="2C2F6F"/>
                </a:solidFill>
                <a:latin typeface="Arial Black" panose="020B0A04020102020204" pitchFamily="34" charset="0"/>
              </a:rPr>
              <a:t>L’ACTIVITÉ </a:t>
            </a:r>
          </a:p>
          <a:p>
            <a:r>
              <a:rPr lang="fr-CA" sz="4000" dirty="0">
                <a:solidFill>
                  <a:srgbClr val="2C2F6F"/>
                </a:solidFill>
                <a:latin typeface="Arial Black" panose="020B0A04020102020204" pitchFamily="34" charset="0"/>
              </a:rPr>
              <a:t>PHYSIQUE 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F9CBC5E-D844-5FA8-1339-1546A6818872}"/>
              </a:ext>
            </a:extLst>
          </p:cNvPr>
          <p:cNvSpPr txBox="1"/>
          <p:nvPr/>
        </p:nvSpPr>
        <p:spPr>
          <a:xfrm>
            <a:off x="4390453" y="2770708"/>
            <a:ext cx="1839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200" b="1" i="1" dirty="0">
                <a:solidFill>
                  <a:srgbClr val="1466A8"/>
                </a:solidFill>
                <a:latin typeface="Raleway" pitchFamily="2" charset="0"/>
              </a:rPr>
              <a:t>UNE SAINE HABITUDE </a:t>
            </a:r>
          </a:p>
          <a:p>
            <a:pPr algn="just"/>
            <a:r>
              <a:rPr lang="fr-CA" sz="1200" b="1" i="1" dirty="0">
                <a:solidFill>
                  <a:srgbClr val="1466A8"/>
                </a:solidFill>
                <a:latin typeface="Raleway" pitchFamily="2" charset="0"/>
              </a:rPr>
              <a:t>DE VIE À ADOPTER</a:t>
            </a:r>
          </a:p>
        </p:txBody>
      </p:sp>
      <p:pic>
        <p:nvPicPr>
          <p:cNvPr id="8" name="Graphique 7" descr="Water-polo avec un remplissage uni">
            <a:extLst>
              <a:ext uri="{FF2B5EF4-FFF2-40B4-BE49-F238E27FC236}">
                <a16:creationId xmlns:a16="http://schemas.microsoft.com/office/drawing/2014/main" id="{5987AF20-8BF5-9FED-1666-0A31E613C4C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762640" y="1872647"/>
            <a:ext cx="987268" cy="987268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BFF091A-8CBF-8537-3CB8-6FCED5EC9E3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2751" y="154856"/>
            <a:ext cx="3350015" cy="147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1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3077249" y="3077249"/>
            <a:ext cx="7046036" cy="89153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785957" y="901426"/>
            <a:ext cx="2450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pic>
        <p:nvPicPr>
          <p:cNvPr id="11" name="Image 10" descr="Une image contenant dessin humoristique, capture d’écran&#10;&#10;Description générée automatiquement">
            <a:extLst>
              <a:ext uri="{FF2B5EF4-FFF2-40B4-BE49-F238E27FC236}">
                <a16:creationId xmlns:a16="http://schemas.microsoft.com/office/drawing/2014/main" id="{4C57D805-9484-FBFC-994D-4CBB61FF87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744" y="1022506"/>
            <a:ext cx="4114583" cy="5819779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764533" y="1496944"/>
            <a:ext cx="6565873" cy="1844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450"/>
              </a:spcAft>
            </a:pPr>
            <a:r>
              <a:rPr lang="fr-CA" sz="3600" dirty="0">
                <a:solidFill>
                  <a:srgbClr val="1466A8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TEMPS D’ÉCRAN ET </a:t>
            </a:r>
            <a:r>
              <a:rPr lang="fr-CA" sz="3600" dirty="0">
                <a:solidFill>
                  <a:srgbClr val="8284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BIEN-ÊTRE NUMÉRIQUE </a:t>
            </a:r>
            <a:endParaRPr lang="fr-CA" sz="3600" dirty="0">
              <a:solidFill>
                <a:srgbClr val="828483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Graphique 16" descr="Soin avec un remplissage uni">
            <a:extLst>
              <a:ext uri="{FF2B5EF4-FFF2-40B4-BE49-F238E27FC236}">
                <a16:creationId xmlns:a16="http://schemas.microsoft.com/office/drawing/2014/main" id="{4BBB52B0-71E6-DFAF-1AE7-8AF0C93D10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71495" y="2044328"/>
            <a:ext cx="1245907" cy="1245907"/>
          </a:xfrm>
          <a:prstGeom prst="rect">
            <a:avLst/>
          </a:prstGeom>
        </p:spPr>
      </p:pic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E065F1FD-D4D7-38D8-98F6-A032339419EF}"/>
              </a:ext>
            </a:extLst>
          </p:cNvPr>
          <p:cNvSpPr/>
          <p:nvPr/>
        </p:nvSpPr>
        <p:spPr>
          <a:xfrm>
            <a:off x="1344964" y="3712654"/>
            <a:ext cx="548536" cy="545163"/>
          </a:xfrm>
          <a:prstGeom prst="rightArrow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39317F7-018F-D7D3-90DC-7A9A1C2B0288}"/>
              </a:ext>
            </a:extLst>
          </p:cNvPr>
          <p:cNvSpPr txBox="1"/>
          <p:nvPr/>
        </p:nvSpPr>
        <p:spPr>
          <a:xfrm>
            <a:off x="1951630" y="3556411"/>
            <a:ext cx="3668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L’utilisation des écrans pour le divertissement devrait se limiter à </a:t>
            </a:r>
            <a:r>
              <a:rPr lang="fr-CA" sz="1600" b="1" dirty="0">
                <a:solidFill>
                  <a:srgbClr val="1466A8"/>
                </a:solidFill>
                <a:latin typeface="Raleway" pitchFamily="2" charset="0"/>
              </a:rPr>
              <a:t>2h</a:t>
            </a:r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 par jour pour les jeunes.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BD3B54C-9819-C02E-D09F-DA806A68D00A}"/>
              </a:ext>
            </a:extLst>
          </p:cNvPr>
          <p:cNvSpPr txBox="1"/>
          <p:nvPr/>
        </p:nvSpPr>
        <p:spPr>
          <a:xfrm>
            <a:off x="1951630" y="4523690"/>
            <a:ext cx="4178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Pour les adultes, il s’agit de </a:t>
            </a:r>
            <a:r>
              <a:rPr lang="fr-CA" sz="1600" b="1" dirty="0">
                <a:solidFill>
                  <a:srgbClr val="1466A8"/>
                </a:solidFill>
                <a:latin typeface="Raleway" pitchFamily="2" charset="0"/>
              </a:rPr>
              <a:t>3h</a:t>
            </a:r>
            <a:r>
              <a:rPr lang="fr-CA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Raleway" pitchFamily="2" charset="0"/>
              </a:rPr>
              <a:t> par jour. 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4C3976E-D6D8-99F0-ECB7-160EB42A9D12}"/>
              </a:ext>
            </a:extLst>
          </p:cNvPr>
          <p:cNvSpPr/>
          <p:nvPr/>
        </p:nvSpPr>
        <p:spPr>
          <a:xfrm>
            <a:off x="7468108" y="2240796"/>
            <a:ext cx="3903388" cy="13554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61345FD-6036-37B2-F150-DAEC36B51BB4}"/>
              </a:ext>
            </a:extLst>
          </p:cNvPr>
          <p:cNvSpPr txBox="1"/>
          <p:nvPr/>
        </p:nvSpPr>
        <p:spPr>
          <a:xfrm>
            <a:off x="7589508" y="2273605"/>
            <a:ext cx="35365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b="1" dirty="0">
                <a:latin typeface="Arial Black" panose="020B0A04020102020204" pitchFamily="34" charset="0"/>
              </a:rPr>
              <a:t>ATTENTION!</a:t>
            </a:r>
          </a:p>
          <a:p>
            <a:r>
              <a:rPr lang="fr-CA" sz="1600" b="1" dirty="0">
                <a:solidFill>
                  <a:srgbClr val="56C1A7"/>
                </a:solidFill>
                <a:latin typeface="Arial Black" panose="020B0A04020102020204" pitchFamily="34" charset="0"/>
              </a:rPr>
              <a:t>Ce que tu consultes sur tes écrans peut avoir des effets sur ton bien-être.</a:t>
            </a:r>
          </a:p>
        </p:txBody>
      </p:sp>
      <p:pic>
        <p:nvPicPr>
          <p:cNvPr id="26" name="Graphique 25" descr="Mégaphone1 contour">
            <a:extLst>
              <a:ext uri="{FF2B5EF4-FFF2-40B4-BE49-F238E27FC236}">
                <a16:creationId xmlns:a16="http://schemas.microsoft.com/office/drawing/2014/main" id="{E574B9B3-2C55-0937-DD7B-5AB3CAD9C87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99986" y="2044328"/>
            <a:ext cx="696057" cy="696057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6FE16041-3724-16BC-DF6F-22FFE058435D}"/>
              </a:ext>
            </a:extLst>
          </p:cNvPr>
          <p:cNvSpPr txBox="1"/>
          <p:nvPr/>
        </p:nvSpPr>
        <p:spPr>
          <a:xfrm>
            <a:off x="2679504" y="5198972"/>
            <a:ext cx="4910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600" b="1" dirty="0">
                <a:solidFill>
                  <a:srgbClr val="1466A8"/>
                </a:solidFill>
                <a:latin typeface="Arial Black" panose="020B0A04020102020204" pitchFamily="34" charset="0"/>
              </a:rPr>
              <a:t>Le temps passé sur tes écrans augmente également la sédentarité, ce que nous souhaitons éviter lors de l’adoption de saines habitudes de vie!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CC0E32-4CDB-6944-95DB-28B8CED5E7B9}"/>
              </a:ext>
            </a:extLst>
          </p:cNvPr>
          <p:cNvSpPr/>
          <p:nvPr/>
        </p:nvSpPr>
        <p:spPr>
          <a:xfrm>
            <a:off x="1275880" y="5257707"/>
            <a:ext cx="851429" cy="1018483"/>
          </a:xfrm>
          <a:prstGeom prst="rect">
            <a:avLst/>
          </a:prstGeom>
          <a:solidFill>
            <a:srgbClr val="1466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7AFA9FE-5AFC-2E18-1115-12A2BD880E61}"/>
              </a:ext>
            </a:extLst>
          </p:cNvPr>
          <p:cNvSpPr txBox="1"/>
          <p:nvPr/>
        </p:nvSpPr>
        <p:spPr>
          <a:xfrm>
            <a:off x="1256842" y="3275226"/>
            <a:ext cx="3163218" cy="248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13" b="1" i="1" dirty="0">
                <a:solidFill>
                  <a:srgbClr val="56C1A7"/>
                </a:solidFill>
                <a:latin typeface="Arial Black" panose="020B0A04020102020204" pitchFamily="34" charset="0"/>
              </a:rPr>
              <a:t>UNE HABITUDE À SURVEILLER!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F0CB64-FD76-7667-FBB6-A521C9C6CC6C}"/>
              </a:ext>
            </a:extLst>
          </p:cNvPr>
          <p:cNvSpPr/>
          <p:nvPr/>
        </p:nvSpPr>
        <p:spPr>
          <a:xfrm>
            <a:off x="2162053" y="5257706"/>
            <a:ext cx="482707" cy="1018483"/>
          </a:xfrm>
          <a:prstGeom prst="rect">
            <a:avLst/>
          </a:prstGeom>
          <a:solidFill>
            <a:srgbClr val="56C1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5660705-4AE8-F18A-8CD3-1A5D607173D4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69474" y="195687"/>
            <a:ext cx="3350015" cy="1470284"/>
          </a:xfrm>
          <a:prstGeom prst="rect">
            <a:avLst/>
          </a:prstGeom>
        </p:spPr>
      </p:pic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7493EFF6-E5C9-785E-467B-B1698974C2BA}"/>
              </a:ext>
            </a:extLst>
          </p:cNvPr>
          <p:cNvSpPr/>
          <p:nvPr/>
        </p:nvSpPr>
        <p:spPr>
          <a:xfrm>
            <a:off x="1344964" y="4420385"/>
            <a:ext cx="548536" cy="545163"/>
          </a:xfrm>
          <a:prstGeom prst="rightArrow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</p:spTree>
    <p:extLst>
      <p:ext uri="{BB962C8B-B14F-4D97-AF65-F5344CB8AC3E}">
        <p14:creationId xmlns:p14="http://schemas.microsoft.com/office/powerpoint/2010/main" val="167366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3305739" y="3127038"/>
            <a:ext cx="7525877" cy="91439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A1163EA-3F9E-3024-9BCB-E9D806753772}"/>
              </a:ext>
            </a:extLst>
          </p:cNvPr>
          <p:cNvSpPr txBox="1"/>
          <p:nvPr/>
        </p:nvSpPr>
        <p:spPr>
          <a:xfrm>
            <a:off x="3904253" y="870624"/>
            <a:ext cx="2450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2487612" y="2137255"/>
            <a:ext cx="4239676" cy="6585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450"/>
              </a:spcAft>
            </a:pPr>
            <a:r>
              <a:rPr lang="fr-CA" sz="3600" dirty="0">
                <a:solidFill>
                  <a:srgbClr val="50BFA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SOMMEIL </a:t>
            </a:r>
            <a:endParaRPr lang="fr-CA" sz="3600" dirty="0">
              <a:solidFill>
                <a:srgbClr val="50BFA4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Une image contenant dessin humoristique, illustration&#10;&#10;Description générée automatiquement">
            <a:extLst>
              <a:ext uri="{FF2B5EF4-FFF2-40B4-BE49-F238E27FC236}">
                <a16:creationId xmlns:a16="http://schemas.microsoft.com/office/drawing/2014/main" id="{83B7D366-AF20-DFEC-97ED-1CE6CCD1D79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02" t="55728"/>
          <a:stretch/>
        </p:blipFill>
        <p:spPr>
          <a:xfrm>
            <a:off x="1130064" y="1264241"/>
            <a:ext cx="1802222" cy="195935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FCC51D6-6C29-8A78-7BB3-F9DAF6567766}"/>
              </a:ext>
            </a:extLst>
          </p:cNvPr>
          <p:cNvSpPr txBox="1"/>
          <p:nvPr/>
        </p:nvSpPr>
        <p:spPr>
          <a:xfrm>
            <a:off x="3735400" y="2636130"/>
            <a:ext cx="2866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b="1" i="1" dirty="0">
                <a:solidFill>
                  <a:srgbClr val="1466A8"/>
                </a:solidFill>
                <a:latin typeface="Arial Black" panose="020B0A04020102020204" pitchFamily="34" charset="0"/>
              </a:rPr>
              <a:t>UNE HABITUDE À NE PAS NÉGLIGER! </a:t>
            </a:r>
            <a:endParaRPr lang="fr-CA" sz="619" b="1" i="1" dirty="0">
              <a:solidFill>
                <a:srgbClr val="1466A8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2A61E45-4D15-31D9-993D-074E3DC7E39D}"/>
              </a:ext>
            </a:extLst>
          </p:cNvPr>
          <p:cNvSpPr txBox="1"/>
          <p:nvPr/>
        </p:nvSpPr>
        <p:spPr>
          <a:xfrm>
            <a:off x="1459849" y="4127298"/>
            <a:ext cx="23050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1466A8"/>
                </a:solidFill>
                <a:latin typeface="Arial Black" panose="020B0A04020102020204" pitchFamily="34" charset="0"/>
              </a:rPr>
              <a:t>7 À 9 HEURES</a:t>
            </a:r>
          </a:p>
        </p:txBody>
      </p:sp>
      <p:pic>
        <p:nvPicPr>
          <p:cNvPr id="14" name="Graphique 13" descr="Coche avec un remplissage uni">
            <a:extLst>
              <a:ext uri="{FF2B5EF4-FFF2-40B4-BE49-F238E27FC236}">
                <a16:creationId xmlns:a16="http://schemas.microsoft.com/office/drawing/2014/main" id="{914A27C2-4C56-85E2-F0DC-DA9163580B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93715" y="4152248"/>
            <a:ext cx="283369" cy="283369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A2188FC6-363C-7F31-DAFD-CBD7EBF13F3F}"/>
              </a:ext>
            </a:extLst>
          </p:cNvPr>
          <p:cNvSpPr txBox="1"/>
          <p:nvPr/>
        </p:nvSpPr>
        <p:spPr>
          <a:xfrm>
            <a:off x="1459849" y="4417244"/>
            <a:ext cx="3572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828483"/>
                </a:solidFill>
                <a:latin typeface="Arial Black" panose="020B0A04020102020204" pitchFamily="34" charset="0"/>
              </a:rPr>
              <a:t>SOMMEIL DE QUALITÉ</a:t>
            </a:r>
          </a:p>
        </p:txBody>
      </p:sp>
      <p:pic>
        <p:nvPicPr>
          <p:cNvPr id="21" name="Graphique 20" descr="Coche avec un remplissage uni">
            <a:extLst>
              <a:ext uri="{FF2B5EF4-FFF2-40B4-BE49-F238E27FC236}">
                <a16:creationId xmlns:a16="http://schemas.microsoft.com/office/drawing/2014/main" id="{1B7A5856-9EF2-B508-04DA-DDAFBD6849D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40439" y="5133652"/>
            <a:ext cx="283369" cy="283369"/>
          </a:xfrm>
          <a:prstGeom prst="rect">
            <a:avLst/>
          </a:prstGeom>
        </p:spPr>
      </p:pic>
      <p:sp>
        <p:nvSpPr>
          <p:cNvPr id="31" name="ZoneTexte 30">
            <a:extLst>
              <a:ext uri="{FF2B5EF4-FFF2-40B4-BE49-F238E27FC236}">
                <a16:creationId xmlns:a16="http://schemas.microsoft.com/office/drawing/2014/main" id="{F68562AE-8697-EAC2-82C9-28C462F9F2BE}"/>
              </a:ext>
            </a:extLst>
          </p:cNvPr>
          <p:cNvSpPr txBox="1"/>
          <p:nvPr/>
        </p:nvSpPr>
        <p:spPr>
          <a:xfrm>
            <a:off x="1451738" y="4758106"/>
            <a:ext cx="522699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000" dirty="0">
                <a:solidFill>
                  <a:srgbClr val="1466A8"/>
                </a:solidFill>
                <a:latin typeface="Arial Black" panose="020B0A04020102020204" pitchFamily="34" charset="0"/>
              </a:rPr>
              <a:t>SELON UN HORAIRE RÉGULIER</a:t>
            </a:r>
          </a:p>
        </p:txBody>
      </p:sp>
      <p:pic>
        <p:nvPicPr>
          <p:cNvPr id="32" name="Graphique 31" descr="Coche avec un remplissage uni">
            <a:extLst>
              <a:ext uri="{FF2B5EF4-FFF2-40B4-BE49-F238E27FC236}">
                <a16:creationId xmlns:a16="http://schemas.microsoft.com/office/drawing/2014/main" id="{4EB082C1-3A19-D366-9D27-31BE11AA1F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76210" y="5523191"/>
            <a:ext cx="283369" cy="283369"/>
          </a:xfrm>
          <a:prstGeom prst="rect">
            <a:avLst/>
          </a:prstGeom>
        </p:spPr>
      </p:pic>
      <p:sp>
        <p:nvSpPr>
          <p:cNvPr id="33" name="ZoneTexte 32">
            <a:extLst>
              <a:ext uri="{FF2B5EF4-FFF2-40B4-BE49-F238E27FC236}">
                <a16:creationId xmlns:a16="http://schemas.microsoft.com/office/drawing/2014/main" id="{2A3020DA-8829-00E8-C3CB-F530229B4D37}"/>
              </a:ext>
            </a:extLst>
          </p:cNvPr>
          <p:cNvSpPr txBox="1"/>
          <p:nvPr/>
        </p:nvSpPr>
        <p:spPr>
          <a:xfrm>
            <a:off x="1457026" y="5087087"/>
            <a:ext cx="79727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000" dirty="0">
                <a:solidFill>
                  <a:srgbClr val="828483"/>
                </a:solidFill>
                <a:latin typeface="Arial Black" panose="020B0A04020102020204" pitchFamily="34" charset="0"/>
              </a:rPr>
              <a:t>LIMITER LES ÉCRANS DANS TA CHAMBRE À COUCHER </a:t>
            </a:r>
          </a:p>
        </p:txBody>
      </p:sp>
      <p:pic>
        <p:nvPicPr>
          <p:cNvPr id="34" name="Graphique 33" descr="Coche avec un remplissage uni">
            <a:extLst>
              <a:ext uri="{FF2B5EF4-FFF2-40B4-BE49-F238E27FC236}">
                <a16:creationId xmlns:a16="http://schemas.microsoft.com/office/drawing/2014/main" id="{4BF52515-D5A2-8EDE-9D20-3D5CD37D423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49307" y="4429125"/>
            <a:ext cx="283369" cy="283369"/>
          </a:xfrm>
          <a:prstGeom prst="rect">
            <a:avLst/>
          </a:prstGeom>
        </p:spPr>
      </p:pic>
      <p:sp>
        <p:nvSpPr>
          <p:cNvPr id="37" name="ZoneTexte 36">
            <a:extLst>
              <a:ext uri="{FF2B5EF4-FFF2-40B4-BE49-F238E27FC236}">
                <a16:creationId xmlns:a16="http://schemas.microsoft.com/office/drawing/2014/main" id="{A5FF5752-B46E-54A2-4F3B-08564FAAE656}"/>
              </a:ext>
            </a:extLst>
          </p:cNvPr>
          <p:cNvSpPr txBox="1"/>
          <p:nvPr/>
        </p:nvSpPr>
        <p:spPr>
          <a:xfrm>
            <a:off x="1457027" y="5473648"/>
            <a:ext cx="6420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1466A8"/>
                </a:solidFill>
                <a:latin typeface="Arial Black" panose="020B0A04020102020204" pitchFamily="34" charset="0"/>
              </a:rPr>
              <a:t>ÉTEINDRE TES ÉCRANS 30 MINUTES AVANT</a:t>
            </a:r>
          </a:p>
        </p:txBody>
      </p:sp>
      <p:pic>
        <p:nvPicPr>
          <p:cNvPr id="38" name="Graphique 37" descr="Coche avec un remplissage uni">
            <a:extLst>
              <a:ext uri="{FF2B5EF4-FFF2-40B4-BE49-F238E27FC236}">
                <a16:creationId xmlns:a16="http://schemas.microsoft.com/office/drawing/2014/main" id="{1489131A-83E6-17F4-9303-3B08F36707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54315" y="4779297"/>
            <a:ext cx="283369" cy="283369"/>
          </a:xfrm>
          <a:prstGeom prst="rect">
            <a:avLst/>
          </a:prstGeom>
        </p:spPr>
      </p:pic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8714AA3D-C453-B2E9-6133-CEC0C447EB9D}"/>
              </a:ext>
            </a:extLst>
          </p:cNvPr>
          <p:cNvSpPr/>
          <p:nvPr/>
        </p:nvSpPr>
        <p:spPr>
          <a:xfrm>
            <a:off x="7689689" y="1809127"/>
            <a:ext cx="4249124" cy="1699883"/>
          </a:xfrm>
          <a:prstGeom prst="roundRect">
            <a:avLst/>
          </a:prstGeom>
          <a:noFill/>
          <a:ln>
            <a:solidFill>
              <a:srgbClr val="56C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E344815-E2CC-B655-AAB9-0BB630AC600A}"/>
              </a:ext>
            </a:extLst>
          </p:cNvPr>
          <p:cNvSpPr txBox="1"/>
          <p:nvPr/>
        </p:nvSpPr>
        <p:spPr>
          <a:xfrm>
            <a:off x="7699138" y="2025535"/>
            <a:ext cx="42396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600" b="1" dirty="0">
                <a:solidFill>
                  <a:srgbClr val="56C1A7"/>
                </a:solidFill>
                <a:latin typeface="Arial Black" panose="020B0A04020102020204" pitchFamily="34" charset="0"/>
                <a:ea typeface="Nirmala Text Semilight" panose="020B0502040204020203" pitchFamily="34" charset="0"/>
                <a:cs typeface="Nirmala Text Semilight" panose="020B0502040204020203" pitchFamily="34" charset="0"/>
              </a:rPr>
              <a:t>La pratique de l’activité physique et la diminution du temps passé sur les écrans sont deux facteurs qui peuvent influencer la qualité de ton sommeil ! </a:t>
            </a:r>
          </a:p>
        </p:txBody>
      </p:sp>
      <p:pic>
        <p:nvPicPr>
          <p:cNvPr id="44" name="Graphique 43" descr="Lumières allumées avec un remplissage uni">
            <a:extLst>
              <a:ext uri="{FF2B5EF4-FFF2-40B4-BE49-F238E27FC236}">
                <a16:creationId xmlns:a16="http://schemas.microsoft.com/office/drawing/2014/main" id="{D5D08261-348C-F8FC-8DA3-4E4133EA01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885897" y="2144168"/>
            <a:ext cx="813241" cy="90587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E946E0BD-3E3B-C58F-E47B-739F20945C42}"/>
              </a:ext>
            </a:extLst>
          </p:cNvPr>
          <p:cNvSpPr/>
          <p:nvPr/>
        </p:nvSpPr>
        <p:spPr>
          <a:xfrm>
            <a:off x="3004967" y="1688362"/>
            <a:ext cx="3350015" cy="33855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F88CDEF-697D-6ABE-4A26-F51A014247FD}"/>
              </a:ext>
            </a:extLst>
          </p:cNvPr>
          <p:cNvSpPr txBox="1"/>
          <p:nvPr/>
        </p:nvSpPr>
        <p:spPr>
          <a:xfrm>
            <a:off x="994234" y="3613605"/>
            <a:ext cx="4960081" cy="406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450"/>
              </a:spcAft>
            </a:pPr>
            <a:r>
              <a:rPr lang="fr-CA" sz="2000" b="1" i="1" dirty="0">
                <a:solidFill>
                  <a:srgbClr val="56C1A7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bons réflexes à adopter </a:t>
            </a:r>
            <a:r>
              <a:rPr lang="fr-CA" sz="2000" b="1" i="1" dirty="0">
                <a:solidFill>
                  <a:srgbClr val="56C1A7"/>
                </a:solidFill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CA" sz="2000" b="1" i="1" dirty="0">
              <a:solidFill>
                <a:srgbClr val="56C1A7"/>
              </a:solidFill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CE431C87-1059-FC7B-1F7E-C312A6B6CD7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82305" y="218078"/>
            <a:ext cx="3350015" cy="147028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AC02E88-F533-7A28-D3DB-C2BEEFFA4BD0}"/>
              </a:ext>
            </a:extLst>
          </p:cNvPr>
          <p:cNvSpPr/>
          <p:nvPr/>
        </p:nvSpPr>
        <p:spPr>
          <a:xfrm>
            <a:off x="3004967" y="2882187"/>
            <a:ext cx="3350015" cy="33855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</p:spTree>
    <p:extLst>
      <p:ext uri="{BB962C8B-B14F-4D97-AF65-F5344CB8AC3E}">
        <p14:creationId xmlns:p14="http://schemas.microsoft.com/office/powerpoint/2010/main" val="75875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2975708" y="2992204"/>
            <a:ext cx="6901813" cy="873590"/>
          </a:xfrm>
          <a:prstGeom prst="rect">
            <a:avLst/>
          </a:prstGeom>
        </p:spPr>
      </p:pic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7AF590F4-E19B-A0BF-31D2-F058BB5B8C98}"/>
              </a:ext>
            </a:extLst>
          </p:cNvPr>
          <p:cNvSpPr/>
          <p:nvPr/>
        </p:nvSpPr>
        <p:spPr>
          <a:xfrm>
            <a:off x="1339981" y="1602214"/>
            <a:ext cx="5097779" cy="936710"/>
          </a:xfrm>
          <a:prstGeom prst="roundRect">
            <a:avLst/>
          </a:prstGeom>
          <a:solidFill>
            <a:srgbClr val="E6E6E6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462AFBD-9543-09A7-5483-60849BD7BA2D}"/>
              </a:ext>
            </a:extLst>
          </p:cNvPr>
          <p:cNvSpPr txBox="1"/>
          <p:nvPr/>
        </p:nvSpPr>
        <p:spPr>
          <a:xfrm>
            <a:off x="951384" y="1738539"/>
            <a:ext cx="5553901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450"/>
              </a:spcAft>
            </a:pPr>
            <a:r>
              <a:rPr lang="fr-CA" sz="4000" dirty="0">
                <a:solidFill>
                  <a:srgbClr val="1466A8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L’ALIMENTATION</a:t>
            </a:r>
            <a:endParaRPr lang="fr-CA" sz="4000" dirty="0">
              <a:solidFill>
                <a:srgbClr val="1466A8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FCC51D6-6C29-8A78-7BB3-F9DAF6567766}"/>
              </a:ext>
            </a:extLst>
          </p:cNvPr>
          <p:cNvSpPr txBox="1"/>
          <p:nvPr/>
        </p:nvSpPr>
        <p:spPr>
          <a:xfrm>
            <a:off x="1321715" y="2629798"/>
            <a:ext cx="28669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b="1" i="1" dirty="0">
                <a:solidFill>
                  <a:srgbClr val="828483"/>
                </a:solidFill>
                <a:latin typeface="Raleway" pitchFamily="2" charset="0"/>
              </a:rPr>
              <a:t>UN ÉQUILIBRE À TROUVER </a:t>
            </a:r>
            <a:endParaRPr lang="fr-CA" sz="619" b="1" i="1" dirty="0">
              <a:solidFill>
                <a:srgbClr val="828483"/>
              </a:solidFill>
              <a:latin typeface="Raleway" pitchFamily="2" charset="0"/>
            </a:endParaRPr>
          </a:p>
        </p:txBody>
      </p:sp>
      <p:pic>
        <p:nvPicPr>
          <p:cNvPr id="5" name="Image 4" descr="Une image contenant Dessin d’enfant, conception, illustration&#10;&#10;Description générée automatiquement">
            <a:extLst>
              <a:ext uri="{FF2B5EF4-FFF2-40B4-BE49-F238E27FC236}">
                <a16:creationId xmlns:a16="http://schemas.microsoft.com/office/drawing/2014/main" id="{425F8453-8B02-2463-3C69-506284B4435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45" r="50617"/>
          <a:stretch/>
        </p:blipFill>
        <p:spPr>
          <a:xfrm>
            <a:off x="1038741" y="3965585"/>
            <a:ext cx="2241381" cy="2892415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841710AD-7EBA-6547-1889-A0316CDE6C2A}"/>
              </a:ext>
            </a:extLst>
          </p:cNvPr>
          <p:cNvSpPr txBox="1"/>
          <p:nvPr/>
        </p:nvSpPr>
        <p:spPr>
          <a:xfrm>
            <a:off x="1260062" y="3014592"/>
            <a:ext cx="5430976" cy="375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441">
              <a:lnSpc>
                <a:spcPct val="107000"/>
              </a:lnSpc>
              <a:spcAft>
                <a:spcPts val="450"/>
              </a:spcAft>
            </a:pPr>
            <a:r>
              <a:rPr lang="fr-CA" b="1" dirty="0">
                <a:solidFill>
                  <a:srgbClr val="1466A8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assiette équilibrée correspond à :</a:t>
            </a:r>
            <a:endParaRPr lang="fr-CA" b="1" dirty="0">
              <a:solidFill>
                <a:srgbClr val="1466A8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raphique 17" descr="Sphères de Harvey 25% avec un remplissage uni">
            <a:extLst>
              <a:ext uri="{FF2B5EF4-FFF2-40B4-BE49-F238E27FC236}">
                <a16:creationId xmlns:a16="http://schemas.microsoft.com/office/drawing/2014/main" id="{5388E7F2-38E2-208F-FD0D-181FD34B43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39981" y="3490536"/>
            <a:ext cx="749686" cy="749686"/>
          </a:xfrm>
          <a:prstGeom prst="rect">
            <a:avLst/>
          </a:prstGeom>
        </p:spPr>
      </p:pic>
      <p:pic>
        <p:nvPicPr>
          <p:cNvPr id="22" name="Graphique 21" descr="Sphères de Harvey 50% avec un remplissage uni">
            <a:extLst>
              <a:ext uri="{FF2B5EF4-FFF2-40B4-BE49-F238E27FC236}">
                <a16:creationId xmlns:a16="http://schemas.microsoft.com/office/drawing/2014/main" id="{CD138266-F27C-0820-53F9-3CF07834101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75044" y="3461039"/>
            <a:ext cx="749686" cy="749686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EF3BE59A-6C76-5DC1-255C-8D08DB486318}"/>
              </a:ext>
            </a:extLst>
          </p:cNvPr>
          <p:cNvSpPr txBox="1"/>
          <p:nvPr/>
        </p:nvSpPr>
        <p:spPr>
          <a:xfrm>
            <a:off x="9124730" y="3542213"/>
            <a:ext cx="3148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solidFill>
                  <a:srgbClr val="1466A8"/>
                </a:solidFill>
                <a:latin typeface="Arial Black" panose="020B0A04020102020204" pitchFamily="34" charset="0"/>
              </a:rPr>
              <a:t>LÉGUMES </a:t>
            </a:r>
          </a:p>
          <a:p>
            <a:r>
              <a:rPr lang="fr-CA" sz="1200" dirty="0">
                <a:latin typeface="Raleway" pitchFamily="2" charset="0"/>
              </a:rPr>
              <a:t>(ex : brocolis, carottes, champignons, épinards)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312C423-B3BA-6039-94F2-43C59555BC0C}"/>
              </a:ext>
            </a:extLst>
          </p:cNvPr>
          <p:cNvSpPr txBox="1"/>
          <p:nvPr/>
        </p:nvSpPr>
        <p:spPr>
          <a:xfrm>
            <a:off x="5433832" y="3608609"/>
            <a:ext cx="4328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solidFill>
                  <a:srgbClr val="1466A8"/>
                </a:solidFill>
                <a:latin typeface="Arial Black" panose="020B0A04020102020204" pitchFamily="34" charset="0"/>
              </a:rPr>
              <a:t>GRAINS ENTIERS </a:t>
            </a:r>
          </a:p>
          <a:p>
            <a:r>
              <a:rPr lang="fr-CA" sz="1200" dirty="0">
                <a:latin typeface="Raleway" pitchFamily="2" charset="0"/>
              </a:rPr>
              <a:t>(ex : riz, quinoa, pâtes, couscous de blé)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8F4B1E4-13F8-AE7B-1CFD-A6E27A105DD8}"/>
              </a:ext>
            </a:extLst>
          </p:cNvPr>
          <p:cNvSpPr txBox="1"/>
          <p:nvPr/>
        </p:nvSpPr>
        <p:spPr>
          <a:xfrm>
            <a:off x="2109789" y="3605583"/>
            <a:ext cx="2633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solidFill>
                  <a:srgbClr val="1466A8"/>
                </a:solidFill>
                <a:latin typeface="Arial Black" panose="020B0A04020102020204" pitchFamily="34" charset="0"/>
              </a:rPr>
              <a:t>PROTÉINES</a:t>
            </a:r>
          </a:p>
          <a:p>
            <a:r>
              <a:rPr lang="fr-CA" sz="1200" dirty="0">
                <a:latin typeface="Raleway" pitchFamily="2" charset="0"/>
              </a:rPr>
              <a:t>(ex : viande, poisson, tofu, </a:t>
            </a:r>
            <a:r>
              <a:rPr lang="fr-CA" sz="1200" dirty="0" err="1">
                <a:latin typeface="Raleway" pitchFamily="2" charset="0"/>
              </a:rPr>
              <a:t>oeuf</a:t>
            </a:r>
            <a:r>
              <a:rPr lang="fr-CA" sz="1200" dirty="0">
                <a:latin typeface="Raleway" pitchFamily="2" charset="0"/>
              </a:rPr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09B56DA-FCD4-325B-C929-5750354ED099}"/>
              </a:ext>
            </a:extLst>
          </p:cNvPr>
          <p:cNvSpPr txBox="1"/>
          <p:nvPr/>
        </p:nvSpPr>
        <p:spPr>
          <a:xfrm>
            <a:off x="3806262" y="5379362"/>
            <a:ext cx="4391439" cy="341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441" algn="just">
              <a:lnSpc>
                <a:spcPct val="107000"/>
              </a:lnSpc>
              <a:spcAft>
                <a:spcPts val="450"/>
              </a:spcAft>
            </a:pPr>
            <a:r>
              <a:rPr lang="fr-CA" sz="1600" b="1" dirty="0">
                <a:solidFill>
                  <a:srgbClr val="50BFA4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</a:t>
            </a:r>
            <a:r>
              <a:rPr lang="fr-CA" sz="1600" b="1" dirty="0">
                <a:solidFill>
                  <a:srgbClr val="50BFA4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ALIMENTS ULTRA-TRANSFORMÉS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6C9C60-0C42-0E1A-B466-3F1DA71679E8}"/>
              </a:ext>
            </a:extLst>
          </p:cNvPr>
          <p:cNvSpPr txBox="1"/>
          <p:nvPr/>
        </p:nvSpPr>
        <p:spPr>
          <a:xfrm>
            <a:off x="3802495" y="4868743"/>
            <a:ext cx="3962030" cy="543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441" algn="just">
              <a:lnSpc>
                <a:spcPct val="107000"/>
              </a:lnSpc>
              <a:spcAft>
                <a:spcPts val="450"/>
              </a:spcAft>
            </a:pPr>
            <a:r>
              <a:rPr lang="fr-CA" sz="1400" dirty="0">
                <a:solidFill>
                  <a:srgbClr val="82848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également recommandé de limiter la consommation 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A871077-9261-B95F-E4D7-45A039264F10}"/>
              </a:ext>
            </a:extLst>
          </p:cNvPr>
          <p:cNvSpPr txBox="1"/>
          <p:nvPr/>
        </p:nvSpPr>
        <p:spPr>
          <a:xfrm>
            <a:off x="3816895" y="5627535"/>
            <a:ext cx="3742744" cy="5430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441" algn="just">
              <a:lnSpc>
                <a:spcPct val="107000"/>
              </a:lnSpc>
              <a:spcAft>
                <a:spcPts val="450"/>
              </a:spcAft>
            </a:pPr>
            <a:r>
              <a:rPr lang="fr-CA" sz="1400" dirty="0">
                <a:solidFill>
                  <a:srgbClr val="828483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 ils </a:t>
            </a:r>
            <a:r>
              <a:rPr lang="fr-CA" sz="1400" dirty="0">
                <a:solidFill>
                  <a:srgbClr val="828483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souvent accompagnés d’une longue liste d’ingrédients. </a:t>
            </a:r>
            <a:endParaRPr lang="fr-CA" sz="1400" dirty="0">
              <a:solidFill>
                <a:srgbClr val="828483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1CEA65E-429E-0CB5-00A2-0C28363CEECF}"/>
              </a:ext>
            </a:extLst>
          </p:cNvPr>
          <p:cNvSpPr/>
          <p:nvPr/>
        </p:nvSpPr>
        <p:spPr>
          <a:xfrm>
            <a:off x="3569971" y="4861057"/>
            <a:ext cx="259464" cy="1309575"/>
          </a:xfrm>
          <a:prstGeom prst="rect">
            <a:avLst/>
          </a:prstGeom>
          <a:solidFill>
            <a:srgbClr val="50BF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B5F19078-3400-18BA-C2E2-58FAEB63548D}"/>
              </a:ext>
            </a:extLst>
          </p:cNvPr>
          <p:cNvSpPr txBox="1"/>
          <p:nvPr/>
        </p:nvSpPr>
        <p:spPr>
          <a:xfrm>
            <a:off x="8641021" y="4895435"/>
            <a:ext cx="28669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350" b="1" i="1" dirty="0">
                <a:solidFill>
                  <a:srgbClr val="828483"/>
                </a:solidFill>
                <a:latin typeface="Raleway" pitchFamily="2" charset="0"/>
              </a:rPr>
              <a:t>PETIT RAPPEL! </a:t>
            </a:r>
            <a:endParaRPr lang="fr-CA" sz="900" b="1" i="1" dirty="0">
              <a:solidFill>
                <a:srgbClr val="828483"/>
              </a:solidFill>
              <a:latin typeface="Raleway" pitchFamily="2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AC3DA030-03BC-4520-B709-14854FA8D681}"/>
              </a:ext>
            </a:extLst>
          </p:cNvPr>
          <p:cNvSpPr/>
          <p:nvPr/>
        </p:nvSpPr>
        <p:spPr>
          <a:xfrm>
            <a:off x="8669519" y="5217698"/>
            <a:ext cx="2969420" cy="1043110"/>
          </a:xfrm>
          <a:prstGeom prst="roundRect">
            <a:avLst/>
          </a:prstGeom>
          <a:noFill/>
          <a:ln>
            <a:solidFill>
              <a:srgbClr val="56C1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405E9429-C1EB-A7B1-B99C-A6503F53C228}"/>
              </a:ext>
            </a:extLst>
          </p:cNvPr>
          <p:cNvSpPr txBox="1"/>
          <p:nvPr/>
        </p:nvSpPr>
        <p:spPr>
          <a:xfrm>
            <a:off x="8616268" y="5352448"/>
            <a:ext cx="3048239" cy="773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1441">
              <a:lnSpc>
                <a:spcPct val="107000"/>
              </a:lnSpc>
              <a:spcAft>
                <a:spcPts val="450"/>
              </a:spcAft>
            </a:pPr>
            <a:r>
              <a:rPr lang="fr-CA" sz="1400" b="1" dirty="0">
                <a:solidFill>
                  <a:srgbClr val="1466A8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alimentation équilibrée, c’est aussi savoir se faire plaisir de temps en temps!</a:t>
            </a:r>
            <a:endParaRPr lang="fr-CA" sz="1400" b="1" dirty="0">
              <a:solidFill>
                <a:srgbClr val="1466A8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BC02EFE-D0E5-C1AA-C899-2C597F5CCB6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51384" y="124244"/>
            <a:ext cx="3350015" cy="147028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9F0C94F-4B26-9233-F652-217392AFF0D2}"/>
              </a:ext>
            </a:extLst>
          </p:cNvPr>
          <p:cNvSpPr txBox="1"/>
          <p:nvPr/>
        </p:nvSpPr>
        <p:spPr>
          <a:xfrm>
            <a:off x="3995357" y="744674"/>
            <a:ext cx="60979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0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pic>
        <p:nvPicPr>
          <p:cNvPr id="11" name="Graphique 10" descr="Sphères de Harvey 25% avec un remplissage uni">
            <a:extLst>
              <a:ext uri="{FF2B5EF4-FFF2-40B4-BE49-F238E27FC236}">
                <a16:creationId xmlns:a16="http://schemas.microsoft.com/office/drawing/2014/main" id="{4F74F588-9C75-C2B0-E6F3-23C80736419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3337" y="3461572"/>
            <a:ext cx="749686" cy="74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4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DA285B2F-A933-F536-D833-D7A8A8C014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-2975708" y="2992204"/>
            <a:ext cx="6901813" cy="87359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3BC02EFE-D0E5-C1AA-C899-2C597F5CCB6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51384" y="124244"/>
            <a:ext cx="3350015" cy="1470284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9F0C94F-4B26-9233-F652-217392AFF0D2}"/>
              </a:ext>
            </a:extLst>
          </p:cNvPr>
          <p:cNvSpPr txBox="1"/>
          <p:nvPr/>
        </p:nvSpPr>
        <p:spPr>
          <a:xfrm>
            <a:off x="3950880" y="778956"/>
            <a:ext cx="60979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CA" sz="2000" dirty="0"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Volet Exploration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C3F039-673D-1903-27EB-2FECA966C9B9}"/>
              </a:ext>
            </a:extLst>
          </p:cNvPr>
          <p:cNvSpPr/>
          <p:nvPr/>
        </p:nvSpPr>
        <p:spPr>
          <a:xfrm rot="5400000">
            <a:off x="1273175" y="1692516"/>
            <a:ext cx="870907" cy="67493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60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6706CD-43E9-1586-09F9-3C593082FAA1}"/>
              </a:ext>
            </a:extLst>
          </p:cNvPr>
          <p:cNvSpPr txBox="1"/>
          <p:nvPr/>
        </p:nvSpPr>
        <p:spPr>
          <a:xfrm>
            <a:off x="2015181" y="1480916"/>
            <a:ext cx="7179946" cy="11226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07000"/>
              </a:lnSpc>
              <a:spcAft>
                <a:spcPts val="450"/>
              </a:spcAft>
            </a:pPr>
            <a:r>
              <a:rPr lang="fr-CA" sz="3200" dirty="0">
                <a:solidFill>
                  <a:srgbClr val="56C1A7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CONSOMMATION DE DROGUES ET D’ALCOOL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CFC2F61-9069-DD31-9FDA-D5A20DCE2E18}"/>
              </a:ext>
            </a:extLst>
          </p:cNvPr>
          <p:cNvSpPr txBox="1"/>
          <p:nvPr/>
        </p:nvSpPr>
        <p:spPr>
          <a:xfrm>
            <a:off x="2505264" y="2562529"/>
            <a:ext cx="485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SUBSTANCES À ÉVITER ET À SURVEILER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855F52-5B3C-6AB3-E265-AB7993573D0E}"/>
              </a:ext>
            </a:extLst>
          </p:cNvPr>
          <p:cNvSpPr/>
          <p:nvPr/>
        </p:nvSpPr>
        <p:spPr>
          <a:xfrm>
            <a:off x="2124876" y="1604776"/>
            <a:ext cx="380388" cy="860659"/>
          </a:xfrm>
          <a:prstGeom prst="rect">
            <a:avLst/>
          </a:prstGeom>
          <a:solidFill>
            <a:srgbClr val="828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600"/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5B6908-1100-193D-FF6C-FA5F8AEC0D97}"/>
              </a:ext>
            </a:extLst>
          </p:cNvPr>
          <p:cNvSpPr/>
          <p:nvPr/>
        </p:nvSpPr>
        <p:spPr>
          <a:xfrm>
            <a:off x="1541261" y="3105436"/>
            <a:ext cx="4646179" cy="1314303"/>
          </a:xfrm>
          <a:prstGeom prst="roundRect">
            <a:avLst/>
          </a:prstGeom>
          <a:solidFill>
            <a:srgbClr val="E6E6E6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F7DBC06-D7BB-2C90-92B9-812FAFB71F70}"/>
              </a:ext>
            </a:extLst>
          </p:cNvPr>
          <p:cNvSpPr txBox="1"/>
          <p:nvPr/>
        </p:nvSpPr>
        <p:spPr>
          <a:xfrm>
            <a:off x="1541262" y="3162881"/>
            <a:ext cx="45547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CA" dirty="0">
                <a:solidFill>
                  <a:srgbClr val="1466A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Selon le</a:t>
            </a:r>
            <a:r>
              <a:rPr lang="fr-CA" dirty="0">
                <a:solidFill>
                  <a:srgbClr val="1466A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CA" b="1" dirty="0">
                <a:solidFill>
                  <a:srgbClr val="1466A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Centre canadien sur les dépendances et l’usage de substances </a:t>
            </a:r>
            <a:r>
              <a:rPr lang="fr-CA" dirty="0">
                <a:solidFill>
                  <a:srgbClr val="1466A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(CCDUS), les boissons alcoolisées </a:t>
            </a:r>
            <a:r>
              <a:rPr lang="fr-CA" b="1" dirty="0">
                <a:solidFill>
                  <a:srgbClr val="1466A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fr-CA" b="1" dirty="0">
                <a:solidFill>
                  <a:srgbClr val="1466A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sont pas bénéfiques pour ta santé</a:t>
            </a:r>
            <a:r>
              <a:rPr lang="fr-CA" dirty="0">
                <a:solidFill>
                  <a:srgbClr val="1466A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fr-CA" dirty="0">
              <a:solidFill>
                <a:srgbClr val="1466A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EACBE73-D0DB-311F-6495-96CC0BB17598}"/>
              </a:ext>
            </a:extLst>
          </p:cNvPr>
          <p:cNvSpPr txBox="1"/>
          <p:nvPr/>
        </p:nvSpPr>
        <p:spPr>
          <a:xfrm>
            <a:off x="1508058" y="4644241"/>
            <a:ext cx="10760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>
                <a:solidFill>
                  <a:srgbClr val="50BFA4"/>
                </a:solidFill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4F2AB1C-EB9A-5315-84C1-956FCB1FC73C}"/>
              </a:ext>
            </a:extLst>
          </p:cNvPr>
          <p:cNvSpPr txBox="1"/>
          <p:nvPr/>
        </p:nvSpPr>
        <p:spPr>
          <a:xfrm>
            <a:off x="2124876" y="4601930"/>
            <a:ext cx="44130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CA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C’est le nombre maximal de verres par semaine, selon les recommandations actuelles. </a:t>
            </a:r>
            <a:endParaRPr lang="fr-CA" sz="1800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Flèche : droite 32">
            <a:extLst>
              <a:ext uri="{FF2B5EF4-FFF2-40B4-BE49-F238E27FC236}">
                <a16:creationId xmlns:a16="http://schemas.microsoft.com/office/drawing/2014/main" id="{C156B26E-1B01-CB03-13F3-B490D1C0645F}"/>
              </a:ext>
            </a:extLst>
          </p:cNvPr>
          <p:cNvSpPr/>
          <p:nvPr/>
        </p:nvSpPr>
        <p:spPr>
          <a:xfrm>
            <a:off x="6999832" y="3119062"/>
            <a:ext cx="560893" cy="533765"/>
          </a:xfrm>
          <a:prstGeom prst="rightArrow">
            <a:avLst/>
          </a:prstGeom>
          <a:solidFill>
            <a:srgbClr val="8284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13">
              <a:solidFill>
                <a:srgbClr val="828483"/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F06AE7E-D0FC-D47A-38C2-7EA830C5BDE7}"/>
              </a:ext>
            </a:extLst>
          </p:cNvPr>
          <p:cNvSpPr txBox="1"/>
          <p:nvPr/>
        </p:nvSpPr>
        <p:spPr>
          <a:xfrm>
            <a:off x="7560726" y="3153062"/>
            <a:ext cx="3188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200" b="1" dirty="0">
                <a:solidFill>
                  <a:srgbClr val="8284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 risque toutefois de changer puisque ces recommandations sont encore en évaluation!</a:t>
            </a:r>
          </a:p>
        </p:txBody>
      </p:sp>
      <p:pic>
        <p:nvPicPr>
          <p:cNvPr id="35" name="Graphique 34" descr="Martini avec un remplissage uni">
            <a:extLst>
              <a:ext uri="{FF2B5EF4-FFF2-40B4-BE49-F238E27FC236}">
                <a16:creationId xmlns:a16="http://schemas.microsoft.com/office/drawing/2014/main" id="{F2A3CD0C-09F1-658B-0549-D9B44985AA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816707" y="3769894"/>
            <a:ext cx="838476" cy="838476"/>
          </a:xfrm>
          <a:prstGeom prst="rect">
            <a:avLst/>
          </a:prstGeom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B2BD3CDD-B32D-3805-C5CB-8D270A8B501C}"/>
              </a:ext>
            </a:extLst>
          </p:cNvPr>
          <p:cNvSpPr txBox="1"/>
          <p:nvPr/>
        </p:nvSpPr>
        <p:spPr>
          <a:xfrm>
            <a:off x="7539127" y="3941738"/>
            <a:ext cx="3210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200" b="1" dirty="0">
                <a:solidFill>
                  <a:srgbClr val="50BF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quantité d’alcool par consommation dépend aussi du type d’alcool consommé!</a:t>
            </a:r>
          </a:p>
        </p:txBody>
      </p:sp>
      <p:pic>
        <p:nvPicPr>
          <p:cNvPr id="37" name="Graphique 36" descr="Avertissement avec un remplissage uni">
            <a:extLst>
              <a:ext uri="{FF2B5EF4-FFF2-40B4-BE49-F238E27FC236}">
                <a16:creationId xmlns:a16="http://schemas.microsoft.com/office/drawing/2014/main" id="{3766D6CE-1929-EA67-9619-7CA7999C256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885134" y="4773615"/>
            <a:ext cx="701623" cy="701623"/>
          </a:xfrm>
          <a:prstGeom prst="rect">
            <a:avLst/>
          </a:prstGeom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EB293ED5-7E25-A9FC-B340-9C09C225BE16}"/>
              </a:ext>
            </a:extLst>
          </p:cNvPr>
          <p:cNvSpPr txBox="1"/>
          <p:nvPr/>
        </p:nvSpPr>
        <p:spPr>
          <a:xfrm>
            <a:off x="7586757" y="4690096"/>
            <a:ext cx="31627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CA" sz="1200" b="1" dirty="0">
                <a:solidFill>
                  <a:srgbClr val="82848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est fortement suggéré d’éviter complètement la consommation de tabac et de drogues, qui sont reconnus pour engendrer des conséquences importantes sur la santé. </a:t>
            </a:r>
            <a:endParaRPr lang="fr-CA" sz="1200" b="1" dirty="0">
              <a:solidFill>
                <a:srgbClr val="828483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A" sz="1200" b="1" dirty="0">
              <a:solidFill>
                <a:srgbClr val="8284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Image 38" descr="Une image contenant Dessin d’enfant, dessin, dessin humoristique, illustration&#10;&#10;Description générée automatiquement">
            <a:extLst>
              <a:ext uri="{FF2B5EF4-FFF2-40B4-BE49-F238E27FC236}">
                <a16:creationId xmlns:a16="http://schemas.microsoft.com/office/drawing/2014/main" id="{467FB2F8-8D3D-0ACF-28F2-F5A85041E64A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3" t="54085" b="-377"/>
          <a:stretch/>
        </p:blipFill>
        <p:spPr>
          <a:xfrm>
            <a:off x="9536318" y="112246"/>
            <a:ext cx="2565994" cy="264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1214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805</Words>
  <Application>Microsoft Office PowerPoint</Application>
  <PresentationFormat>Grand écran</PresentationFormat>
  <Paragraphs>78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Dreaming Outloud Script Pro</vt:lpstr>
      <vt:lpstr>Raleway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Audrey-Anne Marcotte</dc:creator>
  <cp:lastModifiedBy>Audrey-Anne Marcotte</cp:lastModifiedBy>
  <cp:revision>2</cp:revision>
  <dcterms:created xsi:type="dcterms:W3CDTF">2023-06-01T13:32:43Z</dcterms:created>
  <dcterms:modified xsi:type="dcterms:W3CDTF">2023-06-01T15:50:16Z</dcterms:modified>
</cp:coreProperties>
</file>