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B90"/>
    <a:srgbClr val="74C7A6"/>
    <a:srgbClr val="275CAA"/>
    <a:srgbClr val="1E5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2"/>
    <p:restoredTop sz="94675"/>
  </p:normalViewPr>
  <p:slideViewPr>
    <p:cSldViewPr snapToGrid="0" snapToObjects="1">
      <p:cViewPr varScale="1">
        <p:scale>
          <a:sx n="46" d="100"/>
          <a:sy n="46" d="100"/>
        </p:scale>
        <p:origin x="2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6.png"/><Relationship Id="rId3" Type="http://schemas.openxmlformats.org/officeDocument/2006/relationships/tags" Target="../tags/tag11.xml"/><Relationship Id="rId21" Type="http://schemas.openxmlformats.org/officeDocument/2006/relationships/image" Target="../media/image1.jp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5.jpeg"/><Relationship Id="rId2" Type="http://schemas.openxmlformats.org/officeDocument/2006/relationships/tags" Target="../tags/tag10.xml"/><Relationship Id="rId16" Type="http://schemas.openxmlformats.org/officeDocument/2006/relationships/image" Target="../media/image4.jpg"/><Relationship Id="rId20" Type="http://schemas.openxmlformats.org/officeDocument/2006/relationships/image" Target="../media/image8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8.xml"/><Relationship Id="rId19" Type="http://schemas.openxmlformats.org/officeDocument/2006/relationships/image" Target="../media/image7.jp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>
            <p:custDataLst>
              <p:tags r:id="rId1"/>
            </p:custDataLst>
          </p:nvPr>
        </p:nvSpPr>
        <p:spPr>
          <a:xfrm rot="10800000">
            <a:off x="1847972" y="3668869"/>
            <a:ext cx="5356101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42372" y="3706245"/>
            <a:ext cx="4789050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>
                <a:solidFill>
                  <a:schemeClr val="bg1"/>
                </a:solidFill>
              </a:rPr>
              <a:t>8 group meetings for students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A7A4C-633E-8F44-921E-D406331E93E9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457229" y="597362"/>
            <a:ext cx="3831204" cy="604054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Raleway" panose="020B0003030101060003" pitchFamily="34" charset="0"/>
              </a:rPr>
              <a:t> </a:t>
            </a:r>
            <a:br>
              <a:rPr lang="en-CA" dirty="0">
                <a:latin typeface="Raleway" panose="020B0003030101060003" pitchFamily="34" charset="0"/>
              </a:rPr>
            </a:br>
            <a:r>
              <a:rPr lang="en-CA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Expedition component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AAF9D5-BB0C-0944-936E-54B2A48042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4756" y="1329186"/>
            <a:ext cx="7223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latin typeface="Raleway" panose="020B0003030101060003" pitchFamily="34" charset="0"/>
            </a:endParaRPr>
          </a:p>
          <a:p>
            <a:pPr algn="just"/>
            <a:r>
              <a:rPr lang="en-CA" sz="1400" i="1" dirty="0">
                <a:latin typeface="Raleway" panose="020B0003030101060003" pitchFamily="34" charset="0"/>
              </a:rPr>
              <a:t>HORS-PISTE – Expedition </a:t>
            </a:r>
            <a:r>
              <a:rPr lang="en-CA" sz="1400" dirty="0">
                <a:latin typeface="Raleway" panose="020B0003030101060003" pitchFamily="34" charset="0"/>
              </a:rPr>
              <a:t>is a program designed to help students develop the competencies they need to deal with the anxiety-provoking situations they face and to equip you, as parents, with strategies to help them develop these new competencies. </a:t>
            </a:r>
          </a:p>
          <a:p>
            <a:pPr algn="just"/>
            <a:endParaRPr lang="fr-FR" sz="1400" dirty="0">
              <a:latin typeface="Raleway" panose="020B0003030101060003" pitchFamily="34" charset="0"/>
            </a:endParaRPr>
          </a:p>
          <a:p>
            <a:pPr algn="just"/>
            <a:r>
              <a:rPr lang="en-CA" sz="1400" dirty="0">
                <a:latin typeface="Raleway" panose="020B0003030101060003" pitchFamily="34" charset="0"/>
              </a:rPr>
              <a:t>Like a road less travelled, the program encourages participants to push themselves, test out new solutions, and adopt new ways of thinking! HORS-PISTE helps the students to recognize their strengths and limitations and guides them toward new ways of approaching life with confidence, compassion, and perseverance. </a:t>
            </a:r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463054" y="4223253"/>
            <a:ext cx="52486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… that will help them to expand their comfort zone by learning to:</a:t>
            </a:r>
          </a:p>
          <a:p>
            <a:endParaRPr lang="fr-CA" sz="14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Recognize their sensations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Reformulate their thoughts into helpful 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Manage their emotions to better cope with them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Adopt new behaviours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Adopt positive lifestyle habits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Use stress management strategies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1400" dirty="0">
                <a:latin typeface="Raleway" panose="020B0003030101060003" pitchFamily="34" charset="0"/>
                <a:ea typeface="+mj-ea"/>
                <a:cs typeface="+mj-cs"/>
              </a:rPr>
              <a:t>Draw on their strengths to help other group members progress </a:t>
            </a:r>
          </a:p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</p:txBody>
      </p:sp>
      <p:sp>
        <p:nvSpPr>
          <p:cNvPr id="23" name="ZoneTexte 22"/>
          <p:cNvSpPr txBox="1"/>
          <p:nvPr>
            <p:custDataLst>
              <p:tags r:id="rId6"/>
            </p:custDataLst>
          </p:nvPr>
        </p:nvSpPr>
        <p:spPr>
          <a:xfrm>
            <a:off x="1461563" y="7547051"/>
            <a:ext cx="5861025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defTabSz="755934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CA" sz="1400" dirty="0">
                <a:solidFill>
                  <a:schemeClr val="tx1"/>
                </a:solidFill>
              </a:rPr>
              <a:t>…that will give you the opportunity to: </a:t>
            </a:r>
          </a:p>
          <a:p>
            <a:pPr marL="0" indent="0" algn="just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chemeClr val="tx1"/>
                </a:solidFill>
              </a:rPr>
              <a:t>Understand anxiety and recognize its effects on your child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chemeClr val="tx1"/>
                </a:solidFill>
              </a:rPr>
              <a:t>Develop tools to help your child expand their comfort zone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chemeClr val="tx1"/>
                </a:solidFill>
              </a:rPr>
              <a:t>Adopt new behaviours to reduce accommodation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chemeClr val="tx1"/>
                </a:solidFill>
              </a:rPr>
              <a:t>Discuss your experiences and draw on your strengths to help other group members progress</a:t>
            </a:r>
          </a:p>
        </p:txBody>
      </p:sp>
      <p:sp>
        <p:nvSpPr>
          <p:cNvPr id="11" name="Pentagone 3">
            <a:extLst>
              <a:ext uri="{FF2B5EF4-FFF2-40B4-BE49-F238E27FC236}">
                <a16:creationId xmlns:a16="http://schemas.microsoft.com/office/drawing/2014/main" id="{0651FB92-3124-4BED-BD83-560A74CCF6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599" y="7015641"/>
            <a:ext cx="5356101" cy="397264"/>
          </a:xfrm>
          <a:prstGeom prst="homePlate">
            <a:avLst/>
          </a:prstGeom>
          <a:solidFill>
            <a:srgbClr val="275CAA"/>
          </a:solidFill>
          <a:ln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4428BC-AF66-4122-B431-9A8AC485040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75033" y="7036243"/>
            <a:ext cx="4789050" cy="3878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775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>
                <a:solidFill>
                  <a:schemeClr val="bg1"/>
                </a:solidFill>
              </a:rPr>
              <a:t>3 group meetings for parents…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304D9B-E233-42B6-B7E0-64153BB12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CE554E-DD0C-49D6-9066-B303196E8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11700" y="4796190"/>
            <a:ext cx="1032348" cy="20849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C027BA-181A-4C35-AA13-8C69AB17A6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73" y="7712649"/>
            <a:ext cx="801686" cy="17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B4FC83C-9BED-43E0-AC62-66CC7D5CF2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3203"/>
          <a:stretch/>
        </p:blipFill>
        <p:spPr>
          <a:xfrm>
            <a:off x="41465" y="8610304"/>
            <a:ext cx="7559675" cy="1259858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400684" y="2983791"/>
            <a:ext cx="3224881" cy="3003089"/>
          </a:xfrm>
          <a:prstGeom prst="rect">
            <a:avLst/>
          </a:prstGeom>
          <a:noFill/>
          <a:ln w="57150"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28567" y="7983716"/>
            <a:ext cx="69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>
                <a:solidFill>
                  <a:srgbClr val="0BDB90"/>
                </a:solidFill>
                <a:latin typeface="Raleway" panose="020B0003030101060003" pitchFamily="34" charset="0"/>
                <a:ea typeface="+mj-ea"/>
                <a:cs typeface="+mj-cs"/>
              </a:rPr>
              <a:t>HORS-PISTE doesn’t mean being out in left field! </a:t>
            </a: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1197339" y="1650445"/>
            <a:ext cx="524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rgbClr val="0BDB90"/>
                </a:solidFill>
              </a:rPr>
              <a:t>How the program works</a:t>
            </a:r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400684" y="3186916"/>
            <a:ext cx="318533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8 weekly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From ____ to 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add the dates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On 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add day of the week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 </a:t>
            </a: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from _____ to 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add the times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Facilitated by ____________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add the facilitator’s name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___________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add the meeting location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4067077" y="3187257"/>
            <a:ext cx="30735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3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  <a:ea typeface="+mj-ea"/>
                <a:cs typeface="+mj-cs"/>
              </a:rPr>
              <a:t>3 biweekly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</a:rPr>
              <a:t>From ____ to 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add the dates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</a:rPr>
              <a:t>On 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add day of the week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  <a:r>
              <a:rPr lang="en-CA" sz="1300" dirty="0">
                <a:latin typeface="Raleway" panose="020B0003030101060003" pitchFamily="34" charset="0"/>
              </a:rPr>
              <a:t>from _____ to 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add the times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</a:rPr>
              <a:t>Facilitated by ____________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add the facilitator’s name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300" dirty="0">
                <a:latin typeface="Raleway" panose="020B0003030101060003" pitchFamily="34" charset="0"/>
              </a:rPr>
              <a:t>___________ 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sz="1300" i="1" dirty="0">
                <a:solidFill>
                  <a:srgbClr val="FF0000"/>
                </a:solidFill>
                <a:latin typeface="Raleway" panose="020B0003030101060003" pitchFamily="34" charset="0"/>
              </a:rPr>
              <a:t>add the meeting location</a:t>
            </a:r>
            <a:r>
              <a:rPr lang="en-CA" sz="1300" dirty="0">
                <a:solidFill>
                  <a:srgbClr val="FF0000"/>
                </a:solidFill>
                <a:latin typeface="Raleway" panose="020B0003030101060003" pitchFamily="34" charset="0"/>
              </a:rPr>
              <a:t>)</a:t>
            </a: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42" y="8955611"/>
            <a:ext cx="889501" cy="3938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71" y="9058204"/>
            <a:ext cx="1692770" cy="248207"/>
          </a:xfrm>
          <a:prstGeom prst="rect">
            <a:avLst/>
          </a:prstGeom>
        </p:spPr>
      </p:pic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400686" y="6886512"/>
            <a:ext cx="677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>
                <a:latin typeface="Raleway" panose="020B0003030101060003" pitchFamily="34" charset="0"/>
              </a:rPr>
              <a:t>For questions, contact: </a:t>
            </a:r>
            <a:r>
              <a:rPr lang="en-CA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Raleway" panose="020B0003030101060003" pitchFamily="34" charset="0"/>
              </a:rPr>
              <a:t>add the name and contact information of the contact person</a:t>
            </a:r>
            <a:r>
              <a:rPr lang="en-CA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</a:p>
        </p:txBody>
      </p:sp>
      <p:sp>
        <p:nvSpPr>
          <p:cNvPr id="2" name="ZoneTexte 1"/>
          <p:cNvSpPr txBox="1"/>
          <p:nvPr>
            <p:custDataLst>
              <p:tags r:id="rId9"/>
            </p:custDataLst>
          </p:nvPr>
        </p:nvSpPr>
        <p:spPr>
          <a:xfrm>
            <a:off x="400685" y="6183625"/>
            <a:ext cx="6739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latin typeface="Raleway" panose="020B0003030101060003" pitchFamily="34" charset="0"/>
                <a:ea typeface="+mj-ea"/>
                <a:cs typeface="+mj-cs"/>
              </a:rPr>
              <a:t>Other important information: </a:t>
            </a:r>
            <a:r>
              <a:rPr lang="en-CA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(to be completed, as needed)</a:t>
            </a:r>
          </a:p>
          <a:p>
            <a:pPr algn="ctr"/>
            <a:endParaRPr lang="fr-CA" sz="800" dirty="0">
              <a:solidFill>
                <a:srgbClr val="FF0000"/>
              </a:solidFill>
              <a:latin typeface="Raleway" panose="020B0003030101060003" pitchFamily="34" charset="0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4E09FF-F2EB-4271-8536-95B8C17E380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76904" y="8964543"/>
            <a:ext cx="2060632" cy="4494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28695B-51F5-41A5-9CCC-0A981F5461E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949201" y="2983791"/>
            <a:ext cx="3224881" cy="3022793"/>
          </a:xfrm>
          <a:prstGeom prst="rect">
            <a:avLst/>
          </a:prstGeom>
          <a:noFill/>
          <a:ln w="57150"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A4F748-941B-453D-B72F-E0F7444726C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47955" y="246896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STUDENT group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DB4445-0157-47D7-9B65-94EA4B6B31F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75357" y="246440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PARENT group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44690" y="8896837"/>
            <a:ext cx="1221198" cy="566192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FA0038F-9BF7-4D76-AE4D-6014A6D401F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067078" y="527229"/>
            <a:ext cx="3831204" cy="60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>
                <a:latin typeface="Raleway" panose="020B0003030101060003" pitchFamily="34" charset="0"/>
              </a:rPr>
              <a:t> </a:t>
            </a:r>
            <a:br>
              <a:rPr lang="en-CA">
                <a:latin typeface="Raleway" panose="020B0003030101060003" pitchFamily="34" charset="0"/>
              </a:rPr>
            </a:br>
            <a:r>
              <a:rPr lang="en-CA" sz="2700" b="1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Expedition component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F0F10C4-DAE8-4F8C-A108-131538592A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352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Raleway</vt:lpstr>
      <vt:lpstr>Wingdings</vt:lpstr>
      <vt:lpstr>Thème Office</vt:lpstr>
      <vt:lpstr>  Expedition component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Marie-Christine Morin</cp:lastModifiedBy>
  <cp:revision>58</cp:revision>
  <cp:lastPrinted>2019-09-11T14:05:43Z</cp:lastPrinted>
  <dcterms:created xsi:type="dcterms:W3CDTF">2019-07-05T17:11:10Z</dcterms:created>
  <dcterms:modified xsi:type="dcterms:W3CDTF">2023-02-13T16:36:35Z</dcterms:modified>
</cp:coreProperties>
</file>