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sldIdLst>
    <p:sldId id="307" r:id="rId5"/>
    <p:sldId id="261" r:id="rId6"/>
    <p:sldId id="267" r:id="rId7"/>
    <p:sldId id="317" r:id="rId8"/>
    <p:sldId id="319" r:id="rId9"/>
    <p:sldId id="339" r:id="rId10"/>
    <p:sldId id="308" r:id="rId11"/>
    <p:sldId id="320" r:id="rId12"/>
    <p:sldId id="321" r:id="rId13"/>
    <p:sldId id="340" r:id="rId14"/>
    <p:sldId id="310" r:id="rId15"/>
    <p:sldId id="341" r:id="rId16"/>
    <p:sldId id="326" r:id="rId17"/>
    <p:sldId id="309" r:id="rId18"/>
    <p:sldId id="325" r:id="rId19"/>
    <p:sldId id="311" r:id="rId20"/>
    <p:sldId id="327" r:id="rId21"/>
    <p:sldId id="313" r:id="rId22"/>
    <p:sldId id="344" r:id="rId23"/>
    <p:sldId id="312" r:id="rId24"/>
    <p:sldId id="343" r:id="rId25"/>
    <p:sldId id="316" r:id="rId26"/>
    <p:sldId id="338" r:id="rId27"/>
    <p:sldId id="3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le Lepage" initials="JL" lastIdx="3" clrIdx="0">
    <p:extLst>
      <p:ext uri="{19B8F6BF-5375-455C-9EA6-DF929625EA0E}">
        <p15:presenceInfo xmlns:p15="http://schemas.microsoft.com/office/powerpoint/2012/main" userId="S-1-5-21-573346475-2301630103-2348164595-151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B85"/>
    <a:srgbClr val="2F5CEE"/>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6" autoAdjust="0"/>
    <p:restoredTop sz="96395" autoAdjust="0"/>
  </p:normalViewPr>
  <p:slideViewPr>
    <p:cSldViewPr snapToGrid="0" snapToObjects="1">
      <p:cViewPr varScale="1">
        <p:scale>
          <a:sx n="69" d="100"/>
          <a:sy n="69" d="100"/>
        </p:scale>
        <p:origin x="9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a:t>
            </a:fld>
            <a:endParaRPr lang="en-US"/>
          </a:p>
        </p:txBody>
      </p:sp>
    </p:spTree>
    <p:extLst>
      <p:ext uri="{BB962C8B-B14F-4D97-AF65-F5344CB8AC3E}">
        <p14:creationId xmlns:p14="http://schemas.microsoft.com/office/powerpoint/2010/main" val="88000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12</a:t>
            </a:fld>
            <a:endParaRPr lang="en-US"/>
          </a:p>
        </p:txBody>
      </p:sp>
    </p:spTree>
    <p:extLst>
      <p:ext uri="{BB962C8B-B14F-4D97-AF65-F5344CB8AC3E}">
        <p14:creationId xmlns:p14="http://schemas.microsoft.com/office/powerpoint/2010/main" val="262665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13</a:t>
            </a:fld>
            <a:endParaRPr lang="en-US"/>
          </a:p>
        </p:txBody>
      </p:sp>
    </p:spTree>
    <p:extLst>
      <p:ext uri="{BB962C8B-B14F-4D97-AF65-F5344CB8AC3E}">
        <p14:creationId xmlns:p14="http://schemas.microsoft.com/office/powerpoint/2010/main" val="3891812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14</a:t>
            </a:fld>
            <a:endParaRPr lang="en-US"/>
          </a:p>
        </p:txBody>
      </p:sp>
    </p:spTree>
    <p:extLst>
      <p:ext uri="{BB962C8B-B14F-4D97-AF65-F5344CB8AC3E}">
        <p14:creationId xmlns:p14="http://schemas.microsoft.com/office/powerpoint/2010/main" val="98503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15</a:t>
            </a:fld>
            <a:endParaRPr lang="en-US"/>
          </a:p>
        </p:txBody>
      </p:sp>
    </p:spTree>
    <p:extLst>
      <p:ext uri="{BB962C8B-B14F-4D97-AF65-F5344CB8AC3E}">
        <p14:creationId xmlns:p14="http://schemas.microsoft.com/office/powerpoint/2010/main" val="2943242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16</a:t>
            </a:fld>
            <a:endParaRPr lang="en-US"/>
          </a:p>
        </p:txBody>
      </p:sp>
    </p:spTree>
    <p:extLst>
      <p:ext uri="{BB962C8B-B14F-4D97-AF65-F5344CB8AC3E}">
        <p14:creationId xmlns:p14="http://schemas.microsoft.com/office/powerpoint/2010/main" val="335266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17</a:t>
            </a:fld>
            <a:endParaRPr lang="en-US"/>
          </a:p>
        </p:txBody>
      </p:sp>
    </p:spTree>
    <p:extLst>
      <p:ext uri="{BB962C8B-B14F-4D97-AF65-F5344CB8AC3E}">
        <p14:creationId xmlns:p14="http://schemas.microsoft.com/office/powerpoint/2010/main" val="373060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18</a:t>
            </a:fld>
            <a:endParaRPr lang="en-US"/>
          </a:p>
        </p:txBody>
      </p:sp>
    </p:spTree>
    <p:extLst>
      <p:ext uri="{BB962C8B-B14F-4D97-AF65-F5344CB8AC3E}">
        <p14:creationId xmlns:p14="http://schemas.microsoft.com/office/powerpoint/2010/main" val="397632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19</a:t>
            </a:fld>
            <a:endParaRPr lang="en-US"/>
          </a:p>
        </p:txBody>
      </p:sp>
    </p:spTree>
    <p:extLst>
      <p:ext uri="{BB962C8B-B14F-4D97-AF65-F5344CB8AC3E}">
        <p14:creationId xmlns:p14="http://schemas.microsoft.com/office/powerpoint/2010/main" val="2598922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20</a:t>
            </a:fld>
            <a:endParaRPr lang="en-US"/>
          </a:p>
        </p:txBody>
      </p:sp>
    </p:spTree>
    <p:extLst>
      <p:ext uri="{BB962C8B-B14F-4D97-AF65-F5344CB8AC3E}">
        <p14:creationId xmlns:p14="http://schemas.microsoft.com/office/powerpoint/2010/main" val="45083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21</a:t>
            </a:fld>
            <a:endParaRPr lang="en-US"/>
          </a:p>
        </p:txBody>
      </p:sp>
    </p:spTree>
    <p:extLst>
      <p:ext uri="{BB962C8B-B14F-4D97-AF65-F5344CB8AC3E}">
        <p14:creationId xmlns:p14="http://schemas.microsoft.com/office/powerpoint/2010/main" val="39590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a:t>
            </a:fld>
            <a:endParaRPr lang="en-US"/>
          </a:p>
        </p:txBody>
      </p:sp>
    </p:spTree>
    <p:extLst>
      <p:ext uri="{BB962C8B-B14F-4D97-AF65-F5344CB8AC3E}">
        <p14:creationId xmlns:p14="http://schemas.microsoft.com/office/powerpoint/2010/main" val="300373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22</a:t>
            </a:fld>
            <a:endParaRPr lang="en-US"/>
          </a:p>
        </p:txBody>
      </p:sp>
    </p:spTree>
    <p:extLst>
      <p:ext uri="{BB962C8B-B14F-4D97-AF65-F5344CB8AC3E}">
        <p14:creationId xmlns:p14="http://schemas.microsoft.com/office/powerpoint/2010/main" val="68447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147383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26516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30044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250784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9</a:t>
            </a:fld>
            <a:endParaRPr lang="en-US"/>
          </a:p>
        </p:txBody>
      </p:sp>
    </p:spTree>
    <p:extLst>
      <p:ext uri="{BB962C8B-B14F-4D97-AF65-F5344CB8AC3E}">
        <p14:creationId xmlns:p14="http://schemas.microsoft.com/office/powerpoint/2010/main" val="275912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10</a:t>
            </a:fld>
            <a:endParaRPr lang="en-US"/>
          </a:p>
        </p:txBody>
      </p:sp>
    </p:spTree>
    <p:extLst>
      <p:ext uri="{BB962C8B-B14F-4D97-AF65-F5344CB8AC3E}">
        <p14:creationId xmlns:p14="http://schemas.microsoft.com/office/powerpoint/2010/main" val="300825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11</a:t>
            </a:fld>
            <a:endParaRPr lang="en-US"/>
          </a:p>
        </p:txBody>
      </p:sp>
    </p:spTree>
    <p:extLst>
      <p:ext uri="{BB962C8B-B14F-4D97-AF65-F5344CB8AC3E}">
        <p14:creationId xmlns:p14="http://schemas.microsoft.com/office/powerpoint/2010/main" val="291743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video" Target="https://www.youtube.com/embed/N6-2fVsFV8E?start=1&amp;feature=oembed" TargetMode="Externa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hyperlink" Target="https://sante-mentale-jeunesse.usherbrooke.ca/wp-content/uploads/2022/11/Mountain-meditation-1.mp4" TargetMode="Externa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0.jpeg"/><Relationship Id="rId2" Type="http://schemas.openxmlformats.org/officeDocument/2006/relationships/video" Target="https://www.youtube.com/embed/toJf4_dvwSQ?feature=oembed" TargetMode="External"/><Relationship Id="rId1" Type="http://schemas.openxmlformats.org/officeDocument/2006/relationships/tags" Target="../tags/tag1.xml"/><Relationship Id="rId6" Type="http://schemas.openxmlformats.org/officeDocument/2006/relationships/hyperlink" Target="https://www.youtube.com/watch?v=toJf4_dvwSQ" TargetMode="External"/><Relationship Id="rId5" Type="http://schemas.openxmlformats.org/officeDocument/2006/relationships/image" Target="../media/image49.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8360"/>
            <a:ext cx="12192000" cy="929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2713704" y="6070014"/>
            <a:ext cx="8202148" cy="646331"/>
          </a:xfrm>
          <a:prstGeom prst="rect">
            <a:avLst/>
          </a:prstGeom>
          <a:noFill/>
        </p:spPr>
        <p:txBody>
          <a:bodyPr wrap="square" rtlCol="0">
            <a:spAutoFit/>
          </a:bodyPr>
          <a:lstStyle/>
          <a:p>
            <a:r>
              <a:rPr lang="en-CA" sz="3600" b="1" dirty="0">
                <a:solidFill>
                  <a:srgbClr val="2F5CEE"/>
                </a:solidFill>
              </a:rPr>
              <a:t>Expedition - </a:t>
            </a:r>
            <a:r>
              <a:rPr lang="en-CA" sz="3600" b="1" i="1" dirty="0">
                <a:solidFill>
                  <a:srgbClr val="2F5CEE"/>
                </a:solidFill>
              </a:rPr>
              <a:t>Student</a:t>
            </a:r>
            <a:r>
              <a:rPr lang="en-CA" sz="3600" b="1" dirty="0">
                <a:solidFill>
                  <a:srgbClr val="2F5CEE"/>
                </a:solidFill>
              </a:rPr>
              <a:t> component</a:t>
            </a:r>
          </a:p>
        </p:txBody>
      </p:sp>
    </p:spTree>
    <p:extLst>
      <p:ext uri="{BB962C8B-B14F-4D97-AF65-F5344CB8AC3E}">
        <p14:creationId xmlns:p14="http://schemas.microsoft.com/office/powerpoint/2010/main" val="187366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1284370" y="-336081"/>
            <a:ext cx="9623259" cy="2004460"/>
          </a:xfrm>
        </p:spPr>
        <p:txBody>
          <a:bodyPr>
            <a:normAutofit fontScale="90000"/>
          </a:bodyPr>
          <a:lstStyle/>
          <a:p>
            <a:pPr algn="ctr"/>
            <a:br>
              <a:rPr lang="en-CA"/>
            </a:br>
            <a:br>
              <a:rPr lang="en-CA"/>
            </a:br>
            <a:r>
              <a:rPr lang="en-CA"/>
              <a:t>Are my thoughts helpful?</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10</a:t>
            </a:fld>
            <a:endParaRPr lang="en-US"/>
          </a:p>
        </p:txBody>
      </p:sp>
      <p:graphicFrame>
        <p:nvGraphicFramePr>
          <p:cNvPr id="2" name="Tableau 1">
            <a:extLst>
              <a:ext uri="{FF2B5EF4-FFF2-40B4-BE49-F238E27FC236}">
                <a16:creationId xmlns:a16="http://schemas.microsoft.com/office/drawing/2014/main" id="{EDE95433-0ADC-4BCE-AD3F-E70FDA157284}"/>
              </a:ext>
            </a:extLst>
          </p:cNvPr>
          <p:cNvGraphicFramePr>
            <a:graphicFrameLocks noGrp="1"/>
          </p:cNvGraphicFramePr>
          <p:nvPr>
            <p:extLst>
              <p:ext uri="{D42A27DB-BD31-4B8C-83A1-F6EECF244321}">
                <p14:modId xmlns:p14="http://schemas.microsoft.com/office/powerpoint/2010/main" val="2963384510"/>
              </p:ext>
            </p:extLst>
          </p:nvPr>
        </p:nvGraphicFramePr>
        <p:xfrm>
          <a:off x="64168" y="1775858"/>
          <a:ext cx="12079706" cy="4005142"/>
        </p:xfrm>
        <a:graphic>
          <a:graphicData uri="http://schemas.openxmlformats.org/drawingml/2006/table">
            <a:tbl>
              <a:tblPr firstRow="1" firstCol="1" bandRow="1">
                <a:tableStyleId>{C083E6E3-FA7D-4D7B-A595-EF9225AFEA82}</a:tableStyleId>
              </a:tblPr>
              <a:tblGrid>
                <a:gridCol w="2415941">
                  <a:extLst>
                    <a:ext uri="{9D8B030D-6E8A-4147-A177-3AD203B41FA5}">
                      <a16:colId xmlns:a16="http://schemas.microsoft.com/office/drawing/2014/main" val="1250042748"/>
                    </a:ext>
                  </a:extLst>
                </a:gridCol>
                <a:gridCol w="2415941">
                  <a:extLst>
                    <a:ext uri="{9D8B030D-6E8A-4147-A177-3AD203B41FA5}">
                      <a16:colId xmlns:a16="http://schemas.microsoft.com/office/drawing/2014/main" val="3672364497"/>
                    </a:ext>
                  </a:extLst>
                </a:gridCol>
                <a:gridCol w="2415941">
                  <a:extLst>
                    <a:ext uri="{9D8B030D-6E8A-4147-A177-3AD203B41FA5}">
                      <a16:colId xmlns:a16="http://schemas.microsoft.com/office/drawing/2014/main" val="2738665593"/>
                    </a:ext>
                  </a:extLst>
                </a:gridCol>
                <a:gridCol w="2692872">
                  <a:extLst>
                    <a:ext uri="{9D8B030D-6E8A-4147-A177-3AD203B41FA5}">
                      <a16:colId xmlns:a16="http://schemas.microsoft.com/office/drawing/2014/main" val="3933425122"/>
                    </a:ext>
                  </a:extLst>
                </a:gridCol>
                <a:gridCol w="2139011">
                  <a:extLst>
                    <a:ext uri="{9D8B030D-6E8A-4147-A177-3AD203B41FA5}">
                      <a16:colId xmlns:a16="http://schemas.microsoft.com/office/drawing/2014/main" val="2373340301"/>
                    </a:ext>
                  </a:extLst>
                </a:gridCol>
              </a:tblGrid>
              <a:tr h="1039530">
                <a:tc>
                  <a:txBody>
                    <a:bodyPr/>
                    <a:lstStyle/>
                    <a:p>
                      <a:pPr algn="ctr">
                        <a:lnSpc>
                          <a:spcPct val="115000"/>
                        </a:lnSpc>
                        <a:spcAft>
                          <a:spcPts val="700"/>
                        </a:spcAft>
                      </a:pPr>
                      <a:r>
                        <a:rPr lang="en-CA" sz="2000"/>
                        <a:t>Description of the situation</a:t>
                      </a:r>
                    </a:p>
                  </a:txBody>
                  <a:tcPr marL="68580" marR="68580" marT="0" marB="0" anchor="ctr"/>
                </a:tc>
                <a:tc>
                  <a:txBody>
                    <a:bodyPr/>
                    <a:lstStyle/>
                    <a:p>
                      <a:pPr marR="53340" algn="ctr">
                        <a:lnSpc>
                          <a:spcPct val="115000"/>
                        </a:lnSpc>
                        <a:spcAft>
                          <a:spcPts val="700"/>
                        </a:spcAft>
                      </a:pPr>
                      <a:r>
                        <a:rPr lang="en-CA" sz="2000"/>
                        <a:t>Thoughts</a:t>
                      </a:r>
                    </a:p>
                  </a:txBody>
                  <a:tcPr marL="68580" marR="68580" marT="0" marB="0" anchor="ctr"/>
                </a:tc>
                <a:tc>
                  <a:txBody>
                    <a:bodyPr/>
                    <a:lstStyle/>
                    <a:p>
                      <a:pPr marR="135890" algn="ctr">
                        <a:lnSpc>
                          <a:spcPct val="115000"/>
                        </a:lnSpc>
                        <a:spcAft>
                          <a:spcPts val="700"/>
                        </a:spcAft>
                      </a:pPr>
                      <a:r>
                        <a:rPr lang="en-CA" sz="2000"/>
                        <a:t>Emotions and sensations</a:t>
                      </a:r>
                    </a:p>
                  </a:txBody>
                  <a:tcPr marL="68580" marR="68580" marT="0" marB="0" anchor="ctr"/>
                </a:tc>
                <a:tc>
                  <a:txBody>
                    <a:bodyPr/>
                    <a:lstStyle/>
                    <a:p>
                      <a:pPr algn="ctr">
                        <a:lnSpc>
                          <a:spcPct val="115000"/>
                        </a:lnSpc>
                        <a:spcAft>
                          <a:spcPts val="700"/>
                        </a:spcAft>
                      </a:pPr>
                      <a:r>
                        <a:rPr lang="en-CA" sz="2000"/>
                        <a:t>Reformulating thoughts into realistic, helpful, positive ones</a:t>
                      </a:r>
                    </a:p>
                  </a:txBody>
                  <a:tcPr marL="68580" marR="68580" marT="0" marB="0" anchor="ctr"/>
                </a:tc>
                <a:tc>
                  <a:txBody>
                    <a:bodyPr/>
                    <a:lstStyle/>
                    <a:p>
                      <a:pPr marR="64135" algn="ctr">
                        <a:lnSpc>
                          <a:spcPct val="115000"/>
                        </a:lnSpc>
                        <a:spcAft>
                          <a:spcPts val="700"/>
                        </a:spcAft>
                      </a:pPr>
                      <a:r>
                        <a:rPr lang="en-CA" sz="2000"/>
                        <a:t>Emotions and sensations</a:t>
                      </a:r>
                    </a:p>
                  </a:txBody>
                  <a:tcPr marL="68580" marR="68580" marT="0" marB="0" anchor="ctr"/>
                </a:tc>
                <a:extLst>
                  <a:ext uri="{0D108BD9-81ED-4DB2-BD59-A6C34878D82A}">
                    <a16:rowId xmlns:a16="http://schemas.microsoft.com/office/drawing/2014/main" val="2633438098"/>
                  </a:ext>
                </a:extLst>
              </a:tr>
              <a:tr h="2632843">
                <a:tc>
                  <a:txBody>
                    <a:bodyPr/>
                    <a:lstStyle/>
                    <a:p>
                      <a:pPr algn="ctr">
                        <a:lnSpc>
                          <a:spcPct val="115000"/>
                        </a:lnSpc>
                        <a:spcAft>
                          <a:spcPts val="700"/>
                        </a:spcAft>
                      </a:pPr>
                      <a:r>
                        <a:rPr lang="en-CA" sz="2000"/>
                        <a:t>“Teamwork... I don’t know anyone”</a:t>
                      </a:r>
                    </a:p>
                  </a:txBody>
                  <a:tcPr marL="68580" marR="68580" marT="0" marB="0" anchor="ctr"/>
                </a:tc>
                <a:tc>
                  <a:txBody>
                    <a:bodyPr/>
                    <a:lstStyle/>
                    <a:p>
                      <a:pPr marR="20320" algn="ctr">
                        <a:lnSpc>
                          <a:spcPct val="115000"/>
                        </a:lnSpc>
                        <a:spcAft>
                          <a:spcPts val="700"/>
                        </a:spcAft>
                      </a:pPr>
                      <a:r>
                        <a:rPr lang="en-CA" sz="2000"/>
                        <a:t>“No one will want to be my partner”</a:t>
                      </a:r>
                    </a:p>
                  </a:txBody>
                  <a:tcPr marL="68580" marR="68580" marT="0" marB="0" anchor="ctr"/>
                </a:tc>
                <a:tc>
                  <a:txBody>
                    <a:bodyPr/>
                    <a:lstStyle/>
                    <a:p>
                      <a:pPr algn="ctr">
                        <a:lnSpc>
                          <a:spcPct val="115000"/>
                        </a:lnSpc>
                        <a:spcAft>
                          <a:spcPts val="700"/>
                        </a:spcAft>
                      </a:pPr>
                      <a:r>
                        <a:rPr lang="en-CA" sz="2000"/>
                        <a:t>“Fear, shame, pounding heart”</a:t>
                      </a:r>
                    </a:p>
                  </a:txBody>
                  <a:tcPr marL="68580" marR="68580" marT="0" marB="0" anchor="ctr"/>
                </a:tc>
                <a:tc>
                  <a:txBody>
                    <a:bodyPr/>
                    <a:lstStyle/>
                    <a:p>
                      <a:pPr algn="ctr">
                        <a:lnSpc>
                          <a:spcPct val="115000"/>
                        </a:lnSpc>
                        <a:spcAft>
                          <a:spcPts val="700"/>
                        </a:spcAft>
                      </a:pPr>
                      <a:r>
                        <a:rPr lang="en-CA" sz="2000"/>
                        <a:t>“Maybe there’s someone else who’s just as shy as me, and they’d be happy if I suggested we team up”</a:t>
                      </a:r>
                    </a:p>
                  </a:txBody>
                  <a:tcPr marL="68580" marR="68580" marT="0" marB="0" anchor="ctr"/>
                </a:tc>
                <a:tc>
                  <a:txBody>
                    <a:bodyPr/>
                    <a:lstStyle/>
                    <a:p>
                      <a:pPr algn="ctr">
                        <a:lnSpc>
                          <a:spcPct val="115000"/>
                        </a:lnSpc>
                        <a:spcAft>
                          <a:spcPts val="700"/>
                        </a:spcAft>
                      </a:pPr>
                      <a:r>
                        <a:rPr lang="en-CA" sz="2000"/>
                        <a:t>“Courage, stand up straight”</a:t>
                      </a:r>
                    </a:p>
                  </a:txBody>
                  <a:tcPr marL="68580" marR="68580" marT="0" marB="0" anchor="ctr"/>
                </a:tc>
                <a:extLst>
                  <a:ext uri="{0D108BD9-81ED-4DB2-BD59-A6C34878D82A}">
                    <a16:rowId xmlns:a16="http://schemas.microsoft.com/office/drawing/2014/main" val="3734255924"/>
                  </a:ext>
                </a:extLst>
              </a:tr>
            </a:tbl>
          </a:graphicData>
        </a:graphic>
      </p:graphicFrame>
    </p:spTree>
    <p:extLst>
      <p:ext uri="{BB962C8B-B14F-4D97-AF65-F5344CB8AC3E}">
        <p14:creationId xmlns:p14="http://schemas.microsoft.com/office/powerpoint/2010/main" val="117823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342868"/>
            <a:ext cx="9144000" cy="1370539"/>
          </a:xfrm>
        </p:spPr>
        <p:txBody>
          <a:bodyPr>
            <a:normAutofit/>
          </a:bodyPr>
          <a:lstStyle/>
          <a:p>
            <a:r>
              <a:rPr lang="en-CA" dirty="0"/>
              <a:t>Workshop 3 </a:t>
            </a:r>
            <a:br>
              <a:rPr lang="en-CA" dirty="0"/>
            </a:br>
            <a:r>
              <a:rPr lang="en-CA" dirty="0"/>
              <a:t>What’s going on inside me?</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388866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12</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drawing</a:t>
            </a:r>
            <a:br>
              <a:rPr lang="en-CA" sz="3200"/>
            </a:br>
            <a:endParaRPr lang="en-CA" sz="3200"/>
          </a:p>
        </p:txBody>
      </p:sp>
      <p:pic>
        <p:nvPicPr>
          <p:cNvPr id="5" name="Image 4">
            <a:extLst>
              <a:ext uri="{FF2B5EF4-FFF2-40B4-BE49-F238E27FC236}">
                <a16:creationId xmlns:a16="http://schemas.microsoft.com/office/drawing/2014/main" id="{38DA9DC6-235B-4C12-9001-BDCCB8EC1B1C}"/>
              </a:ext>
            </a:extLst>
          </p:cNvPr>
          <p:cNvPicPr/>
          <p:nvPr/>
        </p:nvPicPr>
        <p:blipFill rotWithShape="1">
          <a:blip r:embed="rId3">
            <a:extLst>
              <a:ext uri="{28A0092B-C50C-407E-A947-70E740481C1C}">
                <a14:useLocalDpi xmlns:a14="http://schemas.microsoft.com/office/drawing/2010/main" val="0"/>
              </a:ext>
            </a:extLst>
          </a:blip>
          <a:srcRect t="8540" r="70067"/>
          <a:stretch/>
        </p:blipFill>
        <p:spPr bwMode="auto">
          <a:xfrm>
            <a:off x="3581401" y="1685039"/>
            <a:ext cx="5462555" cy="51729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84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13</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838199" y="2126697"/>
            <a:ext cx="4311318" cy="200446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What’s going on inside me? </a:t>
            </a:r>
          </a:p>
          <a:p>
            <a:endParaRPr lang="en-US" sz="4100" dirty="0"/>
          </a:p>
          <a:p>
            <a:r>
              <a:rPr lang="en-CA" sz="4100"/>
              <a:t>MY EMOTIONS</a:t>
            </a:r>
          </a:p>
        </p:txBody>
      </p:sp>
      <p:pic>
        <p:nvPicPr>
          <p:cNvPr id="7" name="Image 6">
            <a:extLst>
              <a:ext uri="{FF2B5EF4-FFF2-40B4-BE49-F238E27FC236}">
                <a16:creationId xmlns:a16="http://schemas.microsoft.com/office/drawing/2014/main" id="{2CB10A56-4CD9-4FF7-AFA1-6E1FAD033F7E}"/>
              </a:ext>
            </a:extLst>
          </p:cNvPr>
          <p:cNvPicPr/>
          <p:nvPr/>
        </p:nvPicPr>
        <p:blipFill rotWithShape="1">
          <a:blip r:embed="rId3">
            <a:extLst>
              <a:ext uri="{28A0092B-C50C-407E-A947-70E740481C1C}">
                <a14:useLocalDpi xmlns:a14="http://schemas.microsoft.com/office/drawing/2010/main" val="0"/>
              </a:ext>
            </a:extLst>
          </a:blip>
          <a:srcRect r="8248"/>
          <a:stretch/>
        </p:blipFill>
        <p:spPr bwMode="auto">
          <a:xfrm>
            <a:off x="5648632" y="160030"/>
            <a:ext cx="5141984" cy="65379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22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235242" y="4166130"/>
            <a:ext cx="10122568" cy="1370539"/>
          </a:xfrm>
        </p:spPr>
        <p:txBody>
          <a:bodyPr/>
          <a:lstStyle/>
          <a:p>
            <a:r>
              <a:rPr lang="en-CA" dirty="0"/>
              <a:t>Workshop 4 </a:t>
            </a:r>
            <a:br>
              <a:rPr lang="en-CA" dirty="0"/>
            </a:br>
            <a:r>
              <a:rPr lang="en-CA" dirty="0"/>
              <a:t> HORS-PISTE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42846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15</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eating</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684295" cy="4684295"/>
          </a:xfrm>
          <a:prstGeom prst="rect">
            <a:avLst/>
          </a:prstGeom>
        </p:spPr>
      </p:pic>
    </p:spTree>
    <p:extLst>
      <p:ext uri="{BB962C8B-B14F-4D97-AF65-F5344CB8AC3E}">
        <p14:creationId xmlns:p14="http://schemas.microsoft.com/office/powerpoint/2010/main" val="344597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026960"/>
            <a:ext cx="9144000" cy="1370539"/>
          </a:xfrm>
        </p:spPr>
        <p:txBody>
          <a:bodyPr/>
          <a:lstStyle/>
          <a:p>
            <a:r>
              <a:rPr lang="en-CA"/>
              <a:t>Workshop 5 </a:t>
            </a:r>
            <a:br>
              <a:rPr lang="en-CA"/>
            </a:br>
            <a:r>
              <a:rPr lang="en-CA"/>
              <a:t>A helping hand?</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332925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17</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764004" y="136525"/>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The WOW effect!</a:t>
            </a:r>
            <a:br>
              <a:rPr lang="en-CA" sz="3200"/>
            </a:br>
            <a:endParaRPr lang="en-CA" sz="3200"/>
          </a:p>
        </p:txBody>
      </p:sp>
      <p:sp>
        <p:nvSpPr>
          <p:cNvPr id="2" name="Rectangle 1"/>
          <p:cNvSpPr/>
          <p:nvPr/>
        </p:nvSpPr>
        <p:spPr>
          <a:xfrm>
            <a:off x="2807491" y="5655063"/>
            <a:ext cx="6577013" cy="307777"/>
          </a:xfrm>
          <a:prstGeom prst="rect">
            <a:avLst/>
          </a:prstGeom>
        </p:spPr>
        <p:txBody>
          <a:bodyPr wrap="square">
            <a:spAutoFit/>
          </a:bodyPr>
          <a:lstStyle/>
          <a:p>
            <a:pPr algn="ctr"/>
            <a:r>
              <a:rPr lang="en-CA" sz="1400" u="sng">
                <a:solidFill>
                  <a:srgbClr val="2F5CEE"/>
                </a:solidFill>
              </a:rPr>
              <a:t>https://www.youtube.com/watch?v=N6-2fVsFV8E&amp;t=1s</a:t>
            </a:r>
          </a:p>
        </p:txBody>
      </p:sp>
      <p:pic>
        <p:nvPicPr>
          <p:cNvPr id="4" name="Média en ligne 3" descr="Yosemite HD">
            <a:hlinkClick r:id="" action="ppaction://media"/>
            <a:extLst>
              <a:ext uri="{FF2B5EF4-FFF2-40B4-BE49-F238E27FC236}">
                <a16:creationId xmlns:a16="http://schemas.microsoft.com/office/drawing/2014/main" id="{5A21EA02-DA66-A844-89AD-ED67300A6A19}"/>
              </a:ext>
            </a:extLst>
          </p:cNvPr>
          <p:cNvPicPr>
            <a:picLocks noRot="1" noChangeAspect="1"/>
          </p:cNvPicPr>
          <p:nvPr>
            <a:videoFile r:link="rId1"/>
          </p:nvPr>
        </p:nvPicPr>
        <p:blipFill>
          <a:blip r:embed="rId4"/>
          <a:stretch>
            <a:fillRect/>
          </a:stretch>
        </p:blipFill>
        <p:spPr>
          <a:xfrm>
            <a:off x="2307802" y="1288669"/>
            <a:ext cx="7576393" cy="4280662"/>
          </a:xfrm>
          <a:prstGeom prst="rect">
            <a:avLst/>
          </a:prstGeom>
        </p:spPr>
      </p:pic>
    </p:spTree>
    <p:extLst>
      <p:ext uri="{BB962C8B-B14F-4D97-AF65-F5344CB8AC3E}">
        <p14:creationId xmlns:p14="http://schemas.microsoft.com/office/powerpoint/2010/main" val="388386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noAutofit/>
          </a:bodyPr>
          <a:lstStyle/>
          <a:p>
            <a:r>
              <a:rPr lang="en-CA" dirty="0"/>
              <a:t>Workshop 6</a:t>
            </a:r>
            <a:br>
              <a:rPr lang="en-CA" dirty="0"/>
            </a:br>
            <a:r>
              <a:rPr lang="en-CA" dirty="0"/>
              <a:t>Glasses that distort reality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60358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19</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293849" y="308074"/>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Mountain meditation</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283243" cy="4283243"/>
          </a:xfrm>
          <a:prstGeom prst="rect">
            <a:avLst/>
          </a:prstGeom>
        </p:spPr>
      </p:pic>
      <p:sp>
        <p:nvSpPr>
          <p:cNvPr id="4" name="Rectangle 3">
            <a:extLst>
              <a:ext uri="{FF2B5EF4-FFF2-40B4-BE49-F238E27FC236}">
                <a16:creationId xmlns:a16="http://schemas.microsoft.com/office/drawing/2014/main" id="{564B5433-54EC-4F6B-8C0D-DB09A094AFE9}"/>
              </a:ext>
            </a:extLst>
          </p:cNvPr>
          <p:cNvSpPr/>
          <p:nvPr/>
        </p:nvSpPr>
        <p:spPr>
          <a:xfrm>
            <a:off x="3048000" y="5433020"/>
            <a:ext cx="6096000" cy="923330"/>
          </a:xfrm>
          <a:prstGeom prst="rect">
            <a:avLst/>
          </a:prstGeom>
        </p:spPr>
        <p:txBody>
          <a:bodyPr>
            <a:spAutoFit/>
          </a:bodyPr>
          <a:lstStyle/>
          <a:p>
            <a:r>
              <a:rPr lang="fr-CA" dirty="0">
                <a:hlinkClick r:id="rId5"/>
              </a:rPr>
              <a:t>https://sante-mentale-jeunesse.usherbrooke.ca/wp-content/uploads/2022/11/Mountain-meditation-1.mp4</a:t>
            </a:r>
            <a:endParaRPr lang="fr-CA" dirty="0"/>
          </a:p>
          <a:p>
            <a:endParaRPr lang="fr-CA" dirty="0"/>
          </a:p>
        </p:txBody>
      </p:sp>
    </p:spTree>
    <p:extLst>
      <p:ext uri="{BB962C8B-B14F-4D97-AF65-F5344CB8AC3E}">
        <p14:creationId xmlns:p14="http://schemas.microsoft.com/office/powerpoint/2010/main" val="3845863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lstStyle/>
          <a:p>
            <a:r>
              <a:rPr lang="en-CA"/>
              <a:t>Workshop 1  </a:t>
            </a:r>
            <a:br>
              <a:rPr lang="en-CA"/>
            </a:br>
            <a:r>
              <a:rPr lang="en-CA"/>
              <a:t>Me, anxious…?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lstStyle/>
          <a:p>
            <a:r>
              <a:rPr lang="en-CA" dirty="0"/>
              <a:t>Workshop 7  </a:t>
            </a:r>
            <a:br>
              <a:rPr lang="en-CA" dirty="0"/>
            </a:br>
            <a:r>
              <a:rPr lang="en-CA" dirty="0"/>
              <a:t>HORS-PISTE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50528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21</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breathing</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684295" cy="4684295"/>
          </a:xfrm>
          <a:prstGeom prst="rect">
            <a:avLst/>
          </a:prstGeom>
        </p:spPr>
      </p:pic>
    </p:spTree>
    <p:extLst>
      <p:ext uri="{BB962C8B-B14F-4D97-AF65-F5344CB8AC3E}">
        <p14:creationId xmlns:p14="http://schemas.microsoft.com/office/powerpoint/2010/main" val="127809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3657599"/>
            <a:ext cx="9144000" cy="1370539"/>
          </a:xfrm>
        </p:spPr>
        <p:txBody>
          <a:bodyPr/>
          <a:lstStyle/>
          <a:p>
            <a:r>
              <a:rPr lang="en-CA" dirty="0"/>
              <a:t>Workshop 8 </a:t>
            </a:r>
            <a:br>
              <a:rPr lang="en-CA" dirty="0"/>
            </a:br>
            <a:r>
              <a:rPr lang="en-CA" dirty="0"/>
              <a:t>WOW! Great progress!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159726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01316" y="2001884"/>
            <a:ext cx="3593123" cy="1560390"/>
          </a:xfrm>
        </p:spPr>
        <p:txBody>
          <a:bodyPr>
            <a:noAutofit/>
          </a:bodyPr>
          <a:lstStyle/>
          <a:p>
            <a:pPr algn="ctr"/>
            <a:r>
              <a:rPr lang="en-CA" sz="4000"/>
              <a:t>Portrait of my comfort zone</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23</a:t>
            </a:fld>
            <a:endParaRPr lang="en-US"/>
          </a:p>
        </p:txBody>
      </p:sp>
      <p:grpSp>
        <p:nvGrpSpPr>
          <p:cNvPr id="6" name="Groupe 5">
            <a:extLst>
              <a:ext uri="{FF2B5EF4-FFF2-40B4-BE49-F238E27FC236}">
                <a16:creationId xmlns:a16="http://schemas.microsoft.com/office/drawing/2014/main" id="{6674943A-FBF3-4354-9889-2808DA2E0B8A}"/>
              </a:ext>
            </a:extLst>
          </p:cNvPr>
          <p:cNvGrpSpPr/>
          <p:nvPr/>
        </p:nvGrpSpPr>
        <p:grpSpPr>
          <a:xfrm>
            <a:off x="4181268" y="488121"/>
            <a:ext cx="7746365" cy="6303010"/>
            <a:chOff x="0" y="0"/>
            <a:chExt cx="7746458" cy="6303387"/>
          </a:xfrm>
        </p:grpSpPr>
        <p:grpSp>
          <p:nvGrpSpPr>
            <p:cNvPr id="7" name="Groupe 6">
              <a:extLst>
                <a:ext uri="{FF2B5EF4-FFF2-40B4-BE49-F238E27FC236}">
                  <a16:creationId xmlns:a16="http://schemas.microsoft.com/office/drawing/2014/main" id="{B113BF3A-6AFC-43FE-BFA0-129416AA3191}"/>
                </a:ext>
              </a:extLst>
            </p:cNvPr>
            <p:cNvGrpSpPr/>
            <p:nvPr/>
          </p:nvGrpSpPr>
          <p:grpSpPr>
            <a:xfrm>
              <a:off x="0" y="0"/>
              <a:ext cx="7746458" cy="6303387"/>
              <a:chOff x="0" y="0"/>
              <a:chExt cx="7746458" cy="6303387"/>
            </a:xfrm>
          </p:grpSpPr>
          <p:grpSp>
            <p:nvGrpSpPr>
              <p:cNvPr id="14" name="Groupe 13">
                <a:extLst>
                  <a:ext uri="{FF2B5EF4-FFF2-40B4-BE49-F238E27FC236}">
                    <a16:creationId xmlns:a16="http://schemas.microsoft.com/office/drawing/2014/main" id="{EA3CA127-435F-4546-8758-9680F59BB1CF}"/>
                  </a:ext>
                </a:extLst>
              </p:cNvPr>
              <p:cNvGrpSpPr/>
              <p:nvPr/>
            </p:nvGrpSpPr>
            <p:grpSpPr>
              <a:xfrm>
                <a:off x="0" y="0"/>
                <a:ext cx="7746458" cy="6303387"/>
                <a:chOff x="0" y="0"/>
                <a:chExt cx="7746458" cy="6303387"/>
              </a:xfrm>
            </p:grpSpPr>
            <p:grpSp>
              <p:nvGrpSpPr>
                <p:cNvPr id="35" name="Groupe 34">
                  <a:extLst>
                    <a:ext uri="{FF2B5EF4-FFF2-40B4-BE49-F238E27FC236}">
                      <a16:creationId xmlns:a16="http://schemas.microsoft.com/office/drawing/2014/main" id="{669FC656-23F5-49AA-85BF-4A49E487096F}"/>
                    </a:ext>
                  </a:extLst>
                </p:cNvPr>
                <p:cNvGrpSpPr/>
                <p:nvPr/>
              </p:nvGrpSpPr>
              <p:grpSpPr>
                <a:xfrm>
                  <a:off x="1174417" y="0"/>
                  <a:ext cx="5353878" cy="5118652"/>
                  <a:chOff x="1174417" y="0"/>
                  <a:chExt cx="6281529" cy="5936974"/>
                </a:xfrm>
              </p:grpSpPr>
              <p:sp>
                <p:nvSpPr>
                  <p:cNvPr id="42" name="Ellipse 41">
                    <a:extLst>
                      <a:ext uri="{FF2B5EF4-FFF2-40B4-BE49-F238E27FC236}">
                        <a16:creationId xmlns:a16="http://schemas.microsoft.com/office/drawing/2014/main" id="{CE127069-49F7-4316-AEF6-071A770C3A5E}"/>
                      </a:ext>
                    </a:extLst>
                  </p:cNvPr>
                  <p:cNvSpPr/>
                  <p:nvPr/>
                </p:nvSpPr>
                <p:spPr>
                  <a:xfrm>
                    <a:off x="2241215" y="917713"/>
                    <a:ext cx="4147931" cy="38696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cxnSp>
                <p:nvCxnSpPr>
                  <p:cNvPr id="43" name="Connecteur droit 42">
                    <a:extLst>
                      <a:ext uri="{FF2B5EF4-FFF2-40B4-BE49-F238E27FC236}">
                        <a16:creationId xmlns:a16="http://schemas.microsoft.com/office/drawing/2014/main" id="{CCC8B94D-D406-485C-89F4-00E9A3B06D18}"/>
                      </a:ext>
                    </a:extLst>
                  </p:cNvPr>
                  <p:cNvCxnSpPr/>
                  <p:nvPr/>
                </p:nvCxnSpPr>
                <p:spPr>
                  <a:xfrm>
                    <a:off x="1174417" y="2968487"/>
                    <a:ext cx="6281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D9D1046-527E-414C-A29E-0F809AB68289}"/>
                      </a:ext>
                    </a:extLst>
                  </p:cNvPr>
                  <p:cNvCxnSpPr/>
                  <p:nvPr/>
                </p:nvCxnSpPr>
                <p:spPr>
                  <a:xfrm>
                    <a:off x="2094326" y="869450"/>
                    <a:ext cx="4441711" cy="4198074"/>
                  </a:xfrm>
                  <a:prstGeom prst="line">
                    <a:avLst/>
                  </a:prstGeom>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780AB95-C4DE-4934-BB16-87A9C9115A85}"/>
                      </a:ext>
                    </a:extLst>
                  </p:cNvPr>
                  <p:cNvSpPr/>
                  <p:nvPr/>
                </p:nvSpPr>
                <p:spPr>
                  <a:xfrm>
                    <a:off x="1174417" y="0"/>
                    <a:ext cx="6281529" cy="59369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cxnSp>
                <p:nvCxnSpPr>
                  <p:cNvPr id="46" name="Connecteur droit 45">
                    <a:extLst>
                      <a:ext uri="{FF2B5EF4-FFF2-40B4-BE49-F238E27FC236}">
                        <a16:creationId xmlns:a16="http://schemas.microsoft.com/office/drawing/2014/main" id="{5BC02A41-1149-43F3-9519-6682EC94D1A5}"/>
                      </a:ext>
                    </a:extLst>
                  </p:cNvPr>
                  <p:cNvCxnSpPr/>
                  <p:nvPr/>
                </p:nvCxnSpPr>
                <p:spPr>
                  <a:xfrm flipV="1">
                    <a:off x="2094326" y="869450"/>
                    <a:ext cx="4441711" cy="4198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1F1898DB-3BD2-4C81-A2F7-A7E7D291C459}"/>
                      </a:ext>
                    </a:extLst>
                  </p:cNvPr>
                  <p:cNvCxnSpPr/>
                  <p:nvPr/>
                </p:nvCxnSpPr>
                <p:spPr>
                  <a:xfrm flipH="1" flipV="1">
                    <a:off x="4315180" y="3405809"/>
                    <a:ext cx="2" cy="2531165"/>
                  </a:xfrm>
                  <a:prstGeom prst="line">
                    <a:avLst/>
                  </a:prstGeom>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A7B58489-26F5-4636-9C61-FFBB8026E9BE}"/>
                      </a:ext>
                    </a:extLst>
                  </p:cNvPr>
                  <p:cNvSpPr/>
                  <p:nvPr/>
                </p:nvSpPr>
                <p:spPr>
                  <a:xfrm>
                    <a:off x="3877858" y="2531165"/>
                    <a:ext cx="874644" cy="87464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400" kern="1200">
                        <a:solidFill>
                          <a:srgbClr val="000000"/>
                        </a:solidFill>
                        <a:effectLst/>
                        <a:ea typeface="Times New Roman" panose="02020603050405020304" pitchFamily="18" charset="0"/>
                        <a:cs typeface="Times New Roman" panose="02020603050405020304" pitchFamily="18" charset="0"/>
                      </a:rPr>
                      <a:t>Me</a:t>
                    </a:r>
                    <a:endParaRPr lang="fr-CA" sz="1200">
                      <a:effectLst/>
                      <a:latin typeface="Times New Roman" panose="02020603050405020304" pitchFamily="18" charset="0"/>
                      <a:ea typeface="Times New Roman" panose="02020603050405020304" pitchFamily="18" charset="0"/>
                    </a:endParaRPr>
                  </a:p>
                </p:txBody>
              </p:sp>
            </p:grpSp>
            <p:sp>
              <p:nvSpPr>
                <p:cNvPr id="36" name="Flèche : droite 35">
                  <a:extLst>
                    <a:ext uri="{FF2B5EF4-FFF2-40B4-BE49-F238E27FC236}">
                      <a16:creationId xmlns:a16="http://schemas.microsoft.com/office/drawing/2014/main" id="{D2FB5EAF-667B-4DE5-A176-965EED85F4F8}"/>
                    </a:ext>
                  </a:extLst>
                </p:cNvPr>
                <p:cNvSpPr/>
                <p:nvPr/>
              </p:nvSpPr>
              <p:spPr>
                <a:xfrm rot="20263853">
                  <a:off x="6317893" y="965987"/>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emotion regulation strategy to try</a:t>
                  </a:r>
                  <a:endParaRPr lang="fr-CA" sz="1200">
                    <a:effectLst/>
                    <a:latin typeface="Times New Roman" panose="02020603050405020304" pitchFamily="18" charset="0"/>
                    <a:ea typeface="Times New Roman" panose="02020603050405020304" pitchFamily="18" charset="0"/>
                  </a:endParaRPr>
                </a:p>
              </p:txBody>
            </p:sp>
            <p:sp>
              <p:nvSpPr>
                <p:cNvPr id="37" name="Flèche : droite 36">
                  <a:extLst>
                    <a:ext uri="{FF2B5EF4-FFF2-40B4-BE49-F238E27FC236}">
                      <a16:creationId xmlns:a16="http://schemas.microsoft.com/office/drawing/2014/main" id="{8278169A-D5B0-4F71-8E76-8948FF722E2A}"/>
                    </a:ext>
                  </a:extLst>
                </p:cNvPr>
                <p:cNvSpPr/>
                <p:nvPr/>
              </p:nvSpPr>
              <p:spPr>
                <a:xfrm rot="1236081">
                  <a:off x="6290190" y="3349699"/>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small step I would like to take</a:t>
                  </a:r>
                  <a:endParaRPr lang="fr-CA" sz="1200">
                    <a:effectLst/>
                    <a:latin typeface="Times New Roman" panose="02020603050405020304" pitchFamily="18" charset="0"/>
                    <a:ea typeface="Times New Roman" panose="02020603050405020304" pitchFamily="18" charset="0"/>
                  </a:endParaRPr>
                </a:p>
              </p:txBody>
            </p:sp>
            <p:sp>
              <p:nvSpPr>
                <p:cNvPr id="38" name="Flèche : droite 37">
                  <a:extLst>
                    <a:ext uri="{FF2B5EF4-FFF2-40B4-BE49-F238E27FC236}">
                      <a16:creationId xmlns:a16="http://schemas.microsoft.com/office/drawing/2014/main" id="{3D19CD93-C53C-4CA7-BE25-F83F71FC9E66}"/>
                    </a:ext>
                  </a:extLst>
                </p:cNvPr>
                <p:cNvSpPr/>
                <p:nvPr/>
              </p:nvSpPr>
              <p:spPr>
                <a:xfrm rot="3879114">
                  <a:off x="4569895" y="5112862"/>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lifestyle habit to adopt</a:t>
                  </a:r>
                  <a:endParaRPr lang="fr-CA" sz="1200">
                    <a:effectLst/>
                    <a:latin typeface="Times New Roman" panose="02020603050405020304" pitchFamily="18" charset="0"/>
                    <a:ea typeface="Times New Roman" panose="02020603050405020304" pitchFamily="18" charset="0"/>
                  </a:endParaRPr>
                </a:p>
              </p:txBody>
            </p:sp>
            <p:sp>
              <p:nvSpPr>
                <p:cNvPr id="39" name="Flèche : droite 38">
                  <a:extLst>
                    <a:ext uri="{FF2B5EF4-FFF2-40B4-BE49-F238E27FC236}">
                      <a16:creationId xmlns:a16="http://schemas.microsoft.com/office/drawing/2014/main" id="{3A9DE2F2-22CB-4D24-867C-20891BD4F32E}"/>
                    </a:ext>
                  </a:extLst>
                </p:cNvPr>
                <p:cNvSpPr/>
                <p:nvPr/>
              </p:nvSpPr>
              <p:spPr>
                <a:xfrm rot="17528075" flipH="1">
                  <a:off x="1815641" y="5159419"/>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person I’d like to get closer to</a:t>
                  </a:r>
                  <a:endParaRPr lang="fr-CA" sz="1200">
                    <a:effectLst/>
                    <a:latin typeface="Times New Roman" panose="02020603050405020304" pitchFamily="18" charset="0"/>
                    <a:ea typeface="Times New Roman" panose="02020603050405020304" pitchFamily="18" charset="0"/>
                  </a:endParaRPr>
                </a:p>
              </p:txBody>
            </p:sp>
            <p:sp>
              <p:nvSpPr>
                <p:cNvPr id="40" name="Flèche : droite 39">
                  <a:extLst>
                    <a:ext uri="{FF2B5EF4-FFF2-40B4-BE49-F238E27FC236}">
                      <a16:creationId xmlns:a16="http://schemas.microsoft.com/office/drawing/2014/main" id="{413854BA-9C9C-441D-9EB0-6C915184959A}"/>
                    </a:ext>
                  </a:extLst>
                </p:cNvPr>
                <p:cNvSpPr/>
                <p:nvPr/>
              </p:nvSpPr>
              <p:spPr>
                <a:xfrm rot="1186868" flipH="1">
                  <a:off x="0" y="947484"/>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question to use</a:t>
                  </a:r>
                  <a:endParaRPr lang="fr-CA" sz="1200">
                    <a:effectLst/>
                    <a:latin typeface="Times New Roman" panose="02020603050405020304" pitchFamily="18" charset="0"/>
                    <a:ea typeface="Times New Roman" panose="02020603050405020304" pitchFamily="18" charset="0"/>
                  </a:endParaRPr>
                </a:p>
              </p:txBody>
            </p:sp>
            <p:sp>
              <p:nvSpPr>
                <p:cNvPr id="41" name="Flèche : droite 40">
                  <a:extLst>
                    <a:ext uri="{FF2B5EF4-FFF2-40B4-BE49-F238E27FC236}">
                      <a16:creationId xmlns:a16="http://schemas.microsoft.com/office/drawing/2014/main" id="{1C5EFF22-6A6D-4DB2-A9B5-FD95702D132A}"/>
                    </a:ext>
                  </a:extLst>
                </p:cNvPr>
                <p:cNvSpPr/>
                <p:nvPr/>
              </p:nvSpPr>
              <p:spPr>
                <a:xfrm rot="20152559" flipH="1">
                  <a:off x="9966" y="3409303"/>
                  <a:ext cx="1428565" cy="859372"/>
                </a:xfrm>
                <a:prstGeom prst="rightArrow">
                  <a:avLst>
                    <a:gd name="adj1" fmla="val 50000"/>
                    <a:gd name="adj2" fmla="val 58564"/>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kern="1200">
                      <a:solidFill>
                        <a:srgbClr val="FFFFFF"/>
                      </a:solidFill>
                      <a:effectLst/>
                      <a:ea typeface="Times New Roman" panose="02020603050405020304" pitchFamily="18" charset="0"/>
                      <a:cs typeface="Times New Roman" panose="02020603050405020304" pitchFamily="18" charset="0"/>
                    </a:rPr>
                    <a:t>3rd stress management strategy to try</a:t>
                  </a:r>
                  <a:endParaRPr lang="fr-CA" sz="1200">
                    <a:effectLst/>
                    <a:latin typeface="Times New Roman" panose="02020603050405020304" pitchFamily="18" charset="0"/>
                    <a:ea typeface="Times New Roman" panose="02020603050405020304" pitchFamily="18" charset="0"/>
                  </a:endParaRPr>
                </a:p>
              </p:txBody>
            </p:sp>
          </p:grpSp>
          <p:sp>
            <p:nvSpPr>
              <p:cNvPr id="15" name="ZoneTexte 22">
                <a:extLst>
                  <a:ext uri="{FF2B5EF4-FFF2-40B4-BE49-F238E27FC236}">
                    <a16:creationId xmlns:a16="http://schemas.microsoft.com/office/drawing/2014/main" id="{0E5ED110-29FA-4D3B-934B-CE357CF161C8}"/>
                  </a:ext>
                </a:extLst>
              </p:cNvPr>
              <p:cNvSpPr txBox="1"/>
              <p:nvPr/>
            </p:nvSpPr>
            <p:spPr>
              <a:xfrm>
                <a:off x="2926004" y="236347"/>
                <a:ext cx="1856936" cy="307777"/>
              </a:xfrm>
              <a:prstGeom prst="rect">
                <a:avLst/>
              </a:prstGeom>
              <a:noFill/>
            </p:spPr>
            <p:txBody>
              <a:bodyPr wrap="square" rtlCol="0">
                <a:spAutoFit/>
              </a:bodyPr>
              <a:lstStyle/>
              <a:p>
                <a:pPr algn="ctr">
                  <a:spcAft>
                    <a:spcPts val="0"/>
                  </a:spcAft>
                </a:pPr>
                <a:r>
                  <a:rPr lang="en-CA" sz="14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 possibilities zone</a:t>
                </a:r>
                <a:endParaRPr lang="fr-CA" sz="1200">
                  <a:effectLst/>
                  <a:latin typeface="Times New Roman" panose="02020603050405020304" pitchFamily="18" charset="0"/>
                  <a:ea typeface="Times New Roman" panose="02020603050405020304" pitchFamily="18" charset="0"/>
                </a:endParaRPr>
              </a:p>
            </p:txBody>
          </p:sp>
          <p:sp>
            <p:nvSpPr>
              <p:cNvPr id="16" name="ZoneTexte 23">
                <a:extLst>
                  <a:ext uri="{FF2B5EF4-FFF2-40B4-BE49-F238E27FC236}">
                    <a16:creationId xmlns:a16="http://schemas.microsoft.com/office/drawing/2014/main" id="{E7C5666A-A5E8-4903-8EDE-6A09721293A3}"/>
                  </a:ext>
                </a:extLst>
              </p:cNvPr>
              <p:cNvSpPr txBox="1"/>
              <p:nvPr/>
            </p:nvSpPr>
            <p:spPr>
              <a:xfrm>
                <a:off x="2941617" y="1238969"/>
                <a:ext cx="1856936" cy="276999"/>
              </a:xfrm>
              <a:prstGeom prst="rect">
                <a:avLst/>
              </a:prstGeom>
              <a:noFill/>
            </p:spPr>
            <p:txBody>
              <a:bodyPr wrap="square" rtlCol="0">
                <a:spAutoFit/>
              </a:bodyPr>
              <a:lstStyle/>
              <a:p>
                <a:pPr algn="ctr">
                  <a:spcAft>
                    <a:spcPts val="0"/>
                  </a:spcAft>
                </a:pPr>
                <a:r>
                  <a:rPr lang="en-CA" sz="12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 former comfort zone</a:t>
                </a:r>
                <a:endParaRPr lang="fr-CA" sz="1200">
                  <a:effectLst/>
                  <a:latin typeface="Times New Roman" panose="02020603050405020304" pitchFamily="18" charset="0"/>
                  <a:ea typeface="Times New Roman" panose="02020603050405020304" pitchFamily="18" charset="0"/>
                </a:endParaRPr>
              </a:p>
            </p:txBody>
          </p:sp>
          <p:grpSp>
            <p:nvGrpSpPr>
              <p:cNvPr id="17" name="Groupe 16">
                <a:extLst>
                  <a:ext uri="{FF2B5EF4-FFF2-40B4-BE49-F238E27FC236}">
                    <a16:creationId xmlns:a16="http://schemas.microsoft.com/office/drawing/2014/main" id="{282E88C6-C37F-4320-894C-C18D157F7D62}"/>
                  </a:ext>
                </a:extLst>
              </p:cNvPr>
              <p:cNvGrpSpPr/>
              <p:nvPr/>
            </p:nvGrpSpPr>
            <p:grpSpPr>
              <a:xfrm rot="13349911">
                <a:off x="1336687" y="1648460"/>
                <a:ext cx="2227391" cy="709251"/>
                <a:chOff x="1336687" y="1648460"/>
                <a:chExt cx="2207225" cy="709251"/>
              </a:xfrm>
            </p:grpSpPr>
            <p:sp>
              <p:nvSpPr>
                <p:cNvPr id="33" name="Flèche : bas 32">
                  <a:extLst>
                    <a:ext uri="{FF2B5EF4-FFF2-40B4-BE49-F238E27FC236}">
                      <a16:creationId xmlns:a16="http://schemas.microsoft.com/office/drawing/2014/main" id="{19554E81-BF9B-4A52-B36F-6BA64C319438}"/>
                    </a:ext>
                  </a:extLst>
                </p:cNvPr>
                <p:cNvSpPr/>
                <p:nvPr/>
              </p:nvSpPr>
              <p:spPr>
                <a:xfrm rot="14942966">
                  <a:off x="2599718" y="1130905"/>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4" name="Flèche : bas 33">
                  <a:extLst>
                    <a:ext uri="{FF2B5EF4-FFF2-40B4-BE49-F238E27FC236}">
                      <a16:creationId xmlns:a16="http://schemas.microsoft.com/office/drawing/2014/main" id="{70BA7D3E-57EC-4DE5-80F4-676A1084C069}"/>
                    </a:ext>
                  </a:extLst>
                </p:cNvPr>
                <p:cNvSpPr/>
                <p:nvPr/>
              </p:nvSpPr>
              <p:spPr>
                <a:xfrm rot="14942966">
                  <a:off x="1854242" y="1413516"/>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nvGrpSpPr>
              <p:cNvPr id="18" name="Groupe 17">
                <a:extLst>
                  <a:ext uri="{FF2B5EF4-FFF2-40B4-BE49-F238E27FC236}">
                    <a16:creationId xmlns:a16="http://schemas.microsoft.com/office/drawing/2014/main" id="{4A80DA3C-55F8-4591-9370-E6B52C4B5B8D}"/>
                  </a:ext>
                </a:extLst>
              </p:cNvPr>
              <p:cNvGrpSpPr/>
              <p:nvPr/>
            </p:nvGrpSpPr>
            <p:grpSpPr>
              <a:xfrm rot="2561958">
                <a:off x="4135062" y="2776540"/>
                <a:ext cx="2244732" cy="709251"/>
                <a:chOff x="4135060" y="2776538"/>
                <a:chExt cx="2207225" cy="709251"/>
              </a:xfrm>
            </p:grpSpPr>
            <p:sp>
              <p:nvSpPr>
                <p:cNvPr id="31" name="Flèche : bas 30">
                  <a:extLst>
                    <a:ext uri="{FF2B5EF4-FFF2-40B4-BE49-F238E27FC236}">
                      <a16:creationId xmlns:a16="http://schemas.microsoft.com/office/drawing/2014/main" id="{AB2E0561-ED8B-4182-97E0-82F3FA017297}"/>
                    </a:ext>
                  </a:extLst>
                </p:cNvPr>
                <p:cNvSpPr/>
                <p:nvPr/>
              </p:nvSpPr>
              <p:spPr>
                <a:xfrm rot="14942966">
                  <a:off x="5398091" y="2258983"/>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2" name="Flèche : bas 31">
                  <a:extLst>
                    <a:ext uri="{FF2B5EF4-FFF2-40B4-BE49-F238E27FC236}">
                      <a16:creationId xmlns:a16="http://schemas.microsoft.com/office/drawing/2014/main" id="{181FCA34-C182-4B14-B1D6-49C2B0B6ED61}"/>
                    </a:ext>
                  </a:extLst>
                </p:cNvPr>
                <p:cNvSpPr/>
                <p:nvPr/>
              </p:nvSpPr>
              <p:spPr>
                <a:xfrm rot="14942966">
                  <a:off x="4652615" y="2541594"/>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nvGrpSpPr>
              <p:cNvPr id="19" name="Groupe 18">
                <a:extLst>
                  <a:ext uri="{FF2B5EF4-FFF2-40B4-BE49-F238E27FC236}">
                    <a16:creationId xmlns:a16="http://schemas.microsoft.com/office/drawing/2014/main" id="{FB96E38D-CC56-4790-B56B-385D467C0852}"/>
                  </a:ext>
                </a:extLst>
              </p:cNvPr>
              <p:cNvGrpSpPr/>
              <p:nvPr/>
            </p:nvGrpSpPr>
            <p:grpSpPr>
              <a:xfrm rot="5102377">
                <a:off x="3422394" y="3535656"/>
                <a:ext cx="2162634" cy="709251"/>
                <a:chOff x="3422394" y="3535656"/>
                <a:chExt cx="2207225" cy="709251"/>
              </a:xfrm>
            </p:grpSpPr>
            <p:sp>
              <p:nvSpPr>
                <p:cNvPr id="29" name="Flèche : bas 28">
                  <a:extLst>
                    <a:ext uri="{FF2B5EF4-FFF2-40B4-BE49-F238E27FC236}">
                      <a16:creationId xmlns:a16="http://schemas.microsoft.com/office/drawing/2014/main" id="{08A944C5-9C7E-4319-9160-DE3E2813075C}"/>
                    </a:ext>
                  </a:extLst>
                </p:cNvPr>
                <p:cNvSpPr/>
                <p:nvPr/>
              </p:nvSpPr>
              <p:spPr>
                <a:xfrm rot="14942966">
                  <a:off x="4685425" y="3018101"/>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0" name="Flèche : bas 29">
                  <a:extLst>
                    <a:ext uri="{FF2B5EF4-FFF2-40B4-BE49-F238E27FC236}">
                      <a16:creationId xmlns:a16="http://schemas.microsoft.com/office/drawing/2014/main" id="{3D9CD83F-7976-48AD-B328-5C8082F43ACD}"/>
                    </a:ext>
                  </a:extLst>
                </p:cNvPr>
                <p:cNvSpPr/>
                <p:nvPr/>
              </p:nvSpPr>
              <p:spPr>
                <a:xfrm rot="14942966">
                  <a:off x="3939949" y="3300712"/>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nvGrpSpPr>
              <p:cNvPr id="20" name="Groupe 19">
                <a:extLst>
                  <a:ext uri="{FF2B5EF4-FFF2-40B4-BE49-F238E27FC236}">
                    <a16:creationId xmlns:a16="http://schemas.microsoft.com/office/drawing/2014/main" id="{5F0EAB03-D6ED-44E8-AFB3-0B1B6A9A9A23}"/>
                  </a:ext>
                </a:extLst>
              </p:cNvPr>
              <p:cNvGrpSpPr/>
              <p:nvPr/>
            </p:nvGrpSpPr>
            <p:grpSpPr>
              <a:xfrm rot="8098544">
                <a:off x="2200124" y="3561728"/>
                <a:ext cx="2130818" cy="709251"/>
                <a:chOff x="2200124" y="3561728"/>
                <a:chExt cx="2207225" cy="709251"/>
              </a:xfrm>
            </p:grpSpPr>
            <p:sp>
              <p:nvSpPr>
                <p:cNvPr id="27" name="Flèche : bas 26">
                  <a:extLst>
                    <a:ext uri="{FF2B5EF4-FFF2-40B4-BE49-F238E27FC236}">
                      <a16:creationId xmlns:a16="http://schemas.microsoft.com/office/drawing/2014/main" id="{3639ACDC-A177-4F96-9732-1A235B4D7FC0}"/>
                    </a:ext>
                  </a:extLst>
                </p:cNvPr>
                <p:cNvSpPr/>
                <p:nvPr/>
              </p:nvSpPr>
              <p:spPr>
                <a:xfrm rot="14942966">
                  <a:off x="3463155" y="3044173"/>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8" name="Flèche : bas 27">
                  <a:extLst>
                    <a:ext uri="{FF2B5EF4-FFF2-40B4-BE49-F238E27FC236}">
                      <a16:creationId xmlns:a16="http://schemas.microsoft.com/office/drawing/2014/main" id="{E10790E3-878D-4EFD-91D4-367701C3E21A}"/>
                    </a:ext>
                  </a:extLst>
                </p:cNvPr>
                <p:cNvSpPr/>
                <p:nvPr/>
              </p:nvSpPr>
              <p:spPr>
                <a:xfrm rot="14942966">
                  <a:off x="2717679" y="3326784"/>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nvGrpSpPr>
              <p:cNvPr id="21" name="Groupe 20">
                <a:extLst>
                  <a:ext uri="{FF2B5EF4-FFF2-40B4-BE49-F238E27FC236}">
                    <a16:creationId xmlns:a16="http://schemas.microsoft.com/office/drawing/2014/main" id="{FD36EEFE-0D1E-43F0-8942-FF7253BFD151}"/>
                  </a:ext>
                </a:extLst>
              </p:cNvPr>
              <p:cNvGrpSpPr/>
              <p:nvPr/>
            </p:nvGrpSpPr>
            <p:grpSpPr>
              <a:xfrm rot="10800000">
                <a:off x="1313238" y="2756894"/>
                <a:ext cx="2242914" cy="709251"/>
                <a:chOff x="1313238" y="2756894"/>
                <a:chExt cx="2207225" cy="709251"/>
              </a:xfrm>
            </p:grpSpPr>
            <p:sp>
              <p:nvSpPr>
                <p:cNvPr id="25" name="Flèche : bas 24">
                  <a:extLst>
                    <a:ext uri="{FF2B5EF4-FFF2-40B4-BE49-F238E27FC236}">
                      <a16:creationId xmlns:a16="http://schemas.microsoft.com/office/drawing/2014/main" id="{E0C57FC8-1B00-46CA-A132-FA4A9F9355B1}"/>
                    </a:ext>
                  </a:extLst>
                </p:cNvPr>
                <p:cNvSpPr/>
                <p:nvPr/>
              </p:nvSpPr>
              <p:spPr>
                <a:xfrm rot="14942966">
                  <a:off x="2576269" y="2239339"/>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6" name="Flèche : bas 25">
                  <a:extLst>
                    <a:ext uri="{FF2B5EF4-FFF2-40B4-BE49-F238E27FC236}">
                      <a16:creationId xmlns:a16="http://schemas.microsoft.com/office/drawing/2014/main" id="{30B86F54-69B2-4C2B-8E12-A5E44B57D784}"/>
                    </a:ext>
                  </a:extLst>
                </p:cNvPr>
                <p:cNvSpPr/>
                <p:nvPr/>
              </p:nvSpPr>
              <p:spPr>
                <a:xfrm rot="14942966">
                  <a:off x="1830793" y="2521950"/>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nvGrpSpPr>
              <p:cNvPr id="22" name="Groupe 21">
                <a:extLst>
                  <a:ext uri="{FF2B5EF4-FFF2-40B4-BE49-F238E27FC236}">
                    <a16:creationId xmlns:a16="http://schemas.microsoft.com/office/drawing/2014/main" id="{3E386C0D-04EC-4FF4-A4AE-8774D5F08689}"/>
                  </a:ext>
                </a:extLst>
              </p:cNvPr>
              <p:cNvGrpSpPr/>
              <p:nvPr/>
            </p:nvGrpSpPr>
            <p:grpSpPr>
              <a:xfrm>
                <a:off x="4157183" y="1673054"/>
                <a:ext cx="2259468" cy="709251"/>
                <a:chOff x="4157183" y="1673054"/>
                <a:chExt cx="2207225" cy="709251"/>
              </a:xfrm>
            </p:grpSpPr>
            <p:sp>
              <p:nvSpPr>
                <p:cNvPr id="23" name="Flèche : bas 22">
                  <a:extLst>
                    <a:ext uri="{FF2B5EF4-FFF2-40B4-BE49-F238E27FC236}">
                      <a16:creationId xmlns:a16="http://schemas.microsoft.com/office/drawing/2014/main" id="{6E4FB4B4-D2D0-4E09-BAD8-D8A3EC90FF79}"/>
                    </a:ext>
                  </a:extLst>
                </p:cNvPr>
                <p:cNvSpPr/>
                <p:nvPr/>
              </p:nvSpPr>
              <p:spPr>
                <a:xfrm rot="14942966">
                  <a:off x="5420214" y="1155499"/>
                  <a:ext cx="426640" cy="1461749"/>
                </a:xfrm>
                <a:prstGeom prst="downArrow">
                  <a:avLst/>
                </a:prstGeom>
                <a:solidFill>
                  <a:schemeClr val="accent1">
                    <a:lumMod val="60000"/>
                    <a:lumOff val="4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4" name="Flèche : bas 23">
                  <a:extLst>
                    <a:ext uri="{FF2B5EF4-FFF2-40B4-BE49-F238E27FC236}">
                      <a16:creationId xmlns:a16="http://schemas.microsoft.com/office/drawing/2014/main" id="{984509FB-D6CC-435D-983D-BC164748B624}"/>
                    </a:ext>
                  </a:extLst>
                </p:cNvPr>
                <p:cNvSpPr/>
                <p:nvPr/>
              </p:nvSpPr>
              <p:spPr>
                <a:xfrm rot="14942966">
                  <a:off x="4674738" y="1438110"/>
                  <a:ext cx="426640" cy="1461749"/>
                </a:xfrm>
                <a:prstGeom prst="downArrow">
                  <a:avLst/>
                </a:prstGeom>
                <a:solidFill>
                  <a:schemeClr val="accent1">
                    <a:lumMod val="40000"/>
                    <a:lumOff val="60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grpSp>
        </p:grpSp>
        <p:sp>
          <p:nvSpPr>
            <p:cNvPr id="8" name="ZoneTexte 43">
              <a:extLst>
                <a:ext uri="{FF2B5EF4-FFF2-40B4-BE49-F238E27FC236}">
                  <a16:creationId xmlns:a16="http://schemas.microsoft.com/office/drawing/2014/main" id="{4C038767-6A36-44B3-A51F-01D4E9CE35E4}"/>
                </a:ext>
              </a:extLst>
            </p:cNvPr>
            <p:cNvSpPr txBox="1"/>
            <p:nvPr/>
          </p:nvSpPr>
          <p:spPr>
            <a:xfrm rot="20435003">
              <a:off x="4386397" y="1911904"/>
              <a:ext cx="1856740" cy="579755"/>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Regulate my emotions</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emotion regulation strategies I use</a:t>
              </a:r>
              <a:endParaRPr lang="fr-CA" sz="1200">
                <a:effectLst/>
                <a:latin typeface="Times New Roman" panose="02020603050405020304" pitchFamily="18" charset="0"/>
                <a:ea typeface="Times New Roman" panose="02020603050405020304" pitchFamily="18" charset="0"/>
              </a:endParaRPr>
            </a:p>
          </p:txBody>
        </p:sp>
        <p:sp>
          <p:nvSpPr>
            <p:cNvPr id="9" name="ZoneTexte 44">
              <a:extLst>
                <a:ext uri="{FF2B5EF4-FFF2-40B4-BE49-F238E27FC236}">
                  <a16:creationId xmlns:a16="http://schemas.microsoft.com/office/drawing/2014/main" id="{D9D602E0-9091-4CDE-9743-99B5DEA3341E}"/>
                </a:ext>
              </a:extLst>
            </p:cNvPr>
            <p:cNvSpPr txBox="1"/>
            <p:nvPr/>
          </p:nvSpPr>
          <p:spPr>
            <a:xfrm rot="1238215">
              <a:off x="1595071" y="1913528"/>
              <a:ext cx="1856936" cy="561692"/>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Reformulate my thoughts</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questions that help me reformulate</a:t>
              </a:r>
              <a:endParaRPr lang="fr-CA" sz="1200">
                <a:effectLst/>
                <a:latin typeface="Times New Roman" panose="02020603050405020304" pitchFamily="18" charset="0"/>
                <a:ea typeface="Times New Roman" panose="02020603050405020304" pitchFamily="18" charset="0"/>
              </a:endParaRPr>
            </a:p>
          </p:txBody>
        </p:sp>
        <p:sp>
          <p:nvSpPr>
            <p:cNvPr id="10" name="ZoneTexte 45">
              <a:extLst>
                <a:ext uri="{FF2B5EF4-FFF2-40B4-BE49-F238E27FC236}">
                  <a16:creationId xmlns:a16="http://schemas.microsoft.com/office/drawing/2014/main" id="{7CB191CB-7C2F-4275-A4EF-FA2AAF58620B}"/>
                </a:ext>
              </a:extLst>
            </p:cNvPr>
            <p:cNvSpPr txBox="1"/>
            <p:nvPr/>
          </p:nvSpPr>
          <p:spPr>
            <a:xfrm rot="1323920">
              <a:off x="4259648" y="2973196"/>
              <a:ext cx="1856936" cy="415498"/>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Take action</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small steps I took</a:t>
              </a:r>
              <a:endParaRPr lang="fr-CA" sz="1200">
                <a:effectLst/>
                <a:latin typeface="Times New Roman" panose="02020603050405020304" pitchFamily="18" charset="0"/>
                <a:ea typeface="Times New Roman" panose="02020603050405020304" pitchFamily="18" charset="0"/>
              </a:endParaRPr>
            </a:p>
          </p:txBody>
        </p:sp>
        <p:sp>
          <p:nvSpPr>
            <p:cNvPr id="11" name="ZoneTexte 46">
              <a:extLst>
                <a:ext uri="{FF2B5EF4-FFF2-40B4-BE49-F238E27FC236}">
                  <a16:creationId xmlns:a16="http://schemas.microsoft.com/office/drawing/2014/main" id="{C6DE2638-A238-4F3E-A85B-8FDEE49A03FC}"/>
                </a:ext>
              </a:extLst>
            </p:cNvPr>
            <p:cNvSpPr txBox="1"/>
            <p:nvPr/>
          </p:nvSpPr>
          <p:spPr>
            <a:xfrm rot="3814348">
              <a:off x="3435388" y="3647413"/>
              <a:ext cx="1921203" cy="415498"/>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Adopt positive lifestyle habits</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habits I adopted</a:t>
              </a:r>
              <a:endParaRPr lang="fr-CA" sz="1200">
                <a:effectLst/>
                <a:latin typeface="Times New Roman" panose="02020603050405020304" pitchFamily="18" charset="0"/>
                <a:ea typeface="Times New Roman" panose="02020603050405020304" pitchFamily="18" charset="0"/>
              </a:endParaRPr>
            </a:p>
          </p:txBody>
        </p:sp>
        <p:sp>
          <p:nvSpPr>
            <p:cNvPr id="12" name="ZoneTexte 47">
              <a:extLst>
                <a:ext uri="{FF2B5EF4-FFF2-40B4-BE49-F238E27FC236}">
                  <a16:creationId xmlns:a16="http://schemas.microsoft.com/office/drawing/2014/main" id="{924BF80A-3754-4CF4-BC71-EF76F9273FE1}"/>
                </a:ext>
              </a:extLst>
            </p:cNvPr>
            <p:cNvSpPr txBox="1"/>
            <p:nvPr/>
          </p:nvSpPr>
          <p:spPr>
            <a:xfrm rot="17669489">
              <a:off x="2175430" y="3783610"/>
              <a:ext cx="2316866" cy="415498"/>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Grow and rely on my social network</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CA"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I can rely on</a:t>
              </a:r>
              <a:endParaRPr lang="fr-CA" sz="1200">
                <a:effectLst/>
                <a:latin typeface="Times New Roman" panose="02020603050405020304" pitchFamily="18" charset="0"/>
                <a:ea typeface="Times New Roman" panose="02020603050405020304" pitchFamily="18" charset="0"/>
              </a:endParaRPr>
            </a:p>
          </p:txBody>
        </p:sp>
        <p:sp>
          <p:nvSpPr>
            <p:cNvPr id="13" name="ZoneTexte 48">
              <a:extLst>
                <a:ext uri="{FF2B5EF4-FFF2-40B4-BE49-F238E27FC236}">
                  <a16:creationId xmlns:a16="http://schemas.microsoft.com/office/drawing/2014/main" id="{22450CE2-160C-4859-8D14-64CB6F48BE23}"/>
                </a:ext>
              </a:extLst>
            </p:cNvPr>
            <p:cNvSpPr txBox="1"/>
            <p:nvPr/>
          </p:nvSpPr>
          <p:spPr>
            <a:xfrm rot="20383971">
              <a:off x="1301467" y="2979949"/>
              <a:ext cx="2316866" cy="407804"/>
            </a:xfrm>
            <a:prstGeom prst="rect">
              <a:avLst/>
            </a:prstGeom>
            <a:noFill/>
          </p:spPr>
          <p:txBody>
            <a:bodyPr wrap="square" rtlCol="0">
              <a:spAutoFit/>
            </a:bodyPr>
            <a:lstStyle/>
            <a:p>
              <a:pPr algn="ctr">
                <a:spcAft>
                  <a:spcPts val="0"/>
                </a:spcAft>
              </a:pPr>
              <a:r>
                <a:rPr lang="en-CA"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stress management strategies</a:t>
              </a:r>
              <a:endParaRPr lang="fr-CA" sz="1200">
                <a:effectLst/>
                <a:latin typeface="Times New Roman" panose="02020603050405020304" pitchFamily="18" charset="0"/>
                <a:ea typeface="Times New Roman" panose="02020603050405020304" pitchFamily="18" charset="0"/>
              </a:endParaRPr>
            </a:p>
            <a:p>
              <a:pPr algn="ctr">
                <a:spcAft>
                  <a:spcPts val="0"/>
                </a:spcAft>
              </a:pPr>
              <a:r>
                <a:rPr lang="en-CA" sz="10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stress management strategies I use</a:t>
              </a:r>
              <a:endParaRPr lang="fr-CA" sz="120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42414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45432" y="165230"/>
            <a:ext cx="11337758" cy="1560390"/>
          </a:xfrm>
        </p:spPr>
        <p:txBody>
          <a:bodyPr>
            <a:noAutofit/>
          </a:bodyPr>
          <a:lstStyle/>
          <a:p>
            <a:pPr algn="ctr"/>
            <a:r>
              <a:rPr lang="en-CA" sz="4000"/>
              <a:t>Place inukshuks on your path…</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24</a:t>
            </a:fld>
            <a:endParaRPr lang="en-US"/>
          </a:p>
        </p:txBody>
      </p:sp>
      <p:sp>
        <p:nvSpPr>
          <p:cNvPr id="2" name="Rectangle 1">
            <a:extLst>
              <a:ext uri="{FF2B5EF4-FFF2-40B4-BE49-F238E27FC236}">
                <a16:creationId xmlns:a16="http://schemas.microsoft.com/office/drawing/2014/main" id="{A776FF28-9FEC-495D-9425-53EA0E27499E}"/>
              </a:ext>
            </a:extLst>
          </p:cNvPr>
          <p:cNvSpPr/>
          <p:nvPr/>
        </p:nvSpPr>
        <p:spPr>
          <a:xfrm>
            <a:off x="3801979" y="1823015"/>
            <a:ext cx="8081209" cy="3108543"/>
          </a:xfrm>
          <a:prstGeom prst="rect">
            <a:avLst/>
          </a:prstGeom>
        </p:spPr>
        <p:txBody>
          <a:bodyPr wrap="square">
            <a:spAutoFit/>
          </a:bodyPr>
          <a:lstStyle/>
          <a:p>
            <a:pPr algn="just"/>
            <a:r>
              <a:rPr lang="en-CA" sz="2800">
                <a:solidFill>
                  <a:srgbClr val="231F1F"/>
                </a:solidFill>
                <a:latin typeface="Raleway" panose="020B0503030101060003" pitchFamily="34" charset="0"/>
                <a:ea typeface="Raleway" panose="020B0503030101060003" pitchFamily="34" charset="0"/>
                <a:cs typeface="Calibri" panose="020F0502020204030204" pitchFamily="34" charset="0"/>
              </a:rPr>
              <a:t>“Inukshuks are placed throughout the Arctic landscape and act as “helpers” for the Inuit. Among their many practical functions, they are used as navigation and hunting aids, as coordination points, as indicators of all kinds and as message centres.”</a:t>
            </a:r>
          </a:p>
        </p:txBody>
      </p:sp>
      <p:sp>
        <p:nvSpPr>
          <p:cNvPr id="6" name="Rectangle 5">
            <a:extLst>
              <a:ext uri="{FF2B5EF4-FFF2-40B4-BE49-F238E27FC236}">
                <a16:creationId xmlns:a16="http://schemas.microsoft.com/office/drawing/2014/main" id="{AD5C4FB4-7D5C-4B6D-8021-723690C43333}"/>
              </a:ext>
            </a:extLst>
          </p:cNvPr>
          <p:cNvSpPr/>
          <p:nvPr/>
        </p:nvSpPr>
        <p:spPr>
          <a:xfrm>
            <a:off x="9982200" y="5337828"/>
            <a:ext cx="1741182" cy="369332"/>
          </a:xfrm>
          <a:prstGeom prst="rect">
            <a:avLst/>
          </a:prstGeom>
        </p:spPr>
        <p:txBody>
          <a:bodyPr wrap="none">
            <a:spAutoFit/>
          </a:bodyPr>
          <a:lstStyle/>
          <a:p>
            <a:r>
              <a:rPr lang="en-CA">
                <a:solidFill>
                  <a:srgbClr val="231F1F"/>
                </a:solidFill>
                <a:latin typeface="Raleway" panose="020B0503030101060003" pitchFamily="34" charset="0"/>
                <a:ea typeface="Raleway" panose="020B0503030101060003" pitchFamily="34" charset="0"/>
                <a:cs typeface="Calibri" panose="020F0502020204030204" pitchFamily="34" charset="0"/>
              </a:rPr>
              <a:t>Hallendy, 2015</a:t>
            </a:r>
          </a:p>
        </p:txBody>
      </p:sp>
      <p:pic>
        <p:nvPicPr>
          <p:cNvPr id="7" name="Image 6">
            <a:extLst>
              <a:ext uri="{FF2B5EF4-FFF2-40B4-BE49-F238E27FC236}">
                <a16:creationId xmlns:a16="http://schemas.microsoft.com/office/drawing/2014/main" id="{542EAE79-AE0E-4457-9DDB-8229C6C5E308}"/>
              </a:ext>
            </a:extLst>
          </p:cNvPr>
          <p:cNvPicPr/>
          <p:nvPr/>
        </p:nvPicPr>
        <p:blipFill rotWithShape="1">
          <a:blip r:embed="rId2">
            <a:extLst>
              <a:ext uri="{28A0092B-C50C-407E-A947-70E740481C1C}">
                <a14:useLocalDpi xmlns:a14="http://schemas.microsoft.com/office/drawing/2010/main" val="0"/>
              </a:ext>
            </a:extLst>
          </a:blip>
          <a:srcRect b="4921"/>
          <a:stretch/>
        </p:blipFill>
        <p:spPr bwMode="auto">
          <a:xfrm>
            <a:off x="943979" y="1823015"/>
            <a:ext cx="2451684" cy="3594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317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857960" y="581344"/>
            <a:ext cx="10495840" cy="1325563"/>
          </a:xfrm>
        </p:spPr>
        <p:txBody>
          <a:bodyPr>
            <a:noAutofit/>
          </a:bodyPr>
          <a:lstStyle/>
          <a:p>
            <a:pPr algn="ctr"/>
            <a:r>
              <a:rPr lang="en-CA" sz="4000"/>
              <a:t>My comfort zone</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3</a:t>
            </a:fld>
            <a:endParaRPr lang="en-US"/>
          </a:p>
        </p:txBody>
      </p:sp>
      <p:grpSp>
        <p:nvGrpSpPr>
          <p:cNvPr id="5" name="Groupe 4">
            <a:extLst>
              <a:ext uri="{FF2B5EF4-FFF2-40B4-BE49-F238E27FC236}">
                <a16:creationId xmlns:a16="http://schemas.microsoft.com/office/drawing/2014/main" id="{B1EBED0A-F036-4CEA-8ADB-1E204E613B13}"/>
              </a:ext>
            </a:extLst>
          </p:cNvPr>
          <p:cNvGrpSpPr/>
          <p:nvPr/>
        </p:nvGrpSpPr>
        <p:grpSpPr>
          <a:xfrm>
            <a:off x="2734385" y="1600098"/>
            <a:ext cx="6742990" cy="3926838"/>
            <a:chOff x="2724505" y="1185497"/>
            <a:chExt cx="6742990" cy="3926838"/>
          </a:xfrm>
        </p:grpSpPr>
        <p:pic>
          <p:nvPicPr>
            <p:cNvPr id="6" name="Image 5">
              <a:extLst>
                <a:ext uri="{FF2B5EF4-FFF2-40B4-BE49-F238E27FC236}">
                  <a16:creationId xmlns:a16="http://schemas.microsoft.com/office/drawing/2014/main" id="{30CAB83B-914E-4BFF-867A-7988256BAC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4505" y="1185497"/>
              <a:ext cx="6742990" cy="3926838"/>
            </a:xfrm>
            <a:prstGeom prst="rect">
              <a:avLst/>
            </a:prstGeom>
          </p:spPr>
        </p:pic>
        <p:sp>
          <p:nvSpPr>
            <p:cNvPr id="7" name="ZoneTexte 6">
              <a:extLst>
                <a:ext uri="{FF2B5EF4-FFF2-40B4-BE49-F238E27FC236}">
                  <a16:creationId xmlns:a16="http://schemas.microsoft.com/office/drawing/2014/main" id="{22080783-B04C-4371-BDF0-FA78B6574362}"/>
                </a:ext>
              </a:extLst>
            </p:cNvPr>
            <p:cNvSpPr txBox="1"/>
            <p:nvPr/>
          </p:nvSpPr>
          <p:spPr>
            <a:xfrm>
              <a:off x="3511826" y="2213112"/>
              <a:ext cx="1417983" cy="338554"/>
            </a:xfrm>
            <a:prstGeom prst="rect">
              <a:avLst/>
            </a:prstGeom>
            <a:solidFill>
              <a:schemeClr val="bg1"/>
            </a:solidFill>
          </p:spPr>
          <p:txBody>
            <a:bodyPr wrap="square" rtlCol="0">
              <a:spAutoFit/>
            </a:bodyPr>
            <a:lstStyle/>
            <a:p>
              <a:pPr algn="ctr"/>
              <a:r>
                <a:rPr lang="fr-CA" sz="1600" dirty="0" err="1">
                  <a:solidFill>
                    <a:srgbClr val="0070C0"/>
                  </a:solidFill>
                </a:rPr>
                <a:t>Comfort</a:t>
              </a:r>
              <a:r>
                <a:rPr lang="fr-CA" sz="1600" dirty="0">
                  <a:solidFill>
                    <a:srgbClr val="0070C0"/>
                  </a:solidFill>
                </a:rPr>
                <a:t> zone</a:t>
              </a:r>
            </a:p>
          </p:txBody>
        </p:sp>
        <p:sp>
          <p:nvSpPr>
            <p:cNvPr id="8" name="ZoneTexte 7">
              <a:extLst>
                <a:ext uri="{FF2B5EF4-FFF2-40B4-BE49-F238E27FC236}">
                  <a16:creationId xmlns:a16="http://schemas.microsoft.com/office/drawing/2014/main" id="{DDAE67FE-8F0D-4DEA-A7CC-7C3D03216B67}"/>
                </a:ext>
              </a:extLst>
            </p:cNvPr>
            <p:cNvSpPr txBox="1"/>
            <p:nvPr/>
          </p:nvSpPr>
          <p:spPr>
            <a:xfrm>
              <a:off x="5221357" y="1884807"/>
              <a:ext cx="1219199" cy="338554"/>
            </a:xfrm>
            <a:prstGeom prst="rect">
              <a:avLst/>
            </a:prstGeom>
            <a:solidFill>
              <a:schemeClr val="bg1"/>
            </a:solidFill>
          </p:spPr>
          <p:txBody>
            <a:bodyPr wrap="square" rtlCol="0">
              <a:spAutoFit/>
            </a:bodyPr>
            <a:lstStyle/>
            <a:p>
              <a:pPr algn="ctr"/>
              <a:r>
                <a:rPr lang="fr-CA" sz="1600" dirty="0">
                  <a:solidFill>
                    <a:srgbClr val="0070C0"/>
                  </a:solidFill>
                </a:rPr>
                <a:t>Fear zone</a:t>
              </a:r>
            </a:p>
          </p:txBody>
        </p:sp>
        <p:sp>
          <p:nvSpPr>
            <p:cNvPr id="9" name="ZoneTexte 8">
              <a:extLst>
                <a:ext uri="{FF2B5EF4-FFF2-40B4-BE49-F238E27FC236}">
                  <a16:creationId xmlns:a16="http://schemas.microsoft.com/office/drawing/2014/main" id="{915EB1E1-4642-4818-A188-494774E97854}"/>
                </a:ext>
              </a:extLst>
            </p:cNvPr>
            <p:cNvSpPr txBox="1"/>
            <p:nvPr/>
          </p:nvSpPr>
          <p:spPr>
            <a:xfrm>
              <a:off x="7023652" y="1669363"/>
              <a:ext cx="1013790" cy="584775"/>
            </a:xfrm>
            <a:prstGeom prst="rect">
              <a:avLst/>
            </a:prstGeom>
            <a:solidFill>
              <a:schemeClr val="bg1"/>
            </a:solidFill>
          </p:spPr>
          <p:txBody>
            <a:bodyPr wrap="square" rtlCol="0">
              <a:spAutoFit/>
            </a:bodyPr>
            <a:lstStyle/>
            <a:p>
              <a:pPr algn="ctr"/>
              <a:r>
                <a:rPr lang="fr-CA" sz="1600" dirty="0" err="1">
                  <a:solidFill>
                    <a:srgbClr val="0070C0"/>
                  </a:solidFill>
                </a:rPr>
                <a:t>Growth</a:t>
              </a:r>
              <a:r>
                <a:rPr lang="fr-CA" sz="1600" dirty="0">
                  <a:solidFill>
                    <a:srgbClr val="0070C0"/>
                  </a:solidFill>
                </a:rPr>
                <a:t> zone</a:t>
              </a:r>
            </a:p>
          </p:txBody>
        </p:sp>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1000436" y="365125"/>
            <a:ext cx="10195560" cy="1325563"/>
          </a:xfrm>
        </p:spPr>
        <p:txBody>
          <a:bodyPr>
            <a:normAutofit/>
          </a:bodyPr>
          <a:lstStyle/>
          <a:p>
            <a:pPr algn="ctr"/>
            <a:r>
              <a:rPr lang="en-CA" sz="4000"/>
              <a:t>My avoidance and exposure strategies</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4</a:t>
            </a:fld>
            <a:endParaRPr lang="en-US"/>
          </a:p>
        </p:txBody>
      </p:sp>
      <p:sp>
        <p:nvSpPr>
          <p:cNvPr id="7" name="Ellipse 6">
            <a:extLst>
              <a:ext uri="{FF2B5EF4-FFF2-40B4-BE49-F238E27FC236}">
                <a16:creationId xmlns:a16="http://schemas.microsoft.com/office/drawing/2014/main" id="{F4F426A0-FCE9-6E41-9E84-C7225E5F9C6A}"/>
              </a:ext>
            </a:extLst>
          </p:cNvPr>
          <p:cNvSpPr/>
          <p:nvPr/>
        </p:nvSpPr>
        <p:spPr>
          <a:xfrm>
            <a:off x="1000436" y="1974150"/>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2CAA4EF0-83C0-41BA-B4D1-EDB0E56AFD15}"/>
              </a:ext>
            </a:extLst>
          </p:cNvPr>
          <p:cNvGrpSpPr/>
          <p:nvPr/>
        </p:nvGrpSpPr>
        <p:grpSpPr>
          <a:xfrm>
            <a:off x="288652" y="1251552"/>
            <a:ext cx="6203393" cy="4692048"/>
            <a:chOff x="838199" y="914400"/>
            <a:chExt cx="6203393" cy="4692048"/>
          </a:xfrm>
        </p:grpSpPr>
        <p:pic>
          <p:nvPicPr>
            <p:cNvPr id="9" name="Image 8">
              <a:extLst>
                <a:ext uri="{FF2B5EF4-FFF2-40B4-BE49-F238E27FC236}">
                  <a16:creationId xmlns:a16="http://schemas.microsoft.com/office/drawing/2014/main" id="{2AA82A52-BAC5-40D7-8686-4760CA69AEC9}"/>
                </a:ext>
              </a:extLst>
            </p:cNvPr>
            <p:cNvPicPr>
              <a:picLocks noChangeAspect="1"/>
            </p:cNvPicPr>
            <p:nvPr/>
          </p:nvPicPr>
          <p:blipFill>
            <a:blip r:embed="rId2"/>
            <a:stretch>
              <a:fillRect/>
            </a:stretch>
          </p:blipFill>
          <p:spPr>
            <a:xfrm>
              <a:off x="838199" y="914400"/>
              <a:ext cx="5959245" cy="4692048"/>
            </a:xfrm>
            <a:prstGeom prst="rect">
              <a:avLst/>
            </a:prstGeom>
          </p:spPr>
        </p:pic>
        <p:sp>
          <p:nvSpPr>
            <p:cNvPr id="10" name="ZoneTexte 9">
              <a:extLst>
                <a:ext uri="{FF2B5EF4-FFF2-40B4-BE49-F238E27FC236}">
                  <a16:creationId xmlns:a16="http://schemas.microsoft.com/office/drawing/2014/main" id="{46905AAF-8D81-4BE6-A2B6-8921F4FF2798}"/>
                </a:ext>
              </a:extLst>
            </p:cNvPr>
            <p:cNvSpPr txBox="1"/>
            <p:nvPr/>
          </p:nvSpPr>
          <p:spPr>
            <a:xfrm rot="16200000">
              <a:off x="-167591" y="2892796"/>
              <a:ext cx="2835965" cy="523220"/>
            </a:xfrm>
            <a:prstGeom prst="rect">
              <a:avLst/>
            </a:prstGeom>
            <a:solidFill>
              <a:schemeClr val="bg1"/>
            </a:solidFill>
          </p:spPr>
          <p:txBody>
            <a:bodyPr wrap="square" rtlCol="0">
              <a:spAutoFit/>
            </a:bodyPr>
            <a:lstStyle/>
            <a:p>
              <a:pPr algn="ctr"/>
              <a:r>
                <a:rPr lang="fr-CA" sz="2800" dirty="0" err="1"/>
                <a:t>Anxiety</a:t>
              </a:r>
              <a:endParaRPr lang="fr-CA" dirty="0"/>
            </a:p>
          </p:txBody>
        </p:sp>
        <p:sp>
          <p:nvSpPr>
            <p:cNvPr id="11" name="ZoneTexte 10">
              <a:extLst>
                <a:ext uri="{FF2B5EF4-FFF2-40B4-BE49-F238E27FC236}">
                  <a16:creationId xmlns:a16="http://schemas.microsoft.com/office/drawing/2014/main" id="{914A451C-FB3C-466D-8E05-54840BAC64B3}"/>
                </a:ext>
              </a:extLst>
            </p:cNvPr>
            <p:cNvSpPr txBox="1"/>
            <p:nvPr/>
          </p:nvSpPr>
          <p:spPr>
            <a:xfrm>
              <a:off x="3509888" y="4823911"/>
              <a:ext cx="2835965" cy="523220"/>
            </a:xfrm>
            <a:prstGeom prst="rect">
              <a:avLst/>
            </a:prstGeom>
            <a:solidFill>
              <a:schemeClr val="bg1"/>
            </a:solidFill>
          </p:spPr>
          <p:txBody>
            <a:bodyPr wrap="square" rtlCol="0">
              <a:spAutoFit/>
            </a:bodyPr>
            <a:lstStyle/>
            <a:p>
              <a:pPr algn="ctr"/>
              <a:r>
                <a:rPr lang="fr-CA" sz="2800" dirty="0"/>
                <a:t>Time</a:t>
              </a:r>
              <a:endParaRPr lang="fr-CA" dirty="0"/>
            </a:p>
          </p:txBody>
        </p:sp>
        <p:sp>
          <p:nvSpPr>
            <p:cNvPr id="12" name="ZoneTexte 11">
              <a:extLst>
                <a:ext uri="{FF2B5EF4-FFF2-40B4-BE49-F238E27FC236}">
                  <a16:creationId xmlns:a16="http://schemas.microsoft.com/office/drawing/2014/main" id="{D6528615-1318-4EB0-8F66-331604293523}"/>
                </a:ext>
              </a:extLst>
            </p:cNvPr>
            <p:cNvSpPr txBox="1"/>
            <p:nvPr/>
          </p:nvSpPr>
          <p:spPr>
            <a:xfrm>
              <a:off x="4205627" y="2138743"/>
              <a:ext cx="2835965" cy="1015663"/>
            </a:xfrm>
            <a:prstGeom prst="rect">
              <a:avLst/>
            </a:prstGeom>
            <a:solidFill>
              <a:schemeClr val="bg1"/>
            </a:solidFill>
          </p:spPr>
          <p:txBody>
            <a:bodyPr wrap="square" rtlCol="0">
              <a:spAutoFit/>
            </a:bodyPr>
            <a:lstStyle/>
            <a:p>
              <a:r>
                <a:rPr lang="fr-CA" sz="2000" dirty="0">
                  <a:solidFill>
                    <a:schemeClr val="accent6"/>
                  </a:solidFill>
                </a:rPr>
                <a:t>3</a:t>
              </a:r>
              <a:r>
                <a:rPr lang="fr-CA" sz="2000" baseline="30000" dirty="0">
                  <a:solidFill>
                    <a:schemeClr val="accent6"/>
                  </a:solidFill>
                </a:rPr>
                <a:t>rd</a:t>
              </a:r>
              <a:r>
                <a:rPr lang="fr-CA" sz="2000" dirty="0">
                  <a:solidFill>
                    <a:schemeClr val="accent6"/>
                  </a:solidFill>
                </a:rPr>
                <a:t> </a:t>
              </a:r>
              <a:r>
                <a:rPr lang="fr-CA" sz="2000" dirty="0" err="1">
                  <a:solidFill>
                    <a:schemeClr val="accent6"/>
                  </a:solidFill>
                </a:rPr>
                <a:t>avoidance</a:t>
              </a:r>
              <a:endParaRPr lang="fr-CA" sz="2000" dirty="0">
                <a:solidFill>
                  <a:schemeClr val="accent6"/>
                </a:solidFill>
              </a:endParaRPr>
            </a:p>
            <a:p>
              <a:r>
                <a:rPr lang="fr-CA" sz="2000" dirty="0">
                  <a:solidFill>
                    <a:schemeClr val="accent1"/>
                  </a:solidFill>
                </a:rPr>
                <a:t>2</a:t>
              </a:r>
              <a:r>
                <a:rPr lang="fr-CA" sz="2000" baseline="30000" dirty="0">
                  <a:solidFill>
                    <a:schemeClr val="accent1"/>
                  </a:solidFill>
                </a:rPr>
                <a:t>nd</a:t>
              </a:r>
              <a:r>
                <a:rPr lang="fr-CA" sz="2000" dirty="0">
                  <a:solidFill>
                    <a:schemeClr val="accent1"/>
                  </a:solidFill>
                </a:rPr>
                <a:t> </a:t>
              </a:r>
              <a:r>
                <a:rPr lang="fr-CA" sz="2000" dirty="0" err="1">
                  <a:solidFill>
                    <a:schemeClr val="accent1"/>
                  </a:solidFill>
                </a:rPr>
                <a:t>avoidance</a:t>
              </a:r>
              <a:endParaRPr lang="fr-CA" sz="2000" dirty="0">
                <a:solidFill>
                  <a:schemeClr val="accent1"/>
                </a:solidFill>
              </a:endParaRPr>
            </a:p>
            <a:p>
              <a:r>
                <a:rPr lang="fr-CA" sz="2000" dirty="0">
                  <a:solidFill>
                    <a:srgbClr val="FF0000"/>
                  </a:solidFill>
                </a:rPr>
                <a:t>1</a:t>
              </a:r>
              <a:r>
                <a:rPr lang="fr-CA" sz="2000" baseline="30000" dirty="0">
                  <a:solidFill>
                    <a:srgbClr val="FF0000"/>
                  </a:solidFill>
                </a:rPr>
                <a:t>st</a:t>
              </a:r>
              <a:r>
                <a:rPr lang="fr-CA" sz="2000" dirty="0">
                  <a:solidFill>
                    <a:srgbClr val="FF0000"/>
                  </a:solidFill>
                </a:rPr>
                <a:t>  </a:t>
              </a:r>
              <a:r>
                <a:rPr lang="fr-CA" sz="2000" dirty="0" err="1">
                  <a:solidFill>
                    <a:srgbClr val="FF0000"/>
                  </a:solidFill>
                </a:rPr>
                <a:t>avoidance</a:t>
              </a:r>
              <a:endParaRPr lang="fr-CA" sz="1400" dirty="0">
                <a:solidFill>
                  <a:srgbClr val="FF0000"/>
                </a:solidFill>
              </a:endParaRPr>
            </a:p>
          </p:txBody>
        </p:sp>
      </p:grpSp>
      <p:grpSp>
        <p:nvGrpSpPr>
          <p:cNvPr id="18" name="Groupe 17">
            <a:extLst>
              <a:ext uri="{FF2B5EF4-FFF2-40B4-BE49-F238E27FC236}">
                <a16:creationId xmlns:a16="http://schemas.microsoft.com/office/drawing/2014/main" id="{07D34983-FC9C-4338-88B9-6449D0EBCF0C}"/>
              </a:ext>
            </a:extLst>
          </p:cNvPr>
          <p:cNvGrpSpPr/>
          <p:nvPr/>
        </p:nvGrpSpPr>
        <p:grpSpPr>
          <a:xfrm>
            <a:off x="6062698" y="1492075"/>
            <a:ext cx="5632753" cy="4451525"/>
            <a:chOff x="6779983" y="263777"/>
            <a:chExt cx="4501050" cy="3165223"/>
          </a:xfrm>
        </p:grpSpPr>
        <p:pic>
          <p:nvPicPr>
            <p:cNvPr id="19" name="Image 18">
              <a:extLst>
                <a:ext uri="{FF2B5EF4-FFF2-40B4-BE49-F238E27FC236}">
                  <a16:creationId xmlns:a16="http://schemas.microsoft.com/office/drawing/2014/main" id="{4EC8992F-1DA8-4CA6-B0CF-F78155BC5538}"/>
                </a:ext>
              </a:extLst>
            </p:cNvPr>
            <p:cNvPicPr>
              <a:picLocks noChangeAspect="1"/>
            </p:cNvPicPr>
            <p:nvPr/>
          </p:nvPicPr>
          <p:blipFill rotWithShape="1">
            <a:blip r:embed="rId3"/>
            <a:srcRect r="29139"/>
            <a:stretch/>
          </p:blipFill>
          <p:spPr>
            <a:xfrm>
              <a:off x="6797444" y="632615"/>
              <a:ext cx="4321729" cy="2796385"/>
            </a:xfrm>
            <a:prstGeom prst="rect">
              <a:avLst/>
            </a:prstGeom>
          </p:spPr>
        </p:pic>
        <p:sp>
          <p:nvSpPr>
            <p:cNvPr id="20" name="ZoneTexte 19">
              <a:extLst>
                <a:ext uri="{FF2B5EF4-FFF2-40B4-BE49-F238E27FC236}">
                  <a16:creationId xmlns:a16="http://schemas.microsoft.com/office/drawing/2014/main" id="{A6675400-DF1A-4107-8522-01F02559D70A}"/>
                </a:ext>
              </a:extLst>
            </p:cNvPr>
            <p:cNvSpPr txBox="1"/>
            <p:nvPr/>
          </p:nvSpPr>
          <p:spPr>
            <a:xfrm rot="16200000">
              <a:off x="5623610" y="1420150"/>
              <a:ext cx="2835965" cy="523220"/>
            </a:xfrm>
            <a:prstGeom prst="rect">
              <a:avLst/>
            </a:prstGeom>
            <a:solidFill>
              <a:schemeClr val="bg1"/>
            </a:solidFill>
          </p:spPr>
          <p:txBody>
            <a:bodyPr wrap="square" rtlCol="0">
              <a:spAutoFit/>
            </a:bodyPr>
            <a:lstStyle/>
            <a:p>
              <a:pPr algn="ctr"/>
              <a:r>
                <a:rPr lang="fr-CA" sz="2800" dirty="0" err="1"/>
                <a:t>Anxiety</a:t>
              </a:r>
              <a:endParaRPr lang="fr-CA" dirty="0"/>
            </a:p>
          </p:txBody>
        </p:sp>
        <p:sp>
          <p:nvSpPr>
            <p:cNvPr id="21" name="ZoneTexte 20">
              <a:extLst>
                <a:ext uri="{FF2B5EF4-FFF2-40B4-BE49-F238E27FC236}">
                  <a16:creationId xmlns:a16="http://schemas.microsoft.com/office/drawing/2014/main" id="{63C6E684-DCAE-4369-8DA0-BC0D568BA28C}"/>
                </a:ext>
              </a:extLst>
            </p:cNvPr>
            <p:cNvSpPr txBox="1"/>
            <p:nvPr/>
          </p:nvSpPr>
          <p:spPr>
            <a:xfrm>
              <a:off x="7287446" y="2821443"/>
              <a:ext cx="2835965" cy="523220"/>
            </a:xfrm>
            <a:prstGeom prst="rect">
              <a:avLst/>
            </a:prstGeom>
            <a:solidFill>
              <a:schemeClr val="bg1"/>
            </a:solidFill>
          </p:spPr>
          <p:txBody>
            <a:bodyPr wrap="square" rtlCol="0">
              <a:spAutoFit/>
            </a:bodyPr>
            <a:lstStyle/>
            <a:p>
              <a:pPr algn="ctr"/>
              <a:r>
                <a:rPr lang="fr-CA" sz="2800" dirty="0"/>
                <a:t>Time</a:t>
              </a:r>
              <a:endParaRPr lang="fr-CA" dirty="0"/>
            </a:p>
          </p:txBody>
        </p:sp>
        <p:sp>
          <p:nvSpPr>
            <p:cNvPr id="22" name="ZoneTexte 21">
              <a:extLst>
                <a:ext uri="{FF2B5EF4-FFF2-40B4-BE49-F238E27FC236}">
                  <a16:creationId xmlns:a16="http://schemas.microsoft.com/office/drawing/2014/main" id="{4699A813-73F3-42CD-B45C-7DB1CECDB7EC}"/>
                </a:ext>
              </a:extLst>
            </p:cNvPr>
            <p:cNvSpPr txBox="1"/>
            <p:nvPr/>
          </p:nvSpPr>
          <p:spPr>
            <a:xfrm>
              <a:off x="9615947" y="676103"/>
              <a:ext cx="1665086" cy="1631216"/>
            </a:xfrm>
            <a:prstGeom prst="rect">
              <a:avLst/>
            </a:prstGeom>
            <a:solidFill>
              <a:schemeClr val="bg1"/>
            </a:solidFill>
          </p:spPr>
          <p:txBody>
            <a:bodyPr wrap="square" rtlCol="0">
              <a:spAutoFit/>
            </a:bodyPr>
            <a:lstStyle/>
            <a:p>
              <a:r>
                <a:rPr lang="fr-CA" sz="2000" dirty="0" err="1">
                  <a:solidFill>
                    <a:schemeClr val="accent1"/>
                  </a:solidFill>
                </a:rPr>
                <a:t>Exposure</a:t>
              </a:r>
              <a:r>
                <a:rPr lang="fr-CA" sz="2000" dirty="0">
                  <a:solidFill>
                    <a:schemeClr val="accent1"/>
                  </a:solidFill>
                </a:rPr>
                <a:t> 1</a:t>
              </a:r>
            </a:p>
            <a:p>
              <a:r>
                <a:rPr lang="fr-CA" sz="2000" dirty="0" err="1">
                  <a:solidFill>
                    <a:schemeClr val="accent6"/>
                  </a:solidFill>
                </a:rPr>
                <a:t>Exposure</a:t>
              </a:r>
              <a:r>
                <a:rPr lang="fr-CA" sz="2000" dirty="0">
                  <a:solidFill>
                    <a:schemeClr val="accent6"/>
                  </a:solidFill>
                </a:rPr>
                <a:t> 2</a:t>
              </a:r>
            </a:p>
            <a:p>
              <a:r>
                <a:rPr lang="fr-CA" sz="2000" dirty="0" err="1">
                  <a:solidFill>
                    <a:srgbClr val="FF0000"/>
                  </a:solidFill>
                </a:rPr>
                <a:t>Exposure</a:t>
              </a:r>
              <a:r>
                <a:rPr lang="fr-CA" sz="2000" dirty="0">
                  <a:solidFill>
                    <a:srgbClr val="FF0000"/>
                  </a:solidFill>
                </a:rPr>
                <a:t> 3</a:t>
              </a:r>
            </a:p>
            <a:p>
              <a:r>
                <a:rPr lang="fr-CA" sz="2000" dirty="0" err="1">
                  <a:solidFill>
                    <a:srgbClr val="7030A0"/>
                  </a:solidFill>
                </a:rPr>
                <a:t>Exposure</a:t>
              </a:r>
              <a:r>
                <a:rPr lang="fr-CA" sz="2000" dirty="0">
                  <a:solidFill>
                    <a:srgbClr val="7030A0"/>
                  </a:solidFill>
                </a:rPr>
                <a:t> 4</a:t>
              </a:r>
            </a:p>
            <a:p>
              <a:r>
                <a:rPr lang="fr-CA" sz="2000" dirty="0" err="1">
                  <a:solidFill>
                    <a:schemeClr val="accent4"/>
                  </a:solidFill>
                </a:rPr>
                <a:t>Exposure</a:t>
              </a:r>
              <a:r>
                <a:rPr lang="fr-CA" sz="2000" dirty="0">
                  <a:solidFill>
                    <a:schemeClr val="accent4"/>
                  </a:solidFill>
                </a:rPr>
                <a:t> 5</a:t>
              </a:r>
            </a:p>
          </p:txBody>
        </p:sp>
      </p:grpSp>
    </p:spTree>
    <p:extLst>
      <p:ext uri="{BB962C8B-B14F-4D97-AF65-F5344CB8AC3E}">
        <p14:creationId xmlns:p14="http://schemas.microsoft.com/office/powerpoint/2010/main" val="40289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33400" y="1128805"/>
            <a:ext cx="4477246" cy="1325563"/>
          </a:xfrm>
        </p:spPr>
        <p:txBody>
          <a:bodyPr>
            <a:normAutofit fontScale="90000"/>
          </a:bodyPr>
          <a:lstStyle/>
          <a:p>
            <a:pPr algn="ctr"/>
            <a:r>
              <a:rPr lang="en-CA"/>
              <a:t>To expand your comfort zone, you will learn to…</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5</a:t>
            </a:fld>
            <a:endParaRPr lang="en-US"/>
          </a:p>
        </p:txBody>
      </p:sp>
      <p:sp>
        <p:nvSpPr>
          <p:cNvPr id="2" name="ZoneTexte 1"/>
          <p:cNvSpPr txBox="1"/>
          <p:nvPr/>
        </p:nvSpPr>
        <p:spPr>
          <a:xfrm>
            <a:off x="538230" y="3090110"/>
            <a:ext cx="5048095" cy="2031325"/>
          </a:xfrm>
          <a:prstGeom prst="rect">
            <a:avLst/>
          </a:prstGeom>
          <a:noFill/>
        </p:spPr>
        <p:txBody>
          <a:bodyPr wrap="square" rtlCol="0">
            <a:spAutoFit/>
          </a:bodyPr>
          <a:lstStyle/>
          <a:p>
            <a:endParaRPr lang="fr-CA" dirty="0">
              <a:latin typeface="Raleway" panose="020B0503030101060003" pitchFamily="34" charset="0"/>
            </a:endParaRPr>
          </a:p>
          <a:p>
            <a:pPr marL="285750" indent="-285750">
              <a:buFont typeface="Wingdings" panose="05000000000000000000" pitchFamily="2" charset="2"/>
              <a:buChar char="ü"/>
            </a:pPr>
            <a:r>
              <a:rPr lang="en-CA">
                <a:latin typeface="Raleway" panose="020B0503030101060003" pitchFamily="34" charset="0"/>
              </a:rPr>
              <a:t>Reformulate your thoughts; </a:t>
            </a:r>
          </a:p>
          <a:p>
            <a:pPr marL="285750" indent="-285750">
              <a:buFont typeface="Wingdings" panose="05000000000000000000" pitchFamily="2" charset="2"/>
              <a:buChar char="ü"/>
            </a:pPr>
            <a:r>
              <a:rPr lang="en-CA">
                <a:latin typeface="Raleway" panose="020B0503030101060003" pitchFamily="34" charset="0"/>
              </a:rPr>
              <a:t>Manage your emotions; </a:t>
            </a:r>
          </a:p>
          <a:p>
            <a:pPr marL="285750" indent="-285750">
              <a:buFont typeface="Wingdings" panose="05000000000000000000" pitchFamily="2" charset="2"/>
              <a:buChar char="ü"/>
            </a:pPr>
            <a:r>
              <a:rPr lang="en-CA">
                <a:latin typeface="Raleway" panose="020B0503030101060003" pitchFamily="34" charset="0"/>
              </a:rPr>
              <a:t>Take action; </a:t>
            </a:r>
          </a:p>
          <a:p>
            <a:pPr marL="285750" indent="-285750">
              <a:buFont typeface="Wingdings" panose="05000000000000000000" pitchFamily="2" charset="2"/>
              <a:buChar char="ü"/>
            </a:pPr>
            <a:r>
              <a:rPr lang="en-CA">
                <a:latin typeface="Raleway" panose="020B0503030101060003" pitchFamily="34" charset="0"/>
              </a:rPr>
              <a:t>Adopt positive lifestyle habits; </a:t>
            </a:r>
          </a:p>
          <a:p>
            <a:pPr marL="285750" indent="-285750">
              <a:buFont typeface="Wingdings" panose="05000000000000000000" pitchFamily="2" charset="2"/>
              <a:buChar char="ü"/>
            </a:pPr>
            <a:r>
              <a:rPr lang="en-CA">
                <a:latin typeface="Raleway" panose="020B0503030101060003" pitchFamily="34" charset="0"/>
              </a:rPr>
              <a:t>Use stress management strategies;</a:t>
            </a:r>
          </a:p>
          <a:p>
            <a:pPr marL="285750" indent="-285750">
              <a:buFont typeface="Wingdings" panose="05000000000000000000" pitchFamily="2" charset="2"/>
              <a:buChar char="ü"/>
            </a:pPr>
            <a:r>
              <a:rPr lang="en-CA">
                <a:latin typeface="Raleway" panose="020B0503030101060003" pitchFamily="34" charset="0"/>
              </a:rPr>
              <a:t>Nurture and properly use your social network. </a:t>
            </a:r>
          </a:p>
        </p:txBody>
      </p:sp>
      <p:grpSp>
        <p:nvGrpSpPr>
          <p:cNvPr id="7" name="Groupe 6">
            <a:extLst>
              <a:ext uri="{FF2B5EF4-FFF2-40B4-BE49-F238E27FC236}">
                <a16:creationId xmlns:a16="http://schemas.microsoft.com/office/drawing/2014/main" id="{40AAC17A-5A89-4B9F-964D-C96A87719DDA}"/>
              </a:ext>
            </a:extLst>
          </p:cNvPr>
          <p:cNvGrpSpPr/>
          <p:nvPr/>
        </p:nvGrpSpPr>
        <p:grpSpPr>
          <a:xfrm>
            <a:off x="5881802" y="369252"/>
            <a:ext cx="6119495" cy="6119495"/>
            <a:chOff x="0" y="0"/>
            <a:chExt cx="6120000" cy="6120000"/>
          </a:xfrm>
        </p:grpSpPr>
        <p:sp>
          <p:nvSpPr>
            <p:cNvPr id="8" name="Ellipse 7">
              <a:extLst>
                <a:ext uri="{FF2B5EF4-FFF2-40B4-BE49-F238E27FC236}">
                  <a16:creationId xmlns:a16="http://schemas.microsoft.com/office/drawing/2014/main" id="{09F5F956-2846-4242-A91C-1C2911CB905C}"/>
                </a:ext>
              </a:extLst>
            </p:cNvPr>
            <p:cNvSpPr/>
            <p:nvPr/>
          </p:nvSpPr>
          <p:spPr>
            <a:xfrm>
              <a:off x="0" y="0"/>
              <a:ext cx="6120000" cy="612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9" name="Ellipse 8">
              <a:extLst>
                <a:ext uri="{FF2B5EF4-FFF2-40B4-BE49-F238E27FC236}">
                  <a16:creationId xmlns:a16="http://schemas.microsoft.com/office/drawing/2014/main" id="{8DFF9616-8F94-4F73-BE87-E621FD8C204E}"/>
                </a:ext>
              </a:extLst>
            </p:cNvPr>
            <p:cNvSpPr/>
            <p:nvPr/>
          </p:nvSpPr>
          <p:spPr>
            <a:xfrm>
              <a:off x="711161" y="716367"/>
              <a:ext cx="4680000" cy="46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0" name="Double flèche horizontale 31">
              <a:extLst>
                <a:ext uri="{FF2B5EF4-FFF2-40B4-BE49-F238E27FC236}">
                  <a16:creationId xmlns:a16="http://schemas.microsoft.com/office/drawing/2014/main" id="{32954F6C-879A-4F61-8D73-93EE674FAC01}"/>
                </a:ext>
              </a:extLst>
            </p:cNvPr>
            <p:cNvSpPr/>
            <p:nvPr/>
          </p:nvSpPr>
          <p:spPr>
            <a:xfrm rot="15015461">
              <a:off x="1876696" y="4094067"/>
              <a:ext cx="3395948"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1" name="Double flèche horizontale 30">
              <a:extLst>
                <a:ext uri="{FF2B5EF4-FFF2-40B4-BE49-F238E27FC236}">
                  <a16:creationId xmlns:a16="http://schemas.microsoft.com/office/drawing/2014/main" id="{47723BB2-5443-46CF-9456-FA8760AC049F}"/>
                </a:ext>
              </a:extLst>
            </p:cNvPr>
            <p:cNvSpPr/>
            <p:nvPr/>
          </p:nvSpPr>
          <p:spPr>
            <a:xfrm rot="17640567">
              <a:off x="814305" y="4052449"/>
              <a:ext cx="3460719"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2" name="Double flèche horizontale 29">
              <a:extLst>
                <a:ext uri="{FF2B5EF4-FFF2-40B4-BE49-F238E27FC236}">
                  <a16:creationId xmlns:a16="http://schemas.microsoft.com/office/drawing/2014/main" id="{5FE3AF03-1383-404A-BCE4-5C6F8AB701C4}"/>
                </a:ext>
              </a:extLst>
            </p:cNvPr>
            <p:cNvSpPr/>
            <p:nvPr/>
          </p:nvSpPr>
          <p:spPr>
            <a:xfrm rot="20257214">
              <a:off x="20448" y="2862544"/>
              <a:ext cx="6084202"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3" name="Double flèche horizontale 28">
              <a:extLst>
                <a:ext uri="{FF2B5EF4-FFF2-40B4-BE49-F238E27FC236}">
                  <a16:creationId xmlns:a16="http://schemas.microsoft.com/office/drawing/2014/main" id="{6F286E87-C8F3-41B2-9680-A0BB284A290D}"/>
                </a:ext>
              </a:extLst>
            </p:cNvPr>
            <p:cNvSpPr/>
            <p:nvPr/>
          </p:nvSpPr>
          <p:spPr>
            <a:xfrm rot="1508947">
              <a:off x="2697" y="2901325"/>
              <a:ext cx="6074808"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4" name="ZoneTexte 22">
              <a:extLst>
                <a:ext uri="{FF2B5EF4-FFF2-40B4-BE49-F238E27FC236}">
                  <a16:creationId xmlns:a16="http://schemas.microsoft.com/office/drawing/2014/main" id="{1FDBD614-DAA0-46CF-9B83-D124958F8DDA}"/>
                </a:ext>
              </a:extLst>
            </p:cNvPr>
            <p:cNvSpPr txBox="1"/>
            <p:nvPr/>
          </p:nvSpPr>
          <p:spPr>
            <a:xfrm>
              <a:off x="2186611" y="146179"/>
              <a:ext cx="1694180"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My possibility zone</a:t>
              </a:r>
            </a:p>
          </p:txBody>
        </p:sp>
        <p:sp>
          <p:nvSpPr>
            <p:cNvPr id="15" name="Ellipse 14">
              <a:extLst>
                <a:ext uri="{FF2B5EF4-FFF2-40B4-BE49-F238E27FC236}">
                  <a16:creationId xmlns:a16="http://schemas.microsoft.com/office/drawing/2014/main" id="{643A1120-0372-46C4-A4F5-74EC43193830}"/>
                </a:ext>
              </a:extLst>
            </p:cNvPr>
            <p:cNvSpPr/>
            <p:nvPr/>
          </p:nvSpPr>
          <p:spPr>
            <a:xfrm>
              <a:off x="1459639" y="1436367"/>
              <a:ext cx="3240000" cy="324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cxnSp>
          <p:nvCxnSpPr>
            <p:cNvPr id="16" name="Connecteur droit 15">
              <a:extLst>
                <a:ext uri="{FF2B5EF4-FFF2-40B4-BE49-F238E27FC236}">
                  <a16:creationId xmlns:a16="http://schemas.microsoft.com/office/drawing/2014/main" id="{48C99C19-825A-4EA8-BC40-97A8247DF4A4}"/>
                </a:ext>
              </a:extLst>
            </p:cNvPr>
            <p:cNvCxnSpPr/>
            <p:nvPr/>
          </p:nvCxnSpPr>
          <p:spPr>
            <a:xfrm>
              <a:off x="896253" y="896253"/>
              <a:ext cx="4327494" cy="4327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191CB3C-07A5-42D8-8F85-8FF3DAD401F9}"/>
                </a:ext>
              </a:extLst>
            </p:cNvPr>
            <p:cNvCxnSpPr/>
            <p:nvPr/>
          </p:nvCxnSpPr>
          <p:spPr>
            <a:xfrm flipV="1">
              <a:off x="896253" y="896253"/>
              <a:ext cx="4327494" cy="4327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8F455A1-9292-447D-A0C8-F02898AFFE31}"/>
                </a:ext>
              </a:extLst>
            </p:cNvPr>
            <p:cNvCxnSpPr/>
            <p:nvPr/>
          </p:nvCxnSpPr>
          <p:spPr>
            <a:xfrm flipV="1">
              <a:off x="3060000" y="3371906"/>
              <a:ext cx="5249" cy="27480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4E63D74-722C-4EBC-BD2E-C996FF3951E5}"/>
                </a:ext>
              </a:extLst>
            </p:cNvPr>
            <p:cNvCxnSpPr/>
            <p:nvPr/>
          </p:nvCxnSpPr>
          <p:spPr>
            <a:xfrm>
              <a:off x="0" y="3060000"/>
              <a:ext cx="612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ZoneTexte 14">
              <a:extLst>
                <a:ext uri="{FF2B5EF4-FFF2-40B4-BE49-F238E27FC236}">
                  <a16:creationId xmlns:a16="http://schemas.microsoft.com/office/drawing/2014/main" id="{EB3F7EF2-363C-4EC9-BA0D-BB4D2600D7DE}"/>
                </a:ext>
              </a:extLst>
            </p:cNvPr>
            <p:cNvSpPr txBox="1"/>
            <p:nvPr/>
          </p:nvSpPr>
          <p:spPr>
            <a:xfrm>
              <a:off x="2344179" y="1800474"/>
              <a:ext cx="1441450"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My comfort zone</a:t>
              </a:r>
            </a:p>
          </p:txBody>
        </p:sp>
        <p:sp>
          <p:nvSpPr>
            <p:cNvPr id="21" name="ZoneTexte 39">
              <a:extLst>
                <a:ext uri="{FF2B5EF4-FFF2-40B4-BE49-F238E27FC236}">
                  <a16:creationId xmlns:a16="http://schemas.microsoft.com/office/drawing/2014/main" id="{60EEEF84-B001-4446-9A97-16BA2C8A5942}"/>
                </a:ext>
              </a:extLst>
            </p:cNvPr>
            <p:cNvSpPr txBox="1"/>
            <p:nvPr/>
          </p:nvSpPr>
          <p:spPr>
            <a:xfrm>
              <a:off x="2534632" y="885191"/>
              <a:ext cx="1059815"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Fear zone</a:t>
              </a:r>
            </a:p>
          </p:txBody>
        </p:sp>
        <p:sp>
          <p:nvSpPr>
            <p:cNvPr id="22" name="Double flèche horizontale 24">
              <a:extLst>
                <a:ext uri="{FF2B5EF4-FFF2-40B4-BE49-F238E27FC236}">
                  <a16:creationId xmlns:a16="http://schemas.microsoft.com/office/drawing/2014/main" id="{80AC62AD-9DC6-4CE5-82CB-C509B24AC8C5}"/>
                </a:ext>
              </a:extLst>
            </p:cNvPr>
            <p:cNvSpPr/>
            <p:nvPr/>
          </p:nvSpPr>
          <p:spPr>
            <a:xfrm rot="1508947">
              <a:off x="696801" y="2897830"/>
              <a:ext cx="4662441"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3" name="Double flèche horizontale 34">
              <a:extLst>
                <a:ext uri="{FF2B5EF4-FFF2-40B4-BE49-F238E27FC236}">
                  <a16:creationId xmlns:a16="http://schemas.microsoft.com/office/drawing/2014/main" id="{079D4C96-C603-4CA6-8D82-4EE0485BF549}"/>
                </a:ext>
              </a:extLst>
            </p:cNvPr>
            <p:cNvSpPr/>
            <p:nvPr/>
          </p:nvSpPr>
          <p:spPr>
            <a:xfrm rot="1508947">
              <a:off x="1420670" y="2900632"/>
              <a:ext cx="3235906"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4" name="ZoneTexte 15">
              <a:extLst>
                <a:ext uri="{FF2B5EF4-FFF2-40B4-BE49-F238E27FC236}">
                  <a16:creationId xmlns:a16="http://schemas.microsoft.com/office/drawing/2014/main" id="{4F4019D3-E7B2-48A5-83B8-44E6C871FF54}"/>
                </a:ext>
              </a:extLst>
            </p:cNvPr>
            <p:cNvSpPr txBox="1"/>
            <p:nvPr/>
          </p:nvSpPr>
          <p:spPr>
            <a:xfrm rot="1473910">
              <a:off x="162300" y="2166752"/>
              <a:ext cx="2306320"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Reformulate my thoughts</a:t>
              </a:r>
            </a:p>
          </p:txBody>
        </p:sp>
        <p:sp>
          <p:nvSpPr>
            <p:cNvPr id="25" name="ZoneTexte 18">
              <a:extLst>
                <a:ext uri="{FF2B5EF4-FFF2-40B4-BE49-F238E27FC236}">
                  <a16:creationId xmlns:a16="http://schemas.microsoft.com/office/drawing/2014/main" id="{2C18B55B-A88C-4681-9910-7C4C07D0658D}"/>
                </a:ext>
              </a:extLst>
            </p:cNvPr>
            <p:cNvSpPr txBox="1"/>
            <p:nvPr/>
          </p:nvSpPr>
          <p:spPr>
            <a:xfrm rot="1479314">
              <a:off x="4336203" y="3879052"/>
              <a:ext cx="1242060" cy="259715"/>
            </a:xfrm>
            <a:prstGeom prst="rect">
              <a:avLst/>
            </a:prstGeom>
            <a:noFill/>
          </p:spPr>
          <p:txBody>
            <a:bodyPr wrap="square" rtlCol="0">
              <a:spAutoFit/>
            </a:bodyPr>
            <a:lstStyle/>
            <a:p>
              <a:pP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Take action</a:t>
              </a:r>
            </a:p>
          </p:txBody>
        </p:sp>
        <p:sp>
          <p:nvSpPr>
            <p:cNvPr id="26" name="Double flèche horizontale 25">
              <a:extLst>
                <a:ext uri="{FF2B5EF4-FFF2-40B4-BE49-F238E27FC236}">
                  <a16:creationId xmlns:a16="http://schemas.microsoft.com/office/drawing/2014/main" id="{2BC528EB-C49C-4E21-9324-5CBB2AC165EB}"/>
                </a:ext>
              </a:extLst>
            </p:cNvPr>
            <p:cNvSpPr/>
            <p:nvPr/>
          </p:nvSpPr>
          <p:spPr>
            <a:xfrm rot="20254012">
              <a:off x="728253" y="2859463"/>
              <a:ext cx="4662441"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7" name="Double flèche horizontale 35">
              <a:extLst>
                <a:ext uri="{FF2B5EF4-FFF2-40B4-BE49-F238E27FC236}">
                  <a16:creationId xmlns:a16="http://schemas.microsoft.com/office/drawing/2014/main" id="{EE173B83-0C8D-412D-890B-BB42A6C7F4EF}"/>
                </a:ext>
              </a:extLst>
            </p:cNvPr>
            <p:cNvSpPr/>
            <p:nvPr/>
          </p:nvSpPr>
          <p:spPr>
            <a:xfrm rot="20257214">
              <a:off x="1452438" y="2850727"/>
              <a:ext cx="3255278"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8" name="ZoneTexte 17">
              <a:extLst>
                <a:ext uri="{FF2B5EF4-FFF2-40B4-BE49-F238E27FC236}">
                  <a16:creationId xmlns:a16="http://schemas.microsoft.com/office/drawing/2014/main" id="{407BC492-D667-407E-876F-33917CF6511D}"/>
                </a:ext>
              </a:extLst>
            </p:cNvPr>
            <p:cNvSpPr txBox="1"/>
            <p:nvPr/>
          </p:nvSpPr>
          <p:spPr>
            <a:xfrm rot="20231838">
              <a:off x="122684" y="3577886"/>
              <a:ext cx="275526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Use stress management strategies</a:t>
              </a:r>
            </a:p>
          </p:txBody>
        </p:sp>
        <p:sp>
          <p:nvSpPr>
            <p:cNvPr id="29" name="ZoneTexte 16">
              <a:extLst>
                <a:ext uri="{FF2B5EF4-FFF2-40B4-BE49-F238E27FC236}">
                  <a16:creationId xmlns:a16="http://schemas.microsoft.com/office/drawing/2014/main" id="{9B1D3CA9-CB4B-49E1-92EE-F2D6A1EC0294}"/>
                </a:ext>
              </a:extLst>
            </p:cNvPr>
            <p:cNvSpPr txBox="1"/>
            <p:nvPr/>
          </p:nvSpPr>
          <p:spPr>
            <a:xfrm rot="20312995">
              <a:off x="4062471" y="2132026"/>
              <a:ext cx="1850390"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Manage my emotions</a:t>
              </a:r>
            </a:p>
          </p:txBody>
        </p:sp>
        <p:sp>
          <p:nvSpPr>
            <p:cNvPr id="30" name="Double flèche horizontale 26">
              <a:extLst>
                <a:ext uri="{FF2B5EF4-FFF2-40B4-BE49-F238E27FC236}">
                  <a16:creationId xmlns:a16="http://schemas.microsoft.com/office/drawing/2014/main" id="{8ACB8E95-CD03-4B7A-AFC9-55FC79AF1761}"/>
                </a:ext>
              </a:extLst>
            </p:cNvPr>
            <p:cNvSpPr/>
            <p:nvPr/>
          </p:nvSpPr>
          <p:spPr>
            <a:xfrm rot="17640567">
              <a:off x="1388704" y="3826319"/>
              <a:ext cx="2513349"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1" name="Double flèche horizontale 37">
              <a:extLst>
                <a:ext uri="{FF2B5EF4-FFF2-40B4-BE49-F238E27FC236}">
                  <a16:creationId xmlns:a16="http://schemas.microsoft.com/office/drawing/2014/main" id="{286C55FC-88D0-4B35-BCA4-F666FF7A9AF3}"/>
                </a:ext>
              </a:extLst>
            </p:cNvPr>
            <p:cNvSpPr/>
            <p:nvPr/>
          </p:nvSpPr>
          <p:spPr>
            <a:xfrm rot="17640567">
              <a:off x="1887550" y="3568580"/>
              <a:ext cx="1749044"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2" name="ZoneTexte 19">
              <a:extLst>
                <a:ext uri="{FF2B5EF4-FFF2-40B4-BE49-F238E27FC236}">
                  <a16:creationId xmlns:a16="http://schemas.microsoft.com/office/drawing/2014/main" id="{E8A9E6A6-386B-4F64-A28A-A38BFECCE1FF}"/>
                </a:ext>
              </a:extLst>
            </p:cNvPr>
            <p:cNvSpPr txBox="1"/>
            <p:nvPr/>
          </p:nvSpPr>
          <p:spPr>
            <a:xfrm rot="17627652">
              <a:off x="1043471" y="4460373"/>
              <a:ext cx="266890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Nurture and use my social network</a:t>
              </a:r>
            </a:p>
          </p:txBody>
        </p:sp>
        <p:sp>
          <p:nvSpPr>
            <p:cNvPr id="33" name="Double flèche horizontale 27">
              <a:extLst>
                <a:ext uri="{FF2B5EF4-FFF2-40B4-BE49-F238E27FC236}">
                  <a16:creationId xmlns:a16="http://schemas.microsoft.com/office/drawing/2014/main" id="{8E14C6F8-2963-41AF-917B-BB24FD68F441}"/>
                </a:ext>
              </a:extLst>
            </p:cNvPr>
            <p:cNvSpPr/>
            <p:nvPr/>
          </p:nvSpPr>
          <p:spPr>
            <a:xfrm rot="15015461">
              <a:off x="2229750" y="3826498"/>
              <a:ext cx="2502690"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4" name="Double flèche horizontale 38">
              <a:extLst>
                <a:ext uri="{FF2B5EF4-FFF2-40B4-BE49-F238E27FC236}">
                  <a16:creationId xmlns:a16="http://schemas.microsoft.com/office/drawing/2014/main" id="{867C8B95-C9B4-447C-8B77-63EF3788C481}"/>
                </a:ext>
              </a:extLst>
            </p:cNvPr>
            <p:cNvSpPr/>
            <p:nvPr/>
          </p:nvSpPr>
          <p:spPr>
            <a:xfrm rot="15015461">
              <a:off x="2497926" y="3543213"/>
              <a:ext cx="1760817"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5" name="ZoneTexte 20">
              <a:extLst>
                <a:ext uri="{FF2B5EF4-FFF2-40B4-BE49-F238E27FC236}">
                  <a16:creationId xmlns:a16="http://schemas.microsoft.com/office/drawing/2014/main" id="{2F528570-843C-4B15-806D-7332415B505A}"/>
                </a:ext>
              </a:extLst>
            </p:cNvPr>
            <p:cNvSpPr txBox="1"/>
            <p:nvPr/>
          </p:nvSpPr>
          <p:spPr>
            <a:xfrm rot="4187722">
              <a:off x="2321659" y="4496460"/>
              <a:ext cx="272605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Adopt positive lifestyle habits</a:t>
              </a:r>
            </a:p>
          </p:txBody>
        </p:sp>
        <p:sp>
          <p:nvSpPr>
            <p:cNvPr id="36" name="Ellipse 35">
              <a:extLst>
                <a:ext uri="{FF2B5EF4-FFF2-40B4-BE49-F238E27FC236}">
                  <a16:creationId xmlns:a16="http://schemas.microsoft.com/office/drawing/2014/main" id="{188265D8-2EB8-4927-B507-FD8B56B65A1A}"/>
                </a:ext>
              </a:extLst>
            </p:cNvPr>
            <p:cNvSpPr/>
            <p:nvPr/>
          </p:nvSpPr>
          <p:spPr>
            <a:xfrm>
              <a:off x="2759249" y="2759906"/>
              <a:ext cx="612000" cy="612000"/>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Me</a:t>
              </a:r>
            </a:p>
          </p:txBody>
        </p:sp>
      </p:grpSp>
    </p:spTree>
    <p:extLst>
      <p:ext uri="{BB962C8B-B14F-4D97-AF65-F5344CB8AC3E}">
        <p14:creationId xmlns:p14="http://schemas.microsoft.com/office/powerpoint/2010/main" val="294476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395037" y="426720"/>
            <a:ext cx="11401926" cy="1325563"/>
          </a:xfrm>
        </p:spPr>
        <p:txBody>
          <a:bodyPr>
            <a:normAutofit/>
          </a:bodyPr>
          <a:lstStyle/>
          <a:p>
            <a:pPr algn="ctr"/>
            <a:r>
              <a:rPr lang="en-CA" sz="4000"/>
              <a:t>To succeed, you will have to take baby steps…</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6</a:t>
            </a:fld>
            <a:endParaRPr lang="en-US"/>
          </a:p>
        </p:txBody>
      </p:sp>
      <p:sp>
        <p:nvSpPr>
          <p:cNvPr id="38" name="ZoneTexte 37">
            <a:extLst>
              <a:ext uri="{FF2B5EF4-FFF2-40B4-BE49-F238E27FC236}">
                <a16:creationId xmlns:a16="http://schemas.microsoft.com/office/drawing/2014/main" id="{CD700A5C-CFD9-42A3-9F41-2FEB055C22F7}"/>
              </a:ext>
            </a:extLst>
          </p:cNvPr>
          <p:cNvSpPr txBox="1"/>
          <p:nvPr/>
        </p:nvSpPr>
        <p:spPr>
          <a:xfrm>
            <a:off x="6491037" y="2440406"/>
            <a:ext cx="5048095" cy="2677656"/>
          </a:xfrm>
          <a:prstGeom prst="rect">
            <a:avLst/>
          </a:prstGeom>
          <a:noFill/>
        </p:spPr>
        <p:txBody>
          <a:bodyPr wrap="square" rtlCol="0">
            <a:spAutoFit/>
          </a:bodyPr>
          <a:lstStyle/>
          <a:p>
            <a:pPr algn="ctr"/>
            <a:r>
              <a:rPr lang="en-CA" sz="2800" b="1">
                <a:solidFill>
                  <a:schemeClr val="tx1">
                    <a:lumMod val="65000"/>
                    <a:lumOff val="35000"/>
                  </a:schemeClr>
                </a:solidFill>
                <a:latin typeface="Raleway" panose="020B0503030101060003" pitchFamily="34" charset="0"/>
              </a:rPr>
              <a:t>What is your objective with this program? </a:t>
            </a:r>
          </a:p>
          <a:p>
            <a:pPr algn="ctr"/>
            <a:endParaRPr lang="fr-CA" sz="2800" b="1" dirty="0">
              <a:solidFill>
                <a:schemeClr val="tx1">
                  <a:lumMod val="65000"/>
                  <a:lumOff val="35000"/>
                </a:schemeClr>
              </a:solidFill>
              <a:latin typeface="Raleway" panose="020B0503030101060003" pitchFamily="34" charset="0"/>
            </a:endParaRPr>
          </a:p>
          <a:p>
            <a:pPr algn="ctr"/>
            <a:r>
              <a:rPr lang="en-CA" sz="2800">
                <a:solidFill>
                  <a:schemeClr val="tx1">
                    <a:lumMod val="65000"/>
                    <a:lumOff val="35000"/>
                  </a:schemeClr>
                </a:solidFill>
                <a:latin typeface="Raleway" panose="020B0503030101060003" pitchFamily="34" charset="0"/>
              </a:rPr>
              <a:t>Identify 7 baby steps that will bring you closer to this objective. </a:t>
            </a:r>
          </a:p>
        </p:txBody>
      </p:sp>
      <p:pic>
        <p:nvPicPr>
          <p:cNvPr id="6" name="Image 5">
            <a:extLst>
              <a:ext uri="{FF2B5EF4-FFF2-40B4-BE49-F238E27FC236}">
                <a16:creationId xmlns:a16="http://schemas.microsoft.com/office/drawing/2014/main" id="{92929127-49F4-46D2-B939-2F3AE37A4B0F}"/>
              </a:ext>
            </a:extLst>
          </p:cNvPr>
          <p:cNvPicPr>
            <a:picLocks noChangeAspect="1"/>
          </p:cNvPicPr>
          <p:nvPr/>
        </p:nvPicPr>
        <p:blipFill>
          <a:blip r:embed="rId3"/>
          <a:stretch>
            <a:fillRect/>
          </a:stretch>
        </p:blipFill>
        <p:spPr>
          <a:xfrm>
            <a:off x="867328" y="1868557"/>
            <a:ext cx="4833636" cy="4066568"/>
          </a:xfrm>
          <a:prstGeom prst="rect">
            <a:avLst/>
          </a:prstGeom>
        </p:spPr>
      </p:pic>
      <p:sp>
        <p:nvSpPr>
          <p:cNvPr id="2" name="Rectangle 1">
            <a:extLst>
              <a:ext uri="{FF2B5EF4-FFF2-40B4-BE49-F238E27FC236}">
                <a16:creationId xmlns:a16="http://schemas.microsoft.com/office/drawing/2014/main" id="{ACB87DC2-E13E-00DB-4490-597E85441DCD}"/>
              </a:ext>
            </a:extLst>
          </p:cNvPr>
          <p:cNvSpPr/>
          <p:nvPr/>
        </p:nvSpPr>
        <p:spPr>
          <a:xfrm>
            <a:off x="2263515" y="1883546"/>
            <a:ext cx="3437449" cy="40994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CA" sz="1700" b="1" dirty="0">
                <a:solidFill>
                  <a:srgbClr val="3B4B85"/>
                </a:solidFill>
                <a:latin typeface="Comic Sans MS" panose="030F0702030302020204" pitchFamily="66" charset="0"/>
              </a:rPr>
              <a:t>The importance of small steps</a:t>
            </a:r>
          </a:p>
        </p:txBody>
      </p:sp>
    </p:spTree>
    <p:extLst>
      <p:ext uri="{BB962C8B-B14F-4D97-AF65-F5344CB8AC3E}">
        <p14:creationId xmlns:p14="http://schemas.microsoft.com/office/powerpoint/2010/main" val="42030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342868"/>
            <a:ext cx="9144000" cy="1370539"/>
          </a:xfrm>
        </p:spPr>
        <p:txBody>
          <a:bodyPr>
            <a:normAutofit fontScale="90000"/>
          </a:bodyPr>
          <a:lstStyle/>
          <a:p>
            <a:r>
              <a:rPr lang="en-CA"/>
              <a:t>Workshop 2  </a:t>
            </a:r>
            <a:br>
              <a:rPr lang="en-CA"/>
            </a:br>
            <a:r>
              <a:rPr lang="en-CA"/>
              <a:t>What if I thought about it differently…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424660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2608080" y="346864"/>
            <a:ext cx="8594559" cy="1325563"/>
          </a:xfrm>
        </p:spPr>
        <p:txBody>
          <a:bodyPr>
            <a:noAutofit/>
          </a:bodyPr>
          <a:lstStyle/>
          <a:p>
            <a:r>
              <a:rPr lang="en-CA" sz="4000"/>
              <a:t>Mindful listening</a:t>
            </a:r>
            <a:br>
              <a:rPr lang="en-CA" sz="4000"/>
            </a:br>
            <a:endParaRPr lang="en-CA" sz="40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8</a:t>
            </a:fld>
            <a:endParaRPr lang="en-US"/>
          </a:p>
        </p:txBody>
      </p:sp>
      <p:pic>
        <p:nvPicPr>
          <p:cNvPr id="7" name="Image 6">
            <a:extLst>
              <a:ext uri="{FF2B5EF4-FFF2-40B4-BE49-F238E27FC236}">
                <a16:creationId xmlns:a16="http://schemas.microsoft.com/office/drawing/2014/main" id="{9D91DA5A-11B2-8D42-B816-FD58A146E7E2}"/>
              </a:ext>
            </a:extLst>
          </p:cNvPr>
          <p:cNvPicPr>
            <a:picLocks noChangeAspect="1"/>
          </p:cNvPicPr>
          <p:nvPr>
            <p:custDataLst>
              <p:tags r:id="rId1"/>
            </p:custDataLst>
          </p:nvPr>
        </p:nvPicPr>
        <p:blipFill>
          <a:blip r:embed="rId5">
            <a:alphaModFix amt="70000"/>
          </a:blip>
          <a:stretch>
            <a:fillRect/>
          </a:stretch>
        </p:blipFill>
        <p:spPr>
          <a:xfrm>
            <a:off x="8191500" y="1672427"/>
            <a:ext cx="3581400" cy="3581400"/>
          </a:xfrm>
          <a:prstGeom prst="rect">
            <a:avLst/>
          </a:prstGeom>
        </p:spPr>
      </p:pic>
      <p:sp>
        <p:nvSpPr>
          <p:cNvPr id="8" name="Rectangle 7"/>
          <p:cNvSpPr/>
          <p:nvPr/>
        </p:nvSpPr>
        <p:spPr>
          <a:xfrm>
            <a:off x="1095872" y="5486532"/>
            <a:ext cx="6525536" cy="307777"/>
          </a:xfrm>
          <a:prstGeom prst="rect">
            <a:avLst/>
          </a:prstGeom>
        </p:spPr>
        <p:txBody>
          <a:bodyPr wrap="square">
            <a:spAutoFit/>
          </a:bodyPr>
          <a:lstStyle/>
          <a:p>
            <a:pPr algn="ctr"/>
            <a:r>
              <a:rPr lang="en-CA" sz="1400" u="sng">
                <a:solidFill>
                  <a:srgbClr val="2F5CEE"/>
                </a:solidFill>
                <a:hlinkClick r:id="rId6"/>
              </a:rPr>
              <a:t>https://www.youtube.com/watch?v=toJf4_dvwSQ</a:t>
            </a:r>
          </a:p>
        </p:txBody>
      </p:sp>
      <p:pic>
        <p:nvPicPr>
          <p:cNvPr id="2" name="Média en ligne 1" descr="Le Fabuleux Destin d’Amélie Poulain,2001,Yann Tiersen">
            <a:hlinkClick r:id="" action="ppaction://media"/>
            <a:extLst>
              <a:ext uri="{FF2B5EF4-FFF2-40B4-BE49-F238E27FC236}">
                <a16:creationId xmlns:a16="http://schemas.microsoft.com/office/drawing/2014/main" id="{B1EBE868-986F-1044-BBAD-CB4A94D7727F}"/>
              </a:ext>
            </a:extLst>
          </p:cNvPr>
          <p:cNvPicPr>
            <a:picLocks noRot="1" noChangeAspect="1"/>
          </p:cNvPicPr>
          <p:nvPr>
            <a:videoFile r:link="rId2"/>
          </p:nvPr>
        </p:nvPicPr>
        <p:blipFill>
          <a:blip r:embed="rId7"/>
          <a:stretch>
            <a:fillRect/>
          </a:stretch>
        </p:blipFill>
        <p:spPr>
          <a:xfrm>
            <a:off x="877824" y="1371468"/>
            <a:ext cx="6961632" cy="3933322"/>
          </a:xfrm>
          <a:prstGeom prst="rect">
            <a:avLst/>
          </a:prstGeom>
        </p:spPr>
      </p:pic>
    </p:spTree>
    <p:extLst>
      <p:ext uri="{BB962C8B-B14F-4D97-AF65-F5344CB8AC3E}">
        <p14:creationId xmlns:p14="http://schemas.microsoft.com/office/powerpoint/2010/main" val="15683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33398" y="2078255"/>
            <a:ext cx="4471739" cy="2004460"/>
          </a:xfrm>
        </p:spPr>
        <p:txBody>
          <a:bodyPr>
            <a:normAutofit fontScale="90000"/>
          </a:bodyPr>
          <a:lstStyle/>
          <a:p>
            <a:pPr algn="ctr"/>
            <a:r>
              <a:rPr lang="en-CA"/>
              <a:t>What’s going on inside me</a:t>
            </a:r>
            <a:br>
              <a:rPr lang="en-CA"/>
            </a:br>
            <a:br>
              <a:rPr lang="en-CA"/>
            </a:br>
            <a:r>
              <a:rPr lang="en-CA"/>
              <a:t>MY THOUGHTS</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9</a:t>
            </a:fld>
            <a:endParaRPr lang="en-US"/>
          </a:p>
        </p:txBody>
      </p:sp>
      <p:pic>
        <p:nvPicPr>
          <p:cNvPr id="5" name="Image 4">
            <a:extLst>
              <a:ext uri="{FF2B5EF4-FFF2-40B4-BE49-F238E27FC236}">
                <a16:creationId xmlns:a16="http://schemas.microsoft.com/office/drawing/2014/main" id="{A474FBA4-016E-4F25-BF3B-3937709E8112}"/>
              </a:ext>
            </a:extLst>
          </p:cNvPr>
          <p:cNvPicPr>
            <a:picLocks noChangeAspect="1"/>
          </p:cNvPicPr>
          <p:nvPr/>
        </p:nvPicPr>
        <p:blipFill rotWithShape="1">
          <a:blip r:embed="rId3"/>
          <a:srcRect l="12576"/>
          <a:stretch/>
        </p:blipFill>
        <p:spPr>
          <a:xfrm>
            <a:off x="5250873" y="720436"/>
            <a:ext cx="6403426" cy="5229323"/>
          </a:xfrm>
          <a:prstGeom prst="rect">
            <a:avLst/>
          </a:prstGeom>
        </p:spPr>
      </p:pic>
    </p:spTree>
    <p:extLst>
      <p:ext uri="{BB962C8B-B14F-4D97-AF65-F5344CB8AC3E}">
        <p14:creationId xmlns:p14="http://schemas.microsoft.com/office/powerpoint/2010/main" val="1303889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34EDA5B116A4BBED7B1FF9E6A11F9" ma:contentTypeVersion="2" ma:contentTypeDescription="Crée un document." ma:contentTypeScope="" ma:versionID="7d8a01a669b2ed7b5b45054550807bd3">
  <xsd:schema xmlns:xsd="http://www.w3.org/2001/XMLSchema" xmlns:xs="http://www.w3.org/2001/XMLSchema" xmlns:p="http://schemas.microsoft.com/office/2006/metadata/properties" xmlns:ns2="a52e7b51-f1ff-4309-a706-b6eb75fbbce0" targetNamespace="http://schemas.microsoft.com/office/2006/metadata/properties" ma:root="true" ma:fieldsID="a487276c54e48f08f58e315f54a93f76" ns2:_="">
    <xsd:import namespace="a52e7b51-f1ff-4309-a706-b6eb75fbbce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e7b51-f1ff-4309-a706-b6eb75fbb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70389-AA86-49AA-B4EC-552A6A58C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e7b51-f1ff-4309-a706-b6eb75fbbc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3.xml><?xml version="1.0" encoding="utf-8"?>
<ds:datastoreItem xmlns:ds="http://schemas.openxmlformats.org/officeDocument/2006/customXml" ds:itemID="{671F46D5-EF84-4BD2-92E8-CF7C01FFA821}">
  <ds:schemaRefs>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http://purl.org/dc/dcmitype/"/>
    <ds:schemaRef ds:uri="a52e7b51-f1ff-4309-a706-b6eb75fbbce0"/>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2628</TotalTime>
  <Words>575</Words>
  <Application>Microsoft Office PowerPoint</Application>
  <PresentationFormat>Grand écran</PresentationFormat>
  <Paragraphs>133</Paragraphs>
  <Slides>24</Slides>
  <Notes>20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Arial Black</vt:lpstr>
      <vt:lpstr>Calibri</vt:lpstr>
      <vt:lpstr>Comic Sans MS</vt:lpstr>
      <vt:lpstr>Raleway</vt:lpstr>
      <vt:lpstr>Times New Roman</vt:lpstr>
      <vt:lpstr>Wingdings</vt:lpstr>
      <vt:lpstr>Office Theme</vt:lpstr>
      <vt:lpstr>Présentation PowerPoint</vt:lpstr>
      <vt:lpstr>Workshop 1   Me, anxious…?</vt:lpstr>
      <vt:lpstr>My comfort zone</vt:lpstr>
      <vt:lpstr>My avoidance and exposure strategies</vt:lpstr>
      <vt:lpstr>To expand your comfort zone, you will learn to… </vt:lpstr>
      <vt:lpstr>To succeed, you will have to take baby steps…</vt:lpstr>
      <vt:lpstr>Workshop 2   What if I thought about it differently…</vt:lpstr>
      <vt:lpstr>Mindful listening </vt:lpstr>
      <vt:lpstr>What’s going on inside me  MY THOUGHTS </vt:lpstr>
      <vt:lpstr>  Are my thoughts helpful? </vt:lpstr>
      <vt:lpstr>Workshop 3  What’s going on inside me?</vt:lpstr>
      <vt:lpstr>Présentation PowerPoint</vt:lpstr>
      <vt:lpstr>Présentation PowerPoint</vt:lpstr>
      <vt:lpstr>Workshop 4   HORS-PISTE activity</vt:lpstr>
      <vt:lpstr>Présentation PowerPoint</vt:lpstr>
      <vt:lpstr>Workshop 5  A helping hand?</vt:lpstr>
      <vt:lpstr>Présentation PowerPoint</vt:lpstr>
      <vt:lpstr>Workshop 6 Glasses that distort reality</vt:lpstr>
      <vt:lpstr>Présentation PowerPoint</vt:lpstr>
      <vt:lpstr>Workshop 7   HORS-PISTE activity</vt:lpstr>
      <vt:lpstr>Présentation PowerPoint</vt:lpstr>
      <vt:lpstr>Workshop 8  WOW! Great progress!</vt:lpstr>
      <vt:lpstr>Portrait of my comfort zone</vt:lpstr>
      <vt:lpstr>Place inukshuks on your path…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169</cp:revision>
  <dcterms:created xsi:type="dcterms:W3CDTF">2019-08-01T17:41:17Z</dcterms:created>
  <dcterms:modified xsi:type="dcterms:W3CDTF">2023-02-20T13:39:54Z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0x0101004E834EDA5B116A4BBED7B1FF9E6A11F9</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