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sldIdLst>
    <p:sldId id="307" r:id="rId5"/>
    <p:sldId id="261" r:id="rId6"/>
    <p:sldId id="267" r:id="rId7"/>
    <p:sldId id="317" r:id="rId8"/>
    <p:sldId id="319" r:id="rId9"/>
    <p:sldId id="339" r:id="rId10"/>
    <p:sldId id="308" r:id="rId11"/>
    <p:sldId id="320" r:id="rId12"/>
    <p:sldId id="322" r:id="rId13"/>
    <p:sldId id="321" r:id="rId14"/>
    <p:sldId id="340" r:id="rId15"/>
    <p:sldId id="309" r:id="rId16"/>
    <p:sldId id="325" r:id="rId17"/>
    <p:sldId id="310" r:id="rId18"/>
    <p:sldId id="341" r:id="rId19"/>
    <p:sldId id="326" r:id="rId20"/>
    <p:sldId id="342" r:id="rId21"/>
    <p:sldId id="311" r:id="rId22"/>
    <p:sldId id="327" r:id="rId23"/>
    <p:sldId id="312" r:id="rId24"/>
    <p:sldId id="343" r:id="rId25"/>
    <p:sldId id="313" r:id="rId26"/>
    <p:sldId id="330" r:id="rId27"/>
    <p:sldId id="314" r:id="rId28"/>
    <p:sldId id="344" r:id="rId29"/>
    <p:sldId id="315" r:id="rId30"/>
    <p:sldId id="345" r:id="rId31"/>
    <p:sldId id="316" r:id="rId32"/>
    <p:sldId id="338" r:id="rId33"/>
    <p:sldId id="34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le Lepage" initials="JL" lastIdx="3" clrIdx="0">
    <p:extLst>
      <p:ext uri="{19B8F6BF-5375-455C-9EA6-DF929625EA0E}">
        <p15:presenceInfo xmlns:p15="http://schemas.microsoft.com/office/powerpoint/2012/main" userId="S-1-5-21-573346475-2301630103-2348164595-151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CEE"/>
    <a:srgbClr val="7FE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4" autoAdjust="0"/>
    <p:restoredTop sz="96395" autoAdjust="0"/>
  </p:normalViewPr>
  <p:slideViewPr>
    <p:cSldViewPr snapToGrid="0" snapToObjects="1">
      <p:cViewPr varScale="1">
        <p:scale>
          <a:sx n="65" d="100"/>
          <a:sy n="65" d="100"/>
        </p:scale>
        <p:origin x="4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ante-mentale-jeunesse.usherbrooke.ca/wp-content/uploads/2018/12/Final-GP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a:t>
            </a:fld>
            <a:endParaRPr lang="en-US"/>
          </a:p>
        </p:txBody>
      </p:sp>
    </p:spTree>
    <p:extLst>
      <p:ext uri="{BB962C8B-B14F-4D97-AF65-F5344CB8AC3E}">
        <p14:creationId xmlns:p14="http://schemas.microsoft.com/office/powerpoint/2010/main" val="88000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12</a:t>
            </a:fld>
            <a:endParaRPr lang="en-US"/>
          </a:p>
        </p:txBody>
      </p:sp>
    </p:spTree>
    <p:extLst>
      <p:ext uri="{BB962C8B-B14F-4D97-AF65-F5344CB8AC3E}">
        <p14:creationId xmlns:p14="http://schemas.microsoft.com/office/powerpoint/2010/main" val="985035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13</a:t>
            </a:fld>
            <a:endParaRPr lang="en-US"/>
          </a:p>
        </p:txBody>
      </p:sp>
    </p:spTree>
    <p:extLst>
      <p:ext uri="{BB962C8B-B14F-4D97-AF65-F5344CB8AC3E}">
        <p14:creationId xmlns:p14="http://schemas.microsoft.com/office/powerpoint/2010/main" val="2943242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14</a:t>
            </a:fld>
            <a:endParaRPr lang="en-US"/>
          </a:p>
        </p:txBody>
      </p:sp>
    </p:spTree>
    <p:extLst>
      <p:ext uri="{BB962C8B-B14F-4D97-AF65-F5344CB8AC3E}">
        <p14:creationId xmlns:p14="http://schemas.microsoft.com/office/powerpoint/2010/main" val="291743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15</a:t>
            </a:fld>
            <a:endParaRPr lang="en-US"/>
          </a:p>
        </p:txBody>
      </p:sp>
    </p:spTree>
    <p:extLst>
      <p:ext uri="{BB962C8B-B14F-4D97-AF65-F5344CB8AC3E}">
        <p14:creationId xmlns:p14="http://schemas.microsoft.com/office/powerpoint/2010/main" val="262665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16</a:t>
            </a:fld>
            <a:endParaRPr lang="en-US"/>
          </a:p>
        </p:txBody>
      </p:sp>
    </p:spTree>
    <p:extLst>
      <p:ext uri="{BB962C8B-B14F-4D97-AF65-F5344CB8AC3E}">
        <p14:creationId xmlns:p14="http://schemas.microsoft.com/office/powerpoint/2010/main" val="389181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17</a:t>
            </a:fld>
            <a:endParaRPr lang="en-US"/>
          </a:p>
        </p:txBody>
      </p:sp>
    </p:spTree>
    <p:extLst>
      <p:ext uri="{BB962C8B-B14F-4D97-AF65-F5344CB8AC3E}">
        <p14:creationId xmlns:p14="http://schemas.microsoft.com/office/powerpoint/2010/main" val="2849130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18</a:t>
            </a:fld>
            <a:endParaRPr lang="en-US"/>
          </a:p>
        </p:txBody>
      </p:sp>
    </p:spTree>
    <p:extLst>
      <p:ext uri="{BB962C8B-B14F-4D97-AF65-F5344CB8AC3E}">
        <p14:creationId xmlns:p14="http://schemas.microsoft.com/office/powerpoint/2010/main" val="3352666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19</a:t>
            </a:fld>
            <a:endParaRPr lang="en-US"/>
          </a:p>
        </p:txBody>
      </p:sp>
    </p:spTree>
    <p:extLst>
      <p:ext uri="{BB962C8B-B14F-4D97-AF65-F5344CB8AC3E}">
        <p14:creationId xmlns:p14="http://schemas.microsoft.com/office/powerpoint/2010/main" val="373060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20</a:t>
            </a:fld>
            <a:endParaRPr lang="en-US"/>
          </a:p>
        </p:txBody>
      </p:sp>
    </p:spTree>
    <p:extLst>
      <p:ext uri="{BB962C8B-B14F-4D97-AF65-F5344CB8AC3E}">
        <p14:creationId xmlns:p14="http://schemas.microsoft.com/office/powerpoint/2010/main" val="450836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21</a:t>
            </a:fld>
            <a:endParaRPr lang="en-US"/>
          </a:p>
        </p:txBody>
      </p:sp>
    </p:spTree>
    <p:extLst>
      <p:ext uri="{BB962C8B-B14F-4D97-AF65-F5344CB8AC3E}">
        <p14:creationId xmlns:p14="http://schemas.microsoft.com/office/powerpoint/2010/main" val="39590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a:t>
            </a:fld>
            <a:endParaRPr lang="en-US"/>
          </a:p>
        </p:txBody>
      </p:sp>
    </p:spTree>
    <p:extLst>
      <p:ext uri="{BB962C8B-B14F-4D97-AF65-F5344CB8AC3E}">
        <p14:creationId xmlns:p14="http://schemas.microsoft.com/office/powerpoint/2010/main" val="300373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22</a:t>
            </a:fld>
            <a:endParaRPr lang="en-US"/>
          </a:p>
        </p:txBody>
      </p:sp>
    </p:spTree>
    <p:extLst>
      <p:ext uri="{BB962C8B-B14F-4D97-AF65-F5344CB8AC3E}">
        <p14:creationId xmlns:p14="http://schemas.microsoft.com/office/powerpoint/2010/main" val="3976324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23</a:t>
            </a:fld>
            <a:endParaRPr lang="en-US"/>
          </a:p>
        </p:txBody>
      </p:sp>
    </p:spTree>
    <p:extLst>
      <p:ext uri="{BB962C8B-B14F-4D97-AF65-F5344CB8AC3E}">
        <p14:creationId xmlns:p14="http://schemas.microsoft.com/office/powerpoint/2010/main" val="390438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24</a:t>
            </a:fld>
            <a:endParaRPr lang="en-US"/>
          </a:p>
        </p:txBody>
      </p:sp>
    </p:spTree>
    <p:extLst>
      <p:ext uri="{BB962C8B-B14F-4D97-AF65-F5344CB8AC3E}">
        <p14:creationId xmlns:p14="http://schemas.microsoft.com/office/powerpoint/2010/main" val="427207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25</a:t>
            </a:fld>
            <a:endParaRPr lang="en-US"/>
          </a:p>
        </p:txBody>
      </p:sp>
    </p:spTree>
    <p:extLst>
      <p:ext uri="{BB962C8B-B14F-4D97-AF65-F5344CB8AC3E}">
        <p14:creationId xmlns:p14="http://schemas.microsoft.com/office/powerpoint/2010/main" val="259892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26</a:t>
            </a:fld>
            <a:endParaRPr lang="en-US"/>
          </a:p>
        </p:txBody>
      </p:sp>
    </p:spTree>
    <p:extLst>
      <p:ext uri="{BB962C8B-B14F-4D97-AF65-F5344CB8AC3E}">
        <p14:creationId xmlns:p14="http://schemas.microsoft.com/office/powerpoint/2010/main" val="339257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27</a:t>
            </a:fld>
            <a:endParaRPr lang="en-US"/>
          </a:p>
        </p:txBody>
      </p:sp>
    </p:spTree>
    <p:extLst>
      <p:ext uri="{BB962C8B-B14F-4D97-AF65-F5344CB8AC3E}">
        <p14:creationId xmlns:p14="http://schemas.microsoft.com/office/powerpoint/2010/main" val="2860727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28</a:t>
            </a:fld>
            <a:endParaRPr lang="en-US"/>
          </a:p>
        </p:txBody>
      </p:sp>
    </p:spTree>
    <p:extLst>
      <p:ext uri="{BB962C8B-B14F-4D97-AF65-F5344CB8AC3E}">
        <p14:creationId xmlns:p14="http://schemas.microsoft.com/office/powerpoint/2010/main" val="684477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5</a:t>
            </a:fld>
            <a:endParaRPr lang="en-US"/>
          </a:p>
        </p:txBody>
      </p:sp>
    </p:spTree>
    <p:extLst>
      <p:ext uri="{BB962C8B-B14F-4D97-AF65-F5344CB8AC3E}">
        <p14:creationId xmlns:p14="http://schemas.microsoft.com/office/powerpoint/2010/main" val="147383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6</a:t>
            </a:fld>
            <a:endParaRPr lang="en-US"/>
          </a:p>
        </p:txBody>
      </p:sp>
    </p:spTree>
    <p:extLst>
      <p:ext uri="{BB962C8B-B14F-4D97-AF65-F5344CB8AC3E}">
        <p14:creationId xmlns:p14="http://schemas.microsoft.com/office/powerpoint/2010/main" val="26516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t>7</a:t>
            </a:fld>
            <a:endParaRPr lang="en-US"/>
          </a:p>
        </p:txBody>
      </p:sp>
    </p:spTree>
    <p:extLst>
      <p:ext uri="{BB962C8B-B14F-4D97-AF65-F5344CB8AC3E}">
        <p14:creationId xmlns:p14="http://schemas.microsoft.com/office/powerpoint/2010/main" val="300444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8</a:t>
            </a:fld>
            <a:endParaRPr lang="en-US"/>
          </a:p>
        </p:txBody>
      </p:sp>
    </p:spTree>
    <p:extLst>
      <p:ext uri="{BB962C8B-B14F-4D97-AF65-F5344CB8AC3E}">
        <p14:creationId xmlns:p14="http://schemas.microsoft.com/office/powerpoint/2010/main" val="2507846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sz="1200" b="0">
                <a:solidFill>
                  <a:schemeClr val="tx1"/>
                </a:solidFill>
                <a:latin typeface="+mn-lt"/>
                <a:ea typeface="+mn-ea"/>
                <a:cs typeface="+mn-cs"/>
              </a:rPr>
              <a:t>As part of the student workshops, you could be introduced to mindfulness activities.</a:t>
            </a:r>
          </a:p>
          <a:p>
            <a:endParaRPr lang="fr-FR" sz="1200" b="1" kern="1200" dirty="0">
              <a:solidFill>
                <a:schemeClr val="tx1"/>
              </a:solidFill>
              <a:effectLst/>
              <a:latin typeface="+mn-lt"/>
              <a:ea typeface="+mn-ea"/>
              <a:cs typeface="+mn-cs"/>
            </a:endParaRPr>
          </a:p>
          <a:p>
            <a:r>
              <a:rPr lang="en-CA" sz="1200">
                <a:solidFill>
                  <a:schemeClr val="tx1"/>
                </a:solidFill>
                <a:latin typeface="+mn-lt"/>
                <a:ea typeface="+mn-ea"/>
                <a:cs typeface="+mn-cs"/>
              </a:rPr>
              <a:t>You may be asked to think about different themes related to mindfulness, such as the attitudes to adopt, how to incorporate mindfulness at school, etc. </a:t>
            </a:r>
          </a:p>
          <a:p>
            <a:endParaRPr lang="fr-FR" sz="1200" kern="1200" dirty="0">
              <a:solidFill>
                <a:schemeClr val="tx1"/>
              </a:solidFill>
              <a:effectLst/>
              <a:latin typeface="+mn-lt"/>
              <a:ea typeface="+mn-ea"/>
              <a:cs typeface="+mn-cs"/>
            </a:endParaRPr>
          </a:p>
          <a:p>
            <a:r>
              <a:rPr lang="en-CA" sz="1200">
                <a:solidFill>
                  <a:schemeClr val="tx1"/>
                </a:solidFill>
                <a:latin typeface="+mn-lt"/>
                <a:ea typeface="+mn-ea"/>
                <a:cs typeface="+mn-cs"/>
              </a:rPr>
              <a:t>You can also observe the effects of mindfulness on the students in your groups. </a:t>
            </a:r>
          </a:p>
          <a:p>
            <a:endParaRPr lang="fr-FR" sz="1200" kern="1200" dirty="0">
              <a:solidFill>
                <a:schemeClr val="tx1"/>
              </a:solidFill>
              <a:effectLst/>
              <a:latin typeface="+mn-lt"/>
              <a:ea typeface="+mn-ea"/>
              <a:cs typeface="+mn-cs"/>
            </a:endParaRPr>
          </a:p>
          <a:p>
            <a:r>
              <a:rPr lang="en-CA" sz="1200"/>
              <a:t>If you’re interested in mindfulness and want to explore it a little further, we’ve also developed tools to help guide you, such as the</a:t>
            </a:r>
            <a:r>
              <a:rPr lang="en-CA" sz="1200">
                <a:solidFill>
                  <a:schemeClr val="tx1"/>
                </a:solidFill>
                <a:latin typeface="+mn-lt"/>
                <a:ea typeface="+mn-ea"/>
                <a:cs typeface="+mn-cs"/>
              </a:rPr>
              <a:t> </a:t>
            </a:r>
            <a:r>
              <a:rPr lang="en-CA" sz="1200" i="1">
                <a:solidFill>
                  <a:schemeClr val="tx1"/>
                </a:solidFill>
                <a:latin typeface="+mn-lt"/>
                <a:ea typeface="+mn-ea"/>
                <a:cs typeface="+mn-cs"/>
              </a:rPr>
              <a:t>Guide de présence à soi </a:t>
            </a:r>
            <a:r>
              <a:rPr lang="en-CA" sz="1200">
                <a:solidFill>
                  <a:schemeClr val="tx1"/>
                </a:solidFill>
                <a:latin typeface="+mn-lt"/>
                <a:ea typeface="+mn-ea"/>
                <a:cs typeface="+mn-cs"/>
              </a:rPr>
              <a:t>(GPS), which is a collection of activities to do with students, guided meditations, and mindfulness activity sheets for teachers and counsellors. </a:t>
            </a:r>
          </a:p>
          <a:p>
            <a:r>
              <a:rPr lang="en-CA" sz="1200" u="sng">
                <a:solidFill>
                  <a:schemeClr val="tx1"/>
                </a:solidFill>
                <a:latin typeface="+mn-lt"/>
                <a:ea typeface="+mn-ea"/>
                <a:cs typeface="+mn-cs"/>
                <a:hlinkClick r:id="rId3"/>
              </a:rPr>
              <a:t>https://sante-mentale-jeunesse.usherbrooke.ca/wp-content/uploads/2018/12/Final-GPS.pdf</a:t>
            </a:r>
            <a:r>
              <a:rPr lang="en-CA" sz="1200">
                <a:solidFill>
                  <a:schemeClr val="tx1"/>
                </a:solidFill>
                <a:latin typeface="+mn-lt"/>
                <a:ea typeface="+mn-ea"/>
                <a:cs typeface="+mn-cs"/>
              </a:rPr>
              <a:t> </a:t>
            </a:r>
          </a:p>
          <a:p>
            <a:endParaRPr lang="fr-CA"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5"/>
          </p:nvPr>
        </p:nvSpPr>
        <p:spPr/>
        <p:txBody>
          <a:bodyPr/>
          <a:lstStyle/>
          <a:p>
            <a:fld id="{CFA42458-EA61-BD4A-87B6-C76BC5BDA1CD}" type="slidenum">
              <a:rPr lang="en-US" smtClean="0"/>
              <a:pPr/>
              <a:t>9</a:t>
            </a:fld>
            <a:endParaRPr lang="en-US"/>
          </a:p>
        </p:txBody>
      </p:sp>
    </p:spTree>
    <p:extLst>
      <p:ext uri="{BB962C8B-B14F-4D97-AF65-F5344CB8AC3E}">
        <p14:creationId xmlns:p14="http://schemas.microsoft.com/office/powerpoint/2010/main" val="3245569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10</a:t>
            </a:fld>
            <a:endParaRPr lang="en-US"/>
          </a:p>
        </p:txBody>
      </p:sp>
    </p:spTree>
    <p:extLst>
      <p:ext uri="{BB962C8B-B14F-4D97-AF65-F5344CB8AC3E}">
        <p14:creationId xmlns:p14="http://schemas.microsoft.com/office/powerpoint/2010/main" val="2759128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FA42458-EA61-BD4A-87B6-C76BC5BDA1CD}" type="slidenum">
              <a:rPr lang="en-US" smtClean="0"/>
              <a:t>11</a:t>
            </a:fld>
            <a:endParaRPr lang="en-US"/>
          </a:p>
        </p:txBody>
      </p:sp>
    </p:spTree>
    <p:extLst>
      <p:ext uri="{BB962C8B-B14F-4D97-AF65-F5344CB8AC3E}">
        <p14:creationId xmlns:p14="http://schemas.microsoft.com/office/powerpoint/2010/main" val="300825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35" Type="http://schemas.openxmlformats.org/officeDocument/2006/relationships/image" Target="../media/image43.svg"/><Relationship Id="rId8"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ilymotion.com/video/x37r89b"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5.tiff"/></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ideo" Target="https://www.youtube.com/embed/N6-2fVsFV8E?start=1&amp;feature=oembed" TargetMode="Externa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hyperlink" Target="https://sante-mentale-jeunesse.usherbrooke.ca/wp-content/uploads/2022/08/Medit_Mindful-Breathing.mp3" TargetMode="Externa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hyperlink" Target="https://sante-mentale-jeunesse.usherbrooke.ca/wp-content/uploads/2022/11/Mountain-meditation-1.mp4" TargetMode="Externa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0.jpeg"/><Relationship Id="rId2" Type="http://schemas.openxmlformats.org/officeDocument/2006/relationships/video" Target="https://www.youtube.com/embed/toJf4_dvwSQ?feature=oembed" TargetMode="External"/><Relationship Id="rId1" Type="http://schemas.openxmlformats.org/officeDocument/2006/relationships/tags" Target="../tags/tag1.xml"/><Relationship Id="rId6" Type="http://schemas.openxmlformats.org/officeDocument/2006/relationships/hyperlink" Target="https://www.youtube.com/watch?v=toJf4_dvwSQ" TargetMode="External"/><Relationship Id="rId5" Type="http://schemas.openxmlformats.org/officeDocument/2006/relationships/image" Target="../media/image49.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4.xml"/><Relationship Id="rId7"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3.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hyperlink" Target="https://sante-mentale-jeunesse.usherbrooke.ca/wp-content/uploads/2018/12/Final-GP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28360"/>
            <a:ext cx="12192000" cy="929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2713704" y="6070014"/>
            <a:ext cx="8202148" cy="646331"/>
          </a:xfrm>
          <a:prstGeom prst="rect">
            <a:avLst/>
          </a:prstGeom>
          <a:noFill/>
        </p:spPr>
        <p:txBody>
          <a:bodyPr wrap="square" rtlCol="0">
            <a:spAutoFit/>
          </a:bodyPr>
          <a:lstStyle/>
          <a:p>
            <a:r>
              <a:rPr lang="en-CA" sz="3600" b="1">
                <a:solidFill>
                  <a:srgbClr val="2F5CEE"/>
                </a:solidFill>
              </a:rPr>
              <a:t>Expedition+ - </a:t>
            </a:r>
            <a:r>
              <a:rPr lang="en-CA" sz="3600" b="1" i="1">
                <a:solidFill>
                  <a:srgbClr val="2F5CEE"/>
                </a:solidFill>
              </a:rPr>
              <a:t>Student</a:t>
            </a:r>
            <a:r>
              <a:rPr lang="en-CA" sz="3600" b="1">
                <a:solidFill>
                  <a:srgbClr val="2F5CEE"/>
                </a:solidFill>
              </a:rPr>
              <a:t> component</a:t>
            </a:r>
          </a:p>
        </p:txBody>
      </p:sp>
    </p:spTree>
    <p:extLst>
      <p:ext uri="{BB962C8B-B14F-4D97-AF65-F5344CB8AC3E}">
        <p14:creationId xmlns:p14="http://schemas.microsoft.com/office/powerpoint/2010/main" val="187366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33398" y="2078255"/>
            <a:ext cx="4471739" cy="2004460"/>
          </a:xfrm>
        </p:spPr>
        <p:txBody>
          <a:bodyPr>
            <a:normAutofit fontScale="90000"/>
          </a:bodyPr>
          <a:lstStyle/>
          <a:p>
            <a:pPr algn="ctr"/>
            <a:r>
              <a:rPr lang="en-CA"/>
              <a:t>What’s going on inside me</a:t>
            </a:r>
            <a:br>
              <a:rPr lang="en-CA"/>
            </a:br>
            <a:br>
              <a:rPr lang="en-CA"/>
            </a:br>
            <a:r>
              <a:rPr lang="en-CA"/>
              <a:t>MY THOUGHTS</a:t>
            </a:r>
            <a:br>
              <a:rPr lang="en-CA" sz="3200"/>
            </a:br>
            <a:endParaRPr lang="en-CA" sz="32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10</a:t>
            </a:fld>
            <a:endParaRPr lang="en-US"/>
          </a:p>
        </p:txBody>
      </p:sp>
      <p:pic>
        <p:nvPicPr>
          <p:cNvPr id="5" name="Image 4">
            <a:extLst>
              <a:ext uri="{FF2B5EF4-FFF2-40B4-BE49-F238E27FC236}">
                <a16:creationId xmlns:a16="http://schemas.microsoft.com/office/drawing/2014/main" id="{A474FBA4-016E-4F25-BF3B-3937709E8112}"/>
              </a:ext>
            </a:extLst>
          </p:cNvPr>
          <p:cNvPicPr>
            <a:picLocks noChangeAspect="1"/>
          </p:cNvPicPr>
          <p:nvPr/>
        </p:nvPicPr>
        <p:blipFill rotWithShape="1">
          <a:blip r:embed="rId3"/>
          <a:srcRect l="12576"/>
          <a:stretch/>
        </p:blipFill>
        <p:spPr>
          <a:xfrm>
            <a:off x="5250873" y="720436"/>
            <a:ext cx="6403426" cy="5229323"/>
          </a:xfrm>
          <a:prstGeom prst="rect">
            <a:avLst/>
          </a:prstGeom>
        </p:spPr>
      </p:pic>
    </p:spTree>
    <p:extLst>
      <p:ext uri="{BB962C8B-B14F-4D97-AF65-F5344CB8AC3E}">
        <p14:creationId xmlns:p14="http://schemas.microsoft.com/office/powerpoint/2010/main" val="130388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1284370" y="-336081"/>
            <a:ext cx="9623259" cy="2004460"/>
          </a:xfrm>
        </p:spPr>
        <p:txBody>
          <a:bodyPr>
            <a:normAutofit fontScale="90000"/>
          </a:bodyPr>
          <a:lstStyle/>
          <a:p>
            <a:pPr algn="ctr"/>
            <a:br>
              <a:rPr lang="en-CA"/>
            </a:br>
            <a:br>
              <a:rPr lang="en-CA"/>
            </a:br>
            <a:r>
              <a:rPr lang="en-CA"/>
              <a:t>Are my thoughts helpful?</a:t>
            </a:r>
            <a:br>
              <a:rPr lang="en-CA" sz="3200"/>
            </a:br>
            <a:endParaRPr lang="en-CA" sz="32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11</a:t>
            </a:fld>
            <a:endParaRPr lang="en-US"/>
          </a:p>
        </p:txBody>
      </p:sp>
      <p:graphicFrame>
        <p:nvGraphicFramePr>
          <p:cNvPr id="2" name="Tableau 1">
            <a:extLst>
              <a:ext uri="{FF2B5EF4-FFF2-40B4-BE49-F238E27FC236}">
                <a16:creationId xmlns:a16="http://schemas.microsoft.com/office/drawing/2014/main" id="{EDE95433-0ADC-4BCE-AD3F-E70FDA157284}"/>
              </a:ext>
            </a:extLst>
          </p:cNvPr>
          <p:cNvGraphicFramePr>
            <a:graphicFrameLocks noGrp="1"/>
          </p:cNvGraphicFramePr>
          <p:nvPr>
            <p:extLst>
              <p:ext uri="{D42A27DB-BD31-4B8C-83A1-F6EECF244321}">
                <p14:modId xmlns:p14="http://schemas.microsoft.com/office/powerpoint/2010/main" val="2963384510"/>
              </p:ext>
            </p:extLst>
          </p:nvPr>
        </p:nvGraphicFramePr>
        <p:xfrm>
          <a:off x="64168" y="1775858"/>
          <a:ext cx="12079706" cy="4005142"/>
        </p:xfrm>
        <a:graphic>
          <a:graphicData uri="http://schemas.openxmlformats.org/drawingml/2006/table">
            <a:tbl>
              <a:tblPr firstRow="1" firstCol="1" bandRow="1">
                <a:tableStyleId>{C083E6E3-FA7D-4D7B-A595-EF9225AFEA82}</a:tableStyleId>
              </a:tblPr>
              <a:tblGrid>
                <a:gridCol w="2415941">
                  <a:extLst>
                    <a:ext uri="{9D8B030D-6E8A-4147-A177-3AD203B41FA5}">
                      <a16:colId xmlns:a16="http://schemas.microsoft.com/office/drawing/2014/main" val="1250042748"/>
                    </a:ext>
                  </a:extLst>
                </a:gridCol>
                <a:gridCol w="2415941">
                  <a:extLst>
                    <a:ext uri="{9D8B030D-6E8A-4147-A177-3AD203B41FA5}">
                      <a16:colId xmlns:a16="http://schemas.microsoft.com/office/drawing/2014/main" val="3672364497"/>
                    </a:ext>
                  </a:extLst>
                </a:gridCol>
                <a:gridCol w="2415941">
                  <a:extLst>
                    <a:ext uri="{9D8B030D-6E8A-4147-A177-3AD203B41FA5}">
                      <a16:colId xmlns:a16="http://schemas.microsoft.com/office/drawing/2014/main" val="2738665593"/>
                    </a:ext>
                  </a:extLst>
                </a:gridCol>
                <a:gridCol w="2692872">
                  <a:extLst>
                    <a:ext uri="{9D8B030D-6E8A-4147-A177-3AD203B41FA5}">
                      <a16:colId xmlns:a16="http://schemas.microsoft.com/office/drawing/2014/main" val="3933425122"/>
                    </a:ext>
                  </a:extLst>
                </a:gridCol>
                <a:gridCol w="2139011">
                  <a:extLst>
                    <a:ext uri="{9D8B030D-6E8A-4147-A177-3AD203B41FA5}">
                      <a16:colId xmlns:a16="http://schemas.microsoft.com/office/drawing/2014/main" val="2373340301"/>
                    </a:ext>
                  </a:extLst>
                </a:gridCol>
              </a:tblGrid>
              <a:tr h="1039530">
                <a:tc>
                  <a:txBody>
                    <a:bodyPr/>
                    <a:lstStyle/>
                    <a:p>
                      <a:pPr algn="ctr">
                        <a:lnSpc>
                          <a:spcPct val="115000"/>
                        </a:lnSpc>
                        <a:spcAft>
                          <a:spcPts val="700"/>
                        </a:spcAft>
                      </a:pPr>
                      <a:r>
                        <a:rPr lang="en-CA" sz="2000"/>
                        <a:t>Description of the situation</a:t>
                      </a:r>
                    </a:p>
                  </a:txBody>
                  <a:tcPr marL="68580" marR="68580" marT="0" marB="0" anchor="ctr"/>
                </a:tc>
                <a:tc>
                  <a:txBody>
                    <a:bodyPr/>
                    <a:lstStyle/>
                    <a:p>
                      <a:pPr marR="53340" algn="ctr">
                        <a:lnSpc>
                          <a:spcPct val="115000"/>
                        </a:lnSpc>
                        <a:spcAft>
                          <a:spcPts val="700"/>
                        </a:spcAft>
                      </a:pPr>
                      <a:r>
                        <a:rPr lang="en-CA" sz="2000"/>
                        <a:t>Thoughts</a:t>
                      </a:r>
                    </a:p>
                  </a:txBody>
                  <a:tcPr marL="68580" marR="68580" marT="0" marB="0" anchor="ctr"/>
                </a:tc>
                <a:tc>
                  <a:txBody>
                    <a:bodyPr/>
                    <a:lstStyle/>
                    <a:p>
                      <a:pPr marR="135890" algn="ctr">
                        <a:lnSpc>
                          <a:spcPct val="115000"/>
                        </a:lnSpc>
                        <a:spcAft>
                          <a:spcPts val="700"/>
                        </a:spcAft>
                      </a:pPr>
                      <a:r>
                        <a:rPr lang="en-CA" sz="2000"/>
                        <a:t>Emotions and sensations</a:t>
                      </a:r>
                    </a:p>
                  </a:txBody>
                  <a:tcPr marL="68580" marR="68580" marT="0" marB="0" anchor="ctr"/>
                </a:tc>
                <a:tc>
                  <a:txBody>
                    <a:bodyPr/>
                    <a:lstStyle/>
                    <a:p>
                      <a:pPr algn="ctr">
                        <a:lnSpc>
                          <a:spcPct val="115000"/>
                        </a:lnSpc>
                        <a:spcAft>
                          <a:spcPts val="700"/>
                        </a:spcAft>
                      </a:pPr>
                      <a:r>
                        <a:rPr lang="en-CA" sz="2000"/>
                        <a:t>Reformulating thoughts into realistic, helpful, positive ones</a:t>
                      </a:r>
                    </a:p>
                  </a:txBody>
                  <a:tcPr marL="68580" marR="68580" marT="0" marB="0" anchor="ctr"/>
                </a:tc>
                <a:tc>
                  <a:txBody>
                    <a:bodyPr/>
                    <a:lstStyle/>
                    <a:p>
                      <a:pPr marR="64135" algn="ctr">
                        <a:lnSpc>
                          <a:spcPct val="115000"/>
                        </a:lnSpc>
                        <a:spcAft>
                          <a:spcPts val="700"/>
                        </a:spcAft>
                      </a:pPr>
                      <a:r>
                        <a:rPr lang="en-CA" sz="2000"/>
                        <a:t>Emotions and sensations</a:t>
                      </a:r>
                    </a:p>
                  </a:txBody>
                  <a:tcPr marL="68580" marR="68580" marT="0" marB="0" anchor="ctr"/>
                </a:tc>
                <a:extLst>
                  <a:ext uri="{0D108BD9-81ED-4DB2-BD59-A6C34878D82A}">
                    <a16:rowId xmlns:a16="http://schemas.microsoft.com/office/drawing/2014/main" val="2633438098"/>
                  </a:ext>
                </a:extLst>
              </a:tr>
              <a:tr h="2632843">
                <a:tc>
                  <a:txBody>
                    <a:bodyPr/>
                    <a:lstStyle/>
                    <a:p>
                      <a:pPr algn="ctr">
                        <a:lnSpc>
                          <a:spcPct val="115000"/>
                        </a:lnSpc>
                        <a:spcAft>
                          <a:spcPts val="700"/>
                        </a:spcAft>
                      </a:pPr>
                      <a:r>
                        <a:rPr lang="en-CA" sz="2000"/>
                        <a:t>“Teamwork... I don’t know anyone”</a:t>
                      </a:r>
                    </a:p>
                  </a:txBody>
                  <a:tcPr marL="68580" marR="68580" marT="0" marB="0" anchor="ctr"/>
                </a:tc>
                <a:tc>
                  <a:txBody>
                    <a:bodyPr/>
                    <a:lstStyle/>
                    <a:p>
                      <a:pPr marR="20320" algn="ctr">
                        <a:lnSpc>
                          <a:spcPct val="115000"/>
                        </a:lnSpc>
                        <a:spcAft>
                          <a:spcPts val="700"/>
                        </a:spcAft>
                      </a:pPr>
                      <a:r>
                        <a:rPr lang="en-CA" sz="2000"/>
                        <a:t>“No one will want to be my partner”</a:t>
                      </a:r>
                    </a:p>
                  </a:txBody>
                  <a:tcPr marL="68580" marR="68580" marT="0" marB="0" anchor="ctr"/>
                </a:tc>
                <a:tc>
                  <a:txBody>
                    <a:bodyPr/>
                    <a:lstStyle/>
                    <a:p>
                      <a:pPr algn="ctr">
                        <a:lnSpc>
                          <a:spcPct val="115000"/>
                        </a:lnSpc>
                        <a:spcAft>
                          <a:spcPts val="700"/>
                        </a:spcAft>
                      </a:pPr>
                      <a:r>
                        <a:rPr lang="en-CA" sz="2000"/>
                        <a:t>“Fear, shame, pounding heart”</a:t>
                      </a:r>
                    </a:p>
                  </a:txBody>
                  <a:tcPr marL="68580" marR="68580" marT="0" marB="0" anchor="ctr"/>
                </a:tc>
                <a:tc>
                  <a:txBody>
                    <a:bodyPr/>
                    <a:lstStyle/>
                    <a:p>
                      <a:pPr algn="ctr">
                        <a:lnSpc>
                          <a:spcPct val="115000"/>
                        </a:lnSpc>
                        <a:spcAft>
                          <a:spcPts val="700"/>
                        </a:spcAft>
                      </a:pPr>
                      <a:r>
                        <a:rPr lang="en-CA" sz="2000"/>
                        <a:t>“Maybe there’s someone else who’s just as shy as me, and they’d be happy if I suggested we team up”</a:t>
                      </a:r>
                    </a:p>
                  </a:txBody>
                  <a:tcPr marL="68580" marR="68580" marT="0" marB="0" anchor="ctr"/>
                </a:tc>
                <a:tc>
                  <a:txBody>
                    <a:bodyPr/>
                    <a:lstStyle/>
                    <a:p>
                      <a:pPr algn="ctr">
                        <a:lnSpc>
                          <a:spcPct val="115000"/>
                        </a:lnSpc>
                        <a:spcAft>
                          <a:spcPts val="700"/>
                        </a:spcAft>
                      </a:pPr>
                      <a:r>
                        <a:rPr lang="en-CA" sz="2000"/>
                        <a:t>“Courage, stand up straight”</a:t>
                      </a:r>
                    </a:p>
                  </a:txBody>
                  <a:tcPr marL="68580" marR="68580" marT="0" marB="0" anchor="ctr"/>
                </a:tc>
                <a:extLst>
                  <a:ext uri="{0D108BD9-81ED-4DB2-BD59-A6C34878D82A}">
                    <a16:rowId xmlns:a16="http://schemas.microsoft.com/office/drawing/2014/main" val="3734255924"/>
                  </a:ext>
                </a:extLst>
              </a:tr>
            </a:tbl>
          </a:graphicData>
        </a:graphic>
      </p:graphicFrame>
    </p:spTree>
    <p:extLst>
      <p:ext uri="{BB962C8B-B14F-4D97-AF65-F5344CB8AC3E}">
        <p14:creationId xmlns:p14="http://schemas.microsoft.com/office/powerpoint/2010/main" val="1178231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235242" y="4166130"/>
            <a:ext cx="10122568" cy="1370539"/>
          </a:xfrm>
        </p:spPr>
        <p:txBody>
          <a:bodyPr/>
          <a:lstStyle/>
          <a:p>
            <a:r>
              <a:rPr lang="en-CA"/>
              <a:t>Workshop 3 </a:t>
            </a:r>
            <a:br>
              <a:rPr lang="en-CA"/>
            </a:br>
            <a:r>
              <a:rPr lang="en-CA"/>
              <a:t> HORS-PISTE activity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42846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13</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077281" y="322479"/>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Mindful eating</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684295" cy="4684295"/>
          </a:xfrm>
          <a:prstGeom prst="rect">
            <a:avLst/>
          </a:prstGeom>
        </p:spPr>
      </p:pic>
    </p:spTree>
    <p:extLst>
      <p:ext uri="{BB962C8B-B14F-4D97-AF65-F5344CB8AC3E}">
        <p14:creationId xmlns:p14="http://schemas.microsoft.com/office/powerpoint/2010/main" val="3445971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342868"/>
            <a:ext cx="9144000" cy="1370539"/>
          </a:xfrm>
        </p:spPr>
        <p:txBody>
          <a:bodyPr>
            <a:normAutofit/>
          </a:bodyPr>
          <a:lstStyle/>
          <a:p>
            <a:r>
              <a:rPr lang="en-CA"/>
              <a:t>Workshop 4 </a:t>
            </a:r>
            <a:br>
              <a:rPr lang="en-CA"/>
            </a:br>
            <a:r>
              <a:rPr lang="en-CA"/>
              <a:t>What’s going on inside me?</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388866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15</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077281" y="322479"/>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Mindful drawing</a:t>
            </a:r>
            <a:br>
              <a:rPr lang="en-CA" sz="3200"/>
            </a:br>
            <a:endParaRPr lang="en-CA" sz="3200"/>
          </a:p>
        </p:txBody>
      </p:sp>
      <p:pic>
        <p:nvPicPr>
          <p:cNvPr id="5" name="Image 4">
            <a:extLst>
              <a:ext uri="{FF2B5EF4-FFF2-40B4-BE49-F238E27FC236}">
                <a16:creationId xmlns:a16="http://schemas.microsoft.com/office/drawing/2014/main" id="{38DA9DC6-235B-4C12-9001-BDCCB8EC1B1C}"/>
              </a:ext>
            </a:extLst>
          </p:cNvPr>
          <p:cNvPicPr/>
          <p:nvPr/>
        </p:nvPicPr>
        <p:blipFill rotWithShape="1">
          <a:blip r:embed="rId3">
            <a:extLst>
              <a:ext uri="{28A0092B-C50C-407E-A947-70E740481C1C}">
                <a14:useLocalDpi xmlns:a14="http://schemas.microsoft.com/office/drawing/2010/main" val="0"/>
              </a:ext>
            </a:extLst>
          </a:blip>
          <a:srcRect t="8540" r="70067"/>
          <a:stretch/>
        </p:blipFill>
        <p:spPr bwMode="auto">
          <a:xfrm>
            <a:off x="3581401" y="1685039"/>
            <a:ext cx="5462555" cy="517296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684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16</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838199" y="2126697"/>
            <a:ext cx="4311318" cy="200446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100"/>
              <a:t>What’s going on inside me? </a:t>
            </a:r>
          </a:p>
          <a:p>
            <a:endParaRPr lang="en-US" sz="4100" dirty="0"/>
          </a:p>
          <a:p>
            <a:r>
              <a:rPr lang="en-CA" sz="4100"/>
              <a:t>MY EMOTIONS</a:t>
            </a:r>
          </a:p>
        </p:txBody>
      </p:sp>
      <p:pic>
        <p:nvPicPr>
          <p:cNvPr id="2" name="Image 1">
            <a:extLst>
              <a:ext uri="{FF2B5EF4-FFF2-40B4-BE49-F238E27FC236}">
                <a16:creationId xmlns:a16="http://schemas.microsoft.com/office/drawing/2014/main" id="{7FDB3E60-75DC-4B24-87E2-64CDBD996DE5}"/>
              </a:ext>
            </a:extLst>
          </p:cNvPr>
          <p:cNvPicPr>
            <a:picLocks noChangeAspect="1"/>
          </p:cNvPicPr>
          <p:nvPr/>
        </p:nvPicPr>
        <p:blipFill>
          <a:blip r:embed="rId3"/>
          <a:stretch>
            <a:fillRect/>
          </a:stretch>
        </p:blipFill>
        <p:spPr>
          <a:xfrm>
            <a:off x="6256404" y="0"/>
            <a:ext cx="5636646" cy="6858000"/>
          </a:xfrm>
          <a:prstGeom prst="rect">
            <a:avLst/>
          </a:prstGeom>
        </p:spPr>
      </p:pic>
    </p:spTree>
    <p:extLst>
      <p:ext uri="{BB962C8B-B14F-4D97-AF65-F5344CB8AC3E}">
        <p14:creationId xmlns:p14="http://schemas.microsoft.com/office/powerpoint/2010/main" val="73922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17</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1469942" y="356200"/>
            <a:ext cx="9252114"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100"/>
              <a:t>Because experiencing emotions… is NORMAL!</a:t>
            </a:r>
            <a:br>
              <a:rPr lang="en-CA" sz="3200"/>
            </a:br>
            <a:endParaRPr lang="en-CA" sz="3200"/>
          </a:p>
        </p:txBody>
      </p:sp>
      <p:sp>
        <p:nvSpPr>
          <p:cNvPr id="2" name="Rectangle 1">
            <a:extLst>
              <a:ext uri="{FF2B5EF4-FFF2-40B4-BE49-F238E27FC236}">
                <a16:creationId xmlns:a16="http://schemas.microsoft.com/office/drawing/2014/main" id="{0625463C-1EEB-4793-9917-D3D047473684}"/>
              </a:ext>
            </a:extLst>
          </p:cNvPr>
          <p:cNvSpPr/>
          <p:nvPr/>
        </p:nvSpPr>
        <p:spPr>
          <a:xfrm>
            <a:off x="3759428" y="5738602"/>
            <a:ext cx="4673139" cy="369332"/>
          </a:xfrm>
          <a:prstGeom prst="rect">
            <a:avLst/>
          </a:prstGeom>
        </p:spPr>
        <p:txBody>
          <a:bodyPr wrap="none">
            <a:spAutoFit/>
          </a:bodyPr>
          <a:lstStyle/>
          <a:p>
            <a:r>
              <a:rPr lang="en-CA">
                <a:hlinkClick r:id="rId3"/>
              </a:rPr>
              <a:t>https://www.dailymotion.com/video/x37r89b</a:t>
            </a:r>
            <a:r>
              <a:rPr lang="en-CA"/>
              <a:t> </a:t>
            </a:r>
          </a:p>
        </p:txBody>
      </p:sp>
      <p:pic>
        <p:nvPicPr>
          <p:cNvPr id="4" name="Image 3">
            <a:extLst>
              <a:ext uri="{FF2B5EF4-FFF2-40B4-BE49-F238E27FC236}">
                <a16:creationId xmlns:a16="http://schemas.microsoft.com/office/drawing/2014/main" id="{D9480582-F8CD-744A-8A28-7AB0219634C0}"/>
              </a:ext>
            </a:extLst>
          </p:cNvPr>
          <p:cNvPicPr>
            <a:picLocks noChangeAspect="1"/>
          </p:cNvPicPr>
          <p:nvPr/>
        </p:nvPicPr>
        <p:blipFill>
          <a:blip r:embed="rId4"/>
          <a:stretch>
            <a:fillRect/>
          </a:stretch>
        </p:blipFill>
        <p:spPr>
          <a:xfrm>
            <a:off x="2673347" y="1823057"/>
            <a:ext cx="6845300" cy="3835400"/>
          </a:xfrm>
          <a:prstGeom prst="rect">
            <a:avLst/>
          </a:prstGeom>
        </p:spPr>
      </p:pic>
    </p:spTree>
    <p:extLst>
      <p:ext uri="{BB962C8B-B14F-4D97-AF65-F5344CB8AC3E}">
        <p14:creationId xmlns:p14="http://schemas.microsoft.com/office/powerpoint/2010/main" val="4036115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026960"/>
            <a:ext cx="9144000" cy="1370539"/>
          </a:xfrm>
        </p:spPr>
        <p:txBody>
          <a:bodyPr/>
          <a:lstStyle/>
          <a:p>
            <a:r>
              <a:rPr lang="en-CA"/>
              <a:t>Workshop 5 </a:t>
            </a:r>
            <a:br>
              <a:rPr lang="en-CA"/>
            </a:br>
            <a:r>
              <a:rPr lang="en-CA"/>
              <a:t>A helping hand?</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332925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19</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764004" y="136525"/>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100"/>
              <a:t>The WOW effect!</a:t>
            </a:r>
            <a:br>
              <a:rPr lang="en-CA" sz="3200"/>
            </a:br>
            <a:endParaRPr lang="en-CA" sz="3200"/>
          </a:p>
        </p:txBody>
      </p:sp>
      <p:sp>
        <p:nvSpPr>
          <p:cNvPr id="2" name="Rectangle 1"/>
          <p:cNvSpPr/>
          <p:nvPr/>
        </p:nvSpPr>
        <p:spPr>
          <a:xfrm>
            <a:off x="2807491" y="5655063"/>
            <a:ext cx="6577013" cy="307777"/>
          </a:xfrm>
          <a:prstGeom prst="rect">
            <a:avLst/>
          </a:prstGeom>
        </p:spPr>
        <p:txBody>
          <a:bodyPr wrap="square">
            <a:spAutoFit/>
          </a:bodyPr>
          <a:lstStyle/>
          <a:p>
            <a:pPr algn="ctr"/>
            <a:r>
              <a:rPr lang="en-CA" sz="1400" u="sng">
                <a:solidFill>
                  <a:srgbClr val="2F5CEE"/>
                </a:solidFill>
              </a:rPr>
              <a:t>https://www.youtube.com/watch?v=N6-2fVsFV8E&amp;t=1s</a:t>
            </a:r>
          </a:p>
        </p:txBody>
      </p:sp>
      <p:pic>
        <p:nvPicPr>
          <p:cNvPr id="4" name="Média en ligne 3" descr="Yosemite HD">
            <a:hlinkClick r:id="" action="ppaction://media"/>
            <a:extLst>
              <a:ext uri="{FF2B5EF4-FFF2-40B4-BE49-F238E27FC236}">
                <a16:creationId xmlns:a16="http://schemas.microsoft.com/office/drawing/2014/main" id="{5A21EA02-DA66-A844-89AD-ED67300A6A19}"/>
              </a:ext>
            </a:extLst>
          </p:cNvPr>
          <p:cNvPicPr>
            <a:picLocks noRot="1" noChangeAspect="1"/>
          </p:cNvPicPr>
          <p:nvPr>
            <a:videoFile r:link="rId1"/>
          </p:nvPr>
        </p:nvPicPr>
        <p:blipFill>
          <a:blip r:embed="rId4"/>
          <a:stretch>
            <a:fillRect/>
          </a:stretch>
        </p:blipFill>
        <p:spPr>
          <a:xfrm>
            <a:off x="2307802" y="1288669"/>
            <a:ext cx="7576393" cy="4280662"/>
          </a:xfrm>
          <a:prstGeom prst="rect">
            <a:avLst/>
          </a:prstGeom>
        </p:spPr>
      </p:pic>
    </p:spTree>
    <p:extLst>
      <p:ext uri="{BB962C8B-B14F-4D97-AF65-F5344CB8AC3E}">
        <p14:creationId xmlns:p14="http://schemas.microsoft.com/office/powerpoint/2010/main" val="388386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166130"/>
            <a:ext cx="9144000" cy="1370539"/>
          </a:xfrm>
        </p:spPr>
        <p:txBody>
          <a:bodyPr/>
          <a:lstStyle/>
          <a:p>
            <a:r>
              <a:rPr lang="en-CA"/>
              <a:t>Workshop 1  </a:t>
            </a:r>
            <a:br>
              <a:rPr lang="en-CA"/>
            </a:br>
            <a:r>
              <a:rPr lang="en-CA"/>
              <a:t>Me, anxious…?</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18724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166130"/>
            <a:ext cx="9144000" cy="1370539"/>
          </a:xfrm>
        </p:spPr>
        <p:txBody>
          <a:bodyPr/>
          <a:lstStyle/>
          <a:p>
            <a:r>
              <a:rPr lang="en-CA"/>
              <a:t>Workshop 6  </a:t>
            </a:r>
            <a:br>
              <a:rPr lang="en-CA"/>
            </a:br>
            <a:r>
              <a:rPr lang="en-CA"/>
              <a:t>HORS-PISTE activity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505283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21</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077281" y="322479"/>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Mindful breathing</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684295" cy="4684295"/>
          </a:xfrm>
          <a:prstGeom prst="rect">
            <a:avLst/>
          </a:prstGeom>
        </p:spPr>
      </p:pic>
      <p:sp>
        <p:nvSpPr>
          <p:cNvPr id="2" name="Rectangle 1">
            <a:extLst>
              <a:ext uri="{FF2B5EF4-FFF2-40B4-BE49-F238E27FC236}">
                <a16:creationId xmlns:a16="http://schemas.microsoft.com/office/drawing/2014/main" id="{B9012D35-C332-4640-A744-94A61A7E47CF}"/>
              </a:ext>
            </a:extLst>
          </p:cNvPr>
          <p:cNvSpPr/>
          <p:nvPr/>
        </p:nvSpPr>
        <p:spPr>
          <a:xfrm>
            <a:off x="3048000" y="5685838"/>
            <a:ext cx="6096000" cy="646331"/>
          </a:xfrm>
          <a:prstGeom prst="rect">
            <a:avLst/>
          </a:prstGeom>
        </p:spPr>
        <p:txBody>
          <a:bodyPr>
            <a:spAutoFit/>
          </a:bodyPr>
          <a:lstStyle/>
          <a:p>
            <a:r>
              <a:rPr lang="en-CA" u="sng" dirty="0">
                <a:solidFill>
                  <a:srgbClr val="0000FF"/>
                </a:solidFill>
                <a:latin typeface="Raleway" panose="020B0503030101060003"/>
                <a:ea typeface="Trebuchet MS" panose="020B0603020202020204" pitchFamily="34" charset="0"/>
                <a:cs typeface="Trebuchet MS" panose="020B0603020202020204" pitchFamily="34" charset="0"/>
                <a:hlinkClick r:id="rId5"/>
              </a:rPr>
              <a:t>https://sante-mentale-jeunesse.usherbrooke.ca/wp-content/uploads/2022/08/Medit_Mindful-Breathing.mp3</a:t>
            </a:r>
            <a:r>
              <a:rPr lang="en-CA" dirty="0">
                <a:latin typeface="Raleway" panose="020B0503030101060003"/>
                <a:ea typeface="Trebuchet MS" panose="020B0603020202020204" pitchFamily="34" charset="0"/>
                <a:cs typeface="Trebuchet MS" panose="020B0603020202020204" pitchFamily="34" charset="0"/>
              </a:rPr>
              <a:t> </a:t>
            </a:r>
            <a:endParaRPr lang="fr-CA" dirty="0"/>
          </a:p>
        </p:txBody>
      </p:sp>
    </p:spTree>
    <p:extLst>
      <p:ext uri="{BB962C8B-B14F-4D97-AF65-F5344CB8AC3E}">
        <p14:creationId xmlns:p14="http://schemas.microsoft.com/office/powerpoint/2010/main" val="1278093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166130"/>
            <a:ext cx="9144000" cy="1370539"/>
          </a:xfrm>
        </p:spPr>
        <p:txBody>
          <a:bodyPr>
            <a:noAutofit/>
          </a:bodyPr>
          <a:lstStyle/>
          <a:p>
            <a:r>
              <a:rPr lang="en-CA"/>
              <a:t>Workshop 7</a:t>
            </a:r>
            <a:br>
              <a:rPr lang="en-CA"/>
            </a:br>
            <a:r>
              <a:rPr lang="en-CA"/>
              <a:t>How to take care of my social network?</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60358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23</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533399" y="1921999"/>
            <a:ext cx="4311318" cy="2004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000"/>
              <a:t>The importance of my social support network</a:t>
            </a:r>
          </a:p>
        </p:txBody>
      </p:sp>
      <p:pic>
        <p:nvPicPr>
          <p:cNvPr id="4" name="Image 3">
            <a:extLst>
              <a:ext uri="{FF2B5EF4-FFF2-40B4-BE49-F238E27FC236}">
                <a16:creationId xmlns:a16="http://schemas.microsoft.com/office/drawing/2014/main" id="{AA04E101-2F4B-264A-AD11-5661D01F7DBF}"/>
              </a:ext>
            </a:extLst>
          </p:cNvPr>
          <p:cNvPicPr>
            <a:picLocks noChangeAspect="1"/>
          </p:cNvPicPr>
          <p:nvPr/>
        </p:nvPicPr>
        <p:blipFill>
          <a:blip r:embed="rId3"/>
          <a:stretch>
            <a:fillRect/>
          </a:stretch>
        </p:blipFill>
        <p:spPr>
          <a:xfrm>
            <a:off x="5374317" y="69139"/>
            <a:ext cx="6284284" cy="6063783"/>
          </a:xfrm>
          <a:prstGeom prst="rect">
            <a:avLst/>
          </a:prstGeom>
        </p:spPr>
      </p:pic>
    </p:spTree>
    <p:extLst>
      <p:ext uri="{BB962C8B-B14F-4D97-AF65-F5344CB8AC3E}">
        <p14:creationId xmlns:p14="http://schemas.microsoft.com/office/powerpoint/2010/main" val="3952078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3999" y="4166130"/>
            <a:ext cx="9144000" cy="1370539"/>
          </a:xfrm>
        </p:spPr>
        <p:txBody>
          <a:bodyPr/>
          <a:lstStyle/>
          <a:p>
            <a:r>
              <a:rPr lang="en-CA"/>
              <a:t>Workshop 8 </a:t>
            </a:r>
            <a:br>
              <a:rPr lang="en-CA"/>
            </a:br>
            <a:r>
              <a:rPr lang="en-CA"/>
              <a:t>Integrative activity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1936252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25</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2293849" y="308074"/>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sz="4100"/>
              <a:t>Mountain meditation</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283243" cy="4283243"/>
          </a:xfrm>
          <a:prstGeom prst="rect">
            <a:avLst/>
          </a:prstGeom>
        </p:spPr>
      </p:pic>
      <p:sp>
        <p:nvSpPr>
          <p:cNvPr id="4" name="Rectangle 3">
            <a:extLst>
              <a:ext uri="{FF2B5EF4-FFF2-40B4-BE49-F238E27FC236}">
                <a16:creationId xmlns:a16="http://schemas.microsoft.com/office/drawing/2014/main" id="{CBB395EA-3998-456A-8C8A-895ACF5208BB}"/>
              </a:ext>
            </a:extLst>
          </p:cNvPr>
          <p:cNvSpPr/>
          <p:nvPr/>
        </p:nvSpPr>
        <p:spPr>
          <a:xfrm>
            <a:off x="3165987" y="5284786"/>
            <a:ext cx="6096000" cy="646331"/>
          </a:xfrm>
          <a:prstGeom prst="rect">
            <a:avLst/>
          </a:prstGeom>
        </p:spPr>
        <p:txBody>
          <a:bodyPr>
            <a:spAutoFit/>
          </a:bodyPr>
          <a:lstStyle/>
          <a:p>
            <a:r>
              <a:rPr lang="fr-CA" dirty="0">
                <a:hlinkClick r:id="rId5"/>
              </a:rPr>
              <a:t>https://sante-mentale-jeunesse.usherbrooke.ca/wp-content/uploads/2022/11/Mountain-meditation-1.mp4</a:t>
            </a:r>
            <a:r>
              <a:rPr lang="fr-CA" dirty="0"/>
              <a:t> </a:t>
            </a:r>
          </a:p>
        </p:txBody>
      </p:sp>
    </p:spTree>
    <p:extLst>
      <p:ext uri="{BB962C8B-B14F-4D97-AF65-F5344CB8AC3E}">
        <p14:creationId xmlns:p14="http://schemas.microsoft.com/office/powerpoint/2010/main" val="3845863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34457" y="4166130"/>
            <a:ext cx="9144000" cy="1370539"/>
          </a:xfrm>
        </p:spPr>
        <p:txBody>
          <a:bodyPr/>
          <a:lstStyle/>
          <a:p>
            <a:r>
              <a:rPr lang="en-CA"/>
              <a:t>Workshop 9 </a:t>
            </a:r>
            <a:br>
              <a:rPr lang="en-CA"/>
            </a:br>
            <a:r>
              <a:rPr lang="en-CA"/>
              <a:t>HORS-PISTE activity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77246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27</a:t>
            </a:fld>
            <a:endParaRPr lang="en-US"/>
          </a:p>
        </p:txBody>
      </p:sp>
      <p:sp>
        <p:nvSpPr>
          <p:cNvPr id="6" name="Title 3">
            <a:extLst>
              <a:ext uri="{FF2B5EF4-FFF2-40B4-BE49-F238E27FC236}">
                <a16:creationId xmlns:a16="http://schemas.microsoft.com/office/drawing/2014/main" id="{7E3F4489-0FBE-F641-92FD-638D280486FD}"/>
              </a:ext>
            </a:extLst>
          </p:cNvPr>
          <p:cNvSpPr txBox="1">
            <a:spLocks/>
          </p:cNvSpPr>
          <p:nvPr/>
        </p:nvSpPr>
        <p:spPr>
          <a:xfrm>
            <a:off x="533022" y="198411"/>
            <a:ext cx="10663991" cy="20044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gn="ctr"/>
            <a:r>
              <a:rPr lang="en-CA" sz="4100"/>
              <a:t>Body scanning</a:t>
            </a:r>
            <a:br>
              <a:rPr lang="en-CA" sz="3200"/>
            </a:br>
            <a:endParaRPr lang="en-CA" sz="3200"/>
          </a:p>
        </p:txBody>
      </p:sp>
      <p:pic>
        <p:nvPicPr>
          <p:cNvPr id="8" name="Image 7">
            <a:extLst>
              <a:ext uri="{FF2B5EF4-FFF2-40B4-BE49-F238E27FC236}">
                <a16:creationId xmlns:a16="http://schemas.microsoft.com/office/drawing/2014/main" id="{0F08A7E7-15B9-4A0E-A1EE-204AC020972F}"/>
              </a:ext>
            </a:extLst>
          </p:cNvPr>
          <p:cNvPicPr>
            <a:picLocks noChangeAspect="1"/>
          </p:cNvPicPr>
          <p:nvPr>
            <p:custDataLst>
              <p:tags r:id="rId1"/>
            </p:custDataLst>
          </p:nvPr>
        </p:nvPicPr>
        <p:blipFill>
          <a:blip r:embed="rId4">
            <a:alphaModFix amt="70000"/>
          </a:blip>
          <a:stretch>
            <a:fillRect/>
          </a:stretch>
        </p:blipFill>
        <p:spPr>
          <a:xfrm>
            <a:off x="3753852" y="1324709"/>
            <a:ext cx="4283243" cy="4283243"/>
          </a:xfrm>
          <a:prstGeom prst="rect">
            <a:avLst/>
          </a:prstGeom>
        </p:spPr>
      </p:pic>
    </p:spTree>
    <p:extLst>
      <p:ext uri="{BB962C8B-B14F-4D97-AF65-F5344CB8AC3E}">
        <p14:creationId xmlns:p14="http://schemas.microsoft.com/office/powerpoint/2010/main" val="257432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3657599"/>
            <a:ext cx="9144000" cy="1370539"/>
          </a:xfrm>
        </p:spPr>
        <p:txBody>
          <a:bodyPr/>
          <a:lstStyle/>
          <a:p>
            <a:r>
              <a:rPr lang="en-CA"/>
              <a:t>Workshop 10 </a:t>
            </a:r>
            <a:br>
              <a:rPr lang="en-CA"/>
            </a:br>
            <a:r>
              <a:rPr lang="en-CA"/>
              <a:t>WOW! Great progress!</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2159726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01316" y="2001884"/>
            <a:ext cx="3593123" cy="1560390"/>
          </a:xfrm>
        </p:spPr>
        <p:txBody>
          <a:bodyPr>
            <a:noAutofit/>
          </a:bodyPr>
          <a:lstStyle/>
          <a:p>
            <a:pPr algn="ctr"/>
            <a:r>
              <a:rPr lang="en-CA" sz="4000"/>
              <a:t>Portrait of my comfort zone</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29</a:t>
            </a:fld>
            <a:endParaRPr lang="en-US"/>
          </a:p>
        </p:txBody>
      </p:sp>
      <p:pic>
        <p:nvPicPr>
          <p:cNvPr id="2" name="Image 1">
            <a:extLst>
              <a:ext uri="{FF2B5EF4-FFF2-40B4-BE49-F238E27FC236}">
                <a16:creationId xmlns:a16="http://schemas.microsoft.com/office/drawing/2014/main" id="{3A71371C-396C-41FE-9F94-315E0B474D9B}"/>
              </a:ext>
            </a:extLst>
          </p:cNvPr>
          <p:cNvPicPr>
            <a:picLocks noChangeAspect="1"/>
          </p:cNvPicPr>
          <p:nvPr/>
        </p:nvPicPr>
        <p:blipFill>
          <a:blip r:embed="rId2"/>
          <a:stretch>
            <a:fillRect/>
          </a:stretch>
        </p:blipFill>
        <p:spPr>
          <a:xfrm>
            <a:off x="4259798" y="265584"/>
            <a:ext cx="7675529" cy="6273328"/>
          </a:xfrm>
          <a:prstGeom prst="rect">
            <a:avLst/>
          </a:prstGeom>
        </p:spPr>
      </p:pic>
    </p:spTree>
    <p:extLst>
      <p:ext uri="{BB962C8B-B14F-4D97-AF65-F5344CB8AC3E}">
        <p14:creationId xmlns:p14="http://schemas.microsoft.com/office/powerpoint/2010/main" val="424148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857960" y="581344"/>
            <a:ext cx="10495840" cy="1325563"/>
          </a:xfrm>
        </p:spPr>
        <p:txBody>
          <a:bodyPr>
            <a:noAutofit/>
          </a:bodyPr>
          <a:lstStyle/>
          <a:p>
            <a:pPr algn="ctr"/>
            <a:r>
              <a:rPr lang="en-CA" sz="4000"/>
              <a:t>My comfort zone</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3</a:t>
            </a:fld>
            <a:endParaRPr lang="en-US"/>
          </a:p>
        </p:txBody>
      </p:sp>
      <p:grpSp>
        <p:nvGrpSpPr>
          <p:cNvPr id="5" name="Groupe 4">
            <a:extLst>
              <a:ext uri="{FF2B5EF4-FFF2-40B4-BE49-F238E27FC236}">
                <a16:creationId xmlns:a16="http://schemas.microsoft.com/office/drawing/2014/main" id="{B1EBED0A-F036-4CEA-8ADB-1E204E613B13}"/>
              </a:ext>
            </a:extLst>
          </p:cNvPr>
          <p:cNvGrpSpPr/>
          <p:nvPr/>
        </p:nvGrpSpPr>
        <p:grpSpPr>
          <a:xfrm>
            <a:off x="2734385" y="1600098"/>
            <a:ext cx="6742990" cy="3926838"/>
            <a:chOff x="2724505" y="1185497"/>
            <a:chExt cx="6742990" cy="3926838"/>
          </a:xfrm>
        </p:grpSpPr>
        <p:pic>
          <p:nvPicPr>
            <p:cNvPr id="6" name="Image 5">
              <a:extLst>
                <a:ext uri="{FF2B5EF4-FFF2-40B4-BE49-F238E27FC236}">
                  <a16:creationId xmlns:a16="http://schemas.microsoft.com/office/drawing/2014/main" id="{30CAB83B-914E-4BFF-867A-7988256BAC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24505" y="1185497"/>
              <a:ext cx="6742990" cy="3926838"/>
            </a:xfrm>
            <a:prstGeom prst="rect">
              <a:avLst/>
            </a:prstGeom>
          </p:spPr>
        </p:pic>
        <p:sp>
          <p:nvSpPr>
            <p:cNvPr id="7" name="ZoneTexte 6">
              <a:extLst>
                <a:ext uri="{FF2B5EF4-FFF2-40B4-BE49-F238E27FC236}">
                  <a16:creationId xmlns:a16="http://schemas.microsoft.com/office/drawing/2014/main" id="{22080783-B04C-4371-BDF0-FA78B6574362}"/>
                </a:ext>
              </a:extLst>
            </p:cNvPr>
            <p:cNvSpPr txBox="1"/>
            <p:nvPr/>
          </p:nvSpPr>
          <p:spPr>
            <a:xfrm>
              <a:off x="3511826" y="2213112"/>
              <a:ext cx="1417983" cy="338554"/>
            </a:xfrm>
            <a:prstGeom prst="rect">
              <a:avLst/>
            </a:prstGeom>
            <a:solidFill>
              <a:schemeClr val="bg1"/>
            </a:solidFill>
          </p:spPr>
          <p:txBody>
            <a:bodyPr wrap="square" rtlCol="0">
              <a:spAutoFit/>
            </a:bodyPr>
            <a:lstStyle/>
            <a:p>
              <a:pPr algn="ctr"/>
              <a:r>
                <a:rPr lang="fr-CA" sz="1600" dirty="0" err="1">
                  <a:solidFill>
                    <a:srgbClr val="0070C0"/>
                  </a:solidFill>
                </a:rPr>
                <a:t>Comfort</a:t>
              </a:r>
              <a:r>
                <a:rPr lang="fr-CA" sz="1600" dirty="0">
                  <a:solidFill>
                    <a:srgbClr val="0070C0"/>
                  </a:solidFill>
                </a:rPr>
                <a:t> zone</a:t>
              </a:r>
            </a:p>
          </p:txBody>
        </p:sp>
        <p:sp>
          <p:nvSpPr>
            <p:cNvPr id="8" name="ZoneTexte 7">
              <a:extLst>
                <a:ext uri="{FF2B5EF4-FFF2-40B4-BE49-F238E27FC236}">
                  <a16:creationId xmlns:a16="http://schemas.microsoft.com/office/drawing/2014/main" id="{DDAE67FE-8F0D-4DEA-A7CC-7C3D03216B67}"/>
                </a:ext>
              </a:extLst>
            </p:cNvPr>
            <p:cNvSpPr txBox="1"/>
            <p:nvPr/>
          </p:nvSpPr>
          <p:spPr>
            <a:xfrm>
              <a:off x="5221357" y="1884807"/>
              <a:ext cx="1219199" cy="338554"/>
            </a:xfrm>
            <a:prstGeom prst="rect">
              <a:avLst/>
            </a:prstGeom>
            <a:solidFill>
              <a:schemeClr val="bg1"/>
            </a:solidFill>
          </p:spPr>
          <p:txBody>
            <a:bodyPr wrap="square" rtlCol="0">
              <a:spAutoFit/>
            </a:bodyPr>
            <a:lstStyle/>
            <a:p>
              <a:pPr algn="ctr"/>
              <a:r>
                <a:rPr lang="fr-CA" sz="1600" dirty="0">
                  <a:solidFill>
                    <a:srgbClr val="0070C0"/>
                  </a:solidFill>
                </a:rPr>
                <a:t>Fear zone</a:t>
              </a:r>
            </a:p>
          </p:txBody>
        </p:sp>
        <p:sp>
          <p:nvSpPr>
            <p:cNvPr id="9" name="ZoneTexte 8">
              <a:extLst>
                <a:ext uri="{FF2B5EF4-FFF2-40B4-BE49-F238E27FC236}">
                  <a16:creationId xmlns:a16="http://schemas.microsoft.com/office/drawing/2014/main" id="{915EB1E1-4642-4818-A188-494774E97854}"/>
                </a:ext>
              </a:extLst>
            </p:cNvPr>
            <p:cNvSpPr txBox="1"/>
            <p:nvPr/>
          </p:nvSpPr>
          <p:spPr>
            <a:xfrm>
              <a:off x="7023652" y="1669363"/>
              <a:ext cx="1013790" cy="584775"/>
            </a:xfrm>
            <a:prstGeom prst="rect">
              <a:avLst/>
            </a:prstGeom>
            <a:solidFill>
              <a:schemeClr val="bg1"/>
            </a:solidFill>
          </p:spPr>
          <p:txBody>
            <a:bodyPr wrap="square" rtlCol="0">
              <a:spAutoFit/>
            </a:bodyPr>
            <a:lstStyle/>
            <a:p>
              <a:pPr algn="ctr"/>
              <a:r>
                <a:rPr lang="fr-CA" sz="1600" dirty="0" err="1">
                  <a:solidFill>
                    <a:srgbClr val="0070C0"/>
                  </a:solidFill>
                </a:rPr>
                <a:t>Growth</a:t>
              </a:r>
              <a:r>
                <a:rPr lang="fr-CA" sz="1600" dirty="0">
                  <a:solidFill>
                    <a:srgbClr val="0070C0"/>
                  </a:solidFill>
                </a:rPr>
                <a:t> zone</a:t>
              </a:r>
            </a:p>
          </p:txBody>
        </p:sp>
      </p:grpSp>
    </p:spTree>
    <p:extLst>
      <p:ext uri="{BB962C8B-B14F-4D97-AF65-F5344CB8AC3E}">
        <p14:creationId xmlns:p14="http://schemas.microsoft.com/office/powerpoint/2010/main" val="1336960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45432" y="165230"/>
            <a:ext cx="11337758" cy="1560390"/>
          </a:xfrm>
        </p:spPr>
        <p:txBody>
          <a:bodyPr>
            <a:noAutofit/>
          </a:bodyPr>
          <a:lstStyle/>
          <a:p>
            <a:pPr algn="ctr"/>
            <a:r>
              <a:rPr lang="en-CA" sz="4000"/>
              <a:t>Place inukshuks on your path…</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30</a:t>
            </a:fld>
            <a:endParaRPr lang="en-US"/>
          </a:p>
        </p:txBody>
      </p:sp>
      <p:sp>
        <p:nvSpPr>
          <p:cNvPr id="2" name="Rectangle 1">
            <a:extLst>
              <a:ext uri="{FF2B5EF4-FFF2-40B4-BE49-F238E27FC236}">
                <a16:creationId xmlns:a16="http://schemas.microsoft.com/office/drawing/2014/main" id="{A776FF28-9FEC-495D-9425-53EA0E27499E}"/>
              </a:ext>
            </a:extLst>
          </p:cNvPr>
          <p:cNvSpPr/>
          <p:nvPr/>
        </p:nvSpPr>
        <p:spPr>
          <a:xfrm>
            <a:off x="3801979" y="1823015"/>
            <a:ext cx="8081209" cy="3108543"/>
          </a:xfrm>
          <a:prstGeom prst="rect">
            <a:avLst/>
          </a:prstGeom>
        </p:spPr>
        <p:txBody>
          <a:bodyPr wrap="square">
            <a:spAutoFit/>
          </a:bodyPr>
          <a:lstStyle/>
          <a:p>
            <a:pPr algn="just"/>
            <a:r>
              <a:rPr lang="en-CA" sz="2800">
                <a:solidFill>
                  <a:srgbClr val="231F1F"/>
                </a:solidFill>
                <a:latin typeface="Raleway" panose="020B0503030101060003" pitchFamily="34" charset="0"/>
                <a:ea typeface="Raleway" panose="020B0503030101060003" pitchFamily="34" charset="0"/>
                <a:cs typeface="Calibri" panose="020F0502020204030204" pitchFamily="34" charset="0"/>
              </a:rPr>
              <a:t>“Inukshuks are placed throughout the Arctic landscape and act as “helpers” for the Inuit. Among their many practical functions, they are used as navigation and hunting aids, as coordination points, as indicators of all kinds and as message centres.”</a:t>
            </a:r>
          </a:p>
        </p:txBody>
      </p:sp>
      <p:sp>
        <p:nvSpPr>
          <p:cNvPr id="6" name="Rectangle 5">
            <a:extLst>
              <a:ext uri="{FF2B5EF4-FFF2-40B4-BE49-F238E27FC236}">
                <a16:creationId xmlns:a16="http://schemas.microsoft.com/office/drawing/2014/main" id="{AD5C4FB4-7D5C-4B6D-8021-723690C43333}"/>
              </a:ext>
            </a:extLst>
          </p:cNvPr>
          <p:cNvSpPr/>
          <p:nvPr/>
        </p:nvSpPr>
        <p:spPr>
          <a:xfrm>
            <a:off x="9982200" y="5337828"/>
            <a:ext cx="1741182" cy="369332"/>
          </a:xfrm>
          <a:prstGeom prst="rect">
            <a:avLst/>
          </a:prstGeom>
        </p:spPr>
        <p:txBody>
          <a:bodyPr wrap="none">
            <a:spAutoFit/>
          </a:bodyPr>
          <a:lstStyle/>
          <a:p>
            <a:r>
              <a:rPr lang="en-CA">
                <a:solidFill>
                  <a:srgbClr val="231F1F"/>
                </a:solidFill>
                <a:latin typeface="Raleway" panose="020B0503030101060003" pitchFamily="34" charset="0"/>
                <a:ea typeface="Raleway" panose="020B0503030101060003" pitchFamily="34" charset="0"/>
                <a:cs typeface="Calibri" panose="020F0502020204030204" pitchFamily="34" charset="0"/>
              </a:rPr>
              <a:t>Hallendy, 2015</a:t>
            </a:r>
          </a:p>
        </p:txBody>
      </p:sp>
      <p:pic>
        <p:nvPicPr>
          <p:cNvPr id="7" name="Image 6">
            <a:extLst>
              <a:ext uri="{FF2B5EF4-FFF2-40B4-BE49-F238E27FC236}">
                <a16:creationId xmlns:a16="http://schemas.microsoft.com/office/drawing/2014/main" id="{542EAE79-AE0E-4457-9DDB-8229C6C5E308}"/>
              </a:ext>
            </a:extLst>
          </p:cNvPr>
          <p:cNvPicPr/>
          <p:nvPr/>
        </p:nvPicPr>
        <p:blipFill rotWithShape="1">
          <a:blip r:embed="rId2">
            <a:extLst>
              <a:ext uri="{28A0092B-C50C-407E-A947-70E740481C1C}">
                <a14:useLocalDpi xmlns:a14="http://schemas.microsoft.com/office/drawing/2010/main" val="0"/>
              </a:ext>
            </a:extLst>
          </a:blip>
          <a:srcRect b="4921"/>
          <a:stretch/>
        </p:blipFill>
        <p:spPr bwMode="auto">
          <a:xfrm>
            <a:off x="943979" y="1823015"/>
            <a:ext cx="2451684" cy="3594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4317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1000436" y="365125"/>
            <a:ext cx="10195560" cy="1325563"/>
          </a:xfrm>
        </p:spPr>
        <p:txBody>
          <a:bodyPr>
            <a:normAutofit/>
          </a:bodyPr>
          <a:lstStyle/>
          <a:p>
            <a:pPr algn="ctr"/>
            <a:r>
              <a:rPr lang="en-CA" sz="4000"/>
              <a:t>My avoidance and exposure strategies</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4</a:t>
            </a:fld>
            <a:endParaRPr lang="en-US"/>
          </a:p>
        </p:txBody>
      </p:sp>
      <p:sp>
        <p:nvSpPr>
          <p:cNvPr id="7" name="Ellipse 6">
            <a:extLst>
              <a:ext uri="{FF2B5EF4-FFF2-40B4-BE49-F238E27FC236}">
                <a16:creationId xmlns:a16="http://schemas.microsoft.com/office/drawing/2014/main" id="{F4F426A0-FCE9-6E41-9E84-C7225E5F9C6A}"/>
              </a:ext>
            </a:extLst>
          </p:cNvPr>
          <p:cNvSpPr/>
          <p:nvPr/>
        </p:nvSpPr>
        <p:spPr>
          <a:xfrm>
            <a:off x="1000436" y="1974150"/>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8" name="Groupe 7">
            <a:extLst>
              <a:ext uri="{FF2B5EF4-FFF2-40B4-BE49-F238E27FC236}">
                <a16:creationId xmlns:a16="http://schemas.microsoft.com/office/drawing/2014/main" id="{2CAA4EF0-83C0-41BA-B4D1-EDB0E56AFD15}"/>
              </a:ext>
            </a:extLst>
          </p:cNvPr>
          <p:cNvGrpSpPr/>
          <p:nvPr/>
        </p:nvGrpSpPr>
        <p:grpSpPr>
          <a:xfrm>
            <a:off x="288652" y="1251552"/>
            <a:ext cx="6203393" cy="4692048"/>
            <a:chOff x="838199" y="914400"/>
            <a:chExt cx="6203393" cy="4692048"/>
          </a:xfrm>
        </p:grpSpPr>
        <p:pic>
          <p:nvPicPr>
            <p:cNvPr id="9" name="Image 8">
              <a:extLst>
                <a:ext uri="{FF2B5EF4-FFF2-40B4-BE49-F238E27FC236}">
                  <a16:creationId xmlns:a16="http://schemas.microsoft.com/office/drawing/2014/main" id="{2AA82A52-BAC5-40D7-8686-4760CA69AEC9}"/>
                </a:ext>
              </a:extLst>
            </p:cNvPr>
            <p:cNvPicPr>
              <a:picLocks noChangeAspect="1"/>
            </p:cNvPicPr>
            <p:nvPr/>
          </p:nvPicPr>
          <p:blipFill>
            <a:blip r:embed="rId2"/>
            <a:stretch>
              <a:fillRect/>
            </a:stretch>
          </p:blipFill>
          <p:spPr>
            <a:xfrm>
              <a:off x="838199" y="914400"/>
              <a:ext cx="5959245" cy="4692048"/>
            </a:xfrm>
            <a:prstGeom prst="rect">
              <a:avLst/>
            </a:prstGeom>
          </p:spPr>
        </p:pic>
        <p:sp>
          <p:nvSpPr>
            <p:cNvPr id="10" name="ZoneTexte 9">
              <a:extLst>
                <a:ext uri="{FF2B5EF4-FFF2-40B4-BE49-F238E27FC236}">
                  <a16:creationId xmlns:a16="http://schemas.microsoft.com/office/drawing/2014/main" id="{46905AAF-8D81-4BE6-A2B6-8921F4FF2798}"/>
                </a:ext>
              </a:extLst>
            </p:cNvPr>
            <p:cNvSpPr txBox="1"/>
            <p:nvPr/>
          </p:nvSpPr>
          <p:spPr>
            <a:xfrm rot="16200000">
              <a:off x="-167591" y="2892796"/>
              <a:ext cx="2835965" cy="523220"/>
            </a:xfrm>
            <a:prstGeom prst="rect">
              <a:avLst/>
            </a:prstGeom>
            <a:solidFill>
              <a:schemeClr val="bg1"/>
            </a:solidFill>
          </p:spPr>
          <p:txBody>
            <a:bodyPr wrap="square" rtlCol="0">
              <a:spAutoFit/>
            </a:bodyPr>
            <a:lstStyle/>
            <a:p>
              <a:pPr algn="ctr"/>
              <a:r>
                <a:rPr lang="fr-CA" sz="2800" dirty="0" err="1"/>
                <a:t>Anxiety</a:t>
              </a:r>
              <a:endParaRPr lang="fr-CA" dirty="0"/>
            </a:p>
          </p:txBody>
        </p:sp>
        <p:sp>
          <p:nvSpPr>
            <p:cNvPr id="11" name="ZoneTexte 10">
              <a:extLst>
                <a:ext uri="{FF2B5EF4-FFF2-40B4-BE49-F238E27FC236}">
                  <a16:creationId xmlns:a16="http://schemas.microsoft.com/office/drawing/2014/main" id="{914A451C-FB3C-466D-8E05-54840BAC64B3}"/>
                </a:ext>
              </a:extLst>
            </p:cNvPr>
            <p:cNvSpPr txBox="1"/>
            <p:nvPr/>
          </p:nvSpPr>
          <p:spPr>
            <a:xfrm>
              <a:off x="3509888" y="4823911"/>
              <a:ext cx="2835965" cy="523220"/>
            </a:xfrm>
            <a:prstGeom prst="rect">
              <a:avLst/>
            </a:prstGeom>
            <a:solidFill>
              <a:schemeClr val="bg1"/>
            </a:solidFill>
          </p:spPr>
          <p:txBody>
            <a:bodyPr wrap="square" rtlCol="0">
              <a:spAutoFit/>
            </a:bodyPr>
            <a:lstStyle/>
            <a:p>
              <a:pPr algn="ctr"/>
              <a:r>
                <a:rPr lang="fr-CA" sz="2800" dirty="0"/>
                <a:t>Time</a:t>
              </a:r>
              <a:endParaRPr lang="fr-CA" dirty="0"/>
            </a:p>
          </p:txBody>
        </p:sp>
        <p:sp>
          <p:nvSpPr>
            <p:cNvPr id="12" name="ZoneTexte 11">
              <a:extLst>
                <a:ext uri="{FF2B5EF4-FFF2-40B4-BE49-F238E27FC236}">
                  <a16:creationId xmlns:a16="http://schemas.microsoft.com/office/drawing/2014/main" id="{D6528615-1318-4EB0-8F66-331604293523}"/>
                </a:ext>
              </a:extLst>
            </p:cNvPr>
            <p:cNvSpPr txBox="1"/>
            <p:nvPr/>
          </p:nvSpPr>
          <p:spPr>
            <a:xfrm>
              <a:off x="4205627" y="2138743"/>
              <a:ext cx="2835965" cy="1015663"/>
            </a:xfrm>
            <a:prstGeom prst="rect">
              <a:avLst/>
            </a:prstGeom>
            <a:solidFill>
              <a:schemeClr val="bg1"/>
            </a:solidFill>
          </p:spPr>
          <p:txBody>
            <a:bodyPr wrap="square" rtlCol="0">
              <a:spAutoFit/>
            </a:bodyPr>
            <a:lstStyle/>
            <a:p>
              <a:r>
                <a:rPr lang="fr-CA" sz="2000" dirty="0">
                  <a:solidFill>
                    <a:schemeClr val="accent6"/>
                  </a:solidFill>
                </a:rPr>
                <a:t>3</a:t>
              </a:r>
              <a:r>
                <a:rPr lang="fr-CA" sz="2000" baseline="30000" dirty="0">
                  <a:solidFill>
                    <a:schemeClr val="accent6"/>
                  </a:solidFill>
                </a:rPr>
                <a:t>rd</a:t>
              </a:r>
              <a:r>
                <a:rPr lang="fr-CA" sz="2000" dirty="0">
                  <a:solidFill>
                    <a:schemeClr val="accent6"/>
                  </a:solidFill>
                </a:rPr>
                <a:t> </a:t>
              </a:r>
              <a:r>
                <a:rPr lang="fr-CA" sz="2000" dirty="0" err="1">
                  <a:solidFill>
                    <a:schemeClr val="accent6"/>
                  </a:solidFill>
                </a:rPr>
                <a:t>avoidance</a:t>
              </a:r>
              <a:endParaRPr lang="fr-CA" sz="2000" dirty="0">
                <a:solidFill>
                  <a:schemeClr val="accent6"/>
                </a:solidFill>
              </a:endParaRPr>
            </a:p>
            <a:p>
              <a:r>
                <a:rPr lang="fr-CA" sz="2000" dirty="0">
                  <a:solidFill>
                    <a:schemeClr val="accent1"/>
                  </a:solidFill>
                </a:rPr>
                <a:t>2</a:t>
              </a:r>
              <a:r>
                <a:rPr lang="fr-CA" sz="2000" baseline="30000" dirty="0">
                  <a:solidFill>
                    <a:schemeClr val="accent1"/>
                  </a:solidFill>
                </a:rPr>
                <a:t>nd</a:t>
              </a:r>
              <a:r>
                <a:rPr lang="fr-CA" sz="2000" dirty="0">
                  <a:solidFill>
                    <a:schemeClr val="accent1"/>
                  </a:solidFill>
                </a:rPr>
                <a:t> </a:t>
              </a:r>
              <a:r>
                <a:rPr lang="fr-CA" sz="2000" dirty="0" err="1">
                  <a:solidFill>
                    <a:schemeClr val="accent1"/>
                  </a:solidFill>
                </a:rPr>
                <a:t>avoidance</a:t>
              </a:r>
              <a:endParaRPr lang="fr-CA" sz="2000" dirty="0">
                <a:solidFill>
                  <a:schemeClr val="accent1"/>
                </a:solidFill>
              </a:endParaRPr>
            </a:p>
            <a:p>
              <a:r>
                <a:rPr lang="fr-CA" sz="2000" dirty="0">
                  <a:solidFill>
                    <a:srgbClr val="FF0000"/>
                  </a:solidFill>
                </a:rPr>
                <a:t>1</a:t>
              </a:r>
              <a:r>
                <a:rPr lang="fr-CA" sz="2000" baseline="30000" dirty="0">
                  <a:solidFill>
                    <a:srgbClr val="FF0000"/>
                  </a:solidFill>
                </a:rPr>
                <a:t>st</a:t>
              </a:r>
              <a:r>
                <a:rPr lang="fr-CA" sz="2000" dirty="0">
                  <a:solidFill>
                    <a:srgbClr val="FF0000"/>
                  </a:solidFill>
                </a:rPr>
                <a:t>  </a:t>
              </a:r>
              <a:r>
                <a:rPr lang="fr-CA" sz="2000" dirty="0" err="1">
                  <a:solidFill>
                    <a:srgbClr val="FF0000"/>
                  </a:solidFill>
                </a:rPr>
                <a:t>avoidance</a:t>
              </a:r>
              <a:endParaRPr lang="fr-CA" sz="1400" dirty="0">
                <a:solidFill>
                  <a:srgbClr val="FF0000"/>
                </a:solidFill>
              </a:endParaRPr>
            </a:p>
          </p:txBody>
        </p:sp>
      </p:grpSp>
      <p:grpSp>
        <p:nvGrpSpPr>
          <p:cNvPr id="18" name="Groupe 17">
            <a:extLst>
              <a:ext uri="{FF2B5EF4-FFF2-40B4-BE49-F238E27FC236}">
                <a16:creationId xmlns:a16="http://schemas.microsoft.com/office/drawing/2014/main" id="{07D34983-FC9C-4338-88B9-6449D0EBCF0C}"/>
              </a:ext>
            </a:extLst>
          </p:cNvPr>
          <p:cNvGrpSpPr/>
          <p:nvPr/>
        </p:nvGrpSpPr>
        <p:grpSpPr>
          <a:xfrm>
            <a:off x="6062698" y="1492075"/>
            <a:ext cx="5632753" cy="4451525"/>
            <a:chOff x="6779983" y="263777"/>
            <a:chExt cx="4501050" cy="3165223"/>
          </a:xfrm>
        </p:grpSpPr>
        <p:pic>
          <p:nvPicPr>
            <p:cNvPr id="19" name="Image 18">
              <a:extLst>
                <a:ext uri="{FF2B5EF4-FFF2-40B4-BE49-F238E27FC236}">
                  <a16:creationId xmlns:a16="http://schemas.microsoft.com/office/drawing/2014/main" id="{4EC8992F-1DA8-4CA6-B0CF-F78155BC5538}"/>
                </a:ext>
              </a:extLst>
            </p:cNvPr>
            <p:cNvPicPr>
              <a:picLocks noChangeAspect="1"/>
            </p:cNvPicPr>
            <p:nvPr/>
          </p:nvPicPr>
          <p:blipFill rotWithShape="1">
            <a:blip r:embed="rId3"/>
            <a:srcRect r="29139"/>
            <a:stretch/>
          </p:blipFill>
          <p:spPr>
            <a:xfrm>
              <a:off x="6797444" y="632615"/>
              <a:ext cx="4321729" cy="2796385"/>
            </a:xfrm>
            <a:prstGeom prst="rect">
              <a:avLst/>
            </a:prstGeom>
          </p:spPr>
        </p:pic>
        <p:sp>
          <p:nvSpPr>
            <p:cNvPr id="20" name="ZoneTexte 19">
              <a:extLst>
                <a:ext uri="{FF2B5EF4-FFF2-40B4-BE49-F238E27FC236}">
                  <a16:creationId xmlns:a16="http://schemas.microsoft.com/office/drawing/2014/main" id="{A6675400-DF1A-4107-8522-01F02559D70A}"/>
                </a:ext>
              </a:extLst>
            </p:cNvPr>
            <p:cNvSpPr txBox="1"/>
            <p:nvPr/>
          </p:nvSpPr>
          <p:spPr>
            <a:xfrm rot="16200000">
              <a:off x="5623610" y="1420150"/>
              <a:ext cx="2835965" cy="523220"/>
            </a:xfrm>
            <a:prstGeom prst="rect">
              <a:avLst/>
            </a:prstGeom>
            <a:solidFill>
              <a:schemeClr val="bg1"/>
            </a:solidFill>
          </p:spPr>
          <p:txBody>
            <a:bodyPr wrap="square" rtlCol="0">
              <a:spAutoFit/>
            </a:bodyPr>
            <a:lstStyle/>
            <a:p>
              <a:pPr algn="ctr"/>
              <a:r>
                <a:rPr lang="fr-CA" sz="2800" dirty="0" err="1"/>
                <a:t>Anxiety</a:t>
              </a:r>
              <a:endParaRPr lang="fr-CA" dirty="0"/>
            </a:p>
          </p:txBody>
        </p:sp>
        <p:sp>
          <p:nvSpPr>
            <p:cNvPr id="21" name="ZoneTexte 20">
              <a:extLst>
                <a:ext uri="{FF2B5EF4-FFF2-40B4-BE49-F238E27FC236}">
                  <a16:creationId xmlns:a16="http://schemas.microsoft.com/office/drawing/2014/main" id="{63C6E684-DCAE-4369-8DA0-BC0D568BA28C}"/>
                </a:ext>
              </a:extLst>
            </p:cNvPr>
            <p:cNvSpPr txBox="1"/>
            <p:nvPr/>
          </p:nvSpPr>
          <p:spPr>
            <a:xfrm>
              <a:off x="7287446" y="2821443"/>
              <a:ext cx="2835965" cy="523220"/>
            </a:xfrm>
            <a:prstGeom prst="rect">
              <a:avLst/>
            </a:prstGeom>
            <a:solidFill>
              <a:schemeClr val="bg1"/>
            </a:solidFill>
          </p:spPr>
          <p:txBody>
            <a:bodyPr wrap="square" rtlCol="0">
              <a:spAutoFit/>
            </a:bodyPr>
            <a:lstStyle/>
            <a:p>
              <a:pPr algn="ctr"/>
              <a:r>
                <a:rPr lang="fr-CA" sz="2800" dirty="0"/>
                <a:t>Time</a:t>
              </a:r>
              <a:endParaRPr lang="fr-CA" dirty="0"/>
            </a:p>
          </p:txBody>
        </p:sp>
        <p:sp>
          <p:nvSpPr>
            <p:cNvPr id="22" name="ZoneTexte 21">
              <a:extLst>
                <a:ext uri="{FF2B5EF4-FFF2-40B4-BE49-F238E27FC236}">
                  <a16:creationId xmlns:a16="http://schemas.microsoft.com/office/drawing/2014/main" id="{4699A813-73F3-42CD-B45C-7DB1CECDB7EC}"/>
                </a:ext>
              </a:extLst>
            </p:cNvPr>
            <p:cNvSpPr txBox="1"/>
            <p:nvPr/>
          </p:nvSpPr>
          <p:spPr>
            <a:xfrm>
              <a:off x="9615947" y="676103"/>
              <a:ext cx="1665086" cy="1631216"/>
            </a:xfrm>
            <a:prstGeom prst="rect">
              <a:avLst/>
            </a:prstGeom>
            <a:solidFill>
              <a:schemeClr val="bg1"/>
            </a:solidFill>
          </p:spPr>
          <p:txBody>
            <a:bodyPr wrap="square" rtlCol="0">
              <a:spAutoFit/>
            </a:bodyPr>
            <a:lstStyle/>
            <a:p>
              <a:r>
                <a:rPr lang="fr-CA" sz="2000" dirty="0" err="1">
                  <a:solidFill>
                    <a:schemeClr val="accent1"/>
                  </a:solidFill>
                </a:rPr>
                <a:t>Exposure</a:t>
              </a:r>
              <a:r>
                <a:rPr lang="fr-CA" sz="2000" dirty="0">
                  <a:solidFill>
                    <a:schemeClr val="accent1"/>
                  </a:solidFill>
                </a:rPr>
                <a:t> 1</a:t>
              </a:r>
            </a:p>
            <a:p>
              <a:r>
                <a:rPr lang="fr-CA" sz="2000" dirty="0" err="1">
                  <a:solidFill>
                    <a:schemeClr val="accent6"/>
                  </a:solidFill>
                </a:rPr>
                <a:t>Exposure</a:t>
              </a:r>
              <a:r>
                <a:rPr lang="fr-CA" sz="2000" dirty="0">
                  <a:solidFill>
                    <a:schemeClr val="accent6"/>
                  </a:solidFill>
                </a:rPr>
                <a:t> 2</a:t>
              </a:r>
            </a:p>
            <a:p>
              <a:r>
                <a:rPr lang="fr-CA" sz="2000" dirty="0" err="1">
                  <a:solidFill>
                    <a:srgbClr val="FF0000"/>
                  </a:solidFill>
                </a:rPr>
                <a:t>Exposure</a:t>
              </a:r>
              <a:r>
                <a:rPr lang="fr-CA" sz="2000" dirty="0">
                  <a:solidFill>
                    <a:srgbClr val="FF0000"/>
                  </a:solidFill>
                </a:rPr>
                <a:t> 3</a:t>
              </a:r>
            </a:p>
            <a:p>
              <a:r>
                <a:rPr lang="fr-CA" sz="2000" dirty="0" err="1">
                  <a:solidFill>
                    <a:srgbClr val="7030A0"/>
                  </a:solidFill>
                </a:rPr>
                <a:t>Exposure</a:t>
              </a:r>
              <a:r>
                <a:rPr lang="fr-CA" sz="2000" dirty="0">
                  <a:solidFill>
                    <a:srgbClr val="7030A0"/>
                  </a:solidFill>
                </a:rPr>
                <a:t> 4</a:t>
              </a:r>
            </a:p>
            <a:p>
              <a:r>
                <a:rPr lang="fr-CA" sz="2000" dirty="0" err="1">
                  <a:solidFill>
                    <a:schemeClr val="accent4"/>
                  </a:solidFill>
                </a:rPr>
                <a:t>Exposure</a:t>
              </a:r>
              <a:r>
                <a:rPr lang="fr-CA" sz="2000" dirty="0">
                  <a:solidFill>
                    <a:schemeClr val="accent4"/>
                  </a:solidFill>
                </a:rPr>
                <a:t> 5</a:t>
              </a:r>
            </a:p>
          </p:txBody>
        </p:sp>
      </p:grpSp>
    </p:spTree>
    <p:extLst>
      <p:ext uri="{BB962C8B-B14F-4D97-AF65-F5344CB8AC3E}">
        <p14:creationId xmlns:p14="http://schemas.microsoft.com/office/powerpoint/2010/main" val="40289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533400" y="1128805"/>
            <a:ext cx="4477246" cy="1325563"/>
          </a:xfrm>
        </p:spPr>
        <p:txBody>
          <a:bodyPr>
            <a:normAutofit fontScale="90000"/>
          </a:bodyPr>
          <a:lstStyle/>
          <a:p>
            <a:pPr algn="ctr"/>
            <a:r>
              <a:rPr lang="en-CA"/>
              <a:t>To expand your comfort zone, you will learn to…</a:t>
            </a:r>
            <a:br>
              <a:rPr lang="en-CA" sz="3200"/>
            </a:br>
            <a:endParaRPr lang="en-CA" sz="32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5</a:t>
            </a:fld>
            <a:endParaRPr lang="en-US"/>
          </a:p>
        </p:txBody>
      </p:sp>
      <p:sp>
        <p:nvSpPr>
          <p:cNvPr id="2" name="ZoneTexte 1"/>
          <p:cNvSpPr txBox="1"/>
          <p:nvPr/>
        </p:nvSpPr>
        <p:spPr>
          <a:xfrm>
            <a:off x="538230" y="3090110"/>
            <a:ext cx="5048095" cy="2031325"/>
          </a:xfrm>
          <a:prstGeom prst="rect">
            <a:avLst/>
          </a:prstGeom>
          <a:noFill/>
        </p:spPr>
        <p:txBody>
          <a:bodyPr wrap="square" rtlCol="0">
            <a:spAutoFit/>
          </a:bodyPr>
          <a:lstStyle/>
          <a:p>
            <a:endParaRPr lang="fr-CA" dirty="0">
              <a:latin typeface="Raleway" panose="020B0503030101060003" pitchFamily="34" charset="0"/>
            </a:endParaRPr>
          </a:p>
          <a:p>
            <a:pPr marL="285750" indent="-285750">
              <a:buFont typeface="Wingdings" panose="05000000000000000000" pitchFamily="2" charset="2"/>
              <a:buChar char="ü"/>
            </a:pPr>
            <a:r>
              <a:rPr lang="en-CA">
                <a:latin typeface="Raleway" panose="020B0503030101060003" pitchFamily="34" charset="0"/>
              </a:rPr>
              <a:t>Reformulate your thoughts; </a:t>
            </a:r>
          </a:p>
          <a:p>
            <a:pPr marL="285750" indent="-285750">
              <a:buFont typeface="Wingdings" panose="05000000000000000000" pitchFamily="2" charset="2"/>
              <a:buChar char="ü"/>
            </a:pPr>
            <a:r>
              <a:rPr lang="en-CA">
                <a:latin typeface="Raleway" panose="020B0503030101060003" pitchFamily="34" charset="0"/>
              </a:rPr>
              <a:t>Manage your emotions; </a:t>
            </a:r>
          </a:p>
          <a:p>
            <a:pPr marL="285750" indent="-285750">
              <a:buFont typeface="Wingdings" panose="05000000000000000000" pitchFamily="2" charset="2"/>
              <a:buChar char="ü"/>
            </a:pPr>
            <a:r>
              <a:rPr lang="en-CA">
                <a:latin typeface="Raleway" panose="020B0503030101060003" pitchFamily="34" charset="0"/>
              </a:rPr>
              <a:t>Take action; </a:t>
            </a:r>
          </a:p>
          <a:p>
            <a:pPr marL="285750" indent="-285750">
              <a:buFont typeface="Wingdings" panose="05000000000000000000" pitchFamily="2" charset="2"/>
              <a:buChar char="ü"/>
            </a:pPr>
            <a:r>
              <a:rPr lang="en-CA">
                <a:latin typeface="Raleway" panose="020B0503030101060003" pitchFamily="34" charset="0"/>
              </a:rPr>
              <a:t>Adopt positive lifestyle habits; </a:t>
            </a:r>
          </a:p>
          <a:p>
            <a:pPr marL="285750" indent="-285750">
              <a:buFont typeface="Wingdings" panose="05000000000000000000" pitchFamily="2" charset="2"/>
              <a:buChar char="ü"/>
            </a:pPr>
            <a:r>
              <a:rPr lang="en-CA">
                <a:latin typeface="Raleway" panose="020B0503030101060003" pitchFamily="34" charset="0"/>
              </a:rPr>
              <a:t>Use stress management strategies;</a:t>
            </a:r>
          </a:p>
          <a:p>
            <a:pPr marL="285750" indent="-285750">
              <a:buFont typeface="Wingdings" panose="05000000000000000000" pitchFamily="2" charset="2"/>
              <a:buChar char="ü"/>
            </a:pPr>
            <a:r>
              <a:rPr lang="en-CA">
                <a:latin typeface="Raleway" panose="020B0503030101060003" pitchFamily="34" charset="0"/>
              </a:rPr>
              <a:t>Nurture and properly use your social network. </a:t>
            </a:r>
          </a:p>
        </p:txBody>
      </p:sp>
      <p:grpSp>
        <p:nvGrpSpPr>
          <p:cNvPr id="7" name="Groupe 6">
            <a:extLst>
              <a:ext uri="{FF2B5EF4-FFF2-40B4-BE49-F238E27FC236}">
                <a16:creationId xmlns:a16="http://schemas.microsoft.com/office/drawing/2014/main" id="{40AAC17A-5A89-4B9F-964D-C96A87719DDA}"/>
              </a:ext>
            </a:extLst>
          </p:cNvPr>
          <p:cNvGrpSpPr/>
          <p:nvPr/>
        </p:nvGrpSpPr>
        <p:grpSpPr>
          <a:xfrm>
            <a:off x="5881802" y="369252"/>
            <a:ext cx="6119495" cy="6119495"/>
            <a:chOff x="0" y="0"/>
            <a:chExt cx="6120000" cy="6120000"/>
          </a:xfrm>
        </p:grpSpPr>
        <p:sp>
          <p:nvSpPr>
            <p:cNvPr id="8" name="Ellipse 7">
              <a:extLst>
                <a:ext uri="{FF2B5EF4-FFF2-40B4-BE49-F238E27FC236}">
                  <a16:creationId xmlns:a16="http://schemas.microsoft.com/office/drawing/2014/main" id="{09F5F956-2846-4242-A91C-1C2911CB905C}"/>
                </a:ext>
              </a:extLst>
            </p:cNvPr>
            <p:cNvSpPr/>
            <p:nvPr/>
          </p:nvSpPr>
          <p:spPr>
            <a:xfrm>
              <a:off x="0" y="0"/>
              <a:ext cx="6120000" cy="612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9" name="Ellipse 8">
              <a:extLst>
                <a:ext uri="{FF2B5EF4-FFF2-40B4-BE49-F238E27FC236}">
                  <a16:creationId xmlns:a16="http://schemas.microsoft.com/office/drawing/2014/main" id="{8DFF9616-8F94-4F73-BE87-E621FD8C204E}"/>
                </a:ext>
              </a:extLst>
            </p:cNvPr>
            <p:cNvSpPr/>
            <p:nvPr/>
          </p:nvSpPr>
          <p:spPr>
            <a:xfrm>
              <a:off x="711161" y="716367"/>
              <a:ext cx="4680000" cy="4680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0" name="Double flèche horizontale 31">
              <a:extLst>
                <a:ext uri="{FF2B5EF4-FFF2-40B4-BE49-F238E27FC236}">
                  <a16:creationId xmlns:a16="http://schemas.microsoft.com/office/drawing/2014/main" id="{32954F6C-879A-4F61-8D73-93EE674FAC01}"/>
                </a:ext>
              </a:extLst>
            </p:cNvPr>
            <p:cNvSpPr/>
            <p:nvPr/>
          </p:nvSpPr>
          <p:spPr>
            <a:xfrm rot="15015461">
              <a:off x="1876696" y="4094067"/>
              <a:ext cx="3395948"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1" name="Double flèche horizontale 30">
              <a:extLst>
                <a:ext uri="{FF2B5EF4-FFF2-40B4-BE49-F238E27FC236}">
                  <a16:creationId xmlns:a16="http://schemas.microsoft.com/office/drawing/2014/main" id="{47723BB2-5443-46CF-9456-FA8760AC049F}"/>
                </a:ext>
              </a:extLst>
            </p:cNvPr>
            <p:cNvSpPr/>
            <p:nvPr/>
          </p:nvSpPr>
          <p:spPr>
            <a:xfrm rot="17640567">
              <a:off x="814305" y="4052449"/>
              <a:ext cx="3460719"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2" name="Double flèche horizontale 29">
              <a:extLst>
                <a:ext uri="{FF2B5EF4-FFF2-40B4-BE49-F238E27FC236}">
                  <a16:creationId xmlns:a16="http://schemas.microsoft.com/office/drawing/2014/main" id="{5FE3AF03-1383-404A-BCE4-5C6F8AB701C4}"/>
                </a:ext>
              </a:extLst>
            </p:cNvPr>
            <p:cNvSpPr/>
            <p:nvPr/>
          </p:nvSpPr>
          <p:spPr>
            <a:xfrm rot="20257214">
              <a:off x="20448" y="2862544"/>
              <a:ext cx="6084202"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3" name="Double flèche horizontale 28">
              <a:extLst>
                <a:ext uri="{FF2B5EF4-FFF2-40B4-BE49-F238E27FC236}">
                  <a16:creationId xmlns:a16="http://schemas.microsoft.com/office/drawing/2014/main" id="{6F286E87-C8F3-41B2-9680-A0BB284A290D}"/>
                </a:ext>
              </a:extLst>
            </p:cNvPr>
            <p:cNvSpPr/>
            <p:nvPr/>
          </p:nvSpPr>
          <p:spPr>
            <a:xfrm rot="1508947">
              <a:off x="2697" y="2901325"/>
              <a:ext cx="6074808" cy="407323"/>
            </a:xfrm>
            <a:prstGeom prst="lef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14" name="ZoneTexte 22">
              <a:extLst>
                <a:ext uri="{FF2B5EF4-FFF2-40B4-BE49-F238E27FC236}">
                  <a16:creationId xmlns:a16="http://schemas.microsoft.com/office/drawing/2014/main" id="{1FDBD614-DAA0-46CF-9B83-D124958F8DDA}"/>
                </a:ext>
              </a:extLst>
            </p:cNvPr>
            <p:cNvSpPr txBox="1"/>
            <p:nvPr/>
          </p:nvSpPr>
          <p:spPr>
            <a:xfrm>
              <a:off x="2186611" y="146179"/>
              <a:ext cx="1694180" cy="255270"/>
            </a:xfrm>
            <a:prstGeom prst="rect">
              <a:avLst/>
            </a:prstGeom>
            <a:noFill/>
          </p:spPr>
          <p:txBody>
            <a:bodyPr wrap="none" rtlCol="0">
              <a:spAutoFit/>
            </a:bodyPr>
            <a:lstStyle/>
            <a:p>
              <a:pPr algn="ctr">
                <a:spcAft>
                  <a:spcPts val="0"/>
                </a:spcAft>
              </a:pPr>
              <a:r>
                <a:rPr lang="en-CA" sz="11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My possibility zone</a:t>
              </a:r>
            </a:p>
          </p:txBody>
        </p:sp>
        <p:sp>
          <p:nvSpPr>
            <p:cNvPr id="15" name="Ellipse 14">
              <a:extLst>
                <a:ext uri="{FF2B5EF4-FFF2-40B4-BE49-F238E27FC236}">
                  <a16:creationId xmlns:a16="http://schemas.microsoft.com/office/drawing/2014/main" id="{643A1120-0372-46C4-A4F5-74EC43193830}"/>
                </a:ext>
              </a:extLst>
            </p:cNvPr>
            <p:cNvSpPr/>
            <p:nvPr/>
          </p:nvSpPr>
          <p:spPr>
            <a:xfrm>
              <a:off x="1459639" y="1436367"/>
              <a:ext cx="3240000" cy="3240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cxnSp>
          <p:nvCxnSpPr>
            <p:cNvPr id="16" name="Connecteur droit 15">
              <a:extLst>
                <a:ext uri="{FF2B5EF4-FFF2-40B4-BE49-F238E27FC236}">
                  <a16:creationId xmlns:a16="http://schemas.microsoft.com/office/drawing/2014/main" id="{48C99C19-825A-4EA8-BC40-97A8247DF4A4}"/>
                </a:ext>
              </a:extLst>
            </p:cNvPr>
            <p:cNvCxnSpPr/>
            <p:nvPr/>
          </p:nvCxnSpPr>
          <p:spPr>
            <a:xfrm>
              <a:off x="896253" y="896253"/>
              <a:ext cx="4327494" cy="4327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A191CB3C-07A5-42D8-8F85-8FF3DAD401F9}"/>
                </a:ext>
              </a:extLst>
            </p:cNvPr>
            <p:cNvCxnSpPr/>
            <p:nvPr/>
          </p:nvCxnSpPr>
          <p:spPr>
            <a:xfrm flipV="1">
              <a:off x="896253" y="896253"/>
              <a:ext cx="4327494" cy="43274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8F455A1-9292-447D-A0C8-F02898AFFE31}"/>
                </a:ext>
              </a:extLst>
            </p:cNvPr>
            <p:cNvCxnSpPr/>
            <p:nvPr/>
          </p:nvCxnSpPr>
          <p:spPr>
            <a:xfrm flipV="1">
              <a:off x="3060000" y="3371906"/>
              <a:ext cx="5249" cy="27480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4E63D74-722C-4EBC-BD2E-C996FF3951E5}"/>
                </a:ext>
              </a:extLst>
            </p:cNvPr>
            <p:cNvCxnSpPr/>
            <p:nvPr/>
          </p:nvCxnSpPr>
          <p:spPr>
            <a:xfrm>
              <a:off x="0" y="3060000"/>
              <a:ext cx="612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ZoneTexte 14">
              <a:extLst>
                <a:ext uri="{FF2B5EF4-FFF2-40B4-BE49-F238E27FC236}">
                  <a16:creationId xmlns:a16="http://schemas.microsoft.com/office/drawing/2014/main" id="{EB3F7EF2-363C-4EC9-BA0D-BB4D2600D7DE}"/>
                </a:ext>
              </a:extLst>
            </p:cNvPr>
            <p:cNvSpPr txBox="1"/>
            <p:nvPr/>
          </p:nvSpPr>
          <p:spPr>
            <a:xfrm>
              <a:off x="2344179" y="1800474"/>
              <a:ext cx="1441450" cy="255270"/>
            </a:xfrm>
            <a:prstGeom prst="rect">
              <a:avLst/>
            </a:prstGeom>
            <a:noFill/>
          </p:spPr>
          <p:txBody>
            <a:bodyPr wrap="none" rtlCol="0">
              <a:spAutoFit/>
            </a:bodyPr>
            <a:lstStyle/>
            <a:p>
              <a:pPr algn="ctr">
                <a:spcAft>
                  <a:spcPts val="0"/>
                </a:spcAft>
              </a:pPr>
              <a:r>
                <a:rPr lang="en-CA" sz="11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My comfort zone</a:t>
              </a:r>
            </a:p>
          </p:txBody>
        </p:sp>
        <p:sp>
          <p:nvSpPr>
            <p:cNvPr id="21" name="ZoneTexte 39">
              <a:extLst>
                <a:ext uri="{FF2B5EF4-FFF2-40B4-BE49-F238E27FC236}">
                  <a16:creationId xmlns:a16="http://schemas.microsoft.com/office/drawing/2014/main" id="{60EEEF84-B001-4446-9A97-16BA2C8A5942}"/>
                </a:ext>
              </a:extLst>
            </p:cNvPr>
            <p:cNvSpPr txBox="1"/>
            <p:nvPr/>
          </p:nvSpPr>
          <p:spPr>
            <a:xfrm>
              <a:off x="2534632" y="885191"/>
              <a:ext cx="1059815" cy="255270"/>
            </a:xfrm>
            <a:prstGeom prst="rect">
              <a:avLst/>
            </a:prstGeom>
            <a:noFill/>
          </p:spPr>
          <p:txBody>
            <a:bodyPr wrap="none" rtlCol="0">
              <a:spAutoFit/>
            </a:bodyPr>
            <a:lstStyle/>
            <a:p>
              <a:pPr algn="ctr">
                <a:spcAft>
                  <a:spcPts val="0"/>
                </a:spcAft>
              </a:pPr>
              <a:r>
                <a:rPr lang="en-CA" sz="11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Fear zone</a:t>
              </a:r>
            </a:p>
          </p:txBody>
        </p:sp>
        <p:sp>
          <p:nvSpPr>
            <p:cNvPr id="22" name="Double flèche horizontale 24">
              <a:extLst>
                <a:ext uri="{FF2B5EF4-FFF2-40B4-BE49-F238E27FC236}">
                  <a16:creationId xmlns:a16="http://schemas.microsoft.com/office/drawing/2014/main" id="{80AC62AD-9DC6-4CE5-82CB-C509B24AC8C5}"/>
                </a:ext>
              </a:extLst>
            </p:cNvPr>
            <p:cNvSpPr/>
            <p:nvPr/>
          </p:nvSpPr>
          <p:spPr>
            <a:xfrm rot="1508947">
              <a:off x="696801" y="2897830"/>
              <a:ext cx="4662441"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3" name="Double flèche horizontale 34">
              <a:extLst>
                <a:ext uri="{FF2B5EF4-FFF2-40B4-BE49-F238E27FC236}">
                  <a16:creationId xmlns:a16="http://schemas.microsoft.com/office/drawing/2014/main" id="{079D4C96-C603-4CA6-8D82-4EE0485BF549}"/>
                </a:ext>
              </a:extLst>
            </p:cNvPr>
            <p:cNvSpPr/>
            <p:nvPr/>
          </p:nvSpPr>
          <p:spPr>
            <a:xfrm rot="1508947">
              <a:off x="1420670" y="2900632"/>
              <a:ext cx="3235906"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4" name="ZoneTexte 15">
              <a:extLst>
                <a:ext uri="{FF2B5EF4-FFF2-40B4-BE49-F238E27FC236}">
                  <a16:creationId xmlns:a16="http://schemas.microsoft.com/office/drawing/2014/main" id="{4F4019D3-E7B2-48A5-83B8-44E6C871FF54}"/>
                </a:ext>
              </a:extLst>
            </p:cNvPr>
            <p:cNvSpPr txBox="1"/>
            <p:nvPr/>
          </p:nvSpPr>
          <p:spPr>
            <a:xfrm rot="1473910">
              <a:off x="162300" y="2166752"/>
              <a:ext cx="2306320"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Reformulate my thoughts</a:t>
              </a:r>
            </a:p>
          </p:txBody>
        </p:sp>
        <p:sp>
          <p:nvSpPr>
            <p:cNvPr id="25" name="ZoneTexte 18">
              <a:extLst>
                <a:ext uri="{FF2B5EF4-FFF2-40B4-BE49-F238E27FC236}">
                  <a16:creationId xmlns:a16="http://schemas.microsoft.com/office/drawing/2014/main" id="{2C18B55B-A88C-4681-9910-7C4C07D0658D}"/>
                </a:ext>
              </a:extLst>
            </p:cNvPr>
            <p:cNvSpPr txBox="1"/>
            <p:nvPr/>
          </p:nvSpPr>
          <p:spPr>
            <a:xfrm rot="1479314">
              <a:off x="4336203" y="3879052"/>
              <a:ext cx="1242060" cy="259715"/>
            </a:xfrm>
            <a:prstGeom prst="rect">
              <a:avLst/>
            </a:prstGeom>
            <a:noFill/>
          </p:spPr>
          <p:txBody>
            <a:bodyPr wrap="square" rtlCol="0">
              <a:spAutoFit/>
            </a:bodyPr>
            <a:lstStyle/>
            <a:p>
              <a:pP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Take action</a:t>
              </a:r>
            </a:p>
          </p:txBody>
        </p:sp>
        <p:sp>
          <p:nvSpPr>
            <p:cNvPr id="26" name="Double flèche horizontale 25">
              <a:extLst>
                <a:ext uri="{FF2B5EF4-FFF2-40B4-BE49-F238E27FC236}">
                  <a16:creationId xmlns:a16="http://schemas.microsoft.com/office/drawing/2014/main" id="{2BC528EB-C49C-4E21-9324-5CBB2AC165EB}"/>
                </a:ext>
              </a:extLst>
            </p:cNvPr>
            <p:cNvSpPr/>
            <p:nvPr/>
          </p:nvSpPr>
          <p:spPr>
            <a:xfrm rot="20254012">
              <a:off x="728253" y="2859463"/>
              <a:ext cx="4662441"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7" name="Double flèche horizontale 35">
              <a:extLst>
                <a:ext uri="{FF2B5EF4-FFF2-40B4-BE49-F238E27FC236}">
                  <a16:creationId xmlns:a16="http://schemas.microsoft.com/office/drawing/2014/main" id="{EE173B83-0C8D-412D-890B-BB42A6C7F4EF}"/>
                </a:ext>
              </a:extLst>
            </p:cNvPr>
            <p:cNvSpPr/>
            <p:nvPr/>
          </p:nvSpPr>
          <p:spPr>
            <a:xfrm rot="20257214">
              <a:off x="1452438" y="2850727"/>
              <a:ext cx="3255278"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28" name="ZoneTexte 17">
              <a:extLst>
                <a:ext uri="{FF2B5EF4-FFF2-40B4-BE49-F238E27FC236}">
                  <a16:creationId xmlns:a16="http://schemas.microsoft.com/office/drawing/2014/main" id="{407BC492-D667-407E-876F-33917CF6511D}"/>
                </a:ext>
              </a:extLst>
            </p:cNvPr>
            <p:cNvSpPr txBox="1"/>
            <p:nvPr/>
          </p:nvSpPr>
          <p:spPr>
            <a:xfrm rot="20231838">
              <a:off x="122684" y="3577886"/>
              <a:ext cx="2755265"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Use stress management strategies</a:t>
              </a:r>
            </a:p>
          </p:txBody>
        </p:sp>
        <p:sp>
          <p:nvSpPr>
            <p:cNvPr id="29" name="ZoneTexte 16">
              <a:extLst>
                <a:ext uri="{FF2B5EF4-FFF2-40B4-BE49-F238E27FC236}">
                  <a16:creationId xmlns:a16="http://schemas.microsoft.com/office/drawing/2014/main" id="{9B1D3CA9-CB4B-49E1-92EE-F2D6A1EC0294}"/>
                </a:ext>
              </a:extLst>
            </p:cNvPr>
            <p:cNvSpPr txBox="1"/>
            <p:nvPr/>
          </p:nvSpPr>
          <p:spPr>
            <a:xfrm rot="20312995">
              <a:off x="4062471" y="2132026"/>
              <a:ext cx="1850390"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Manage my emotions</a:t>
              </a:r>
            </a:p>
          </p:txBody>
        </p:sp>
        <p:sp>
          <p:nvSpPr>
            <p:cNvPr id="30" name="Double flèche horizontale 26">
              <a:extLst>
                <a:ext uri="{FF2B5EF4-FFF2-40B4-BE49-F238E27FC236}">
                  <a16:creationId xmlns:a16="http://schemas.microsoft.com/office/drawing/2014/main" id="{8ACB8E95-CD03-4B7A-AFC9-55FC79AF1761}"/>
                </a:ext>
              </a:extLst>
            </p:cNvPr>
            <p:cNvSpPr/>
            <p:nvPr/>
          </p:nvSpPr>
          <p:spPr>
            <a:xfrm rot="17640567">
              <a:off x="1388704" y="3826319"/>
              <a:ext cx="2513349"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1" name="Double flèche horizontale 37">
              <a:extLst>
                <a:ext uri="{FF2B5EF4-FFF2-40B4-BE49-F238E27FC236}">
                  <a16:creationId xmlns:a16="http://schemas.microsoft.com/office/drawing/2014/main" id="{286C55FC-88D0-4B35-BCA4-F666FF7A9AF3}"/>
                </a:ext>
              </a:extLst>
            </p:cNvPr>
            <p:cNvSpPr/>
            <p:nvPr/>
          </p:nvSpPr>
          <p:spPr>
            <a:xfrm rot="17640567">
              <a:off x="1887550" y="3568580"/>
              <a:ext cx="1749044"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2" name="ZoneTexte 19">
              <a:extLst>
                <a:ext uri="{FF2B5EF4-FFF2-40B4-BE49-F238E27FC236}">
                  <a16:creationId xmlns:a16="http://schemas.microsoft.com/office/drawing/2014/main" id="{E8A9E6A6-386B-4F64-A28A-A38BFECCE1FF}"/>
                </a:ext>
              </a:extLst>
            </p:cNvPr>
            <p:cNvSpPr txBox="1"/>
            <p:nvPr/>
          </p:nvSpPr>
          <p:spPr>
            <a:xfrm rot="17627652">
              <a:off x="1043471" y="4460373"/>
              <a:ext cx="2668905"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Nurture and use my social network</a:t>
              </a:r>
            </a:p>
          </p:txBody>
        </p:sp>
        <p:sp>
          <p:nvSpPr>
            <p:cNvPr id="33" name="Double flèche horizontale 27">
              <a:extLst>
                <a:ext uri="{FF2B5EF4-FFF2-40B4-BE49-F238E27FC236}">
                  <a16:creationId xmlns:a16="http://schemas.microsoft.com/office/drawing/2014/main" id="{8E14C6F8-2963-41AF-917B-BB24FD68F441}"/>
                </a:ext>
              </a:extLst>
            </p:cNvPr>
            <p:cNvSpPr/>
            <p:nvPr/>
          </p:nvSpPr>
          <p:spPr>
            <a:xfrm rot="15015461">
              <a:off x="2229750" y="3826498"/>
              <a:ext cx="2502690" cy="407323"/>
            </a:xfrm>
            <a:prstGeom prst="leftRightArrow">
              <a:avLst/>
            </a:prstGeom>
            <a:solidFill>
              <a:srgbClr val="FFADAD"/>
            </a:solidFill>
            <a:ln>
              <a:solidFill>
                <a:srgbClr val="FF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4" name="Double flèche horizontale 38">
              <a:extLst>
                <a:ext uri="{FF2B5EF4-FFF2-40B4-BE49-F238E27FC236}">
                  <a16:creationId xmlns:a16="http://schemas.microsoft.com/office/drawing/2014/main" id="{867C8B95-C9B4-447C-8B77-63EF3788C481}"/>
                </a:ext>
              </a:extLst>
            </p:cNvPr>
            <p:cNvSpPr/>
            <p:nvPr/>
          </p:nvSpPr>
          <p:spPr>
            <a:xfrm rot="15015461">
              <a:off x="2497926" y="3543213"/>
              <a:ext cx="1760817" cy="407323"/>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a:p>
          </p:txBody>
        </p:sp>
        <p:sp>
          <p:nvSpPr>
            <p:cNvPr id="35" name="ZoneTexte 20">
              <a:extLst>
                <a:ext uri="{FF2B5EF4-FFF2-40B4-BE49-F238E27FC236}">
                  <a16:creationId xmlns:a16="http://schemas.microsoft.com/office/drawing/2014/main" id="{2F528570-843C-4B15-806D-7332415B505A}"/>
                </a:ext>
              </a:extLst>
            </p:cNvPr>
            <p:cNvSpPr txBox="1"/>
            <p:nvPr/>
          </p:nvSpPr>
          <p:spPr>
            <a:xfrm rot="4187722">
              <a:off x="2321659" y="4496460"/>
              <a:ext cx="2726055" cy="259715"/>
            </a:xfrm>
            <a:prstGeom prst="rect">
              <a:avLst/>
            </a:prstGeom>
            <a:noFill/>
          </p:spPr>
          <p:txBody>
            <a:bodyPr wrap="square" rtlCol="0">
              <a:spAutoFit/>
            </a:bodyPr>
            <a:lstStyle/>
            <a:p>
              <a:pPr algn="ctr">
                <a:spcAft>
                  <a:spcPts val="0"/>
                </a:spcAft>
              </a:pPr>
              <a:r>
                <a:rPr lang="en-CA" sz="1000">
                  <a:solidFill>
                    <a:srgbClr val="000000"/>
                  </a:solidFill>
                  <a:effectLst>
                    <a:outerShdw blurRad="38100" dist="38100" dir="2700000" algn="tl">
                      <a:srgbClr val="000000">
                        <a:alpha val="43000"/>
                      </a:srgbClr>
                    </a:outerShdw>
                  </a:effectLst>
                  <a:latin typeface="Raleway" panose="020B0503030101060003" pitchFamily="34" charset="0"/>
                  <a:ea typeface="Times New Roman" panose="02020603050405020304" pitchFamily="18" charset="0"/>
                  <a:cs typeface="Times New Roman" panose="02020603050405020304" pitchFamily="18" charset="0"/>
                </a:rPr>
                <a:t>Adopt positive lifestyle habits</a:t>
              </a:r>
            </a:p>
          </p:txBody>
        </p:sp>
        <p:sp>
          <p:nvSpPr>
            <p:cNvPr id="36" name="Ellipse 35">
              <a:extLst>
                <a:ext uri="{FF2B5EF4-FFF2-40B4-BE49-F238E27FC236}">
                  <a16:creationId xmlns:a16="http://schemas.microsoft.com/office/drawing/2014/main" id="{188265D8-2EB8-4927-B507-FD8B56B65A1A}"/>
                </a:ext>
              </a:extLst>
            </p:cNvPr>
            <p:cNvSpPr/>
            <p:nvPr/>
          </p:nvSpPr>
          <p:spPr>
            <a:xfrm>
              <a:off x="2759249" y="2759906"/>
              <a:ext cx="612000" cy="612000"/>
            </a:xfrm>
            <a:prstGeom prst="ellipse">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CA" sz="1000" b="1">
                  <a:solidFill>
                    <a:srgbClr val="000000"/>
                  </a:solidFill>
                  <a:latin typeface="Raleway" panose="020B0503030101060003" pitchFamily="34" charset="0"/>
                  <a:ea typeface="Times New Roman" panose="02020603050405020304" pitchFamily="18" charset="0"/>
                  <a:cs typeface="Times New Roman" panose="02020603050405020304" pitchFamily="18" charset="0"/>
                </a:rPr>
                <a:t>Me</a:t>
              </a:r>
            </a:p>
          </p:txBody>
        </p:sp>
      </p:grpSp>
    </p:spTree>
    <p:extLst>
      <p:ext uri="{BB962C8B-B14F-4D97-AF65-F5344CB8AC3E}">
        <p14:creationId xmlns:p14="http://schemas.microsoft.com/office/powerpoint/2010/main" val="294476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395037" y="426720"/>
            <a:ext cx="11401926" cy="1325563"/>
          </a:xfrm>
        </p:spPr>
        <p:txBody>
          <a:bodyPr>
            <a:normAutofit/>
          </a:bodyPr>
          <a:lstStyle/>
          <a:p>
            <a:pPr algn="ctr"/>
            <a:r>
              <a:rPr lang="en-CA" sz="4000"/>
              <a:t>To succeed, you will have to take baby steps…</a:t>
            </a:r>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6</a:t>
            </a:fld>
            <a:endParaRPr lang="en-US"/>
          </a:p>
        </p:txBody>
      </p:sp>
      <p:sp>
        <p:nvSpPr>
          <p:cNvPr id="38" name="ZoneTexte 37">
            <a:extLst>
              <a:ext uri="{FF2B5EF4-FFF2-40B4-BE49-F238E27FC236}">
                <a16:creationId xmlns:a16="http://schemas.microsoft.com/office/drawing/2014/main" id="{CD700A5C-CFD9-42A3-9F41-2FEB055C22F7}"/>
              </a:ext>
            </a:extLst>
          </p:cNvPr>
          <p:cNvSpPr txBox="1"/>
          <p:nvPr/>
        </p:nvSpPr>
        <p:spPr>
          <a:xfrm>
            <a:off x="6491037" y="2440406"/>
            <a:ext cx="5048095" cy="2677656"/>
          </a:xfrm>
          <a:prstGeom prst="rect">
            <a:avLst/>
          </a:prstGeom>
          <a:noFill/>
        </p:spPr>
        <p:txBody>
          <a:bodyPr wrap="square" rtlCol="0">
            <a:spAutoFit/>
          </a:bodyPr>
          <a:lstStyle/>
          <a:p>
            <a:pPr algn="ctr"/>
            <a:r>
              <a:rPr lang="en-CA" sz="2800" b="1">
                <a:solidFill>
                  <a:schemeClr val="tx1">
                    <a:lumMod val="65000"/>
                    <a:lumOff val="35000"/>
                  </a:schemeClr>
                </a:solidFill>
                <a:latin typeface="Raleway" panose="020B0503030101060003" pitchFamily="34" charset="0"/>
              </a:rPr>
              <a:t>What is your objective with this program? </a:t>
            </a:r>
          </a:p>
          <a:p>
            <a:pPr algn="ctr"/>
            <a:endParaRPr lang="fr-CA" sz="2800" b="1" dirty="0">
              <a:solidFill>
                <a:schemeClr val="tx1">
                  <a:lumMod val="65000"/>
                  <a:lumOff val="35000"/>
                </a:schemeClr>
              </a:solidFill>
              <a:latin typeface="Raleway" panose="020B0503030101060003" pitchFamily="34" charset="0"/>
            </a:endParaRPr>
          </a:p>
          <a:p>
            <a:pPr algn="ctr"/>
            <a:r>
              <a:rPr lang="en-CA" sz="2800">
                <a:solidFill>
                  <a:schemeClr val="tx1">
                    <a:lumMod val="65000"/>
                    <a:lumOff val="35000"/>
                  </a:schemeClr>
                </a:solidFill>
                <a:latin typeface="Raleway" panose="020B0503030101060003" pitchFamily="34" charset="0"/>
              </a:rPr>
              <a:t>Identify 7 baby steps that will bring you closer to this objective. </a:t>
            </a:r>
          </a:p>
        </p:txBody>
      </p:sp>
      <p:pic>
        <p:nvPicPr>
          <p:cNvPr id="6" name="Image 5">
            <a:extLst>
              <a:ext uri="{FF2B5EF4-FFF2-40B4-BE49-F238E27FC236}">
                <a16:creationId xmlns:a16="http://schemas.microsoft.com/office/drawing/2014/main" id="{92929127-49F4-46D2-B939-2F3AE37A4B0F}"/>
              </a:ext>
            </a:extLst>
          </p:cNvPr>
          <p:cNvPicPr>
            <a:picLocks noChangeAspect="1"/>
          </p:cNvPicPr>
          <p:nvPr/>
        </p:nvPicPr>
        <p:blipFill>
          <a:blip r:embed="rId3"/>
          <a:stretch>
            <a:fillRect/>
          </a:stretch>
        </p:blipFill>
        <p:spPr>
          <a:xfrm>
            <a:off x="867328" y="1868557"/>
            <a:ext cx="4327524" cy="4066568"/>
          </a:xfrm>
          <a:prstGeom prst="rect">
            <a:avLst/>
          </a:prstGeom>
        </p:spPr>
      </p:pic>
    </p:spTree>
    <p:extLst>
      <p:ext uri="{BB962C8B-B14F-4D97-AF65-F5344CB8AC3E}">
        <p14:creationId xmlns:p14="http://schemas.microsoft.com/office/powerpoint/2010/main" val="420300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a:extLst>
              <a:ext uri="{FF2B5EF4-FFF2-40B4-BE49-F238E27FC236}">
                <a16:creationId xmlns:a16="http://schemas.microsoft.com/office/drawing/2014/main" id="{1F8C14DF-FF51-F946-BE6E-3809C21533BC}"/>
              </a:ext>
            </a:extLst>
          </p:cNvPr>
          <p:cNvSpPr/>
          <p:nvPr/>
        </p:nvSpPr>
        <p:spPr>
          <a:xfrm>
            <a:off x="3810001" y="0"/>
            <a:ext cx="5524500" cy="6857999"/>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28575">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Title 6">
            <a:extLst>
              <a:ext uri="{FF2B5EF4-FFF2-40B4-BE49-F238E27FC236}">
                <a16:creationId xmlns:a16="http://schemas.microsoft.com/office/drawing/2014/main" id="{BD3D1C51-6AA4-4540-9F76-BC1EC15F06C5}"/>
              </a:ext>
            </a:extLst>
          </p:cNvPr>
          <p:cNvSpPr>
            <a:spLocks noGrp="1"/>
          </p:cNvSpPr>
          <p:nvPr>
            <p:ph type="ctrTitle"/>
          </p:nvPr>
        </p:nvSpPr>
        <p:spPr>
          <a:xfrm>
            <a:off x="1524000" y="4342868"/>
            <a:ext cx="9144000" cy="1370539"/>
          </a:xfrm>
        </p:spPr>
        <p:txBody>
          <a:bodyPr>
            <a:normAutofit fontScale="90000"/>
          </a:bodyPr>
          <a:lstStyle/>
          <a:p>
            <a:r>
              <a:rPr lang="en-CA"/>
              <a:t>Workshop 2  </a:t>
            </a:r>
            <a:br>
              <a:rPr lang="en-CA"/>
            </a:br>
            <a:r>
              <a:rPr lang="en-CA"/>
              <a:t>What if I thought about it differently…</a:t>
            </a:r>
          </a:p>
        </p:txBody>
      </p:sp>
      <p:pic>
        <p:nvPicPr>
          <p:cNvPr id="3" name="Image 2" descr="Une image contenant texte&#10;&#10;Description générée automatiquement">
            <a:extLst>
              <a:ext uri="{FF2B5EF4-FFF2-40B4-BE49-F238E27FC236}">
                <a16:creationId xmlns:a16="http://schemas.microsoft.com/office/drawing/2014/main" id="{E9F2EC48-5E6E-B943-BA01-3769B7BC5780}"/>
              </a:ext>
            </a:extLst>
          </p:cNvPr>
          <p:cNvPicPr>
            <a:picLocks noChangeAspect="1"/>
          </p:cNvPicPr>
          <p:nvPr/>
        </p:nvPicPr>
        <p:blipFill>
          <a:blip r:embed="rId3"/>
          <a:stretch>
            <a:fillRect/>
          </a:stretch>
        </p:blipFill>
        <p:spPr>
          <a:xfrm>
            <a:off x="2652531" y="914400"/>
            <a:ext cx="6886937" cy="3022600"/>
          </a:xfrm>
          <a:prstGeom prst="rect">
            <a:avLst/>
          </a:prstGeom>
        </p:spPr>
      </p:pic>
    </p:spTree>
    <p:extLst>
      <p:ext uri="{BB962C8B-B14F-4D97-AF65-F5344CB8AC3E}">
        <p14:creationId xmlns:p14="http://schemas.microsoft.com/office/powerpoint/2010/main" val="424660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4489-0FBE-F641-92FD-638D280486FD}"/>
              </a:ext>
            </a:extLst>
          </p:cNvPr>
          <p:cNvSpPr>
            <a:spLocks noGrp="1"/>
          </p:cNvSpPr>
          <p:nvPr>
            <p:ph type="title"/>
          </p:nvPr>
        </p:nvSpPr>
        <p:spPr>
          <a:xfrm>
            <a:off x="2608080" y="346864"/>
            <a:ext cx="8594559" cy="1325563"/>
          </a:xfrm>
        </p:spPr>
        <p:txBody>
          <a:bodyPr>
            <a:noAutofit/>
          </a:bodyPr>
          <a:lstStyle/>
          <a:p>
            <a:r>
              <a:rPr lang="en-CA" sz="4000"/>
              <a:t>Mindful listening</a:t>
            </a:r>
            <a:br>
              <a:rPr lang="en-CA" sz="4000"/>
            </a:br>
            <a:endParaRPr lang="en-CA" sz="4000"/>
          </a:p>
        </p:txBody>
      </p:sp>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nvPr>
        </p:nvSpPr>
        <p:spPr/>
        <p:txBody>
          <a:bodyPr/>
          <a:lstStyle/>
          <a:p>
            <a:fld id="{C145B74D-6A0D-CF46-9BFB-933D6D9953E9}" type="slidenum">
              <a:rPr lang="en-US" smtClean="0"/>
              <a:pPr/>
              <a:t>8</a:t>
            </a:fld>
            <a:endParaRPr lang="en-US"/>
          </a:p>
        </p:txBody>
      </p:sp>
      <p:pic>
        <p:nvPicPr>
          <p:cNvPr id="7" name="Image 6">
            <a:extLst>
              <a:ext uri="{FF2B5EF4-FFF2-40B4-BE49-F238E27FC236}">
                <a16:creationId xmlns:a16="http://schemas.microsoft.com/office/drawing/2014/main" id="{9D91DA5A-11B2-8D42-B816-FD58A146E7E2}"/>
              </a:ext>
            </a:extLst>
          </p:cNvPr>
          <p:cNvPicPr>
            <a:picLocks noChangeAspect="1"/>
          </p:cNvPicPr>
          <p:nvPr>
            <p:custDataLst>
              <p:tags r:id="rId1"/>
            </p:custDataLst>
          </p:nvPr>
        </p:nvPicPr>
        <p:blipFill>
          <a:blip r:embed="rId5">
            <a:alphaModFix amt="70000"/>
          </a:blip>
          <a:stretch>
            <a:fillRect/>
          </a:stretch>
        </p:blipFill>
        <p:spPr>
          <a:xfrm>
            <a:off x="8191500" y="1672427"/>
            <a:ext cx="3581400" cy="3581400"/>
          </a:xfrm>
          <a:prstGeom prst="rect">
            <a:avLst/>
          </a:prstGeom>
        </p:spPr>
      </p:pic>
      <p:sp>
        <p:nvSpPr>
          <p:cNvPr id="8" name="Rectangle 7"/>
          <p:cNvSpPr/>
          <p:nvPr/>
        </p:nvSpPr>
        <p:spPr>
          <a:xfrm>
            <a:off x="1095872" y="5486532"/>
            <a:ext cx="6525536" cy="307777"/>
          </a:xfrm>
          <a:prstGeom prst="rect">
            <a:avLst/>
          </a:prstGeom>
        </p:spPr>
        <p:txBody>
          <a:bodyPr wrap="square">
            <a:spAutoFit/>
          </a:bodyPr>
          <a:lstStyle/>
          <a:p>
            <a:pPr algn="ctr"/>
            <a:r>
              <a:rPr lang="en-CA" sz="1400" u="sng">
                <a:solidFill>
                  <a:srgbClr val="2F5CEE"/>
                </a:solidFill>
                <a:hlinkClick r:id="rId6"/>
              </a:rPr>
              <a:t>https://www.youtube.com/watch?v=toJf4_dvwSQ</a:t>
            </a:r>
          </a:p>
        </p:txBody>
      </p:sp>
      <p:pic>
        <p:nvPicPr>
          <p:cNvPr id="2" name="Média en ligne 1" descr="Le Fabuleux Destin d’Amélie Poulain,2001,Yann Tiersen">
            <a:hlinkClick r:id="" action="ppaction://media"/>
            <a:extLst>
              <a:ext uri="{FF2B5EF4-FFF2-40B4-BE49-F238E27FC236}">
                <a16:creationId xmlns:a16="http://schemas.microsoft.com/office/drawing/2014/main" id="{B1EBE868-986F-1044-BBAD-CB4A94D7727F}"/>
              </a:ext>
            </a:extLst>
          </p:cNvPr>
          <p:cNvPicPr>
            <a:picLocks noRot="1" noChangeAspect="1"/>
          </p:cNvPicPr>
          <p:nvPr>
            <a:videoFile r:link="rId2"/>
          </p:nvPr>
        </p:nvPicPr>
        <p:blipFill>
          <a:blip r:embed="rId7"/>
          <a:stretch>
            <a:fillRect/>
          </a:stretch>
        </p:blipFill>
        <p:spPr>
          <a:xfrm>
            <a:off x="877824" y="1371468"/>
            <a:ext cx="6961632" cy="3933322"/>
          </a:xfrm>
          <a:prstGeom prst="rect">
            <a:avLst/>
          </a:prstGeom>
        </p:spPr>
      </p:pic>
    </p:spTree>
    <p:extLst>
      <p:ext uri="{BB962C8B-B14F-4D97-AF65-F5344CB8AC3E}">
        <p14:creationId xmlns:p14="http://schemas.microsoft.com/office/powerpoint/2010/main" val="15683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C3131F-8674-884B-A69A-FA44DF503047}"/>
              </a:ext>
            </a:extLst>
          </p:cNvPr>
          <p:cNvSpPr>
            <a:spLocks noGrp="1"/>
          </p:cNvSpPr>
          <p:nvPr>
            <p:ph type="title"/>
            <p:custDataLst>
              <p:tags r:id="rId1"/>
            </p:custDataLst>
          </p:nvPr>
        </p:nvSpPr>
        <p:spPr>
          <a:xfrm>
            <a:off x="1371865" y="272256"/>
            <a:ext cx="10515600" cy="1325563"/>
          </a:xfrm>
        </p:spPr>
        <p:txBody>
          <a:bodyPr>
            <a:normAutofit/>
          </a:bodyPr>
          <a:lstStyle/>
          <a:p>
            <a:pPr algn="ctr"/>
            <a:r>
              <a:rPr lang="en-CA" sz="4000"/>
              <a:t>Mindfulness, </a:t>
            </a:r>
            <a:br>
              <a:rPr lang="en-CA" sz="4000"/>
            </a:br>
            <a:r>
              <a:rPr lang="en-CA" sz="4000"/>
              <a:t>an essential tool</a:t>
            </a: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pPr/>
              <a:t>9</a:t>
            </a:fld>
            <a:endParaRPr lang="en-US"/>
          </a:p>
        </p:txBody>
      </p:sp>
      <p:pic>
        <p:nvPicPr>
          <p:cNvPr id="3" name="Image 2"/>
          <p:cNvPicPr>
            <a:picLocks noChangeAspect="1"/>
          </p:cNvPicPr>
          <p:nvPr>
            <p:custDataLst>
              <p:tags r:id="rId3"/>
            </p:custDataLst>
          </p:nvPr>
        </p:nvPicPr>
        <p:blipFill>
          <a:blip r:embed="rId8">
            <a:duotone>
              <a:schemeClr val="bg2">
                <a:shade val="45000"/>
                <a:satMod val="135000"/>
              </a:schemeClr>
              <a:prstClr val="white"/>
            </a:duotone>
          </a:blip>
          <a:stretch>
            <a:fillRect/>
          </a:stretch>
        </p:blipFill>
        <p:spPr>
          <a:xfrm>
            <a:off x="649970" y="1451073"/>
            <a:ext cx="2791730" cy="3613835"/>
          </a:xfrm>
          <a:prstGeom prst="rect">
            <a:avLst/>
          </a:prstGeom>
          <a:solidFill>
            <a:schemeClr val="bg1"/>
          </a:solidFill>
        </p:spPr>
      </p:pic>
      <p:sp>
        <p:nvSpPr>
          <p:cNvPr id="9" name="ZoneTexte 8">
            <a:extLst>
              <a:ext uri="{FF2B5EF4-FFF2-40B4-BE49-F238E27FC236}">
                <a16:creationId xmlns:a16="http://schemas.microsoft.com/office/drawing/2014/main" id="{F1F10D60-E311-A143-A56F-3F027A6B06B0}"/>
              </a:ext>
            </a:extLst>
          </p:cNvPr>
          <p:cNvSpPr txBox="1"/>
          <p:nvPr>
            <p:custDataLst>
              <p:tags r:id="rId4"/>
            </p:custDataLst>
          </p:nvPr>
        </p:nvSpPr>
        <p:spPr>
          <a:xfrm>
            <a:off x="3975100" y="1956365"/>
            <a:ext cx="6934200" cy="2000548"/>
          </a:xfrm>
          <a:prstGeom prst="rect">
            <a:avLst/>
          </a:prstGeom>
          <a:noFill/>
        </p:spPr>
        <p:txBody>
          <a:bodyPr wrap="square" rtlCol="0">
            <a:spAutoFit/>
          </a:bodyPr>
          <a:lstStyle/>
          <a:p>
            <a:pPr algn="just"/>
            <a:r>
              <a:rPr lang="en-CA" sz="2800" b="1">
                <a:latin typeface="Raleway" panose="020B0503030101060003" pitchFamily="34" charset="0"/>
              </a:rPr>
              <a:t>Digging deeper… </a:t>
            </a:r>
          </a:p>
          <a:p>
            <a:pPr algn="just"/>
            <a:endParaRPr lang="fr-FR" sz="2400" b="1" dirty="0">
              <a:latin typeface="Raleway" panose="020B0503030101060003" pitchFamily="34" charset="0"/>
            </a:endParaRPr>
          </a:p>
          <a:p>
            <a:pPr marL="355600" lvl="2" indent="-355600" algn="just">
              <a:buFont typeface="Wingdings" panose="05000000000000000000" pitchFamily="2" charset="2"/>
              <a:buChar char="ü"/>
            </a:pPr>
            <a:r>
              <a:rPr lang="en-CA" sz="2400">
                <a:latin typeface="Raleway" panose="020B0503030101060003" pitchFamily="34" charset="0"/>
              </a:rPr>
              <a:t>The </a:t>
            </a:r>
            <a:r>
              <a:rPr lang="en-CA" sz="2400" i="1">
                <a:latin typeface="Raleway" panose="020B0503030101060003" pitchFamily="34" charset="0"/>
              </a:rPr>
              <a:t>Guide de présence à soi (GPS) </a:t>
            </a:r>
            <a:r>
              <a:rPr lang="en-CA" sz="2400">
                <a:latin typeface="Raleway" panose="020B0503030101060003" pitchFamily="34" charset="0"/>
              </a:rPr>
              <a:t>is a collection of activities you can do at home.</a:t>
            </a:r>
          </a:p>
        </p:txBody>
      </p:sp>
      <p:sp>
        <p:nvSpPr>
          <p:cNvPr id="2" name="Rectangle 1">
            <a:hlinkClick r:id="rId9"/>
          </p:cNvPr>
          <p:cNvSpPr/>
          <p:nvPr>
            <p:custDataLst>
              <p:tags r:id="rId5"/>
            </p:custDataLst>
          </p:nvPr>
        </p:nvSpPr>
        <p:spPr>
          <a:xfrm>
            <a:off x="1194079" y="5341297"/>
            <a:ext cx="10337800" cy="369332"/>
          </a:xfrm>
          <a:prstGeom prst="rect">
            <a:avLst/>
          </a:prstGeom>
        </p:spPr>
        <p:txBody>
          <a:bodyPr wrap="square">
            <a:spAutoFit/>
          </a:bodyPr>
          <a:lstStyle/>
          <a:p>
            <a:r>
              <a:rPr lang="en-CA" u="sng">
                <a:hlinkClick r:id="rId9"/>
              </a:rPr>
              <a:t>https://sante-mentale-jeunesse.usherbrooke.ca/wp-content/uploads/2018/12/Final-GPS.pdf</a:t>
            </a:r>
            <a:r>
              <a:rPr lang="en-CA"/>
              <a:t> </a:t>
            </a:r>
          </a:p>
        </p:txBody>
      </p:sp>
    </p:spTree>
    <p:extLst>
      <p:ext uri="{BB962C8B-B14F-4D97-AF65-F5344CB8AC3E}">
        <p14:creationId xmlns:p14="http://schemas.microsoft.com/office/powerpoint/2010/main" val="375780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C28247282A8946B89C1792E33C9581" ma:contentTypeVersion="10" ma:contentTypeDescription="Crée un document." ma:contentTypeScope="" ma:versionID="0640c496e40da9d853f383bc193a51ce">
  <xsd:schema xmlns:xsd="http://www.w3.org/2001/XMLSchema" xmlns:xs="http://www.w3.org/2001/XMLSchema" xmlns:p="http://schemas.microsoft.com/office/2006/metadata/properties" xmlns:ns2="ebafb6e5-fda8-4f8f-90f6-6bb6cfa2fb73" xmlns:ns3="1001d00d-704d-4116-b30c-8a0869d6c5a2" targetNamespace="http://schemas.microsoft.com/office/2006/metadata/properties" ma:root="true" ma:fieldsID="f2a91648e89e4f23c8ce6c1cf6565f89" ns2:_="" ns3:_="">
    <xsd:import namespace="ebafb6e5-fda8-4f8f-90f6-6bb6cfa2fb73"/>
    <xsd:import namespace="1001d00d-704d-4116-b30c-8a0869d6c5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fb6e5-fda8-4f8f-90f6-6bb6cfa2f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01d00d-704d-4116-b30c-8a0869d6c5a2"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001d00d-704d-4116-b30c-8a0869d6c5a2">
      <UserInfo>
        <DisplayName/>
        <AccountId xsi:nil="true"/>
        <AccountType/>
      </UserInfo>
    </SharedWithUsers>
  </documentManagement>
</p:properties>
</file>

<file path=customXml/itemProps1.xml><?xml version="1.0" encoding="utf-8"?>
<ds:datastoreItem xmlns:ds="http://schemas.openxmlformats.org/officeDocument/2006/customXml" ds:itemID="{58FA4120-EB32-4619-B92E-DD4CA6D40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fb6e5-fda8-4f8f-90f6-6bb6cfa2fb73"/>
    <ds:schemaRef ds:uri="1001d00d-704d-4116-b30c-8a0869d6c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3.xml><?xml version="1.0" encoding="utf-8"?>
<ds:datastoreItem xmlns:ds="http://schemas.openxmlformats.org/officeDocument/2006/customXml" ds:itemID="{671F46D5-EF84-4BD2-92E8-CF7C01FFA821}">
  <ds:schemaRefs>
    <ds:schemaRef ds:uri="ebafb6e5-fda8-4f8f-90f6-6bb6cfa2fb73"/>
    <ds:schemaRef ds:uri="1001d00d-704d-4116-b30c-8a0869d6c5a2"/>
    <ds:schemaRef ds:uri="http://www.w3.org/XML/1998/namespac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2501</TotalTime>
  <Words>722</Words>
  <Application>Microsoft Office PowerPoint</Application>
  <PresentationFormat>Grand écran</PresentationFormat>
  <Paragraphs>141</Paragraphs>
  <Slides>30</Slides>
  <Notes>26</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30</vt:i4>
      </vt:variant>
    </vt:vector>
  </HeadingPairs>
  <TitlesOfParts>
    <vt:vector size="38" baseType="lpstr">
      <vt:lpstr>Arial</vt:lpstr>
      <vt:lpstr>Arial Black</vt:lpstr>
      <vt:lpstr>Calibri</vt:lpstr>
      <vt:lpstr>Raleway</vt:lpstr>
      <vt:lpstr>Times New Roman</vt:lpstr>
      <vt:lpstr>Trebuchet MS</vt:lpstr>
      <vt:lpstr>Wingdings</vt:lpstr>
      <vt:lpstr>Office Theme</vt:lpstr>
      <vt:lpstr>Présentation PowerPoint</vt:lpstr>
      <vt:lpstr>Workshop 1   Me, anxious…?</vt:lpstr>
      <vt:lpstr>My comfort zone</vt:lpstr>
      <vt:lpstr>My avoidance and exposure strategies</vt:lpstr>
      <vt:lpstr>To expand your comfort zone, you will learn to… </vt:lpstr>
      <vt:lpstr>To succeed, you will have to take baby steps…</vt:lpstr>
      <vt:lpstr>Workshop 2   What if I thought about it differently…</vt:lpstr>
      <vt:lpstr>Mindful listening </vt:lpstr>
      <vt:lpstr>Mindfulness,  an essential tool</vt:lpstr>
      <vt:lpstr>What’s going on inside me  MY THOUGHTS </vt:lpstr>
      <vt:lpstr>  Are my thoughts helpful? </vt:lpstr>
      <vt:lpstr>Workshop 3   HORS-PISTE activity</vt:lpstr>
      <vt:lpstr>Présentation PowerPoint</vt:lpstr>
      <vt:lpstr>Workshop 4  What’s going on inside me?</vt:lpstr>
      <vt:lpstr>Présentation PowerPoint</vt:lpstr>
      <vt:lpstr>Présentation PowerPoint</vt:lpstr>
      <vt:lpstr>Présentation PowerPoint</vt:lpstr>
      <vt:lpstr>Workshop 5  A helping hand?</vt:lpstr>
      <vt:lpstr>Présentation PowerPoint</vt:lpstr>
      <vt:lpstr>Workshop 6   HORS-PISTE activity</vt:lpstr>
      <vt:lpstr>Présentation PowerPoint</vt:lpstr>
      <vt:lpstr>Workshop 7 How to take care of my social network?</vt:lpstr>
      <vt:lpstr>Présentation PowerPoint</vt:lpstr>
      <vt:lpstr>Workshop 8  Integrative activity</vt:lpstr>
      <vt:lpstr>Présentation PowerPoint</vt:lpstr>
      <vt:lpstr>Workshop 9  HORS-PISTE activity</vt:lpstr>
      <vt:lpstr>Présentation PowerPoint</vt:lpstr>
      <vt:lpstr>Workshop 10  WOW! Great progress!</vt:lpstr>
      <vt:lpstr>Portrait of my comfort zone</vt:lpstr>
      <vt:lpstr>Place inukshuks on your path…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Marie-Christine Morin</cp:lastModifiedBy>
  <cp:revision>165</cp:revision>
  <dcterms:created xsi:type="dcterms:W3CDTF">2019-08-01T17:41:17Z</dcterms:created>
  <dcterms:modified xsi:type="dcterms:W3CDTF">2022-11-28T20:04:04Z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0x0101009BC28247282A8946B89C1792E33C9581</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