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sldIdLst>
    <p:sldId id="307" r:id="rId5"/>
    <p:sldId id="261" r:id="rId6"/>
    <p:sldId id="267" r:id="rId7"/>
    <p:sldId id="344" r:id="rId8"/>
    <p:sldId id="345" r:id="rId9"/>
    <p:sldId id="347" r:id="rId10"/>
    <p:sldId id="348" r:id="rId11"/>
    <p:sldId id="349" r:id="rId12"/>
    <p:sldId id="339" r:id="rId13"/>
    <p:sldId id="321" r:id="rId14"/>
    <p:sldId id="308" r:id="rId15"/>
    <p:sldId id="328" r:id="rId16"/>
    <p:sldId id="320" r:id="rId17"/>
    <p:sldId id="326" r:id="rId18"/>
    <p:sldId id="322" r:id="rId19"/>
    <p:sldId id="327" r:id="rId20"/>
    <p:sldId id="340" r:id="rId21"/>
    <p:sldId id="341" r:id="rId22"/>
    <p:sldId id="329" r:id="rId23"/>
    <p:sldId id="332" r:id="rId24"/>
    <p:sldId id="342" r:id="rId25"/>
    <p:sldId id="331" r:id="rId26"/>
    <p:sldId id="333" r:id="rId27"/>
    <p:sldId id="338" r:id="rId28"/>
    <p:sldId id="343" r:id="rId29"/>
    <p:sldId id="330" r:id="rId30"/>
    <p:sldId id="334" r:id="rId31"/>
    <p:sldId id="336" r:id="rId32"/>
    <p:sldId id="3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le Lepage" initials="JL" lastIdx="3" clrIdx="0">
    <p:extLst>
      <p:ext uri="{19B8F6BF-5375-455C-9EA6-DF929625EA0E}">
        <p15:presenceInfo xmlns:p15="http://schemas.microsoft.com/office/powerpoint/2012/main" userId="S-1-5-21-573346475-2301630103-2348164595-151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7FE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8"/>
    <p:restoredTop sz="96125" autoAdjust="0"/>
  </p:normalViewPr>
  <p:slideViewPr>
    <p:cSldViewPr snapToGrid="0" snapToObjects="1">
      <p:cViewPr varScale="1">
        <p:scale>
          <a:sx n="72" d="100"/>
          <a:sy n="72" d="100"/>
        </p:scale>
        <p:origin x="6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0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0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2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7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3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1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8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70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2458-EA61-BD4A-87B6-C76BC5BDA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0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1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YMKGjN67HzU?feature=oembed" TargetMode="Externa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hyperlink" Target="https://www.youtube.com/watch?v=YMKGjN67Hz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_NC86pJWA7k?feature=oembed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s://www.youtube.com/watch?v=_NC86pJWA7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hyperlink" Target="https://sante-mentale-jeunesse.usherbrooke.ca/wp-content/uploads/2018/11/Respiration-tu_final.wav" TargetMode="Externa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hyperlink" Target="https://sante-mentale-jeunesse.usherbrooke.ca/wp-content/uploads/2018/12/Final-GP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_DakEvdZWLk?start=2&amp;feature=oembed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s://www.youtube.com/watch?v=_DakEvdZWLk&amp;t=2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m6Cp0-HDuTc?feature=oembed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s://www.youtube.com/watch?v=m6Cp0-HDuT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a89XHTXwu70?feature=oembed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s://www.youtube.com/watch?v=a89XHTXwu7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4KBGjPVQj_0?feature=oembed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s://www.youtube.com/watch?v=4KBGjPVQj_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5" Type="http://schemas.openxmlformats.org/officeDocument/2006/relationships/hyperlink" Target="https://sante-mentale-jeunesse.usherbrooke.ca/wp-content/uploads/2018/11/Montagne_final.wav" TargetMode="Externa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Qdtr60C6YIM?feature=oembed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s://www.youtube.com/watch?v=Qdtr60C6YI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neparents.com/LigneParent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uTxRd8UfKa0?feature=oembed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www.youtube.com/watch?v=uTxRd8UfKa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8360"/>
            <a:ext cx="12192000" cy="929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CA15F3-8940-4A4F-A15E-D84E193AFD17}"/>
              </a:ext>
            </a:extLst>
          </p:cNvPr>
          <p:cNvSpPr txBox="1"/>
          <p:nvPr/>
        </p:nvSpPr>
        <p:spPr>
          <a:xfrm>
            <a:off x="3309085" y="6070014"/>
            <a:ext cx="706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2F5CEE"/>
                </a:solidFill>
              </a:rPr>
              <a:t>Expédition+ - Volet </a:t>
            </a:r>
            <a:r>
              <a:rPr lang="fr-CA" sz="3600" b="1" i="1" dirty="0">
                <a:solidFill>
                  <a:srgbClr val="2F5CEE"/>
                </a:solidFill>
              </a:rPr>
              <a:t>parents</a:t>
            </a:r>
            <a:endParaRPr lang="fr-CA" sz="3600" b="1" dirty="0">
              <a:solidFill>
                <a:srgbClr val="2F5C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6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72" y="505127"/>
            <a:ext cx="4471739" cy="200446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Qu’est-ce</a:t>
            </a:r>
            <a:r>
              <a:rPr lang="en-US" sz="4000" dirty="0"/>
              <a:t> qui se </a:t>
            </a:r>
            <a:r>
              <a:rPr lang="en-US" sz="4000" dirty="0" err="1"/>
              <a:t>passe</a:t>
            </a:r>
            <a:r>
              <a:rPr lang="en-US" sz="4000" dirty="0"/>
              <a:t> à </a:t>
            </a:r>
            <a:r>
              <a:rPr lang="en-US" sz="4000" dirty="0" err="1"/>
              <a:t>l’intérieur</a:t>
            </a:r>
            <a:r>
              <a:rPr lang="en-US" sz="4000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DC0528-3FE6-4CBD-8A03-1732F5824ECA}"/>
              </a:ext>
            </a:extLst>
          </p:cNvPr>
          <p:cNvSpPr/>
          <p:nvPr/>
        </p:nvSpPr>
        <p:spPr>
          <a:xfrm>
            <a:off x="1090547" y="5096598"/>
            <a:ext cx="391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u="sng" dirty="0">
                <a:solidFill>
                  <a:srgbClr val="0000FF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  <a:hlinkClick r:id="rId4"/>
              </a:rPr>
              <a:t>https://www.youtube.com/watch?v=YMKGjN67HzU</a:t>
            </a:r>
            <a:endParaRPr lang="fr-CA" dirty="0"/>
          </a:p>
        </p:txBody>
      </p:sp>
      <p:pic>
        <p:nvPicPr>
          <p:cNvPr id="5" name="Média en ligne 4" descr="Quand nos perceptions nous jouent des tours">
            <a:hlinkClick r:id="" action="ppaction://media"/>
            <a:extLst>
              <a:ext uri="{FF2B5EF4-FFF2-40B4-BE49-F238E27FC236}">
                <a16:creationId xmlns:a16="http://schemas.microsoft.com/office/drawing/2014/main" id="{293C9C17-0B4C-CA4F-9945-13991FC315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78853" y="2665667"/>
            <a:ext cx="4026284" cy="2274850"/>
          </a:xfrm>
          <a:prstGeom prst="rect">
            <a:avLst/>
          </a:prstGeom>
        </p:spPr>
      </p:pic>
      <p:pic>
        <p:nvPicPr>
          <p:cNvPr id="7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E8A39EB3-D34C-2811-2A8B-B18BEB312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484" y="597552"/>
            <a:ext cx="7553478" cy="56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932" y="4573061"/>
            <a:ext cx="9144000" cy="1370539"/>
          </a:xfrm>
        </p:spPr>
        <p:txBody>
          <a:bodyPr>
            <a:noAutofit/>
          </a:bodyPr>
          <a:lstStyle/>
          <a:p>
            <a:r>
              <a:rPr lang="fr-CA" b="1" dirty="0"/>
              <a:t>Atelier 2</a:t>
            </a:r>
            <a:br>
              <a:rPr lang="fr-CA" b="1" dirty="0"/>
            </a:br>
            <a:r>
              <a:rPr lang="fr-CA" b="1" dirty="0"/>
              <a:t>Et moi, qu’est-ce que ça me fait vivre?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838199" y="2090172"/>
            <a:ext cx="10791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endParaRPr lang="fr-CA" sz="28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connaître la pleine conscience et ses bienfaits;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D’accompagner votre enfant dans la gestion de ses émotions;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comprendre votre rôle de modèle;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cerner le type d’intolérance de votre enfant.</a:t>
            </a:r>
          </a:p>
        </p:txBody>
      </p:sp>
    </p:spTree>
    <p:extLst>
      <p:ext uri="{BB962C8B-B14F-4D97-AF65-F5344CB8AC3E}">
        <p14:creationId xmlns:p14="http://schemas.microsoft.com/office/powerpoint/2010/main" val="120597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9968"/>
            <a:ext cx="10820402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Introduction à la </a:t>
            </a:r>
            <a:r>
              <a:rPr lang="en-US" sz="4000" dirty="0" err="1"/>
              <a:t>pleine</a:t>
            </a:r>
            <a:r>
              <a:rPr lang="en-US" sz="4000" dirty="0"/>
              <a:t> conscience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3232" y="5359308"/>
            <a:ext cx="6525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400" u="sng" dirty="0">
                <a:solidFill>
                  <a:srgbClr val="2F5CEE"/>
                </a:solidFill>
                <a:hlinkClick r:id="rId4"/>
              </a:rPr>
              <a:t>https://www.youtube.com/watch?v=_NC86pJWA7k</a:t>
            </a:r>
            <a:endParaRPr lang="fr-CA" sz="1400" u="sng" dirty="0">
              <a:solidFill>
                <a:srgbClr val="2F5CEE"/>
              </a:solidFill>
            </a:endParaRPr>
          </a:p>
        </p:txBody>
      </p:sp>
      <p:pic>
        <p:nvPicPr>
          <p:cNvPr id="2" name="Média en ligne 1" descr="En un mot avec Christophe André : la pleine conscience">
            <a:hlinkClick r:id="" action="ppaction://media"/>
            <a:extLst>
              <a:ext uri="{FF2B5EF4-FFF2-40B4-BE49-F238E27FC236}">
                <a16:creationId xmlns:a16="http://schemas.microsoft.com/office/drawing/2014/main" id="{54EB6AF4-2041-EC4A-9B20-744E38EB5A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10408" y="1415735"/>
            <a:ext cx="6171184" cy="34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3" y="566622"/>
            <a:ext cx="103456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Respiration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pleine</a:t>
            </a:r>
            <a:r>
              <a:rPr lang="en-US" sz="4000" dirty="0"/>
              <a:t> conscience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91DA5A-11B2-8D42-B816-FD58A146E7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873403" y="1188372"/>
            <a:ext cx="4445194" cy="4445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2AFE8A-891C-476E-97AD-10192AA57360}"/>
              </a:ext>
            </a:extLst>
          </p:cNvPr>
          <p:cNvSpPr/>
          <p:nvPr/>
        </p:nvSpPr>
        <p:spPr>
          <a:xfrm>
            <a:off x="3048000" y="53464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dirty="0">
                <a:hlinkClick r:id="rId5"/>
              </a:rPr>
              <a:t>https://sante-mentale-jeunesse.usherbrooke.ca/wp-content/uploads/2018/11/Respiration-tu_final.wav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31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C3131F-8674-884B-A69A-FA44DF5030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9970" y="3484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La pleine conscience, </a:t>
            </a:r>
            <a:br>
              <a:rPr lang="fr-CA" sz="4000" dirty="0"/>
            </a:br>
            <a:r>
              <a:rPr lang="fr-CA" sz="4000" dirty="0"/>
              <a:t>un outil essentiel</a:t>
            </a:r>
            <a:endParaRPr lang="fr-CA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970" y="1451073"/>
            <a:ext cx="2791730" cy="36138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F10D60-E311-A143-A56F-3F027A6B06B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75100" y="1956365"/>
            <a:ext cx="69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latin typeface="Raleway" panose="020B0503030101060003" pitchFamily="34" charset="0"/>
              </a:rPr>
              <a:t>Pour aller plus loin… </a:t>
            </a:r>
          </a:p>
          <a:p>
            <a:pPr algn="just"/>
            <a:endParaRPr lang="fr-FR" sz="2400" b="1" dirty="0">
              <a:latin typeface="Raleway" panose="020B0503030101060003" pitchFamily="34" charset="0"/>
            </a:endParaRPr>
          </a:p>
          <a:p>
            <a:pPr marL="355600" lvl="2" indent="-355600" algn="just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Le </a:t>
            </a:r>
            <a:r>
              <a:rPr lang="fr-CA" sz="2400" i="1" dirty="0">
                <a:latin typeface="Raleway" panose="020B0503030101060003" pitchFamily="34" charset="0"/>
              </a:rPr>
              <a:t>guide de présence à soi (GPS) </a:t>
            </a:r>
            <a:r>
              <a:rPr lang="fr-CA" sz="2400" dirty="0">
                <a:latin typeface="Raleway" panose="020B0503030101060003" pitchFamily="34" charset="0"/>
              </a:rPr>
              <a:t>est un recueil d’activités que votre enfant peut faire à la maison, avec votre accompagnement si vous le souhaitez. </a:t>
            </a:r>
            <a:endParaRPr lang="fr-FR" sz="2400" dirty="0">
              <a:latin typeface="Raleway" panose="020B0503030101060003" pitchFamily="34" charset="0"/>
            </a:endParaRPr>
          </a:p>
        </p:txBody>
      </p:sp>
      <p:sp>
        <p:nvSpPr>
          <p:cNvPr id="2" name="Rectangle 1">
            <a:hlinkClick r:id="rId9"/>
          </p:cNvPr>
          <p:cNvSpPr/>
          <p:nvPr>
            <p:custDataLst>
              <p:tags r:id="rId5"/>
            </p:custDataLst>
          </p:nvPr>
        </p:nvSpPr>
        <p:spPr>
          <a:xfrm>
            <a:off x="1194079" y="5341297"/>
            <a:ext cx="1033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hlinkClick r:id="rId9"/>
              </a:rPr>
              <a:t>https://sante-mentale-jeunesse.usherbrooke.ca/wp-content/uploads/2018/12/Final-GPS.pdf</a:t>
            </a:r>
            <a:r>
              <a:rPr lang="fr-FR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78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Les émotions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4280" y="5621535"/>
            <a:ext cx="706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400" u="sng" dirty="0">
                <a:solidFill>
                  <a:srgbClr val="2F5CEE"/>
                </a:solidFill>
                <a:hlinkClick r:id="rId4"/>
              </a:rPr>
              <a:t>https://www.youtube.com/watch?v=_DakEvdZWLk&amp;t=2s</a:t>
            </a:r>
            <a:endParaRPr lang="fr-CA" sz="1400" u="sng" dirty="0">
              <a:solidFill>
                <a:srgbClr val="2F5CEE"/>
              </a:solidFill>
            </a:endParaRPr>
          </a:p>
        </p:txBody>
      </p:sp>
      <p:pic>
        <p:nvPicPr>
          <p:cNvPr id="6" name="Média en ligne 5" descr="Et tout le monde s'en fout #3 - Les émotions -">
            <a:hlinkClick r:id="" action="ppaction://media"/>
            <a:extLst>
              <a:ext uri="{FF2B5EF4-FFF2-40B4-BE49-F238E27FC236}">
                <a16:creationId xmlns:a16="http://schemas.microsoft.com/office/drawing/2014/main" id="{4DA3EA3D-8E54-CB40-9B52-75D0B31383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26487" y="1355725"/>
            <a:ext cx="7339026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Moi, un modèle?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D1165-CD7D-4936-91B1-F5494DA0D906}"/>
              </a:ext>
            </a:extLst>
          </p:cNvPr>
          <p:cNvSpPr/>
          <p:nvPr/>
        </p:nvSpPr>
        <p:spPr>
          <a:xfrm>
            <a:off x="3386701" y="5493262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u="sng" dirty="0">
                <a:solidFill>
                  <a:srgbClr val="0000FF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  <a:hlinkClick r:id="rId4"/>
              </a:rPr>
              <a:t>https://www.youtube.com/watch?v=m6Cp0-HDuTc</a:t>
            </a:r>
            <a:endParaRPr lang="fr-CA" dirty="0"/>
          </a:p>
        </p:txBody>
      </p:sp>
      <p:pic>
        <p:nvPicPr>
          <p:cNvPr id="4" name="Média en ligne 3" descr="Nos enfants de vraies petites éponges">
            <a:hlinkClick r:id="" action="ppaction://media"/>
            <a:extLst>
              <a:ext uri="{FF2B5EF4-FFF2-40B4-BE49-F238E27FC236}">
                <a16:creationId xmlns:a16="http://schemas.microsoft.com/office/drawing/2014/main" id="{8B537BE9-A363-A14C-ACEE-ADDD15654C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08621" y="1368169"/>
            <a:ext cx="5174758" cy="38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Les intolérances… des lunettes qui déforment la réalité!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A1086-EF6C-4866-AF71-7B02BD42F017}"/>
              </a:ext>
            </a:extLst>
          </p:cNvPr>
          <p:cNvSpPr/>
          <p:nvPr/>
        </p:nvSpPr>
        <p:spPr>
          <a:xfrm>
            <a:off x="2784371" y="5411031"/>
            <a:ext cx="793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71525" lvl="1">
              <a:spcAft>
                <a:spcPts val="700"/>
              </a:spcAft>
              <a:buClr>
                <a:srgbClr val="231F1F"/>
              </a:buClr>
              <a:buSzPts val="1100"/>
              <a:tabLst>
                <a:tab pos="6391275" algn="l"/>
              </a:tabLst>
            </a:pPr>
            <a:r>
              <a:rPr lang="fr-CA" sz="2000" u="sng" kern="0" dirty="0">
                <a:solidFill>
                  <a:srgbClr val="0070C0"/>
                </a:solidFill>
                <a:latin typeface="Raleway" panose="020B0503030101060003" pitchFamily="34" charset="0"/>
                <a:ea typeface="Raleway" panose="020B0503030101060003" pitchFamily="34" charset="0"/>
                <a:cs typeface="Calibri" panose="020F0502020204030204" pitchFamily="34" charset="0"/>
                <a:hlinkClick r:id="rId4"/>
              </a:rPr>
              <a:t>https://www.youtube.com/watch?v=a89XHTXwu70</a:t>
            </a:r>
            <a:endParaRPr lang="fr-CA" sz="2800" b="1" kern="0" dirty="0">
              <a:effectLst/>
              <a:latin typeface="Raleway" panose="020B0503030101060003" pitchFamily="34" charset="0"/>
              <a:ea typeface="Raleway" panose="020B0503030101060003" pitchFamily="34" charset="0"/>
              <a:cs typeface="Raleway" panose="020B0503030101060003" pitchFamily="34" charset="0"/>
            </a:endParaRPr>
          </a:p>
        </p:txBody>
      </p:sp>
      <p:pic>
        <p:nvPicPr>
          <p:cNvPr id="5" name="Média en ligne 4" descr="Les intolérances">
            <a:hlinkClick r:id="" action="ppaction://media"/>
            <a:extLst>
              <a:ext uri="{FF2B5EF4-FFF2-40B4-BE49-F238E27FC236}">
                <a16:creationId xmlns:a16="http://schemas.microsoft.com/office/drawing/2014/main" id="{4D8FFADC-1544-E14F-BAD3-A0D4CE58D1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52952" y="1992178"/>
            <a:ext cx="5086096" cy="28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1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Atelier 3</a:t>
            </a:r>
            <a:br>
              <a:rPr lang="fr-CA" b="1" dirty="0"/>
            </a:br>
            <a:r>
              <a:rPr lang="fr-CA" b="1" dirty="0"/>
              <a:t>Le piège de l’accommodation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Atelier 1</a:t>
            </a:r>
            <a:br>
              <a:rPr lang="fr-CA" b="1" dirty="0"/>
            </a:br>
            <a:r>
              <a:rPr lang="fr-CA" b="1" dirty="0"/>
              <a:t>L’anxiété de mon enfant: comment l’aider à sortir de sa zone de confort?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13" y="365125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7B36DA-9B9F-437A-AFF4-A7D278C35F63}"/>
              </a:ext>
            </a:extLst>
          </p:cNvPr>
          <p:cNvSpPr txBox="1"/>
          <p:nvPr/>
        </p:nvSpPr>
        <p:spPr>
          <a:xfrm>
            <a:off x="618390" y="1977614"/>
            <a:ext cx="112307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comprendre le concept de l’accommodation;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cibler des comportements d’accommodation que vous utilisez;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remplacer vos comportements d’accommodation par de nouvelles solutions;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discuter avec votre enfant des changements nécessaires.</a:t>
            </a:r>
          </a:p>
        </p:txBody>
      </p:sp>
    </p:spTree>
    <p:extLst>
      <p:ext uri="{BB962C8B-B14F-4D97-AF65-F5344CB8AC3E}">
        <p14:creationId xmlns:p14="http://schemas.microsoft.com/office/powerpoint/2010/main" val="110296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Le piège de l’accommodation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2A775-6EA9-48A5-B9FF-A360C743DF89}"/>
              </a:ext>
            </a:extLst>
          </p:cNvPr>
          <p:cNvSpPr/>
          <p:nvPr/>
        </p:nvSpPr>
        <p:spPr>
          <a:xfrm>
            <a:off x="3587369" y="5424826"/>
            <a:ext cx="562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u="sng" dirty="0">
                <a:solidFill>
                  <a:srgbClr val="0000FF"/>
                </a:solidFill>
                <a:latin typeface="Raleway" panose="020B0503030101060003" pitchFamily="34" charset="0"/>
                <a:ea typeface="Raleway" panose="020B0503030101060003" pitchFamily="34" charset="0"/>
                <a:cs typeface="Calibri" panose="020F0502020204030204" pitchFamily="34" charset="0"/>
                <a:hlinkClick r:id="rId4"/>
              </a:rPr>
              <a:t>https://www.youtube.com/watch?v=4KBGjPVQj_0</a:t>
            </a:r>
            <a:endParaRPr lang="fr-CA" dirty="0"/>
          </a:p>
        </p:txBody>
      </p:sp>
      <p:pic>
        <p:nvPicPr>
          <p:cNvPr id="5" name="Média en ligne 4" descr="Laccommodation parentale, un piège à éviter">
            <a:hlinkClick r:id="" action="ppaction://media"/>
            <a:extLst>
              <a:ext uri="{FF2B5EF4-FFF2-40B4-BE49-F238E27FC236}">
                <a16:creationId xmlns:a16="http://schemas.microsoft.com/office/drawing/2014/main" id="{35DEA8DB-D0C6-7440-A741-E8A6C3A5FE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82568" y="1683458"/>
            <a:ext cx="5626861" cy="31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Atelier 4</a:t>
            </a:r>
            <a:br>
              <a:rPr lang="fr-CA" b="1" dirty="0"/>
            </a:br>
            <a:r>
              <a:rPr lang="fr-CA" b="1" dirty="0"/>
              <a:t>Prévenir l’anxiété au quotidien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8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5EA3D6-C8F8-4ED5-8F17-96C8C1123A33}"/>
              </a:ext>
            </a:extLst>
          </p:cNvPr>
          <p:cNvSpPr txBox="1"/>
          <p:nvPr/>
        </p:nvSpPr>
        <p:spPr>
          <a:xfrm>
            <a:off x="618390" y="1977614"/>
            <a:ext cx="112307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cerner les habitudes de vie aidantes et nuisibles;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découvrir les stratégies de gestion de stress;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mettre en place des moyens pour accompagner votre enfant dans l’utilisation de ses habitudes de vie aidantes et de ses stratégies de gestion de stress;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mieux comprendre et prévenir la pression parentale. </a:t>
            </a:r>
          </a:p>
        </p:txBody>
      </p:sp>
    </p:spTree>
    <p:extLst>
      <p:ext uri="{BB962C8B-B14F-4D97-AF65-F5344CB8AC3E}">
        <p14:creationId xmlns:p14="http://schemas.microsoft.com/office/powerpoint/2010/main" val="75491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 txBox="1">
            <a:spLocks/>
          </p:cNvSpPr>
          <p:nvPr/>
        </p:nvSpPr>
        <p:spPr>
          <a:xfrm>
            <a:off x="931983" y="0"/>
            <a:ext cx="10663991" cy="2004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err="1"/>
              <a:t>Méditation</a:t>
            </a:r>
            <a:r>
              <a:rPr lang="en-US" sz="4100" dirty="0"/>
              <a:t> de la </a:t>
            </a:r>
            <a:r>
              <a:rPr lang="en-US" sz="4100" dirty="0" err="1"/>
              <a:t>montagne</a:t>
            </a:r>
            <a:endParaRPr lang="en-US" sz="3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D56D70-FF2C-423E-B806-0E9E468068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873403" y="1188372"/>
            <a:ext cx="4445194" cy="44451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396633-6B59-4078-A938-7FB37C511F19}"/>
              </a:ext>
            </a:extLst>
          </p:cNvPr>
          <p:cNvSpPr/>
          <p:nvPr/>
        </p:nvSpPr>
        <p:spPr>
          <a:xfrm>
            <a:off x="2983523" y="53464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u="sng" dirty="0">
                <a:solidFill>
                  <a:srgbClr val="0000FF"/>
                </a:solidFill>
                <a:latin typeface="Raleway" panose="020B0503030101060003" pitchFamily="34" charset="0"/>
                <a:ea typeface="Raleway" panose="020B0503030101060003" pitchFamily="34" charset="0"/>
                <a:cs typeface="Calibri" panose="020F0502020204030204" pitchFamily="34" charset="0"/>
                <a:hlinkClick r:id="rId5"/>
              </a:rPr>
              <a:t>https://sante-mentale-jeunesse.usherbrooke.ca/wp-content/uploads/2018/11/Montagne_final.wav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0163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La pression parentale: toujours plus vite, toujours plus, toujours mieux!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2A775-6EA9-48A5-B9FF-A360C743DF89}"/>
              </a:ext>
            </a:extLst>
          </p:cNvPr>
          <p:cNvSpPr/>
          <p:nvPr/>
        </p:nvSpPr>
        <p:spPr>
          <a:xfrm>
            <a:off x="3282569" y="5424826"/>
            <a:ext cx="520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u="sng" dirty="0">
                <a:hlinkClick r:id="rId4"/>
              </a:rPr>
              <a:t>https://www.youtube.com/watch?v=Qdtr60C6YIM</a:t>
            </a:r>
            <a:endParaRPr lang="fr-CA" dirty="0"/>
          </a:p>
        </p:txBody>
      </p:sp>
      <p:pic>
        <p:nvPicPr>
          <p:cNvPr id="5" name="Média en ligne 4" descr="Toujours plus vite  toujours plus  toujours mieux">
            <a:hlinkClick r:id="" action="ppaction://media"/>
            <a:extLst>
              <a:ext uri="{FF2B5EF4-FFF2-40B4-BE49-F238E27FC236}">
                <a16:creationId xmlns:a16="http://schemas.microsoft.com/office/drawing/2014/main" id="{CBFCC679-4881-EF45-97F3-C6263DA80E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3213" y="1885406"/>
            <a:ext cx="5464048" cy="30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66130"/>
            <a:ext cx="9144000" cy="1370539"/>
          </a:xfrm>
        </p:spPr>
        <p:txBody>
          <a:bodyPr>
            <a:noAutofit/>
          </a:bodyPr>
          <a:lstStyle/>
          <a:p>
            <a:r>
              <a:rPr lang="fr-CA" b="1" dirty="0"/>
              <a:t>Atelier 5</a:t>
            </a:r>
            <a:br>
              <a:rPr lang="fr-CA" b="1" dirty="0"/>
            </a:br>
            <a:r>
              <a:rPr lang="fr-CA" b="1" dirty="0"/>
              <a:t>Le réseau social de soutien et le chemin parcouru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B6398E-5E16-458F-88C6-49C9918E435D}"/>
              </a:ext>
            </a:extLst>
          </p:cNvPr>
          <p:cNvSpPr txBox="1"/>
          <p:nvPr/>
        </p:nvSpPr>
        <p:spPr>
          <a:xfrm>
            <a:off x="618390" y="1555586"/>
            <a:ext cx="11230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CA" sz="2800" dirty="0">
              <a:latin typeface="Raleway" panose="020B0503030101060003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connaître l’importance d’un réseau social de soutien;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constater les forces et les limites du réseau social de votre enfant;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cibler des moyens pour aider votre enfant à enrichir ou à entretenir son réseau;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faire le bilan de vos apprentissages et de vos acquis;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mettre en place des stratégies pour prévenir une rechute chez votre enfant.</a:t>
            </a:r>
          </a:p>
        </p:txBody>
      </p:sp>
    </p:spTree>
    <p:extLst>
      <p:ext uri="{BB962C8B-B14F-4D97-AF65-F5344CB8AC3E}">
        <p14:creationId xmlns:p14="http://schemas.microsoft.com/office/powerpoint/2010/main" val="2658883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 txBox="1">
            <a:spLocks/>
          </p:cNvSpPr>
          <p:nvPr/>
        </p:nvSpPr>
        <p:spPr>
          <a:xfrm>
            <a:off x="720968" y="1518511"/>
            <a:ext cx="4311318" cy="2830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Carte du </a:t>
            </a:r>
            <a:r>
              <a:rPr lang="en-US" sz="4000" dirty="0" err="1"/>
              <a:t>réseau</a:t>
            </a:r>
            <a:r>
              <a:rPr lang="en-US" sz="4000" dirty="0"/>
              <a:t> social de </a:t>
            </a:r>
            <a:r>
              <a:rPr lang="en-US" sz="4000" dirty="0" err="1"/>
              <a:t>soutien</a:t>
            </a:r>
            <a:r>
              <a:rPr lang="en-US" sz="4000" dirty="0"/>
              <a:t> de </a:t>
            </a:r>
            <a:r>
              <a:rPr lang="en-US" sz="4000" dirty="0" err="1"/>
              <a:t>votre</a:t>
            </a:r>
            <a:r>
              <a:rPr lang="en-US" sz="4000" dirty="0"/>
              <a:t> enfant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04E101-2F4B-264A-AD11-5661D01F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18" y="136525"/>
            <a:ext cx="5797883" cy="5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40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 txBox="1">
            <a:spLocks/>
          </p:cNvSpPr>
          <p:nvPr/>
        </p:nvSpPr>
        <p:spPr>
          <a:xfrm>
            <a:off x="533399" y="598525"/>
            <a:ext cx="4311318" cy="13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Et après…?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F32331-0AE5-A14B-A990-FD5FD73B4FAF}"/>
              </a:ext>
            </a:extLst>
          </p:cNvPr>
          <p:cNvSpPr txBox="1"/>
          <p:nvPr/>
        </p:nvSpPr>
        <p:spPr>
          <a:xfrm>
            <a:off x="557945" y="2274838"/>
            <a:ext cx="10795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Raleway" panose="020B0503030101060003" pitchFamily="34" charset="0"/>
              </a:rPr>
              <a:t>Des ressources sont disponibles dans votre région :</a:t>
            </a:r>
          </a:p>
          <a:p>
            <a:endParaRPr lang="fr-FR" sz="2800" dirty="0"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CLSC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Organismes communautaires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École de votre enfant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Ligne d’écoute pour les parents : </a:t>
            </a:r>
            <a:r>
              <a:rPr lang="fr-CA" sz="2800" dirty="0">
                <a:solidFill>
                  <a:srgbClr val="2F5CEE"/>
                </a:solidFill>
                <a:latin typeface="Raleway" panose="020B0503030101060003" pitchFamily="34" charset="0"/>
                <a:hlinkClick r:id="rId3"/>
              </a:rPr>
              <a:t>https://www.ligneparents.com/LigneParents </a:t>
            </a:r>
            <a:endParaRPr lang="fr-FR" sz="2800" dirty="0">
              <a:solidFill>
                <a:srgbClr val="2F5CEE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23535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665284" y="1716699"/>
            <a:ext cx="10861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connaître la personne intervenante et les autres membres du groupe;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comprendre le concept de la zone de confort et l’objectif du programme;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cibler des comportements d’évitement chez votre enfant;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comprendre le lien entre les pensées, les émotions et sensations et les comportements;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D’accompagner votre enfant dans la remise en question de certaines pensées à l’aide de questions.</a:t>
            </a:r>
          </a:p>
          <a:p>
            <a:endParaRPr lang="fr-CA" sz="24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66" y="367128"/>
            <a:ext cx="7056913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La zone de </a:t>
            </a:r>
            <a:r>
              <a:rPr lang="en-US" sz="4000" dirty="0" err="1"/>
              <a:t>confort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81DFF-F744-439B-AE24-DB25FE6B7035}"/>
              </a:ext>
            </a:extLst>
          </p:cNvPr>
          <p:cNvSpPr/>
          <p:nvPr/>
        </p:nvSpPr>
        <p:spPr>
          <a:xfrm>
            <a:off x="3951515" y="5114057"/>
            <a:ext cx="392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  <a:hlinkClick r:id="rId4"/>
              </a:rPr>
              <a:t>https://www.youtube.com/watch?v=uTxRd8UfKa0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Média en ligne 4" descr="Élargir sa zone de confort, c'est possible...mais comment?">
            <a:hlinkClick r:id="" action="ppaction://media"/>
            <a:extLst>
              <a:ext uri="{FF2B5EF4-FFF2-40B4-BE49-F238E27FC236}">
                <a16:creationId xmlns:a16="http://schemas.microsoft.com/office/drawing/2014/main" id="{66A76A5E-11FF-FB49-BC3E-DA87FA7789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27459" y="1741992"/>
            <a:ext cx="5589926" cy="31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60" y="581344"/>
            <a:ext cx="1049584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La zone de </a:t>
            </a:r>
            <a:r>
              <a:rPr lang="en-US" sz="4000" dirty="0" err="1"/>
              <a:t>confort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AAB784D9-03DC-447F-B327-A046ED7584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85" y="1906907"/>
            <a:ext cx="6742990" cy="39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60" y="581344"/>
            <a:ext cx="1049584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La zone de </a:t>
            </a:r>
            <a:r>
              <a:rPr lang="en-US" sz="4000" dirty="0" err="1"/>
              <a:t>confort</a:t>
            </a:r>
            <a:r>
              <a:rPr lang="en-US" sz="4000" dirty="0"/>
              <a:t>…</a:t>
            </a:r>
            <a:br>
              <a:rPr lang="en-US" sz="4000" dirty="0"/>
            </a:br>
            <a:r>
              <a:rPr lang="en-US" sz="3200" dirty="0" err="1"/>
              <a:t>lorsqu’on</a:t>
            </a:r>
            <a:r>
              <a:rPr lang="en-US" sz="3200" dirty="0"/>
              <a:t> </a:t>
            </a:r>
            <a:r>
              <a:rPr lang="en-US" sz="3200" dirty="0" err="1"/>
              <a:t>évite</a:t>
            </a:r>
            <a:r>
              <a:rPr lang="en-US" sz="3200" dirty="0"/>
              <a:t> les situations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23C3F1-F81E-B554-27CF-BCABA4C03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68" y="1722537"/>
            <a:ext cx="6593321" cy="45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60" y="581344"/>
            <a:ext cx="1049584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Ma zone de </a:t>
            </a:r>
            <a:r>
              <a:rPr lang="en-US" sz="4000" dirty="0" err="1"/>
              <a:t>confort</a:t>
            </a:r>
            <a:r>
              <a:rPr lang="en-US" sz="4000" dirty="0"/>
              <a:t>…</a:t>
            </a:r>
            <a:br>
              <a:rPr lang="en-US" sz="4000" dirty="0"/>
            </a:br>
            <a:r>
              <a:rPr lang="en-US" sz="3200" dirty="0" err="1"/>
              <a:t>lorsqu’on</a:t>
            </a:r>
            <a:r>
              <a:rPr lang="en-US" sz="3200" dirty="0"/>
              <a:t> </a:t>
            </a:r>
            <a:r>
              <a:rPr lang="en-US" sz="3200" dirty="0" err="1"/>
              <a:t>affronte</a:t>
            </a:r>
            <a:r>
              <a:rPr lang="en-US" sz="3200" dirty="0"/>
              <a:t> les situations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20EF0483-8967-9D16-A275-C2AEFCD7D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87" y="1906907"/>
            <a:ext cx="5762443" cy="41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36" y="365125"/>
            <a:ext cx="101955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Les </a:t>
            </a:r>
            <a:r>
              <a:rPr lang="en-US" sz="4000" dirty="0" err="1"/>
              <a:t>stratégies</a:t>
            </a:r>
            <a:r>
              <a:rPr lang="en-US" sz="4000" dirty="0"/>
              <a:t> </a:t>
            </a:r>
            <a:r>
              <a:rPr lang="en-US" sz="4000" dirty="0" err="1"/>
              <a:t>d’évitement</a:t>
            </a:r>
            <a:r>
              <a:rPr lang="en-US" sz="4000" dirty="0"/>
              <a:t> et </a:t>
            </a:r>
            <a:r>
              <a:rPr lang="en-US" sz="4000" dirty="0" err="1"/>
              <a:t>d’exposition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8E7CE7-E0A1-3289-1F03-8B0DCC66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4" y="2156863"/>
            <a:ext cx="4911969" cy="3173847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DF07C2B6-E76F-0A0A-77A8-BB3C76CF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20" y="2158676"/>
            <a:ext cx="5117122" cy="35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28805"/>
            <a:ext cx="44772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Pour </a:t>
            </a:r>
            <a:r>
              <a:rPr lang="en-US" dirty="0" err="1"/>
              <a:t>élargir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zone de </a:t>
            </a:r>
            <a:r>
              <a:rPr lang="en-US" dirty="0" err="1"/>
              <a:t>confort</a:t>
            </a:r>
            <a:r>
              <a:rPr lang="en-US" dirty="0"/>
              <a:t>, </a:t>
            </a:r>
            <a:r>
              <a:rPr lang="en-US" dirty="0" err="1"/>
              <a:t>votre</a:t>
            </a:r>
            <a:r>
              <a:rPr lang="en-US" dirty="0"/>
              <a:t> enfant </a:t>
            </a:r>
            <a:r>
              <a:rPr lang="en-US" dirty="0" err="1"/>
              <a:t>apprendra</a:t>
            </a:r>
            <a:r>
              <a:rPr lang="en-US" dirty="0"/>
              <a:t> à…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38230" y="3090110"/>
            <a:ext cx="5048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Raleway" panose="020B05030301010600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Reformuler ses pensées;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Réguler ses émotions;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Passer à l’action;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Adopter des habitudes de vie aidantes;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Utiliser des stratégies de gestion de stress;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Nourrir et bien utiliser son réseau social.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0AAC17A-5A89-4B9F-964D-C96A87719DDA}"/>
              </a:ext>
            </a:extLst>
          </p:cNvPr>
          <p:cNvGrpSpPr/>
          <p:nvPr/>
        </p:nvGrpSpPr>
        <p:grpSpPr>
          <a:xfrm>
            <a:off x="5881802" y="369252"/>
            <a:ext cx="6119495" cy="6119495"/>
            <a:chOff x="0" y="0"/>
            <a:chExt cx="6120000" cy="612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9F5F956-2846-4242-A91C-1C2911CB905C}"/>
                </a:ext>
              </a:extLst>
            </p:cNvPr>
            <p:cNvSpPr/>
            <p:nvPr/>
          </p:nvSpPr>
          <p:spPr>
            <a:xfrm>
              <a:off x="0" y="0"/>
              <a:ext cx="6120000" cy="61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DFF9616-8F94-4F73-BE87-E621FD8C204E}"/>
                </a:ext>
              </a:extLst>
            </p:cNvPr>
            <p:cNvSpPr/>
            <p:nvPr/>
          </p:nvSpPr>
          <p:spPr>
            <a:xfrm>
              <a:off x="711161" y="716367"/>
              <a:ext cx="4680000" cy="46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Double flèche horizontale 31">
              <a:extLst>
                <a:ext uri="{FF2B5EF4-FFF2-40B4-BE49-F238E27FC236}">
                  <a16:creationId xmlns:a16="http://schemas.microsoft.com/office/drawing/2014/main" id="{32954F6C-879A-4F61-8D73-93EE674FAC01}"/>
                </a:ext>
              </a:extLst>
            </p:cNvPr>
            <p:cNvSpPr/>
            <p:nvPr/>
          </p:nvSpPr>
          <p:spPr>
            <a:xfrm rot="15015461">
              <a:off x="1876696" y="4094067"/>
              <a:ext cx="339594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Double flèche horizontale 30">
              <a:extLst>
                <a:ext uri="{FF2B5EF4-FFF2-40B4-BE49-F238E27FC236}">
                  <a16:creationId xmlns:a16="http://schemas.microsoft.com/office/drawing/2014/main" id="{47723BB2-5443-46CF-9456-FA8760AC049F}"/>
                </a:ext>
              </a:extLst>
            </p:cNvPr>
            <p:cNvSpPr/>
            <p:nvPr/>
          </p:nvSpPr>
          <p:spPr>
            <a:xfrm rot="17640567">
              <a:off x="814305" y="4052449"/>
              <a:ext cx="3460719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2" name="Double flèche horizontale 29">
              <a:extLst>
                <a:ext uri="{FF2B5EF4-FFF2-40B4-BE49-F238E27FC236}">
                  <a16:creationId xmlns:a16="http://schemas.microsoft.com/office/drawing/2014/main" id="{5FE3AF03-1383-404A-BCE4-5C6F8AB701C4}"/>
                </a:ext>
              </a:extLst>
            </p:cNvPr>
            <p:cNvSpPr/>
            <p:nvPr/>
          </p:nvSpPr>
          <p:spPr>
            <a:xfrm rot="20257214">
              <a:off x="20448" y="2862544"/>
              <a:ext cx="6084202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Double flèche horizontale 28">
              <a:extLst>
                <a:ext uri="{FF2B5EF4-FFF2-40B4-BE49-F238E27FC236}">
                  <a16:creationId xmlns:a16="http://schemas.microsoft.com/office/drawing/2014/main" id="{6F286E87-C8F3-41B2-9680-A0BB284A290D}"/>
                </a:ext>
              </a:extLst>
            </p:cNvPr>
            <p:cNvSpPr/>
            <p:nvPr/>
          </p:nvSpPr>
          <p:spPr>
            <a:xfrm rot="1508947">
              <a:off x="2697" y="2901325"/>
              <a:ext cx="607480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4" name="ZoneTexte 22">
              <a:extLst>
                <a:ext uri="{FF2B5EF4-FFF2-40B4-BE49-F238E27FC236}">
                  <a16:creationId xmlns:a16="http://schemas.microsoft.com/office/drawing/2014/main" id="{1FDBD614-DAA0-46CF-9B83-D124958F8DDA}"/>
                </a:ext>
              </a:extLst>
            </p:cNvPr>
            <p:cNvSpPr txBox="1"/>
            <p:nvPr/>
          </p:nvSpPr>
          <p:spPr>
            <a:xfrm>
              <a:off x="2186611" y="146179"/>
              <a:ext cx="169418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1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 zone de possibilités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43A1120-0372-46C4-A4F5-74EC43193830}"/>
                </a:ext>
              </a:extLst>
            </p:cNvPr>
            <p:cNvSpPr/>
            <p:nvPr/>
          </p:nvSpPr>
          <p:spPr>
            <a:xfrm>
              <a:off x="1459639" y="1436367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8C99C19-825A-4EA8-BC40-97A8247DF4A4}"/>
                </a:ext>
              </a:extLst>
            </p:cNvPr>
            <p:cNvCxnSpPr/>
            <p:nvPr/>
          </p:nvCxnSpPr>
          <p:spPr>
            <a:xfrm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191CB3C-07A5-42D8-8F85-8FF3DAD401F9}"/>
                </a:ext>
              </a:extLst>
            </p:cNvPr>
            <p:cNvCxnSpPr/>
            <p:nvPr/>
          </p:nvCxnSpPr>
          <p:spPr>
            <a:xfrm flipV="1"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78F455A1-9292-447D-A0C8-F02898AFFE31}"/>
                </a:ext>
              </a:extLst>
            </p:cNvPr>
            <p:cNvCxnSpPr/>
            <p:nvPr/>
          </p:nvCxnSpPr>
          <p:spPr>
            <a:xfrm flipV="1">
              <a:off x="3060000" y="3371906"/>
              <a:ext cx="5249" cy="27480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E63D74-722C-4EBC-BD2E-C996FF3951E5}"/>
                </a:ext>
              </a:extLst>
            </p:cNvPr>
            <p:cNvCxnSpPr/>
            <p:nvPr/>
          </p:nvCxnSpPr>
          <p:spPr>
            <a:xfrm>
              <a:off x="0" y="3060000"/>
              <a:ext cx="612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4">
              <a:extLst>
                <a:ext uri="{FF2B5EF4-FFF2-40B4-BE49-F238E27FC236}">
                  <a16:creationId xmlns:a16="http://schemas.microsoft.com/office/drawing/2014/main" id="{EB3F7EF2-363C-4EC9-BA0D-BB4D2600D7DE}"/>
                </a:ext>
              </a:extLst>
            </p:cNvPr>
            <p:cNvSpPr txBox="1"/>
            <p:nvPr/>
          </p:nvSpPr>
          <p:spPr>
            <a:xfrm>
              <a:off x="2344179" y="1800474"/>
              <a:ext cx="144145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1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 zone de confort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ZoneTexte 39">
              <a:extLst>
                <a:ext uri="{FF2B5EF4-FFF2-40B4-BE49-F238E27FC236}">
                  <a16:creationId xmlns:a16="http://schemas.microsoft.com/office/drawing/2014/main" id="{60EEEF84-B001-4446-9A97-16BA2C8A5942}"/>
                </a:ext>
              </a:extLst>
            </p:cNvPr>
            <p:cNvSpPr txBox="1"/>
            <p:nvPr/>
          </p:nvSpPr>
          <p:spPr>
            <a:xfrm>
              <a:off x="2534632" y="885191"/>
              <a:ext cx="1059815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1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Zone de peur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Double flèche horizontale 24">
              <a:extLst>
                <a:ext uri="{FF2B5EF4-FFF2-40B4-BE49-F238E27FC236}">
                  <a16:creationId xmlns:a16="http://schemas.microsoft.com/office/drawing/2014/main" id="{80AC62AD-9DC6-4CE5-82CB-C509B24AC8C5}"/>
                </a:ext>
              </a:extLst>
            </p:cNvPr>
            <p:cNvSpPr/>
            <p:nvPr/>
          </p:nvSpPr>
          <p:spPr>
            <a:xfrm rot="1508947">
              <a:off x="696801" y="2897830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3" name="Double flèche horizontale 34">
              <a:extLst>
                <a:ext uri="{FF2B5EF4-FFF2-40B4-BE49-F238E27FC236}">
                  <a16:creationId xmlns:a16="http://schemas.microsoft.com/office/drawing/2014/main" id="{079D4C96-C603-4CA6-8D82-4EE0485BF549}"/>
                </a:ext>
              </a:extLst>
            </p:cNvPr>
            <p:cNvSpPr/>
            <p:nvPr/>
          </p:nvSpPr>
          <p:spPr>
            <a:xfrm rot="1508947">
              <a:off x="1420670" y="2900632"/>
              <a:ext cx="3235906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4" name="ZoneTexte 15">
              <a:extLst>
                <a:ext uri="{FF2B5EF4-FFF2-40B4-BE49-F238E27FC236}">
                  <a16:creationId xmlns:a16="http://schemas.microsoft.com/office/drawing/2014/main" id="{4F4019D3-E7B2-48A5-83B8-44E6C871FF54}"/>
                </a:ext>
              </a:extLst>
            </p:cNvPr>
            <p:cNvSpPr txBox="1"/>
            <p:nvPr/>
          </p:nvSpPr>
          <p:spPr>
            <a:xfrm rot="1473910">
              <a:off x="162300" y="2166752"/>
              <a:ext cx="230632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Reformuler mes pensées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ZoneTexte 18">
              <a:extLst>
                <a:ext uri="{FF2B5EF4-FFF2-40B4-BE49-F238E27FC236}">
                  <a16:creationId xmlns:a16="http://schemas.microsoft.com/office/drawing/2014/main" id="{2C18B55B-A88C-4681-9910-7C4C07D0658D}"/>
                </a:ext>
              </a:extLst>
            </p:cNvPr>
            <p:cNvSpPr txBox="1"/>
            <p:nvPr/>
          </p:nvSpPr>
          <p:spPr>
            <a:xfrm rot="1479314">
              <a:off x="4336203" y="3879052"/>
              <a:ext cx="124206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Passer à l’action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Double flèche horizontale 25">
              <a:extLst>
                <a:ext uri="{FF2B5EF4-FFF2-40B4-BE49-F238E27FC236}">
                  <a16:creationId xmlns:a16="http://schemas.microsoft.com/office/drawing/2014/main" id="{2BC528EB-C49C-4E21-9324-5CBB2AC165EB}"/>
                </a:ext>
              </a:extLst>
            </p:cNvPr>
            <p:cNvSpPr/>
            <p:nvPr/>
          </p:nvSpPr>
          <p:spPr>
            <a:xfrm rot="20254012">
              <a:off x="728253" y="2859463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7" name="Double flèche horizontale 35">
              <a:extLst>
                <a:ext uri="{FF2B5EF4-FFF2-40B4-BE49-F238E27FC236}">
                  <a16:creationId xmlns:a16="http://schemas.microsoft.com/office/drawing/2014/main" id="{EE173B83-0C8D-412D-890B-BB42A6C7F4EF}"/>
                </a:ext>
              </a:extLst>
            </p:cNvPr>
            <p:cNvSpPr/>
            <p:nvPr/>
          </p:nvSpPr>
          <p:spPr>
            <a:xfrm rot="20257214">
              <a:off x="1452438" y="2850727"/>
              <a:ext cx="3255278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8" name="ZoneTexte 17">
              <a:extLst>
                <a:ext uri="{FF2B5EF4-FFF2-40B4-BE49-F238E27FC236}">
                  <a16:creationId xmlns:a16="http://schemas.microsoft.com/office/drawing/2014/main" id="{407BC492-D667-407E-876F-33917CF6511D}"/>
                </a:ext>
              </a:extLst>
            </p:cNvPr>
            <p:cNvSpPr txBox="1"/>
            <p:nvPr/>
          </p:nvSpPr>
          <p:spPr>
            <a:xfrm rot="20231838">
              <a:off x="122684" y="3577886"/>
              <a:ext cx="275526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Utiliser des stratégies de gestion de stress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ZoneTexte 16">
              <a:extLst>
                <a:ext uri="{FF2B5EF4-FFF2-40B4-BE49-F238E27FC236}">
                  <a16:creationId xmlns:a16="http://schemas.microsoft.com/office/drawing/2014/main" id="{9B1D3CA9-CB4B-49E1-92EE-F2D6A1EC0294}"/>
                </a:ext>
              </a:extLst>
            </p:cNvPr>
            <p:cNvSpPr txBox="1"/>
            <p:nvPr/>
          </p:nvSpPr>
          <p:spPr>
            <a:xfrm rot="20312995">
              <a:off x="4062471" y="2132026"/>
              <a:ext cx="185039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Réguler mes émotions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Double flèche horizontale 26">
              <a:extLst>
                <a:ext uri="{FF2B5EF4-FFF2-40B4-BE49-F238E27FC236}">
                  <a16:creationId xmlns:a16="http://schemas.microsoft.com/office/drawing/2014/main" id="{8ACB8E95-CD03-4B7A-AFC9-55FC79AF1761}"/>
                </a:ext>
              </a:extLst>
            </p:cNvPr>
            <p:cNvSpPr/>
            <p:nvPr/>
          </p:nvSpPr>
          <p:spPr>
            <a:xfrm rot="17640567">
              <a:off x="1388704" y="3826319"/>
              <a:ext cx="2513349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1" name="Double flèche horizontale 37">
              <a:extLst>
                <a:ext uri="{FF2B5EF4-FFF2-40B4-BE49-F238E27FC236}">
                  <a16:creationId xmlns:a16="http://schemas.microsoft.com/office/drawing/2014/main" id="{286C55FC-88D0-4B35-BCA4-F666FF7A9AF3}"/>
                </a:ext>
              </a:extLst>
            </p:cNvPr>
            <p:cNvSpPr/>
            <p:nvPr/>
          </p:nvSpPr>
          <p:spPr>
            <a:xfrm rot="17640567">
              <a:off x="1887550" y="3568580"/>
              <a:ext cx="1749044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2" name="ZoneTexte 19">
              <a:extLst>
                <a:ext uri="{FF2B5EF4-FFF2-40B4-BE49-F238E27FC236}">
                  <a16:creationId xmlns:a16="http://schemas.microsoft.com/office/drawing/2014/main" id="{E8A9E6A6-386B-4F64-A28A-A38BFECCE1FF}"/>
                </a:ext>
              </a:extLst>
            </p:cNvPr>
            <p:cNvSpPr txBox="1"/>
            <p:nvPr/>
          </p:nvSpPr>
          <p:spPr>
            <a:xfrm rot="17627652">
              <a:off x="1043471" y="4460373"/>
              <a:ext cx="266890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Nourrir et utiliser mon réseau social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Double flèche horizontale 27">
              <a:extLst>
                <a:ext uri="{FF2B5EF4-FFF2-40B4-BE49-F238E27FC236}">
                  <a16:creationId xmlns:a16="http://schemas.microsoft.com/office/drawing/2014/main" id="{8E14C6F8-2963-41AF-917B-BB24FD68F441}"/>
                </a:ext>
              </a:extLst>
            </p:cNvPr>
            <p:cNvSpPr/>
            <p:nvPr/>
          </p:nvSpPr>
          <p:spPr>
            <a:xfrm rot="15015461">
              <a:off x="2229750" y="3826498"/>
              <a:ext cx="2502690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4" name="Double flèche horizontale 38">
              <a:extLst>
                <a:ext uri="{FF2B5EF4-FFF2-40B4-BE49-F238E27FC236}">
                  <a16:creationId xmlns:a16="http://schemas.microsoft.com/office/drawing/2014/main" id="{867C8B95-C9B4-447C-8B77-63EF3788C481}"/>
                </a:ext>
              </a:extLst>
            </p:cNvPr>
            <p:cNvSpPr/>
            <p:nvPr/>
          </p:nvSpPr>
          <p:spPr>
            <a:xfrm rot="15015461">
              <a:off x="2497926" y="3543213"/>
              <a:ext cx="1760817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5" name="ZoneTexte 20">
              <a:extLst>
                <a:ext uri="{FF2B5EF4-FFF2-40B4-BE49-F238E27FC236}">
                  <a16:creationId xmlns:a16="http://schemas.microsoft.com/office/drawing/2014/main" id="{2F528570-843C-4B15-806D-7332415B505A}"/>
                </a:ext>
              </a:extLst>
            </p:cNvPr>
            <p:cNvSpPr txBox="1"/>
            <p:nvPr/>
          </p:nvSpPr>
          <p:spPr>
            <a:xfrm rot="4187722">
              <a:off x="2321659" y="4496460"/>
              <a:ext cx="272605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Adopter des habitudes de vie aidantes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188265D8-2EB8-4927-B507-FD8B56B65A1A}"/>
                </a:ext>
              </a:extLst>
            </p:cNvPr>
            <p:cNvSpPr/>
            <p:nvPr/>
          </p:nvSpPr>
          <p:spPr>
            <a:xfrm>
              <a:off x="2759249" y="275990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CA" sz="10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Moi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860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28247282A8946B89C1792E33C9581" ma:contentTypeVersion="10" ma:contentTypeDescription="Crée un document." ma:contentTypeScope="" ma:versionID="0640c496e40da9d853f383bc193a51ce">
  <xsd:schema xmlns:xsd="http://www.w3.org/2001/XMLSchema" xmlns:xs="http://www.w3.org/2001/XMLSchema" xmlns:p="http://schemas.microsoft.com/office/2006/metadata/properties" xmlns:ns2="ebafb6e5-fda8-4f8f-90f6-6bb6cfa2fb73" xmlns:ns3="1001d00d-704d-4116-b30c-8a0869d6c5a2" targetNamespace="http://schemas.microsoft.com/office/2006/metadata/properties" ma:root="true" ma:fieldsID="f2a91648e89e4f23c8ce6c1cf6565f89" ns2:_="" ns3:_="">
    <xsd:import namespace="ebafb6e5-fda8-4f8f-90f6-6bb6cfa2fb73"/>
    <xsd:import namespace="1001d00d-704d-4116-b30c-8a0869d6c5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fb6e5-fda8-4f8f-90f6-6bb6cfa2f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1d00d-704d-4116-b30c-8a0869d6c5a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01d00d-704d-4116-b30c-8a0869d6c5a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FA4120-EB32-4619-B92E-DD4CA6D40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fb6e5-fda8-4f8f-90f6-6bb6cfa2fb73"/>
    <ds:schemaRef ds:uri="1001d00d-704d-4116-b30c-8a0869d6c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F46D5-EF84-4BD2-92E8-CF7C01FFA821}">
  <ds:schemaRefs>
    <ds:schemaRef ds:uri="1001d00d-704d-4116-b30c-8a0869d6c5a2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afb6e5-fda8-4f8f-90f6-6bb6cfa2fb7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855</Words>
  <Application>Microsoft Office PowerPoint</Application>
  <PresentationFormat>Grand écran</PresentationFormat>
  <Paragraphs>146</Paragraphs>
  <Slides>29</Slides>
  <Notes>25</Notes>
  <HiddenSlides>0</HiddenSlides>
  <MMClips>8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Raleway</vt:lpstr>
      <vt:lpstr>Times New Roman</vt:lpstr>
      <vt:lpstr>Wingdings</vt:lpstr>
      <vt:lpstr>Office Theme</vt:lpstr>
      <vt:lpstr>Présentation PowerPoint</vt:lpstr>
      <vt:lpstr>Atelier 1 L’anxiété de mon enfant: comment l’aider à sortir de sa zone de confort? </vt:lpstr>
      <vt:lpstr>Objectifs</vt:lpstr>
      <vt:lpstr>La zone de confort</vt:lpstr>
      <vt:lpstr>La zone de confort</vt:lpstr>
      <vt:lpstr>La zone de confort… lorsqu’on évite les situations</vt:lpstr>
      <vt:lpstr>Ma zone de confort… lorsqu’on affronte les situations</vt:lpstr>
      <vt:lpstr>Les stratégies d’évitement et d’exposition</vt:lpstr>
      <vt:lpstr>Pour élargir sa zone de confort, votre enfant apprendra à… </vt:lpstr>
      <vt:lpstr>Qu’est-ce qui se passe à l’intérieur?</vt:lpstr>
      <vt:lpstr>Atelier 2 Et moi, qu’est-ce que ça me fait vivre? </vt:lpstr>
      <vt:lpstr>Objectifs</vt:lpstr>
      <vt:lpstr>Introduction à la pleine conscience </vt:lpstr>
      <vt:lpstr>Respiration en pleine conscience </vt:lpstr>
      <vt:lpstr>La pleine conscience,  un outil essentiel</vt:lpstr>
      <vt:lpstr>Les émotions</vt:lpstr>
      <vt:lpstr>Moi, un modèle?</vt:lpstr>
      <vt:lpstr>Les intolérances… des lunettes qui déforment la réalité! </vt:lpstr>
      <vt:lpstr>Atelier 3 Le piège de l’accommodation</vt:lpstr>
      <vt:lpstr>Objectifs</vt:lpstr>
      <vt:lpstr>Le piège de l’accommodation</vt:lpstr>
      <vt:lpstr>Atelier 4 Prévenir l’anxiété au quotidien</vt:lpstr>
      <vt:lpstr>Objectifs</vt:lpstr>
      <vt:lpstr>Présentation PowerPoint</vt:lpstr>
      <vt:lpstr>La pression parentale: toujours plus vite, toujours plus, toujours mieux!</vt:lpstr>
      <vt:lpstr>Atelier 5 Le réseau social de soutien et le chemin parcouru</vt:lpstr>
      <vt:lpstr>Objectifs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Joelle Lepage</cp:lastModifiedBy>
  <cp:revision>155</cp:revision>
  <dcterms:created xsi:type="dcterms:W3CDTF">2019-08-01T17:41:17Z</dcterms:created>
  <dcterms:modified xsi:type="dcterms:W3CDTF">2023-03-10T17:46:08Z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0x0101009BC28247282A8946B89C1792E33C9581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