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sldIdLst>
    <p:sldId id="307" r:id="rId5"/>
    <p:sldId id="261" r:id="rId6"/>
    <p:sldId id="267" r:id="rId7"/>
    <p:sldId id="325" r:id="rId8"/>
    <p:sldId id="343" r:id="rId9"/>
    <p:sldId id="347" r:id="rId10"/>
    <p:sldId id="348" r:id="rId11"/>
    <p:sldId id="349" r:id="rId12"/>
    <p:sldId id="339" r:id="rId13"/>
    <p:sldId id="321" r:id="rId14"/>
    <p:sldId id="329" r:id="rId15"/>
    <p:sldId id="332" r:id="rId16"/>
    <p:sldId id="320" r:id="rId17"/>
    <p:sldId id="326" r:id="rId18"/>
    <p:sldId id="322" r:id="rId19"/>
    <p:sldId id="341" r:id="rId20"/>
    <p:sldId id="342" r:id="rId21"/>
    <p:sldId id="331" r:id="rId22"/>
    <p:sldId id="333" r:id="rId23"/>
    <p:sldId id="33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lle Lepage" initials="JL" lastIdx="3" clrIdx="0">
    <p:extLst>
      <p:ext uri="{19B8F6BF-5375-455C-9EA6-DF929625EA0E}">
        <p15:presenceInfo xmlns:p15="http://schemas.microsoft.com/office/powerpoint/2012/main" userId="S-1-5-21-573346475-2301630103-2348164595-1517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CEE"/>
    <a:srgbClr val="7FE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08"/>
    <p:restoredTop sz="96125" autoAdjust="0"/>
  </p:normalViewPr>
  <p:slideViewPr>
    <p:cSldViewPr snapToGrid="0" snapToObjects="1">
      <p:cViewPr varScale="1">
        <p:scale>
          <a:sx n="81" d="100"/>
          <a:sy n="81" d="100"/>
        </p:scale>
        <p:origin x="102" y="2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E4D95-9788-2742-B5F7-8804EEB19402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42458-EA61-BD4A-87B6-C76BC5BDA1C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7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29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08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69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06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93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5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4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48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34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38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0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35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28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32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73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42458-EA61-BD4A-87B6-C76BC5BDA1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4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svg"/><Relationship Id="rId21" Type="http://schemas.openxmlformats.org/officeDocument/2006/relationships/image" Target="../media/image29.svg"/><Relationship Id="rId34" Type="http://schemas.openxmlformats.org/officeDocument/2006/relationships/image" Target="../media/image42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3.svg"/><Relationship Id="rId33" Type="http://schemas.openxmlformats.org/officeDocument/2006/relationships/image" Target="../media/image41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31" Type="http://schemas.openxmlformats.org/officeDocument/2006/relationships/image" Target="../media/image39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svg"/><Relationship Id="rId30" Type="http://schemas.openxmlformats.org/officeDocument/2006/relationships/image" Target="../media/image38.png"/><Relationship Id="rId35" Type="http://schemas.openxmlformats.org/officeDocument/2006/relationships/image" Target="../media/image43.svg"/><Relationship Id="rId8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2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Slide_Texture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9B891-1C7A-D74D-BCC9-A235ED5CA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C34DBC7-D519-1449-989F-F8DC494259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0088" y="1904684"/>
            <a:ext cx="3928449" cy="11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5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D72870-C2AC-7C4B-9812-81CD99198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588DF-BD35-8846-9B31-C2A7C539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BC2B0EE-2389-1B46-81D4-383338BE2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7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C24290-9982-DB42-BFFB-8B8382E30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4426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19B03C-C66B-D743-AED5-B138F080B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7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85A72D-F956-044F-B0BD-A9E64189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285319-A7C3-EA45-AD01-2C8B65D4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873877F-8937-5547-8917-ACFFAB476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43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AA7A55-9C27-A043-9FD2-63CFC2A6B4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F93F22D-DDC2-AB45-89FE-8F96906B03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9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73CE6B-6AB0-E749-A595-F3A55AB75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F77FF-B294-EE41-9900-3A32826F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49B4A-93D8-684A-995C-13C182A0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BD6FF40-F170-4440-ABB6-054606168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50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41F2A76-EA04-3641-AF52-880551056A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AD42B7-E6AB-7249-90D5-3008A01A4C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20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nd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8610600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B87729E-993A-294A-BBB8-F6D1D38D02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96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texture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1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33C66C-D91C-974D-8A92-97E6683304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D4C8A-85D4-5043-BEF5-8A2D534C7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02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raphic 249">
            <a:extLst>
              <a:ext uri="{FF2B5EF4-FFF2-40B4-BE49-F238E27FC236}">
                <a16:creationId xmlns:a16="http://schemas.microsoft.com/office/drawing/2014/main" id="{4C235A39-4C0A-5C46-A282-E8CFC7991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4129" y="4311366"/>
            <a:ext cx="720000" cy="720000"/>
          </a:xfrm>
          <a:prstGeom prst="rect">
            <a:avLst/>
          </a:prstGeom>
        </p:spPr>
      </p:pic>
      <p:pic>
        <p:nvPicPr>
          <p:cNvPr id="252" name="Graphic 251">
            <a:extLst>
              <a:ext uri="{FF2B5EF4-FFF2-40B4-BE49-F238E27FC236}">
                <a16:creationId xmlns:a16="http://schemas.microsoft.com/office/drawing/2014/main" id="{4503AF7B-36B3-664D-8EF6-DA145CD248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4405" y="4311366"/>
            <a:ext cx="720000" cy="720000"/>
          </a:xfrm>
          <a:prstGeom prst="rect">
            <a:avLst/>
          </a:prstGeom>
        </p:spPr>
      </p:pic>
      <p:pic>
        <p:nvPicPr>
          <p:cNvPr id="254" name="Graphic 253">
            <a:extLst>
              <a:ext uri="{FF2B5EF4-FFF2-40B4-BE49-F238E27FC236}">
                <a16:creationId xmlns:a16="http://schemas.microsoft.com/office/drawing/2014/main" id="{FE660C18-B577-314F-80F6-589EDC4EF7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8177" y="4311366"/>
            <a:ext cx="720000" cy="720000"/>
          </a:xfrm>
          <a:prstGeom prst="rect">
            <a:avLst/>
          </a:prstGeom>
        </p:spPr>
      </p:pic>
      <p:pic>
        <p:nvPicPr>
          <p:cNvPr id="256" name="Graphic 255">
            <a:extLst>
              <a:ext uri="{FF2B5EF4-FFF2-40B4-BE49-F238E27FC236}">
                <a16:creationId xmlns:a16="http://schemas.microsoft.com/office/drawing/2014/main" id="{ACF60A9D-9A27-A447-A681-753735C8BA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9204" y="4311366"/>
            <a:ext cx="720000" cy="720000"/>
          </a:xfrm>
          <a:prstGeom prst="rect">
            <a:avLst/>
          </a:prstGeom>
        </p:spPr>
      </p:pic>
      <p:pic>
        <p:nvPicPr>
          <p:cNvPr id="258" name="Graphic 257">
            <a:extLst>
              <a:ext uri="{FF2B5EF4-FFF2-40B4-BE49-F238E27FC236}">
                <a16:creationId xmlns:a16="http://schemas.microsoft.com/office/drawing/2014/main" id="{2F4B4CF8-21F7-704C-9582-0DE788BD69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04129" y="3230218"/>
            <a:ext cx="720000" cy="720000"/>
          </a:xfrm>
          <a:prstGeom prst="rect">
            <a:avLst/>
          </a:prstGeom>
        </p:spPr>
      </p:pic>
      <p:pic>
        <p:nvPicPr>
          <p:cNvPr id="260" name="Graphic 259">
            <a:extLst>
              <a:ext uri="{FF2B5EF4-FFF2-40B4-BE49-F238E27FC236}">
                <a16:creationId xmlns:a16="http://schemas.microsoft.com/office/drawing/2014/main" id="{AF66BA95-875E-C541-BFA4-98589FE26A2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81153" y="3230218"/>
            <a:ext cx="720000" cy="720000"/>
          </a:xfrm>
          <a:prstGeom prst="rect">
            <a:avLst/>
          </a:prstGeom>
        </p:spPr>
      </p:pic>
      <p:pic>
        <p:nvPicPr>
          <p:cNvPr id="262" name="Graphic 261">
            <a:extLst>
              <a:ext uri="{FF2B5EF4-FFF2-40B4-BE49-F238E27FC236}">
                <a16:creationId xmlns:a16="http://schemas.microsoft.com/office/drawing/2014/main" id="{783A8F80-503E-B148-8616-8C7220A1DB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58177" y="3230218"/>
            <a:ext cx="720000" cy="720000"/>
          </a:xfrm>
          <a:prstGeom prst="rect">
            <a:avLst/>
          </a:prstGeom>
        </p:spPr>
      </p:pic>
      <p:pic>
        <p:nvPicPr>
          <p:cNvPr id="264" name="Graphic 263">
            <a:extLst>
              <a:ext uri="{FF2B5EF4-FFF2-40B4-BE49-F238E27FC236}">
                <a16:creationId xmlns:a16="http://schemas.microsoft.com/office/drawing/2014/main" id="{871E8B32-0775-AA4A-94A9-B2A1C629C3F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99204" y="3230218"/>
            <a:ext cx="720000" cy="720000"/>
          </a:xfrm>
          <a:prstGeom prst="rect">
            <a:avLst/>
          </a:prstGeom>
        </p:spPr>
      </p:pic>
      <p:pic>
        <p:nvPicPr>
          <p:cNvPr id="266" name="Graphic 265">
            <a:extLst>
              <a:ext uri="{FF2B5EF4-FFF2-40B4-BE49-F238E27FC236}">
                <a16:creationId xmlns:a16="http://schemas.microsoft.com/office/drawing/2014/main" id="{B7B6931D-FAC8-A944-B91D-314F02A7F7F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99204" y="5392514"/>
            <a:ext cx="720000" cy="720000"/>
          </a:xfrm>
          <a:prstGeom prst="rect">
            <a:avLst/>
          </a:prstGeom>
        </p:spPr>
      </p:pic>
      <p:pic>
        <p:nvPicPr>
          <p:cNvPr id="270" name="Graphic 269">
            <a:extLst>
              <a:ext uri="{FF2B5EF4-FFF2-40B4-BE49-F238E27FC236}">
                <a16:creationId xmlns:a16="http://schemas.microsoft.com/office/drawing/2014/main" id="{A5CB98A2-6538-7743-A938-15A1AE46271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658177" y="5392514"/>
            <a:ext cx="720000" cy="720000"/>
          </a:xfrm>
          <a:prstGeom prst="rect">
            <a:avLst/>
          </a:prstGeom>
        </p:spPr>
      </p:pic>
      <p:pic>
        <p:nvPicPr>
          <p:cNvPr id="272" name="Graphic 271">
            <a:extLst>
              <a:ext uri="{FF2B5EF4-FFF2-40B4-BE49-F238E27FC236}">
                <a16:creationId xmlns:a16="http://schemas.microsoft.com/office/drawing/2014/main" id="{A8529D77-8C54-BC46-849B-25B4EC1AB35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481153" y="5356514"/>
            <a:ext cx="720000" cy="720000"/>
          </a:xfrm>
          <a:prstGeom prst="rect">
            <a:avLst/>
          </a:prstGeom>
        </p:spPr>
      </p:pic>
      <p:pic>
        <p:nvPicPr>
          <p:cNvPr id="274" name="Graphic 273">
            <a:extLst>
              <a:ext uri="{FF2B5EF4-FFF2-40B4-BE49-F238E27FC236}">
                <a16:creationId xmlns:a16="http://schemas.microsoft.com/office/drawing/2014/main" id="{40EF11EA-A3F4-0646-87B7-F220550C9FA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304129" y="5392514"/>
            <a:ext cx="720000" cy="720000"/>
          </a:xfrm>
          <a:prstGeom prst="rect">
            <a:avLst/>
          </a:prstGeom>
        </p:spPr>
      </p:pic>
      <p:pic>
        <p:nvPicPr>
          <p:cNvPr id="276" name="Graphic 275">
            <a:extLst>
              <a:ext uri="{FF2B5EF4-FFF2-40B4-BE49-F238E27FC236}">
                <a16:creationId xmlns:a16="http://schemas.microsoft.com/office/drawing/2014/main" id="{CD4119E3-C2C1-EB4B-A25C-8AF07D0B332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971121" y="1267852"/>
            <a:ext cx="1555200" cy="1080000"/>
          </a:xfrm>
          <a:prstGeom prst="rect">
            <a:avLst/>
          </a:prstGeom>
        </p:spPr>
      </p:pic>
      <p:pic>
        <p:nvPicPr>
          <p:cNvPr id="278" name="Graphic 277">
            <a:extLst>
              <a:ext uri="{FF2B5EF4-FFF2-40B4-BE49-F238E27FC236}">
                <a16:creationId xmlns:a16="http://schemas.microsoft.com/office/drawing/2014/main" id="{9BE3D580-2065-9746-9B71-926D77A3E08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222440" y="1267852"/>
            <a:ext cx="1080000" cy="1080000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6F1D18DF-744F-A841-A3CE-DF8C7FDF0803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257759" y="1267852"/>
            <a:ext cx="1296000" cy="1080000"/>
          </a:xfrm>
          <a:prstGeom prst="rect">
            <a:avLst/>
          </a:prstGeom>
        </p:spPr>
      </p:pic>
      <p:pic>
        <p:nvPicPr>
          <p:cNvPr id="282" name="Graphic 281">
            <a:extLst>
              <a:ext uri="{FF2B5EF4-FFF2-40B4-BE49-F238E27FC236}">
                <a16:creationId xmlns:a16="http://schemas.microsoft.com/office/drawing/2014/main" id="{5710505C-A079-C640-8BEB-01AC57FE309C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509078" y="1267852"/>
            <a:ext cx="1080000" cy="1080000"/>
          </a:xfrm>
          <a:prstGeom prst="rect">
            <a:avLst/>
          </a:prstGeom>
        </p:spPr>
      </p:pic>
      <p:pic>
        <p:nvPicPr>
          <p:cNvPr id="284" name="Graphic 283">
            <a:extLst>
              <a:ext uri="{FF2B5EF4-FFF2-40B4-BE49-F238E27FC236}">
                <a16:creationId xmlns:a16="http://schemas.microsoft.com/office/drawing/2014/main" id="{0C9A79A9-CE9B-0946-B9E7-354CD0872CB0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760397" y="12678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9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B74A4-2C42-A648-AD03-05EBBB84E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4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Dark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E675E-53CF-3A44-9759-13DD1BEF3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9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0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2AF0B2-0154-4249-9B24-EC39A7749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5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F0C9A2-DBB8-A240-AAC3-53022231D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7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2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_Textur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82C3E-D7DE-3E41-B8E1-63CA6DF62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4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8090C-C2C7-B64D-8F52-FE06616A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7AAD5F5-9DAB-3C45-9D0E-89252CB8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7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6" r:id="rId2"/>
    <p:sldLayoutId id="2147483667" r:id="rId3"/>
    <p:sldLayoutId id="2147483670" r:id="rId4"/>
    <p:sldLayoutId id="2147483661" r:id="rId5"/>
    <p:sldLayoutId id="2147483662" r:id="rId6"/>
    <p:sldLayoutId id="2147483668" r:id="rId7"/>
    <p:sldLayoutId id="2147483649" r:id="rId8"/>
    <p:sldLayoutId id="2147483658" r:id="rId9"/>
    <p:sldLayoutId id="2147483669" r:id="rId10"/>
    <p:sldLayoutId id="2147483650" r:id="rId11"/>
    <p:sldLayoutId id="2147483660" r:id="rId12"/>
    <p:sldLayoutId id="2147483652" r:id="rId13"/>
    <p:sldLayoutId id="2147483663" r:id="rId14"/>
    <p:sldLayoutId id="2147483654" r:id="rId15"/>
    <p:sldLayoutId id="2147483657" r:id="rId16"/>
    <p:sldLayoutId id="2147483664" r:id="rId17"/>
    <p:sldLayoutId id="2147483659" r:id="rId18"/>
    <p:sldLayoutId id="2147483665" r:id="rId19"/>
    <p:sldLayoutId id="2147483671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5CE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5C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5C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5C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YMKGjN67HzU?feature=oembed" TargetMode="External"/><Relationship Id="rId6" Type="http://schemas.openxmlformats.org/officeDocument/2006/relationships/image" Target="../media/image52.gif"/><Relationship Id="rId5" Type="http://schemas.openxmlformats.org/officeDocument/2006/relationships/image" Target="../media/image51.jpeg"/><Relationship Id="rId4" Type="http://schemas.openxmlformats.org/officeDocument/2006/relationships/hyperlink" Target="https://www.youtube.com/watch?v=YMKGjN67Hz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_NC86pJWA7k?feature=oembed" TargetMode="External"/><Relationship Id="rId5" Type="http://schemas.openxmlformats.org/officeDocument/2006/relationships/image" Target="../media/image53.jpeg"/><Relationship Id="rId4" Type="http://schemas.openxmlformats.org/officeDocument/2006/relationships/hyperlink" Target="https://www.youtube.com/watch?v=_NC86pJWA7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5" Type="http://schemas.openxmlformats.org/officeDocument/2006/relationships/hyperlink" Target="https://sante-mentale-jeunesse.usherbrooke.ca/wp-content/uploads/2018/11/Respiration-tu_final.wav" TargetMode="Externa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hyperlink" Target="https://sante-mentale-jeunesse.usherbrooke.ca/wp-content/uploads/2018/12/Final-GPS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a89XHTXwu70?feature=oembed" TargetMode="External"/><Relationship Id="rId5" Type="http://schemas.openxmlformats.org/officeDocument/2006/relationships/image" Target="../media/image56.jpeg"/><Relationship Id="rId4" Type="http://schemas.openxmlformats.org/officeDocument/2006/relationships/hyperlink" Target="https://www.youtube.com/watch?v=a89XHTXwu7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4KBGjPVQj_0?feature=oembed" TargetMode="External"/><Relationship Id="rId5" Type="http://schemas.openxmlformats.org/officeDocument/2006/relationships/image" Target="../media/image57.jpeg"/><Relationship Id="rId4" Type="http://schemas.openxmlformats.org/officeDocument/2006/relationships/hyperlink" Target="https://www.youtube.com/watch?v=4KBGjPVQj_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gneparents.com/LigneParent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uTxRd8UfKa0?feature=oembed" TargetMode="External"/><Relationship Id="rId5" Type="http://schemas.openxmlformats.org/officeDocument/2006/relationships/image" Target="../media/image45.jpeg"/><Relationship Id="rId4" Type="http://schemas.openxmlformats.org/officeDocument/2006/relationships/hyperlink" Target="https://www.youtube.com/watch?v=uTxRd8UfKa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28360"/>
            <a:ext cx="12192000" cy="929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DCA15F3-8940-4A4F-A15E-D84E193AFD17}"/>
              </a:ext>
            </a:extLst>
          </p:cNvPr>
          <p:cNvSpPr txBox="1"/>
          <p:nvPr/>
        </p:nvSpPr>
        <p:spPr>
          <a:xfrm>
            <a:off x="3309085" y="6070014"/>
            <a:ext cx="706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rgbClr val="2F5CEE"/>
                </a:solidFill>
              </a:rPr>
              <a:t>Expédition+ - Volet </a:t>
            </a:r>
            <a:r>
              <a:rPr lang="fr-CA" sz="3600" b="1" i="1" dirty="0">
                <a:solidFill>
                  <a:srgbClr val="2F5CEE"/>
                </a:solidFill>
              </a:rPr>
              <a:t>parents</a:t>
            </a:r>
            <a:endParaRPr lang="fr-CA" sz="3600" b="1" dirty="0">
              <a:solidFill>
                <a:srgbClr val="2F5C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6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72" y="505127"/>
            <a:ext cx="4471739" cy="200446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Qu’est-ce</a:t>
            </a:r>
            <a:r>
              <a:rPr lang="en-US" sz="4000" dirty="0"/>
              <a:t> qui se </a:t>
            </a:r>
            <a:r>
              <a:rPr lang="en-US" sz="4000" dirty="0" err="1"/>
              <a:t>passe</a:t>
            </a:r>
            <a:r>
              <a:rPr lang="en-US" sz="4000" dirty="0"/>
              <a:t> à </a:t>
            </a:r>
            <a:r>
              <a:rPr lang="en-US" sz="4000" dirty="0" err="1"/>
              <a:t>l’intérieur</a:t>
            </a:r>
            <a:r>
              <a:rPr lang="en-US" sz="4000" dirty="0"/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DC0528-3FE6-4CBD-8A03-1732F5824ECA}"/>
              </a:ext>
            </a:extLst>
          </p:cNvPr>
          <p:cNvSpPr/>
          <p:nvPr/>
        </p:nvSpPr>
        <p:spPr>
          <a:xfrm>
            <a:off x="1090547" y="5096598"/>
            <a:ext cx="3914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u="sng" dirty="0">
                <a:solidFill>
                  <a:srgbClr val="0000FF"/>
                </a:solidFill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  <a:hlinkClick r:id="rId4"/>
              </a:rPr>
              <a:t>https://www.youtube.com/watch?v=YMKGjN67HzU</a:t>
            </a:r>
            <a:endParaRPr lang="fr-CA" dirty="0"/>
          </a:p>
        </p:txBody>
      </p:sp>
      <p:pic>
        <p:nvPicPr>
          <p:cNvPr id="5" name="Média en ligne 4" descr="Quand nos perceptions nous jouent des tours">
            <a:hlinkClick r:id="" action="ppaction://media"/>
            <a:extLst>
              <a:ext uri="{FF2B5EF4-FFF2-40B4-BE49-F238E27FC236}">
                <a16:creationId xmlns:a16="http://schemas.microsoft.com/office/drawing/2014/main" id="{293C9C17-0B4C-CA4F-9945-13991FC315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78853" y="2665667"/>
            <a:ext cx="4026284" cy="2274850"/>
          </a:xfrm>
          <a:prstGeom prst="rect">
            <a:avLst/>
          </a:prstGeom>
        </p:spPr>
      </p:pic>
      <p:pic>
        <p:nvPicPr>
          <p:cNvPr id="7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59E1BA88-5526-EF60-756D-3D43A20D7B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484" y="597552"/>
            <a:ext cx="7553478" cy="566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8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>
            <a:extLst>
              <a:ext uri="{FF2B5EF4-FFF2-40B4-BE49-F238E27FC236}">
                <a16:creationId xmlns:a16="http://schemas.microsoft.com/office/drawing/2014/main" id="{1F8C14DF-FF51-F946-BE6E-3809C21533BC}"/>
              </a:ext>
            </a:extLst>
          </p:cNvPr>
          <p:cNvSpPr/>
          <p:nvPr/>
        </p:nvSpPr>
        <p:spPr>
          <a:xfrm>
            <a:off x="3810001" y="0"/>
            <a:ext cx="5524500" cy="6857999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28575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3D1C51-6AA4-4540-9F76-BC1EC15F0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1" y="4342868"/>
            <a:ext cx="9144000" cy="1370539"/>
          </a:xfrm>
        </p:spPr>
        <p:txBody>
          <a:bodyPr>
            <a:normAutofit fontScale="90000"/>
          </a:bodyPr>
          <a:lstStyle/>
          <a:p>
            <a:r>
              <a:rPr lang="fr-CA" b="1" dirty="0"/>
              <a:t>Atelier 2</a:t>
            </a:r>
            <a:br>
              <a:rPr lang="fr-CA" b="1" dirty="0"/>
            </a:br>
            <a:r>
              <a:rPr lang="fr-CA" b="1" dirty="0"/>
              <a:t>Le piège de l’accommodation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9F2EC48-5E6E-B943-BA01-3769B7BC5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531" y="914400"/>
            <a:ext cx="6886937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29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813" y="156117"/>
            <a:ext cx="299586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Objectifs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4F426A0-FCE9-6E41-9E84-C7225E5F9C6A}"/>
              </a:ext>
            </a:extLst>
          </p:cNvPr>
          <p:cNvSpPr/>
          <p:nvPr/>
        </p:nvSpPr>
        <p:spPr>
          <a:xfrm>
            <a:off x="1000436" y="1974150"/>
            <a:ext cx="1005588" cy="9393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F7B36DA-9B9F-437A-AFF4-A7D278C35F63}"/>
              </a:ext>
            </a:extLst>
          </p:cNvPr>
          <p:cNvSpPr txBox="1"/>
          <p:nvPr/>
        </p:nvSpPr>
        <p:spPr>
          <a:xfrm>
            <a:off x="618390" y="1611850"/>
            <a:ext cx="1123070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latin typeface="Raleway" panose="020B0503030101060003" pitchFamily="34" charset="0"/>
              </a:rPr>
              <a:t>À la fin de l’atelier, vous serez en mesure :</a:t>
            </a:r>
          </a:p>
          <a:p>
            <a:endParaRPr lang="fr-CA" sz="2400" dirty="0">
              <a:latin typeface="Raleway" panose="020B05030301010600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800" dirty="0">
                <a:latin typeface="Raleway" panose="020B0503030101060003" pitchFamily="34" charset="0"/>
              </a:rPr>
              <a:t>De connaître la pleine conscience et ses bienfaits;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800" dirty="0">
                <a:latin typeface="Raleway" panose="020B0503030101060003" pitchFamily="34" charset="0"/>
              </a:rPr>
              <a:t>De cerner le type d’intolérance de votre enfant;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800" dirty="0">
                <a:latin typeface="Raleway" panose="020B0503030101060003" pitchFamily="34" charset="0"/>
              </a:rPr>
              <a:t>De comprendre le concept de l’accommodation;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800" dirty="0">
                <a:latin typeface="Raleway" panose="020B0503030101060003" pitchFamily="34" charset="0"/>
              </a:rPr>
              <a:t>De cibler des comportements d’accommodation que vous utilisez;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800" dirty="0">
                <a:latin typeface="Raleway" panose="020B0503030101060003" pitchFamily="34" charset="0"/>
              </a:rPr>
              <a:t>De remplacer vos comportements d’accommodation par de nouvelles solutions;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800" dirty="0">
                <a:latin typeface="Raleway" panose="020B0503030101060003" pitchFamily="34" charset="0"/>
              </a:rPr>
              <a:t>De discuter avec votre enfant des changements nécessaires.</a:t>
            </a:r>
          </a:p>
        </p:txBody>
      </p:sp>
    </p:spTree>
    <p:extLst>
      <p:ext uri="{BB962C8B-B14F-4D97-AF65-F5344CB8AC3E}">
        <p14:creationId xmlns:p14="http://schemas.microsoft.com/office/powerpoint/2010/main" val="1102963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409968"/>
            <a:ext cx="10820402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Introduction à la </a:t>
            </a:r>
            <a:r>
              <a:rPr lang="en-US" sz="4000" dirty="0" err="1"/>
              <a:t>pleine</a:t>
            </a:r>
            <a:r>
              <a:rPr lang="en-US" sz="4000" dirty="0"/>
              <a:t> conscience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33232" y="5359308"/>
            <a:ext cx="6525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400" u="sng" dirty="0">
                <a:solidFill>
                  <a:srgbClr val="2F5CEE"/>
                </a:solidFill>
                <a:hlinkClick r:id="rId4"/>
              </a:rPr>
              <a:t>https://www.youtube.com/watch?v=_NC86pJWA7k</a:t>
            </a:r>
            <a:endParaRPr lang="fr-CA" sz="1400" u="sng" dirty="0">
              <a:solidFill>
                <a:srgbClr val="2F5CEE"/>
              </a:solidFill>
            </a:endParaRPr>
          </a:p>
        </p:txBody>
      </p:sp>
      <p:pic>
        <p:nvPicPr>
          <p:cNvPr id="2" name="Média en ligne 1" descr="En un mot avec Christophe André : la pleine conscience">
            <a:hlinkClick r:id="" action="ppaction://media"/>
            <a:extLst>
              <a:ext uri="{FF2B5EF4-FFF2-40B4-BE49-F238E27FC236}">
                <a16:creationId xmlns:a16="http://schemas.microsoft.com/office/drawing/2014/main" id="{54EB6AF4-2041-EC4A-9B20-744E38EB5A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010408" y="1415735"/>
            <a:ext cx="6171184" cy="348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2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3" y="566622"/>
            <a:ext cx="10345617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Respiration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pleine</a:t>
            </a:r>
            <a:r>
              <a:rPr lang="en-US" sz="4000" dirty="0"/>
              <a:t> conscience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D91DA5A-11B2-8D42-B816-FD58A146E7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3873403" y="1188372"/>
            <a:ext cx="4445194" cy="44451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2AFE8A-891C-476E-97AD-10192AA57360}"/>
              </a:ext>
            </a:extLst>
          </p:cNvPr>
          <p:cNvSpPr/>
          <p:nvPr/>
        </p:nvSpPr>
        <p:spPr>
          <a:xfrm>
            <a:off x="3048000" y="53464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CA" dirty="0">
                <a:hlinkClick r:id="rId5"/>
              </a:rPr>
              <a:t>https://sante-mentale-jeunesse.usherbrooke.ca/wp-content/uploads/2018/11/Respiration-tu_final.wav</a:t>
            </a:r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3319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C3131F-8674-884B-A69A-FA44DF50304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9970" y="3484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CA" sz="4000" dirty="0"/>
              <a:t>La pleine conscience, </a:t>
            </a:r>
            <a:br>
              <a:rPr lang="fr-CA" sz="4000" dirty="0"/>
            </a:br>
            <a:r>
              <a:rPr lang="fr-CA" sz="4000" dirty="0"/>
              <a:t>un outil essentiel</a:t>
            </a:r>
            <a:endParaRPr lang="fr-CA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29AB8-9C27-AA4D-8C06-AA273771F19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5B74D-6A0D-CF46-9BFB-933D6D9953E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9970" y="1451073"/>
            <a:ext cx="2791730" cy="36138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1F10D60-E311-A143-A56F-3F027A6B06B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975100" y="1956365"/>
            <a:ext cx="6934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>
                <a:latin typeface="Raleway" panose="020B0503030101060003" pitchFamily="34" charset="0"/>
              </a:rPr>
              <a:t>Pour aller plus loin… </a:t>
            </a:r>
          </a:p>
          <a:p>
            <a:pPr algn="just"/>
            <a:endParaRPr lang="fr-FR" sz="2400" b="1" dirty="0">
              <a:latin typeface="Raleway" panose="020B0503030101060003" pitchFamily="34" charset="0"/>
            </a:endParaRPr>
          </a:p>
          <a:p>
            <a:pPr marL="355600" lvl="2" indent="-355600" algn="just">
              <a:buFont typeface="Wingdings" panose="05000000000000000000" pitchFamily="2" charset="2"/>
              <a:buChar char="ü"/>
            </a:pPr>
            <a:r>
              <a:rPr lang="fr-CA" sz="2400" dirty="0">
                <a:latin typeface="Raleway" panose="020B0503030101060003" pitchFamily="34" charset="0"/>
              </a:rPr>
              <a:t>Le </a:t>
            </a:r>
            <a:r>
              <a:rPr lang="fr-CA" sz="2400" i="1" dirty="0">
                <a:latin typeface="Raleway" panose="020B0503030101060003" pitchFamily="34" charset="0"/>
              </a:rPr>
              <a:t>guide de présence à soi (GPS) </a:t>
            </a:r>
            <a:r>
              <a:rPr lang="fr-CA" sz="2400" dirty="0">
                <a:latin typeface="Raleway" panose="020B0503030101060003" pitchFamily="34" charset="0"/>
              </a:rPr>
              <a:t>est un recueil d’activités que votre enfant peut faire à la maison, avec votre accompagnement si vous le souhaitez. </a:t>
            </a:r>
            <a:endParaRPr lang="fr-FR" sz="2400" dirty="0">
              <a:latin typeface="Raleway" panose="020B0503030101060003" pitchFamily="34" charset="0"/>
            </a:endParaRPr>
          </a:p>
        </p:txBody>
      </p:sp>
      <p:sp>
        <p:nvSpPr>
          <p:cNvPr id="2" name="Rectangle 1">
            <a:hlinkClick r:id="rId9"/>
          </p:cNvPr>
          <p:cNvSpPr/>
          <p:nvPr>
            <p:custDataLst>
              <p:tags r:id="rId5"/>
            </p:custDataLst>
          </p:nvPr>
        </p:nvSpPr>
        <p:spPr>
          <a:xfrm>
            <a:off x="1194079" y="5341297"/>
            <a:ext cx="1033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>
                <a:hlinkClick r:id="rId9"/>
              </a:rPr>
              <a:t>https://sante-mentale-jeunesse.usherbrooke.ca/wp-content/uploads/2018/12/Final-GPS.pdf</a:t>
            </a:r>
            <a:r>
              <a:rPr lang="fr-FR" dirty="0"/>
              <a:t>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5780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509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CA" sz="4000" dirty="0"/>
              <a:t>Les intolérances… des lunettes qui déforment la réalité!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FA1086-EF6C-4866-AF71-7B02BD42F017}"/>
              </a:ext>
            </a:extLst>
          </p:cNvPr>
          <p:cNvSpPr/>
          <p:nvPr/>
        </p:nvSpPr>
        <p:spPr>
          <a:xfrm>
            <a:off x="2784371" y="5411031"/>
            <a:ext cx="7939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771525" lvl="1">
              <a:spcAft>
                <a:spcPts val="700"/>
              </a:spcAft>
              <a:buClr>
                <a:srgbClr val="231F1F"/>
              </a:buClr>
              <a:buSzPts val="1100"/>
              <a:tabLst>
                <a:tab pos="6391275" algn="l"/>
              </a:tabLst>
            </a:pPr>
            <a:r>
              <a:rPr lang="fr-CA" sz="2000" u="sng" kern="0" dirty="0">
                <a:solidFill>
                  <a:srgbClr val="0070C0"/>
                </a:solidFill>
                <a:latin typeface="Raleway" panose="020B0503030101060003" pitchFamily="34" charset="0"/>
                <a:ea typeface="Raleway" panose="020B0503030101060003" pitchFamily="34" charset="0"/>
                <a:cs typeface="Calibri" panose="020F0502020204030204" pitchFamily="34" charset="0"/>
                <a:hlinkClick r:id="rId4"/>
              </a:rPr>
              <a:t>https://www.youtube.com/watch?v=a89XHTXwu70</a:t>
            </a:r>
            <a:endParaRPr lang="fr-CA" sz="2800" b="1" kern="0" dirty="0">
              <a:effectLst/>
              <a:latin typeface="Raleway" panose="020B0503030101060003" pitchFamily="34" charset="0"/>
              <a:ea typeface="Raleway" panose="020B0503030101060003" pitchFamily="34" charset="0"/>
              <a:cs typeface="Raleway" panose="020B0503030101060003" pitchFamily="34" charset="0"/>
            </a:endParaRPr>
          </a:p>
        </p:txBody>
      </p:sp>
      <p:pic>
        <p:nvPicPr>
          <p:cNvPr id="5" name="Média en ligne 4" descr="Les intolérances">
            <a:hlinkClick r:id="" action="ppaction://media"/>
            <a:extLst>
              <a:ext uri="{FF2B5EF4-FFF2-40B4-BE49-F238E27FC236}">
                <a16:creationId xmlns:a16="http://schemas.microsoft.com/office/drawing/2014/main" id="{4D8FFADC-1544-E14F-BAD3-A0D4CE58D1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552952" y="1992178"/>
            <a:ext cx="5086096" cy="287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5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509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CA" sz="4000" dirty="0"/>
              <a:t>Le piège de l’accommodation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62A775-6EA9-48A5-B9FF-A360C743DF89}"/>
              </a:ext>
            </a:extLst>
          </p:cNvPr>
          <p:cNvSpPr/>
          <p:nvPr/>
        </p:nvSpPr>
        <p:spPr>
          <a:xfrm>
            <a:off x="3587369" y="5424826"/>
            <a:ext cx="5626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u="sng" dirty="0">
                <a:solidFill>
                  <a:srgbClr val="0000FF"/>
                </a:solidFill>
                <a:latin typeface="Raleway" panose="020B0503030101060003" pitchFamily="34" charset="0"/>
                <a:ea typeface="Raleway" panose="020B0503030101060003" pitchFamily="34" charset="0"/>
                <a:cs typeface="Calibri" panose="020F0502020204030204" pitchFamily="34" charset="0"/>
                <a:hlinkClick r:id="rId4"/>
              </a:rPr>
              <a:t>https://www.youtube.com/watch?v=4KBGjPVQj_0</a:t>
            </a:r>
            <a:endParaRPr lang="fr-CA" dirty="0"/>
          </a:p>
        </p:txBody>
      </p:sp>
      <p:pic>
        <p:nvPicPr>
          <p:cNvPr id="5" name="Média en ligne 4" descr="Laccommodation parentale, un piège à éviter">
            <a:hlinkClick r:id="" action="ppaction://media"/>
            <a:extLst>
              <a:ext uri="{FF2B5EF4-FFF2-40B4-BE49-F238E27FC236}">
                <a16:creationId xmlns:a16="http://schemas.microsoft.com/office/drawing/2014/main" id="{35DEA8DB-D0C6-7440-A741-E8A6C3A5FE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282568" y="1683458"/>
            <a:ext cx="5626861" cy="317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8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>
            <a:extLst>
              <a:ext uri="{FF2B5EF4-FFF2-40B4-BE49-F238E27FC236}">
                <a16:creationId xmlns:a16="http://schemas.microsoft.com/office/drawing/2014/main" id="{1F8C14DF-FF51-F946-BE6E-3809C21533BC}"/>
              </a:ext>
            </a:extLst>
          </p:cNvPr>
          <p:cNvSpPr/>
          <p:nvPr/>
        </p:nvSpPr>
        <p:spPr>
          <a:xfrm>
            <a:off x="3810001" y="0"/>
            <a:ext cx="5524500" cy="6857999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28575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3D1C51-6AA4-4540-9F76-BC1EC15F0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42868"/>
            <a:ext cx="9144000" cy="1370539"/>
          </a:xfrm>
        </p:spPr>
        <p:txBody>
          <a:bodyPr>
            <a:normAutofit fontScale="90000"/>
          </a:bodyPr>
          <a:lstStyle/>
          <a:p>
            <a:r>
              <a:rPr lang="fr-CA" b="1" dirty="0"/>
              <a:t>Atelier 3</a:t>
            </a:r>
            <a:br>
              <a:rPr lang="fr-CA" b="1" dirty="0"/>
            </a:br>
            <a:r>
              <a:rPr lang="fr-CA" b="1" dirty="0"/>
              <a:t>Prévenir l’anxiété au quotidien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9F2EC48-5E6E-B943-BA01-3769B7BC5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531" y="914400"/>
            <a:ext cx="6886937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88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068" y="365125"/>
            <a:ext cx="299586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Objectifs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4F426A0-FCE9-6E41-9E84-C7225E5F9C6A}"/>
              </a:ext>
            </a:extLst>
          </p:cNvPr>
          <p:cNvSpPr/>
          <p:nvPr/>
        </p:nvSpPr>
        <p:spPr>
          <a:xfrm>
            <a:off x="1000436" y="1974150"/>
            <a:ext cx="1005588" cy="9393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5EA3D6-C8F8-4ED5-8F17-96C8C1123A33}"/>
              </a:ext>
            </a:extLst>
          </p:cNvPr>
          <p:cNvSpPr txBox="1"/>
          <p:nvPr/>
        </p:nvSpPr>
        <p:spPr>
          <a:xfrm>
            <a:off x="618390" y="1690228"/>
            <a:ext cx="1123070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latin typeface="Raleway" panose="020B0503030101060003" pitchFamily="34" charset="0"/>
              </a:rPr>
              <a:t>À la fin de l’atelier, vous serez en mesure :</a:t>
            </a:r>
          </a:p>
          <a:p>
            <a:endParaRPr lang="fr-CA" sz="2400" dirty="0">
              <a:latin typeface="Raleway" panose="020B05030301010600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800" dirty="0">
                <a:latin typeface="Raleway" panose="020B0503030101060003" pitchFamily="34" charset="0"/>
              </a:rPr>
              <a:t>De cerner les habitudes de vie aidantes et nuisibles;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800" dirty="0">
                <a:latin typeface="Raleway" panose="020B0503030101060003" pitchFamily="34" charset="0"/>
              </a:rPr>
              <a:t>De découvrir les stratégies de gestion de stress;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800" dirty="0">
                <a:latin typeface="Raleway" panose="020B0503030101060003" pitchFamily="34" charset="0"/>
              </a:rPr>
              <a:t>De mettre en place des moyens pour accompagner votre enfant dans l’utilisation de ses habitudes de vie aidantes et de ses stratégies de gestion de stress;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800" dirty="0">
                <a:latin typeface="Raleway" panose="020B0503030101060003" pitchFamily="34" charset="0"/>
              </a:rPr>
              <a:t>De faire le bilan de vos apprentissages et de vos acquis;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800" dirty="0">
                <a:latin typeface="Raleway" panose="020B0503030101060003" pitchFamily="34" charset="0"/>
              </a:rPr>
              <a:t>De mettre en place des stratégies pour prévenir une rechute chez votre enfant.</a:t>
            </a:r>
          </a:p>
        </p:txBody>
      </p:sp>
    </p:spTree>
    <p:extLst>
      <p:ext uri="{BB962C8B-B14F-4D97-AF65-F5344CB8AC3E}">
        <p14:creationId xmlns:p14="http://schemas.microsoft.com/office/powerpoint/2010/main" val="75491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>
            <a:extLst>
              <a:ext uri="{FF2B5EF4-FFF2-40B4-BE49-F238E27FC236}">
                <a16:creationId xmlns:a16="http://schemas.microsoft.com/office/drawing/2014/main" id="{1F8C14DF-FF51-F946-BE6E-3809C21533BC}"/>
              </a:ext>
            </a:extLst>
          </p:cNvPr>
          <p:cNvSpPr/>
          <p:nvPr/>
        </p:nvSpPr>
        <p:spPr>
          <a:xfrm>
            <a:off x="3810001" y="0"/>
            <a:ext cx="5524500" cy="6857999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28575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3D1C51-6AA4-4540-9F76-BC1EC15F0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342868"/>
            <a:ext cx="9144000" cy="1370539"/>
          </a:xfrm>
        </p:spPr>
        <p:txBody>
          <a:bodyPr>
            <a:normAutofit fontScale="90000"/>
          </a:bodyPr>
          <a:lstStyle/>
          <a:p>
            <a:r>
              <a:rPr lang="fr-CA" b="1" dirty="0"/>
              <a:t>Atelier 1</a:t>
            </a:r>
            <a:br>
              <a:rPr lang="fr-CA" b="1" dirty="0"/>
            </a:br>
            <a:r>
              <a:rPr lang="fr-CA" b="1" dirty="0"/>
              <a:t>L’anxiété de mon enfant: comment l’aider à sortir de sa zone de confort?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9F2EC48-5E6E-B943-BA01-3769B7BC5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531" y="914400"/>
            <a:ext cx="6886937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24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 txBox="1">
            <a:spLocks/>
          </p:cNvSpPr>
          <p:nvPr/>
        </p:nvSpPr>
        <p:spPr>
          <a:xfrm>
            <a:off x="533399" y="598525"/>
            <a:ext cx="4311318" cy="1344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Et après…?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4F32331-0AE5-A14B-A990-FD5FD73B4FAF}"/>
              </a:ext>
            </a:extLst>
          </p:cNvPr>
          <p:cNvSpPr txBox="1"/>
          <p:nvPr/>
        </p:nvSpPr>
        <p:spPr>
          <a:xfrm>
            <a:off x="557945" y="2274838"/>
            <a:ext cx="107958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Raleway" panose="020B0503030101060003" pitchFamily="34" charset="0"/>
              </a:rPr>
              <a:t>Des ressources sont disponibles dans votre région :</a:t>
            </a:r>
          </a:p>
          <a:p>
            <a:endParaRPr lang="fr-FR" sz="2800" dirty="0">
              <a:latin typeface="Raleway" panose="020B050303010106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latin typeface="Raleway" panose="020B0503030101060003" pitchFamily="34" charset="0"/>
              </a:rPr>
              <a:t>CLSC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latin typeface="Raleway" panose="020B0503030101060003" pitchFamily="34" charset="0"/>
              </a:rPr>
              <a:t>Organismes communautaires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latin typeface="Raleway" panose="020B0503030101060003" pitchFamily="34" charset="0"/>
              </a:rPr>
              <a:t>École de votre enfant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latin typeface="Raleway" panose="020B0503030101060003" pitchFamily="34" charset="0"/>
              </a:rPr>
              <a:t>Ligne d’écoute pour les parents : </a:t>
            </a:r>
            <a:r>
              <a:rPr lang="fr-CA" sz="2800" dirty="0">
                <a:solidFill>
                  <a:srgbClr val="2F5CEE"/>
                </a:solidFill>
                <a:latin typeface="Raleway" panose="020B0503030101060003" pitchFamily="34" charset="0"/>
                <a:hlinkClick r:id="rId3"/>
              </a:rPr>
              <a:t>https://www.ligneparents.com/LigneParents </a:t>
            </a:r>
            <a:endParaRPr lang="fr-FR" sz="2800" dirty="0">
              <a:solidFill>
                <a:srgbClr val="2F5CEE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84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068" y="323535"/>
            <a:ext cx="299586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Objectifs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4F426A0-FCE9-6E41-9E84-C7225E5F9C6A}"/>
              </a:ext>
            </a:extLst>
          </p:cNvPr>
          <p:cNvSpPr/>
          <p:nvPr/>
        </p:nvSpPr>
        <p:spPr>
          <a:xfrm>
            <a:off x="1000436" y="1974150"/>
            <a:ext cx="1005588" cy="9393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/>
          <p:cNvSpPr txBox="1"/>
          <p:nvPr/>
        </p:nvSpPr>
        <p:spPr>
          <a:xfrm>
            <a:off x="665284" y="1716699"/>
            <a:ext cx="108614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latin typeface="Raleway" panose="020B0503030101060003" pitchFamily="34" charset="0"/>
              </a:rPr>
              <a:t>À la fin de l’atelier, vous serez en mesure :</a:t>
            </a:r>
          </a:p>
          <a:p>
            <a:endParaRPr lang="fr-CA" sz="2400" dirty="0">
              <a:latin typeface="Raleway" panose="020B05030301010600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400" dirty="0">
                <a:latin typeface="Raleway" panose="020B0503030101060003" pitchFamily="34" charset="0"/>
              </a:rPr>
              <a:t>De connaître la personne intervenante et les autres membres du groupe;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400" dirty="0">
                <a:latin typeface="Raleway" panose="020B0503030101060003" pitchFamily="34" charset="0"/>
              </a:rPr>
              <a:t>De comprendre le concept de la zone de confort et l’objectif du programme;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400" dirty="0">
                <a:latin typeface="Raleway" panose="020B0503030101060003" pitchFamily="34" charset="0"/>
              </a:rPr>
              <a:t>De cibler des comportements d’évitement chez votre enfant;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400" dirty="0">
                <a:latin typeface="Raleway" panose="020B0503030101060003" pitchFamily="34" charset="0"/>
              </a:rPr>
              <a:t>De comprendre le lien entre les pensées, les émotions et sensations et les comportements;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CA" sz="2400" dirty="0">
                <a:latin typeface="Raleway" panose="020B0503030101060003" pitchFamily="34" charset="0"/>
              </a:rPr>
              <a:t>D’accompagner votre enfant dans la remise en question de certaines pensées à l’aide de questions.</a:t>
            </a:r>
          </a:p>
          <a:p>
            <a:endParaRPr lang="fr-CA" sz="2400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6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966" y="367128"/>
            <a:ext cx="7056913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La zone de </a:t>
            </a:r>
            <a:r>
              <a:rPr lang="en-US" sz="4000" dirty="0" err="1"/>
              <a:t>confort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481DFF-F744-439B-AE24-DB25FE6B7035}"/>
              </a:ext>
            </a:extLst>
          </p:cNvPr>
          <p:cNvSpPr/>
          <p:nvPr/>
        </p:nvSpPr>
        <p:spPr>
          <a:xfrm>
            <a:off x="3951515" y="5114057"/>
            <a:ext cx="3923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u="sng" dirty="0">
                <a:solidFill>
                  <a:srgbClr val="0000FF"/>
                </a:solidFill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  <a:hlinkClick r:id="rId4"/>
              </a:rPr>
              <a:t>https://www.youtube.com/watch?v=uTxRd8UfKa0</a:t>
            </a:r>
            <a:endParaRPr lang="fr-CA" dirty="0"/>
          </a:p>
        </p:txBody>
      </p:sp>
      <p:pic>
        <p:nvPicPr>
          <p:cNvPr id="5" name="Média en ligne 4" descr="Élargir sa zone de confort, c'est possible...mais comment?">
            <a:hlinkClick r:id="" action="ppaction://media"/>
            <a:extLst>
              <a:ext uri="{FF2B5EF4-FFF2-40B4-BE49-F238E27FC236}">
                <a16:creationId xmlns:a16="http://schemas.microsoft.com/office/drawing/2014/main" id="{66A76A5E-11FF-FB49-BC3E-DA87FA7789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27459" y="1741992"/>
            <a:ext cx="5589926" cy="31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1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960" y="581344"/>
            <a:ext cx="10495840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La zone de </a:t>
            </a:r>
            <a:r>
              <a:rPr lang="en-US" sz="4000" dirty="0" err="1"/>
              <a:t>confort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5B74D-6A0D-CF46-9BFB-933D6D9953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AAB784D9-03DC-447F-B327-A046ED75843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85" y="1906907"/>
            <a:ext cx="6742990" cy="392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32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960" y="581344"/>
            <a:ext cx="10495840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La zone de </a:t>
            </a:r>
            <a:r>
              <a:rPr lang="en-US" sz="4000" dirty="0" err="1"/>
              <a:t>confort</a:t>
            </a:r>
            <a:r>
              <a:rPr lang="en-US" sz="4000" dirty="0"/>
              <a:t>…</a:t>
            </a:r>
            <a:br>
              <a:rPr lang="en-US" sz="4000" dirty="0"/>
            </a:br>
            <a:r>
              <a:rPr lang="en-US" sz="3200" dirty="0" err="1"/>
              <a:t>lorsqu’on</a:t>
            </a:r>
            <a:r>
              <a:rPr lang="en-US" sz="3200" dirty="0"/>
              <a:t> </a:t>
            </a:r>
            <a:r>
              <a:rPr lang="en-US" sz="3200" dirty="0" err="1"/>
              <a:t>évite</a:t>
            </a:r>
            <a:r>
              <a:rPr lang="en-US" sz="3200" dirty="0"/>
              <a:t> les situations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5B74D-6A0D-CF46-9BFB-933D6D9953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423C3F1-F81E-B554-27CF-BCABA4C035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68" y="1722537"/>
            <a:ext cx="6593321" cy="455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96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960" y="581344"/>
            <a:ext cx="10495840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Ma zone de </a:t>
            </a:r>
            <a:r>
              <a:rPr lang="en-US" sz="4000" dirty="0" err="1"/>
              <a:t>confort</a:t>
            </a:r>
            <a:r>
              <a:rPr lang="en-US" sz="4000" dirty="0"/>
              <a:t>…</a:t>
            </a:r>
            <a:br>
              <a:rPr lang="en-US" sz="4000" dirty="0"/>
            </a:br>
            <a:r>
              <a:rPr lang="en-US" sz="3200" dirty="0" err="1"/>
              <a:t>lorsqu’on</a:t>
            </a:r>
            <a:r>
              <a:rPr lang="en-US" sz="3200" dirty="0"/>
              <a:t> </a:t>
            </a:r>
            <a:r>
              <a:rPr lang="en-US" sz="3200" dirty="0" err="1"/>
              <a:t>affronte</a:t>
            </a:r>
            <a:r>
              <a:rPr lang="en-US" sz="3200" dirty="0"/>
              <a:t> les situations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5B74D-6A0D-CF46-9BFB-933D6D9953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Image 4" descr="Une image contenant graphiques vectoriels&#10;&#10;Description générée automatiquement">
            <a:extLst>
              <a:ext uri="{FF2B5EF4-FFF2-40B4-BE49-F238E27FC236}">
                <a16:creationId xmlns:a16="http://schemas.microsoft.com/office/drawing/2014/main" id="{20EF0483-8967-9D16-A275-C2AEFCD7D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487" y="1906907"/>
            <a:ext cx="5762443" cy="416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36" y="365125"/>
            <a:ext cx="1019556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Les </a:t>
            </a:r>
            <a:r>
              <a:rPr lang="en-US" sz="4000" dirty="0" err="1"/>
              <a:t>stratégies</a:t>
            </a:r>
            <a:r>
              <a:rPr lang="en-US" sz="4000" dirty="0"/>
              <a:t> </a:t>
            </a:r>
            <a:r>
              <a:rPr lang="en-US" sz="4000" dirty="0" err="1"/>
              <a:t>d’évitement</a:t>
            </a:r>
            <a:r>
              <a:rPr lang="en-US" sz="4000" dirty="0"/>
              <a:t> et </a:t>
            </a:r>
            <a:r>
              <a:rPr lang="en-US" sz="4000" dirty="0" err="1"/>
              <a:t>d’exposition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5B74D-6A0D-CF46-9BFB-933D6D9953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4F426A0-FCE9-6E41-9E84-C7225E5F9C6A}"/>
              </a:ext>
            </a:extLst>
          </p:cNvPr>
          <p:cNvSpPr/>
          <p:nvPr/>
        </p:nvSpPr>
        <p:spPr>
          <a:xfrm>
            <a:off x="1000436" y="1974150"/>
            <a:ext cx="1005588" cy="93933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58E7CE7-E0A1-3289-1F03-8B0DCC666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44" y="2156863"/>
            <a:ext cx="4911969" cy="3173847"/>
          </a:xfrm>
          <a:prstGeom prst="rect">
            <a:avLst/>
          </a:prstGeom>
        </p:spPr>
      </p:pic>
      <p:pic>
        <p:nvPicPr>
          <p:cNvPr id="6" name="Image 4">
            <a:extLst>
              <a:ext uri="{FF2B5EF4-FFF2-40B4-BE49-F238E27FC236}">
                <a16:creationId xmlns:a16="http://schemas.microsoft.com/office/drawing/2014/main" id="{DF07C2B6-E76F-0A0A-77A8-BB3C76CFA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520" y="2158676"/>
            <a:ext cx="5117122" cy="355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128805"/>
            <a:ext cx="447724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Pour </a:t>
            </a:r>
            <a:r>
              <a:rPr lang="en-US" dirty="0" err="1"/>
              <a:t>élargir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zone de </a:t>
            </a:r>
            <a:r>
              <a:rPr lang="en-US" dirty="0" err="1"/>
              <a:t>confort</a:t>
            </a:r>
            <a:r>
              <a:rPr lang="en-US" dirty="0"/>
              <a:t>, </a:t>
            </a:r>
            <a:r>
              <a:rPr lang="en-US" dirty="0" err="1"/>
              <a:t>votre</a:t>
            </a:r>
            <a:r>
              <a:rPr lang="en-US" dirty="0"/>
              <a:t> enfant </a:t>
            </a:r>
            <a:r>
              <a:rPr lang="en-US" dirty="0" err="1"/>
              <a:t>apprendra</a:t>
            </a:r>
            <a:r>
              <a:rPr lang="en-US" dirty="0"/>
              <a:t> à…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538230" y="3090110"/>
            <a:ext cx="50480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>
              <a:latin typeface="Raleway" panose="020B05030301010600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>
                <a:latin typeface="Raleway" panose="020B0503030101060003" pitchFamily="34" charset="0"/>
              </a:rPr>
              <a:t>Reformuler ses pensées;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>
                <a:latin typeface="Raleway" panose="020B0503030101060003" pitchFamily="34" charset="0"/>
              </a:rPr>
              <a:t>Réguler ses émotions;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>
                <a:latin typeface="Raleway" panose="020B0503030101060003" pitchFamily="34" charset="0"/>
              </a:rPr>
              <a:t>Passer à l’action;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>
                <a:latin typeface="Raleway" panose="020B0503030101060003" pitchFamily="34" charset="0"/>
              </a:rPr>
              <a:t>Adopter des habitudes de vie aidantes;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>
                <a:latin typeface="Raleway" panose="020B0503030101060003" pitchFamily="34" charset="0"/>
              </a:rPr>
              <a:t>Utiliser des stratégies de gestion de stress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dirty="0">
                <a:latin typeface="Raleway" panose="020B0503030101060003" pitchFamily="34" charset="0"/>
              </a:rPr>
              <a:t>Nourrir et bien utiliser son réseau social.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0AAC17A-5A89-4B9F-964D-C96A87719DDA}"/>
              </a:ext>
            </a:extLst>
          </p:cNvPr>
          <p:cNvGrpSpPr/>
          <p:nvPr/>
        </p:nvGrpSpPr>
        <p:grpSpPr>
          <a:xfrm>
            <a:off x="5881802" y="369252"/>
            <a:ext cx="6119495" cy="6119495"/>
            <a:chOff x="0" y="0"/>
            <a:chExt cx="6120000" cy="612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09F5F956-2846-4242-A91C-1C2911CB905C}"/>
                </a:ext>
              </a:extLst>
            </p:cNvPr>
            <p:cNvSpPr/>
            <p:nvPr/>
          </p:nvSpPr>
          <p:spPr>
            <a:xfrm>
              <a:off x="0" y="0"/>
              <a:ext cx="6120000" cy="61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8DFF9616-8F94-4F73-BE87-E621FD8C204E}"/>
                </a:ext>
              </a:extLst>
            </p:cNvPr>
            <p:cNvSpPr/>
            <p:nvPr/>
          </p:nvSpPr>
          <p:spPr>
            <a:xfrm>
              <a:off x="711161" y="716367"/>
              <a:ext cx="4680000" cy="46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10" name="Double flèche horizontale 31">
              <a:extLst>
                <a:ext uri="{FF2B5EF4-FFF2-40B4-BE49-F238E27FC236}">
                  <a16:creationId xmlns:a16="http://schemas.microsoft.com/office/drawing/2014/main" id="{32954F6C-879A-4F61-8D73-93EE674FAC01}"/>
                </a:ext>
              </a:extLst>
            </p:cNvPr>
            <p:cNvSpPr/>
            <p:nvPr/>
          </p:nvSpPr>
          <p:spPr>
            <a:xfrm rot="15015461">
              <a:off x="1876696" y="4094067"/>
              <a:ext cx="3395948" cy="407323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11" name="Double flèche horizontale 30">
              <a:extLst>
                <a:ext uri="{FF2B5EF4-FFF2-40B4-BE49-F238E27FC236}">
                  <a16:creationId xmlns:a16="http://schemas.microsoft.com/office/drawing/2014/main" id="{47723BB2-5443-46CF-9456-FA8760AC049F}"/>
                </a:ext>
              </a:extLst>
            </p:cNvPr>
            <p:cNvSpPr/>
            <p:nvPr/>
          </p:nvSpPr>
          <p:spPr>
            <a:xfrm rot="17640567">
              <a:off x="814305" y="4052449"/>
              <a:ext cx="3460719" cy="407323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12" name="Double flèche horizontale 29">
              <a:extLst>
                <a:ext uri="{FF2B5EF4-FFF2-40B4-BE49-F238E27FC236}">
                  <a16:creationId xmlns:a16="http://schemas.microsoft.com/office/drawing/2014/main" id="{5FE3AF03-1383-404A-BCE4-5C6F8AB701C4}"/>
                </a:ext>
              </a:extLst>
            </p:cNvPr>
            <p:cNvSpPr/>
            <p:nvPr/>
          </p:nvSpPr>
          <p:spPr>
            <a:xfrm rot="20257214">
              <a:off x="20448" y="2862544"/>
              <a:ext cx="6084202" cy="407323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13" name="Double flèche horizontale 28">
              <a:extLst>
                <a:ext uri="{FF2B5EF4-FFF2-40B4-BE49-F238E27FC236}">
                  <a16:creationId xmlns:a16="http://schemas.microsoft.com/office/drawing/2014/main" id="{6F286E87-C8F3-41B2-9680-A0BB284A290D}"/>
                </a:ext>
              </a:extLst>
            </p:cNvPr>
            <p:cNvSpPr/>
            <p:nvPr/>
          </p:nvSpPr>
          <p:spPr>
            <a:xfrm rot="1508947">
              <a:off x="2697" y="2901325"/>
              <a:ext cx="6074808" cy="407323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14" name="ZoneTexte 22">
              <a:extLst>
                <a:ext uri="{FF2B5EF4-FFF2-40B4-BE49-F238E27FC236}">
                  <a16:creationId xmlns:a16="http://schemas.microsoft.com/office/drawing/2014/main" id="{1FDBD614-DAA0-46CF-9B83-D124958F8DDA}"/>
                </a:ext>
              </a:extLst>
            </p:cNvPr>
            <p:cNvSpPr txBox="1"/>
            <p:nvPr/>
          </p:nvSpPr>
          <p:spPr>
            <a:xfrm>
              <a:off x="2186611" y="146179"/>
              <a:ext cx="1694180" cy="255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fr-CA" sz="1100" b="1" kern="1200">
                  <a:solidFill>
                    <a:srgbClr val="000000"/>
                  </a:solidFill>
                  <a:effectLst/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 zone de possibilités</a:t>
              </a:r>
              <a:endParaRPr lang="fr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643A1120-0372-46C4-A4F5-74EC43193830}"/>
                </a:ext>
              </a:extLst>
            </p:cNvPr>
            <p:cNvSpPr/>
            <p:nvPr/>
          </p:nvSpPr>
          <p:spPr>
            <a:xfrm>
              <a:off x="1459639" y="1436367"/>
              <a:ext cx="3240000" cy="32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48C99C19-825A-4EA8-BC40-97A8247DF4A4}"/>
                </a:ext>
              </a:extLst>
            </p:cNvPr>
            <p:cNvCxnSpPr/>
            <p:nvPr/>
          </p:nvCxnSpPr>
          <p:spPr>
            <a:xfrm>
              <a:off x="896253" y="896253"/>
              <a:ext cx="4327494" cy="432749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A191CB3C-07A5-42D8-8F85-8FF3DAD401F9}"/>
                </a:ext>
              </a:extLst>
            </p:cNvPr>
            <p:cNvCxnSpPr/>
            <p:nvPr/>
          </p:nvCxnSpPr>
          <p:spPr>
            <a:xfrm flipV="1">
              <a:off x="896253" y="896253"/>
              <a:ext cx="4327494" cy="432749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78F455A1-9292-447D-A0C8-F02898AFFE31}"/>
                </a:ext>
              </a:extLst>
            </p:cNvPr>
            <p:cNvCxnSpPr/>
            <p:nvPr/>
          </p:nvCxnSpPr>
          <p:spPr>
            <a:xfrm flipV="1">
              <a:off x="3060000" y="3371906"/>
              <a:ext cx="5249" cy="274809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64E63D74-722C-4EBC-BD2E-C996FF3951E5}"/>
                </a:ext>
              </a:extLst>
            </p:cNvPr>
            <p:cNvCxnSpPr/>
            <p:nvPr/>
          </p:nvCxnSpPr>
          <p:spPr>
            <a:xfrm>
              <a:off x="0" y="3060000"/>
              <a:ext cx="612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4">
              <a:extLst>
                <a:ext uri="{FF2B5EF4-FFF2-40B4-BE49-F238E27FC236}">
                  <a16:creationId xmlns:a16="http://schemas.microsoft.com/office/drawing/2014/main" id="{EB3F7EF2-363C-4EC9-BA0D-BB4D2600D7DE}"/>
                </a:ext>
              </a:extLst>
            </p:cNvPr>
            <p:cNvSpPr txBox="1"/>
            <p:nvPr/>
          </p:nvSpPr>
          <p:spPr>
            <a:xfrm>
              <a:off x="2344179" y="1800474"/>
              <a:ext cx="1441450" cy="255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fr-CA" sz="1100" b="1" kern="1200">
                  <a:solidFill>
                    <a:srgbClr val="000000"/>
                  </a:solidFill>
                  <a:effectLst/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 zone de confort</a:t>
              </a:r>
              <a:endParaRPr lang="fr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ZoneTexte 39">
              <a:extLst>
                <a:ext uri="{FF2B5EF4-FFF2-40B4-BE49-F238E27FC236}">
                  <a16:creationId xmlns:a16="http://schemas.microsoft.com/office/drawing/2014/main" id="{60EEEF84-B001-4446-9A97-16BA2C8A5942}"/>
                </a:ext>
              </a:extLst>
            </p:cNvPr>
            <p:cNvSpPr txBox="1"/>
            <p:nvPr/>
          </p:nvSpPr>
          <p:spPr>
            <a:xfrm>
              <a:off x="2534632" y="885191"/>
              <a:ext cx="1059815" cy="255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fr-CA" sz="1100" b="1" kern="1200">
                  <a:solidFill>
                    <a:srgbClr val="000000"/>
                  </a:solidFill>
                  <a:effectLst/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Zone de peur</a:t>
              </a:r>
              <a:endParaRPr lang="fr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Double flèche horizontale 24">
              <a:extLst>
                <a:ext uri="{FF2B5EF4-FFF2-40B4-BE49-F238E27FC236}">
                  <a16:creationId xmlns:a16="http://schemas.microsoft.com/office/drawing/2014/main" id="{80AC62AD-9DC6-4CE5-82CB-C509B24AC8C5}"/>
                </a:ext>
              </a:extLst>
            </p:cNvPr>
            <p:cNvSpPr/>
            <p:nvPr/>
          </p:nvSpPr>
          <p:spPr>
            <a:xfrm rot="1508947">
              <a:off x="696801" y="2897830"/>
              <a:ext cx="4662441" cy="407323"/>
            </a:xfrm>
            <a:prstGeom prst="leftRightArrow">
              <a:avLst/>
            </a:prstGeom>
            <a:solidFill>
              <a:srgbClr val="FFADAD"/>
            </a:solidFill>
            <a:ln>
              <a:solidFill>
                <a:srgbClr val="FFAD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23" name="Double flèche horizontale 34">
              <a:extLst>
                <a:ext uri="{FF2B5EF4-FFF2-40B4-BE49-F238E27FC236}">
                  <a16:creationId xmlns:a16="http://schemas.microsoft.com/office/drawing/2014/main" id="{079D4C96-C603-4CA6-8D82-4EE0485BF549}"/>
                </a:ext>
              </a:extLst>
            </p:cNvPr>
            <p:cNvSpPr/>
            <p:nvPr/>
          </p:nvSpPr>
          <p:spPr>
            <a:xfrm rot="1508947">
              <a:off x="1420670" y="2900632"/>
              <a:ext cx="3235906" cy="407323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24" name="ZoneTexte 15">
              <a:extLst>
                <a:ext uri="{FF2B5EF4-FFF2-40B4-BE49-F238E27FC236}">
                  <a16:creationId xmlns:a16="http://schemas.microsoft.com/office/drawing/2014/main" id="{4F4019D3-E7B2-48A5-83B8-44E6C871FF54}"/>
                </a:ext>
              </a:extLst>
            </p:cNvPr>
            <p:cNvSpPr txBox="1"/>
            <p:nvPr/>
          </p:nvSpPr>
          <p:spPr>
            <a:xfrm rot="1473910">
              <a:off x="162300" y="2166752"/>
              <a:ext cx="2306320" cy="25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fr-CA" sz="1000" kern="12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Reformuler mes pensées</a:t>
              </a:r>
              <a:endParaRPr lang="fr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ZoneTexte 18">
              <a:extLst>
                <a:ext uri="{FF2B5EF4-FFF2-40B4-BE49-F238E27FC236}">
                  <a16:creationId xmlns:a16="http://schemas.microsoft.com/office/drawing/2014/main" id="{2C18B55B-A88C-4681-9910-7C4C07D0658D}"/>
                </a:ext>
              </a:extLst>
            </p:cNvPr>
            <p:cNvSpPr txBox="1"/>
            <p:nvPr/>
          </p:nvSpPr>
          <p:spPr>
            <a:xfrm rot="1479314">
              <a:off x="4336203" y="3879052"/>
              <a:ext cx="1242060" cy="25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CA" sz="1000" kern="12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Passer à l’action</a:t>
              </a:r>
              <a:endParaRPr lang="fr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Double flèche horizontale 25">
              <a:extLst>
                <a:ext uri="{FF2B5EF4-FFF2-40B4-BE49-F238E27FC236}">
                  <a16:creationId xmlns:a16="http://schemas.microsoft.com/office/drawing/2014/main" id="{2BC528EB-C49C-4E21-9324-5CBB2AC165EB}"/>
                </a:ext>
              </a:extLst>
            </p:cNvPr>
            <p:cNvSpPr/>
            <p:nvPr/>
          </p:nvSpPr>
          <p:spPr>
            <a:xfrm rot="20254012">
              <a:off x="728253" y="2859463"/>
              <a:ext cx="4662441" cy="407323"/>
            </a:xfrm>
            <a:prstGeom prst="leftRightArrow">
              <a:avLst/>
            </a:prstGeom>
            <a:solidFill>
              <a:srgbClr val="FFADAD"/>
            </a:solidFill>
            <a:ln>
              <a:solidFill>
                <a:srgbClr val="FFAD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27" name="Double flèche horizontale 35">
              <a:extLst>
                <a:ext uri="{FF2B5EF4-FFF2-40B4-BE49-F238E27FC236}">
                  <a16:creationId xmlns:a16="http://schemas.microsoft.com/office/drawing/2014/main" id="{EE173B83-0C8D-412D-890B-BB42A6C7F4EF}"/>
                </a:ext>
              </a:extLst>
            </p:cNvPr>
            <p:cNvSpPr/>
            <p:nvPr/>
          </p:nvSpPr>
          <p:spPr>
            <a:xfrm rot="20257214">
              <a:off x="1452438" y="2850727"/>
              <a:ext cx="3255278" cy="407323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28" name="ZoneTexte 17">
              <a:extLst>
                <a:ext uri="{FF2B5EF4-FFF2-40B4-BE49-F238E27FC236}">
                  <a16:creationId xmlns:a16="http://schemas.microsoft.com/office/drawing/2014/main" id="{407BC492-D667-407E-876F-33917CF6511D}"/>
                </a:ext>
              </a:extLst>
            </p:cNvPr>
            <p:cNvSpPr txBox="1"/>
            <p:nvPr/>
          </p:nvSpPr>
          <p:spPr>
            <a:xfrm rot="20231838">
              <a:off x="122684" y="3577886"/>
              <a:ext cx="2755265" cy="25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fr-CA" sz="1000" kern="12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Utiliser des stratégies de gestion de stress</a:t>
              </a:r>
              <a:endParaRPr lang="fr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ZoneTexte 16">
              <a:extLst>
                <a:ext uri="{FF2B5EF4-FFF2-40B4-BE49-F238E27FC236}">
                  <a16:creationId xmlns:a16="http://schemas.microsoft.com/office/drawing/2014/main" id="{9B1D3CA9-CB4B-49E1-92EE-F2D6A1EC0294}"/>
                </a:ext>
              </a:extLst>
            </p:cNvPr>
            <p:cNvSpPr txBox="1"/>
            <p:nvPr/>
          </p:nvSpPr>
          <p:spPr>
            <a:xfrm rot="20312995">
              <a:off x="4062471" y="2132026"/>
              <a:ext cx="1850390" cy="25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fr-CA" sz="1000" kern="12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Réguler mes émotions</a:t>
              </a:r>
              <a:endParaRPr lang="fr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Double flèche horizontale 26">
              <a:extLst>
                <a:ext uri="{FF2B5EF4-FFF2-40B4-BE49-F238E27FC236}">
                  <a16:creationId xmlns:a16="http://schemas.microsoft.com/office/drawing/2014/main" id="{8ACB8E95-CD03-4B7A-AFC9-55FC79AF1761}"/>
                </a:ext>
              </a:extLst>
            </p:cNvPr>
            <p:cNvSpPr/>
            <p:nvPr/>
          </p:nvSpPr>
          <p:spPr>
            <a:xfrm rot="17640567">
              <a:off x="1388704" y="3826319"/>
              <a:ext cx="2513349" cy="407323"/>
            </a:xfrm>
            <a:prstGeom prst="leftRightArrow">
              <a:avLst/>
            </a:prstGeom>
            <a:solidFill>
              <a:srgbClr val="FFADAD"/>
            </a:solidFill>
            <a:ln>
              <a:solidFill>
                <a:srgbClr val="FFAD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31" name="Double flèche horizontale 37">
              <a:extLst>
                <a:ext uri="{FF2B5EF4-FFF2-40B4-BE49-F238E27FC236}">
                  <a16:creationId xmlns:a16="http://schemas.microsoft.com/office/drawing/2014/main" id="{286C55FC-88D0-4B35-BCA4-F666FF7A9AF3}"/>
                </a:ext>
              </a:extLst>
            </p:cNvPr>
            <p:cNvSpPr/>
            <p:nvPr/>
          </p:nvSpPr>
          <p:spPr>
            <a:xfrm rot="17640567">
              <a:off x="1887550" y="3568580"/>
              <a:ext cx="1749044" cy="407323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32" name="ZoneTexte 19">
              <a:extLst>
                <a:ext uri="{FF2B5EF4-FFF2-40B4-BE49-F238E27FC236}">
                  <a16:creationId xmlns:a16="http://schemas.microsoft.com/office/drawing/2014/main" id="{E8A9E6A6-386B-4F64-A28A-A38BFECCE1FF}"/>
                </a:ext>
              </a:extLst>
            </p:cNvPr>
            <p:cNvSpPr txBox="1"/>
            <p:nvPr/>
          </p:nvSpPr>
          <p:spPr>
            <a:xfrm rot="17627652">
              <a:off x="1043471" y="4460373"/>
              <a:ext cx="2668905" cy="25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fr-CA" sz="1000" kern="12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Nourrir et utiliser mon réseau social</a:t>
              </a:r>
              <a:endParaRPr lang="fr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3" name="Double flèche horizontale 27">
              <a:extLst>
                <a:ext uri="{FF2B5EF4-FFF2-40B4-BE49-F238E27FC236}">
                  <a16:creationId xmlns:a16="http://schemas.microsoft.com/office/drawing/2014/main" id="{8E14C6F8-2963-41AF-917B-BB24FD68F441}"/>
                </a:ext>
              </a:extLst>
            </p:cNvPr>
            <p:cNvSpPr/>
            <p:nvPr/>
          </p:nvSpPr>
          <p:spPr>
            <a:xfrm rot="15015461">
              <a:off x="2229750" y="3826498"/>
              <a:ext cx="2502690" cy="407323"/>
            </a:xfrm>
            <a:prstGeom prst="leftRightArrow">
              <a:avLst/>
            </a:prstGeom>
            <a:solidFill>
              <a:srgbClr val="FFADAD"/>
            </a:solidFill>
            <a:ln>
              <a:solidFill>
                <a:srgbClr val="FFAD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34" name="Double flèche horizontale 38">
              <a:extLst>
                <a:ext uri="{FF2B5EF4-FFF2-40B4-BE49-F238E27FC236}">
                  <a16:creationId xmlns:a16="http://schemas.microsoft.com/office/drawing/2014/main" id="{867C8B95-C9B4-447C-8B77-63EF3788C481}"/>
                </a:ext>
              </a:extLst>
            </p:cNvPr>
            <p:cNvSpPr/>
            <p:nvPr/>
          </p:nvSpPr>
          <p:spPr>
            <a:xfrm rot="15015461">
              <a:off x="2497926" y="3543213"/>
              <a:ext cx="1760817" cy="407323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CA"/>
            </a:p>
          </p:txBody>
        </p:sp>
        <p:sp>
          <p:nvSpPr>
            <p:cNvPr id="35" name="ZoneTexte 20">
              <a:extLst>
                <a:ext uri="{FF2B5EF4-FFF2-40B4-BE49-F238E27FC236}">
                  <a16:creationId xmlns:a16="http://schemas.microsoft.com/office/drawing/2014/main" id="{2F528570-843C-4B15-806D-7332415B505A}"/>
                </a:ext>
              </a:extLst>
            </p:cNvPr>
            <p:cNvSpPr txBox="1"/>
            <p:nvPr/>
          </p:nvSpPr>
          <p:spPr>
            <a:xfrm rot="4187722">
              <a:off x="2321659" y="4496460"/>
              <a:ext cx="2726055" cy="25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fr-CA" sz="1000" kern="12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Adopter des habitudes de vie aidantes</a:t>
              </a:r>
              <a:endParaRPr lang="fr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188265D8-2EB8-4927-B507-FD8B56B65A1A}"/>
                </a:ext>
              </a:extLst>
            </p:cNvPr>
            <p:cNvSpPr/>
            <p:nvPr/>
          </p:nvSpPr>
          <p:spPr>
            <a:xfrm>
              <a:off x="2759249" y="2759906"/>
              <a:ext cx="612000" cy="61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fr-CA" sz="1000" b="1" kern="1200">
                  <a:solidFill>
                    <a:srgbClr val="000000"/>
                  </a:solidFill>
                  <a:effectLst/>
                  <a:latin typeface="Raleway" panose="020B05030301010600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Moi</a:t>
              </a:r>
              <a:endParaRPr lang="fr-C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58601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001d00d-704d-4116-b30c-8a0869d6c5a2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C28247282A8946B89C1792E33C9581" ma:contentTypeVersion="10" ma:contentTypeDescription="Crée un document." ma:contentTypeScope="" ma:versionID="0640c496e40da9d853f383bc193a51ce">
  <xsd:schema xmlns:xsd="http://www.w3.org/2001/XMLSchema" xmlns:xs="http://www.w3.org/2001/XMLSchema" xmlns:p="http://schemas.microsoft.com/office/2006/metadata/properties" xmlns:ns2="ebafb6e5-fda8-4f8f-90f6-6bb6cfa2fb73" xmlns:ns3="1001d00d-704d-4116-b30c-8a0869d6c5a2" targetNamespace="http://schemas.microsoft.com/office/2006/metadata/properties" ma:root="true" ma:fieldsID="f2a91648e89e4f23c8ce6c1cf6565f89" ns2:_="" ns3:_="">
    <xsd:import namespace="ebafb6e5-fda8-4f8f-90f6-6bb6cfa2fb73"/>
    <xsd:import namespace="1001d00d-704d-4116-b30c-8a0869d6c5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fb6e5-fda8-4f8f-90f6-6bb6cfa2fb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01d00d-704d-4116-b30c-8a0869d6c5a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68B3AC-5868-47C3-A29D-7AA0B85404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1F46D5-EF84-4BD2-92E8-CF7C01FFA821}">
  <ds:schemaRefs>
    <ds:schemaRef ds:uri="1001d00d-704d-4116-b30c-8a0869d6c5a2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bafb6e5-fda8-4f8f-90f6-6bb6cfa2fb7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8FA4120-EB32-4619-B92E-DD4CA6D402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afb6e5-fda8-4f8f-90f6-6bb6cfa2fb73"/>
    <ds:schemaRef ds:uri="1001d00d-704d-4116-b30c-8a0869d6c5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2522</TotalTime>
  <Words>628</Words>
  <Application>Microsoft Office PowerPoint</Application>
  <PresentationFormat>Grand écran</PresentationFormat>
  <Paragraphs>107</Paragraphs>
  <Slides>20</Slides>
  <Notes>16</Notes>
  <HiddenSlides>0</HiddenSlides>
  <MMClips>5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Raleway</vt:lpstr>
      <vt:lpstr>Times New Roman</vt:lpstr>
      <vt:lpstr>Wingdings</vt:lpstr>
      <vt:lpstr>Office Theme</vt:lpstr>
      <vt:lpstr>Présentation PowerPoint</vt:lpstr>
      <vt:lpstr>Atelier 1 L’anxiété de mon enfant: comment l’aider à sortir de sa zone de confort? </vt:lpstr>
      <vt:lpstr>Objectifs</vt:lpstr>
      <vt:lpstr>La zone de confort</vt:lpstr>
      <vt:lpstr>La zone de confort</vt:lpstr>
      <vt:lpstr>La zone de confort… lorsqu’on évite les situations</vt:lpstr>
      <vt:lpstr>Ma zone de confort… lorsqu’on affronte les situations</vt:lpstr>
      <vt:lpstr>Les stratégies d’évitement et d’exposition</vt:lpstr>
      <vt:lpstr>Pour élargir sa zone de confort, votre enfant apprendra à… </vt:lpstr>
      <vt:lpstr>Qu’est-ce qui se passe à l’intérieur?</vt:lpstr>
      <vt:lpstr>Atelier 2 Le piège de l’accommodation</vt:lpstr>
      <vt:lpstr>Objectifs</vt:lpstr>
      <vt:lpstr>Introduction à la pleine conscience </vt:lpstr>
      <vt:lpstr>Respiration en pleine conscience </vt:lpstr>
      <vt:lpstr>La pleine conscience,  un outil essentiel</vt:lpstr>
      <vt:lpstr>Les intolérances… des lunettes qui déforment la réalité! </vt:lpstr>
      <vt:lpstr>Le piège de l’accommodation</vt:lpstr>
      <vt:lpstr>Atelier 3 Prévenir l’anxiété au quotidien</vt:lpstr>
      <vt:lpstr>Objectifs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Joelle Montembeault</dc:creator>
  <cp:lastModifiedBy>Joelle Lepage</cp:lastModifiedBy>
  <cp:revision>156</cp:revision>
  <dcterms:created xsi:type="dcterms:W3CDTF">2019-08-01T17:41:17Z</dcterms:created>
  <dcterms:modified xsi:type="dcterms:W3CDTF">2023-03-09T15:25:30Z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0x0101009BC28247282A8946B89C1792E33C9581</vt:lpwstr>
  </property>
  <property fmtid="{D5CDD505-2E9C-101B-9397-08002B2CF9AE}" pid="3" name="Order">
    <vt:r8>12646400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