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7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8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9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32"/>
  </p:notesMasterIdLst>
  <p:sldIdLst>
    <p:sldId id="307" r:id="rId5"/>
    <p:sldId id="261" r:id="rId6"/>
    <p:sldId id="267" r:id="rId7"/>
    <p:sldId id="347" r:id="rId8"/>
    <p:sldId id="348" r:id="rId9"/>
    <p:sldId id="317" r:id="rId10"/>
    <p:sldId id="319" r:id="rId11"/>
    <p:sldId id="339" r:id="rId12"/>
    <p:sldId id="308" r:id="rId13"/>
    <p:sldId id="320" r:id="rId14"/>
    <p:sldId id="322" r:id="rId15"/>
    <p:sldId id="321" r:id="rId16"/>
    <p:sldId id="340" r:id="rId17"/>
    <p:sldId id="310" r:id="rId18"/>
    <p:sldId id="341" r:id="rId19"/>
    <p:sldId id="326" r:id="rId20"/>
    <p:sldId id="309" r:id="rId21"/>
    <p:sldId id="325" r:id="rId22"/>
    <p:sldId id="311" r:id="rId23"/>
    <p:sldId id="327" r:id="rId24"/>
    <p:sldId id="312" r:id="rId25"/>
    <p:sldId id="344" r:id="rId26"/>
    <p:sldId id="313" r:id="rId27"/>
    <p:sldId id="343" r:id="rId28"/>
    <p:sldId id="316" r:id="rId29"/>
    <p:sldId id="338" r:id="rId30"/>
    <p:sldId id="346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elle Lepage" initials="JL" lastIdx="3" clrIdx="0">
    <p:extLst>
      <p:ext uri="{19B8F6BF-5375-455C-9EA6-DF929625EA0E}">
        <p15:presenceInfo xmlns:p15="http://schemas.microsoft.com/office/powerpoint/2012/main" userId="S-1-5-21-573346475-2301630103-2348164595-15177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5CEE"/>
    <a:srgbClr val="7FE0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Style léger 1 - Accentuation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704" autoAdjust="0"/>
    <p:restoredTop sz="96395" autoAdjust="0"/>
  </p:normalViewPr>
  <p:slideViewPr>
    <p:cSldViewPr snapToGrid="0" snapToObjects="1">
      <p:cViewPr varScale="1">
        <p:scale>
          <a:sx n="81" d="100"/>
          <a:sy n="81" d="100"/>
        </p:scale>
        <p:origin x="108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EE4D95-9788-2742-B5F7-8804EEB19402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A42458-EA61-BD4A-87B6-C76BC5BDA1C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7706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sante-mentale-jeunesse.usherbrooke.ca/wp-content/uploads/2018/12/Final-GPS.pdf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A42458-EA61-BD4A-87B6-C76BC5BDA1C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0080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A42458-EA61-BD4A-87B6-C76BC5BDA1C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4372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A42458-EA61-BD4A-87B6-C76BC5BDA1C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6507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A42458-EA61-BD4A-87B6-C76BC5BDA1C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8128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A42458-EA61-BD4A-87B6-C76BC5BDA1C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0350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A42458-EA61-BD4A-87B6-C76BC5BDA1C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2422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A42458-EA61-BD4A-87B6-C76BC5BDA1C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6665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A42458-EA61-BD4A-87B6-C76BC5BDA1C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6049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A42458-EA61-BD4A-87B6-C76BC5BDA1C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8361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A42458-EA61-BD4A-87B6-C76BC5BDA1C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4458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A42458-EA61-BD4A-87B6-C76BC5BDA1C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3244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A42458-EA61-BD4A-87B6-C76BC5BDA1C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7340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A42458-EA61-BD4A-87B6-C76BC5BDA1C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032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A42458-EA61-BD4A-87B6-C76BC5BDA1C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4776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A42458-EA61-BD4A-87B6-C76BC5BDA1C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8358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A42458-EA61-BD4A-87B6-C76BC5BDA1C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6990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A42458-EA61-BD4A-87B6-C76BC5BDA1C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4417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A42458-EA61-BD4A-87B6-C76BC5BDA1C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8462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Dans le cadre des ateliers proposés aux élèves,</a:t>
            </a:r>
            <a:r>
              <a:rPr lang="fr-FR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vous pourriez  donc être initiés à la pratique de la pleine conscience.</a:t>
            </a:r>
          </a:p>
          <a:p>
            <a:endParaRPr lang="fr-FR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 est possible que vous soyez amené</a:t>
            </a:r>
            <a:r>
              <a:rPr lang="fr-FR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à réfléchir sur différents thèmes qui y sont rattachés, comme les attitudes à adopter, la façon de l’intégrer dans le milieu scolaire, etc. </a:t>
            </a:r>
          </a:p>
          <a:p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Vous pourrez également observer les effets de cette pratique chez les élèves de vos groupes. </a:t>
            </a:r>
          </a:p>
          <a:p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 vous avez de l’intérêt pour cette pratique et que vous souhaitez aller un peu plus loin, nous avons également conçu des outils pour vous guider, comme le </a:t>
            </a:r>
            <a:r>
              <a:rPr lang="fr-FR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Guide de présence à soi 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(GPS), qui constitue un recueil d’activités à faire avec les jeunes, de méditations guidées et de fiches d’activités de pleine conscience pour les enseignant(e)s et les intervenant</a:t>
            </a:r>
            <a:r>
              <a:rPr lang="fr-FR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(e)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s. </a:t>
            </a:r>
            <a:endParaRPr lang="fr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https://sante-mentale-jeunesse.usherbrooke.ca/wp-content/uploads/2018/12/Final-GPS.pdf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fr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A42458-EA61-BD4A-87B6-C76BC5BDA1CD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5697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A42458-EA61-BD4A-87B6-C76BC5BDA1C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1285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A42458-EA61-BD4A-87B6-C76BC5BDA1C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2560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1.svg"/><Relationship Id="rId18" Type="http://schemas.openxmlformats.org/officeDocument/2006/relationships/image" Target="../media/image26.png"/><Relationship Id="rId26" Type="http://schemas.openxmlformats.org/officeDocument/2006/relationships/image" Target="../media/image34.png"/><Relationship Id="rId3" Type="http://schemas.openxmlformats.org/officeDocument/2006/relationships/image" Target="../media/image11.svg"/><Relationship Id="rId21" Type="http://schemas.openxmlformats.org/officeDocument/2006/relationships/image" Target="../media/image29.svg"/><Relationship Id="rId34" Type="http://schemas.openxmlformats.org/officeDocument/2006/relationships/image" Target="../media/image42.png"/><Relationship Id="rId7" Type="http://schemas.openxmlformats.org/officeDocument/2006/relationships/image" Target="../media/image15.svg"/><Relationship Id="rId12" Type="http://schemas.openxmlformats.org/officeDocument/2006/relationships/image" Target="../media/image20.png"/><Relationship Id="rId17" Type="http://schemas.openxmlformats.org/officeDocument/2006/relationships/image" Target="../media/image25.svg"/><Relationship Id="rId25" Type="http://schemas.openxmlformats.org/officeDocument/2006/relationships/image" Target="../media/image33.svg"/><Relationship Id="rId33" Type="http://schemas.openxmlformats.org/officeDocument/2006/relationships/image" Target="../media/image41.svg"/><Relationship Id="rId2" Type="http://schemas.openxmlformats.org/officeDocument/2006/relationships/image" Target="../media/image10.png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29" Type="http://schemas.openxmlformats.org/officeDocument/2006/relationships/image" Target="../media/image37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24" Type="http://schemas.openxmlformats.org/officeDocument/2006/relationships/image" Target="../media/image32.png"/><Relationship Id="rId32" Type="http://schemas.openxmlformats.org/officeDocument/2006/relationships/image" Target="../media/image40.png"/><Relationship Id="rId5" Type="http://schemas.openxmlformats.org/officeDocument/2006/relationships/image" Target="../media/image13.svg"/><Relationship Id="rId15" Type="http://schemas.openxmlformats.org/officeDocument/2006/relationships/image" Target="../media/image23.svg"/><Relationship Id="rId23" Type="http://schemas.openxmlformats.org/officeDocument/2006/relationships/image" Target="../media/image31.svg"/><Relationship Id="rId28" Type="http://schemas.openxmlformats.org/officeDocument/2006/relationships/image" Target="../media/image36.png"/><Relationship Id="rId10" Type="http://schemas.openxmlformats.org/officeDocument/2006/relationships/image" Target="../media/image18.png"/><Relationship Id="rId19" Type="http://schemas.openxmlformats.org/officeDocument/2006/relationships/image" Target="../media/image27.svg"/><Relationship Id="rId31" Type="http://schemas.openxmlformats.org/officeDocument/2006/relationships/image" Target="../media/image39.svg"/><Relationship Id="rId4" Type="http://schemas.openxmlformats.org/officeDocument/2006/relationships/image" Target="../media/image12.png"/><Relationship Id="rId9" Type="http://schemas.openxmlformats.org/officeDocument/2006/relationships/image" Target="../media/image17.svg"/><Relationship Id="rId14" Type="http://schemas.openxmlformats.org/officeDocument/2006/relationships/image" Target="../media/image22.png"/><Relationship Id="rId22" Type="http://schemas.openxmlformats.org/officeDocument/2006/relationships/image" Target="../media/image30.png"/><Relationship Id="rId27" Type="http://schemas.openxmlformats.org/officeDocument/2006/relationships/image" Target="../media/image35.svg"/><Relationship Id="rId30" Type="http://schemas.openxmlformats.org/officeDocument/2006/relationships/image" Target="../media/image38.png"/><Relationship Id="rId35" Type="http://schemas.openxmlformats.org/officeDocument/2006/relationships/image" Target="../media/image43.svg"/><Relationship Id="rId8" Type="http://schemas.openxmlformats.org/officeDocument/2006/relationships/image" Target="../media/image16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DA3FDB-9CF0-9049-9642-294687D95DC9}"/>
              </a:ext>
            </a:extLst>
          </p:cNvPr>
          <p:cNvSpPr txBox="1"/>
          <p:nvPr userDrawn="1"/>
        </p:nvSpPr>
        <p:spPr>
          <a:xfrm>
            <a:off x="1828800" y="65083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8122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le Slide_Texture Logo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119B891-1C7A-D74D-BCC9-A235ED5CA6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itle 6">
            <a:extLst>
              <a:ext uri="{FF2B5EF4-FFF2-40B4-BE49-F238E27FC236}">
                <a16:creationId xmlns:a16="http://schemas.microsoft.com/office/drawing/2014/main" id="{9696444F-6DB0-5545-8E78-92D762B49B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047999"/>
            <a:ext cx="9144000" cy="1370539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Titre</a:t>
            </a:r>
            <a:endParaRPr lang="en-US" dirty="0"/>
          </a:p>
        </p:txBody>
      </p:sp>
      <p:sp>
        <p:nvSpPr>
          <p:cNvPr id="13" name="Subtitle 10">
            <a:extLst>
              <a:ext uri="{FF2B5EF4-FFF2-40B4-BE49-F238E27FC236}">
                <a16:creationId xmlns:a16="http://schemas.microsoft.com/office/drawing/2014/main" id="{934C526F-40A6-4E46-A1FD-8E436BB6826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80538"/>
            <a:ext cx="9144000" cy="1655762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Sous-</a:t>
            </a:r>
            <a:r>
              <a:rPr lang="en-US" dirty="0" err="1"/>
              <a:t>titre</a:t>
            </a:r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C34DBC7-D519-1449-989F-F8DC4942598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30088" y="1904684"/>
            <a:ext cx="3928449" cy="1162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6518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FD72870-C2AC-7C4B-9812-81CD991986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3336" b="36733"/>
          <a:stretch/>
        </p:blipFill>
        <p:spPr>
          <a:xfrm>
            <a:off x="0" y="6176963"/>
            <a:ext cx="12192000" cy="6810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8588DF-BD35-8846-9B31-C2A7C5396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F5CE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89421B-6E69-FC42-A1F3-C32441540F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2F5CEE"/>
                </a:solidFill>
              </a:defRPr>
            </a:lvl1pPr>
            <a:lvl2pPr>
              <a:defRPr>
                <a:solidFill>
                  <a:srgbClr val="2F5CEE"/>
                </a:solidFill>
              </a:defRPr>
            </a:lvl2pPr>
            <a:lvl3pPr>
              <a:defRPr>
                <a:solidFill>
                  <a:srgbClr val="2F5CEE"/>
                </a:solidFill>
              </a:defRPr>
            </a:lvl3pPr>
            <a:lvl4pPr>
              <a:defRPr>
                <a:solidFill>
                  <a:srgbClr val="2F5CEE"/>
                </a:solidFill>
              </a:defRPr>
            </a:lvl4pPr>
            <a:lvl5pPr>
              <a:defRPr>
                <a:solidFill>
                  <a:srgbClr val="2F5CEE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D0B862-6F5B-FA40-9B62-F5F43D3DD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2F5CEE"/>
                </a:solidFill>
              </a:defRPr>
            </a:lvl1pPr>
          </a:lstStyle>
          <a:p>
            <a:fld id="{C145B74D-6A0D-CF46-9BFB-933D6D9953E9}" type="slidenum">
              <a:rPr lang="en-US" smtClean="0"/>
              <a:pPr/>
              <a:t>‹N°›</a:t>
            </a:fld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BC2B0EE-2389-1B46-81D4-383338BE264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6420" y="6173788"/>
            <a:ext cx="1558305" cy="68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3778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CC24290-9982-DB42-BFFB-8B8382E304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3336" b="36733"/>
          <a:stretch/>
        </p:blipFill>
        <p:spPr>
          <a:xfrm>
            <a:off x="0" y="6176963"/>
            <a:ext cx="12192000" cy="68103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89421B-6E69-FC42-A1F3-C32441540F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5125"/>
            <a:ext cx="10515600" cy="5814426"/>
          </a:xfrm>
        </p:spPr>
        <p:txBody>
          <a:bodyPr/>
          <a:lstStyle>
            <a:lvl1pPr>
              <a:defRPr>
                <a:solidFill>
                  <a:srgbClr val="2F5CEE"/>
                </a:solidFill>
              </a:defRPr>
            </a:lvl1pPr>
            <a:lvl2pPr>
              <a:defRPr>
                <a:solidFill>
                  <a:srgbClr val="2F5CEE"/>
                </a:solidFill>
              </a:defRPr>
            </a:lvl2pPr>
            <a:lvl3pPr>
              <a:defRPr>
                <a:solidFill>
                  <a:srgbClr val="2F5CEE"/>
                </a:solidFill>
              </a:defRPr>
            </a:lvl3pPr>
            <a:lvl4pPr>
              <a:defRPr>
                <a:solidFill>
                  <a:srgbClr val="2F5CEE"/>
                </a:solidFill>
              </a:defRPr>
            </a:lvl4pPr>
            <a:lvl5pPr>
              <a:defRPr>
                <a:solidFill>
                  <a:srgbClr val="2F5CEE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D0B862-6F5B-FA40-9B62-F5F43D3DD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2F5CEE"/>
                </a:solidFill>
              </a:defRPr>
            </a:lvl1pPr>
          </a:lstStyle>
          <a:p>
            <a:fld id="{C145B74D-6A0D-CF46-9BFB-933D6D9953E9}" type="slidenum">
              <a:rPr lang="en-US" smtClean="0"/>
              <a:pPr/>
              <a:t>‹N°›</a:t>
            </a:fld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F19B03C-C66B-D743-AED5-B138F080BC8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6420" y="6173788"/>
            <a:ext cx="1558305" cy="68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972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285A72D-F956-044F-B0BD-A9E6418995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3336" b="36733"/>
          <a:stretch/>
        </p:blipFill>
        <p:spPr>
          <a:xfrm>
            <a:off x="0" y="6176963"/>
            <a:ext cx="12192000" cy="6810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B285319-A7C3-EA45-AD01-2C8B65D4C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F5CE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AC1C5F-A19C-3B45-BE97-957BF8DD35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rgbClr val="2F5CEE"/>
                </a:solidFill>
              </a:defRPr>
            </a:lvl1pPr>
            <a:lvl2pPr>
              <a:defRPr>
                <a:solidFill>
                  <a:srgbClr val="2F5CEE"/>
                </a:solidFill>
              </a:defRPr>
            </a:lvl2pPr>
            <a:lvl3pPr>
              <a:defRPr>
                <a:solidFill>
                  <a:srgbClr val="2F5CEE"/>
                </a:solidFill>
              </a:defRPr>
            </a:lvl3pPr>
            <a:lvl4pPr>
              <a:defRPr>
                <a:solidFill>
                  <a:srgbClr val="2F5CEE"/>
                </a:solidFill>
              </a:defRPr>
            </a:lvl4pPr>
            <a:lvl5pPr>
              <a:defRPr>
                <a:solidFill>
                  <a:srgbClr val="2F5CEE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4F8A80-DECD-0249-97F5-F9550D514C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rgbClr val="2F5CEE"/>
                </a:solidFill>
              </a:defRPr>
            </a:lvl1pPr>
            <a:lvl2pPr>
              <a:defRPr>
                <a:solidFill>
                  <a:srgbClr val="2F5CEE"/>
                </a:solidFill>
              </a:defRPr>
            </a:lvl2pPr>
            <a:lvl3pPr>
              <a:defRPr>
                <a:solidFill>
                  <a:srgbClr val="2F5CEE"/>
                </a:solidFill>
              </a:defRPr>
            </a:lvl3pPr>
            <a:lvl4pPr>
              <a:defRPr>
                <a:solidFill>
                  <a:srgbClr val="2F5CEE"/>
                </a:solidFill>
              </a:defRPr>
            </a:lvl4pPr>
            <a:lvl5pPr>
              <a:defRPr>
                <a:solidFill>
                  <a:srgbClr val="2F5CEE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8975772-7C50-BB42-8109-39AFFD425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2F5CEE"/>
                </a:solidFill>
              </a:defRPr>
            </a:lvl1pPr>
          </a:lstStyle>
          <a:p>
            <a:fld id="{C145B74D-6A0D-CF46-9BFB-933D6D9953E9}" type="slidenum">
              <a:rPr lang="en-US" smtClean="0"/>
              <a:pPr/>
              <a:t>‹N°›</a:t>
            </a:fld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7873877F-8937-5547-8917-ACFFAB47618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6420" y="6173788"/>
            <a:ext cx="1558305" cy="68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7430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9AA7A55-9C27-A043-9FD2-63CFC2A6B4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3336" b="36733"/>
          <a:stretch/>
        </p:blipFill>
        <p:spPr>
          <a:xfrm>
            <a:off x="0" y="6176963"/>
            <a:ext cx="12192000" cy="68103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AC1C5F-A19C-3B45-BE97-957BF8DD35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65125"/>
            <a:ext cx="5181600" cy="5811838"/>
          </a:xfrm>
        </p:spPr>
        <p:txBody>
          <a:bodyPr/>
          <a:lstStyle>
            <a:lvl1pPr>
              <a:defRPr>
                <a:solidFill>
                  <a:srgbClr val="2F5CEE"/>
                </a:solidFill>
              </a:defRPr>
            </a:lvl1pPr>
            <a:lvl2pPr>
              <a:defRPr>
                <a:solidFill>
                  <a:srgbClr val="2F5CEE"/>
                </a:solidFill>
              </a:defRPr>
            </a:lvl2pPr>
            <a:lvl3pPr>
              <a:defRPr>
                <a:solidFill>
                  <a:srgbClr val="2F5CEE"/>
                </a:solidFill>
              </a:defRPr>
            </a:lvl3pPr>
            <a:lvl4pPr>
              <a:defRPr>
                <a:solidFill>
                  <a:srgbClr val="2F5CEE"/>
                </a:solidFill>
              </a:defRPr>
            </a:lvl4pPr>
            <a:lvl5pPr>
              <a:defRPr>
                <a:solidFill>
                  <a:srgbClr val="2F5CEE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4F8A80-DECD-0249-97F5-F9550D514C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365125"/>
            <a:ext cx="5181600" cy="5811838"/>
          </a:xfrm>
        </p:spPr>
        <p:txBody>
          <a:bodyPr/>
          <a:lstStyle>
            <a:lvl1pPr>
              <a:defRPr>
                <a:solidFill>
                  <a:srgbClr val="2F5CEE"/>
                </a:solidFill>
              </a:defRPr>
            </a:lvl1pPr>
            <a:lvl2pPr>
              <a:defRPr>
                <a:solidFill>
                  <a:srgbClr val="2F5CEE"/>
                </a:solidFill>
              </a:defRPr>
            </a:lvl2pPr>
            <a:lvl3pPr>
              <a:defRPr>
                <a:solidFill>
                  <a:srgbClr val="2F5CEE"/>
                </a:solidFill>
              </a:defRPr>
            </a:lvl3pPr>
            <a:lvl4pPr>
              <a:defRPr>
                <a:solidFill>
                  <a:srgbClr val="2F5CEE"/>
                </a:solidFill>
              </a:defRPr>
            </a:lvl4pPr>
            <a:lvl5pPr>
              <a:defRPr>
                <a:solidFill>
                  <a:srgbClr val="2F5CEE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8975772-7C50-BB42-8109-39AFFD425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2F5CEE"/>
                </a:solidFill>
              </a:defRPr>
            </a:lvl1pPr>
          </a:lstStyle>
          <a:p>
            <a:fld id="{C145B74D-6A0D-CF46-9BFB-933D6D9953E9}" type="slidenum">
              <a:rPr lang="en-US" smtClean="0"/>
              <a:pPr/>
              <a:t>‹N°›</a:t>
            </a:fld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F93F22D-DDC2-AB45-89FE-8F96906B031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6420" y="6173788"/>
            <a:ext cx="1558305" cy="68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0991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F73CE6B-6AB0-E749-A595-F3A55AB75C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3336" b="36733"/>
          <a:stretch/>
        </p:blipFill>
        <p:spPr>
          <a:xfrm>
            <a:off x="0" y="6176963"/>
            <a:ext cx="12192000" cy="6810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BF77FF-B294-EE41-9900-3A32826F5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F5CE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849B4A-93D8-684A-995C-13C182A03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2F5CEE"/>
                </a:solidFill>
              </a:defRPr>
            </a:lvl1pPr>
          </a:lstStyle>
          <a:p>
            <a:fld id="{C145B74D-6A0D-CF46-9BFB-933D6D9953E9}" type="slidenum">
              <a:rPr lang="en-US" smtClean="0"/>
              <a:pPr/>
              <a:t>‹N°›</a:t>
            </a:fld>
            <a:endParaRPr lang="en-U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8BD6FF40-F170-4440-ABB6-0546061682A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6420" y="6173788"/>
            <a:ext cx="1558305" cy="68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6508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AE3F394-E717-8342-AD82-C4A0A1E4EF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3336" b="36733"/>
          <a:stretch/>
        </p:blipFill>
        <p:spPr>
          <a:xfrm>
            <a:off x="0" y="6176963"/>
            <a:ext cx="12192000" cy="6810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E787EC-D76A-9141-9C42-B6EBA1F8E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3932237" cy="1692275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400">
                <a:solidFill>
                  <a:srgbClr val="2F5CE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FEEDE9-40E3-CF4A-8D98-406F56B989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365125"/>
            <a:ext cx="6172200" cy="54959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DF323A-7EAB-404C-9F38-1945F1356B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2F5CEE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D221063-8204-3746-A2CB-F6F7C4043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2F5CEE"/>
                </a:solidFill>
              </a:defRPr>
            </a:lvl1pPr>
          </a:lstStyle>
          <a:p>
            <a:fld id="{C145B74D-6A0D-CF46-9BFB-933D6D9953E9}" type="slidenum">
              <a:rPr lang="en-US" smtClean="0"/>
              <a:pPr/>
              <a:t>‹N°›</a:t>
            </a:fld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41F2A76-EA04-3641-AF52-880551056AA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6420" y="6173788"/>
            <a:ext cx="1558305" cy="68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551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 Inve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AE3F394-E717-8342-AD82-C4A0A1E4EF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3336" b="36733"/>
          <a:stretch/>
        </p:blipFill>
        <p:spPr>
          <a:xfrm>
            <a:off x="0" y="6176963"/>
            <a:ext cx="12192000" cy="6810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E787EC-D76A-9141-9C42-B6EBA1F8E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1563" y="365125"/>
            <a:ext cx="3932237" cy="1692275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400">
                <a:solidFill>
                  <a:srgbClr val="2F5CE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FEEDE9-40E3-CF4A-8D98-406F56B989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8200" y="365125"/>
            <a:ext cx="6172200" cy="54959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DF323A-7EAB-404C-9F38-1945F1356B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21563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2F5CEE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D221063-8204-3746-A2CB-F6F7C4043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2F5CEE"/>
                </a:solidFill>
              </a:defRPr>
            </a:lvl1pPr>
          </a:lstStyle>
          <a:p>
            <a:fld id="{C145B74D-6A0D-CF46-9BFB-933D6D9953E9}" type="slidenum">
              <a:rPr lang="en-US" smtClean="0"/>
              <a:pPr/>
              <a:t>‹N°›</a:t>
            </a:fld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7AD42B7-E6AB-7249-90D5-3008A01A4C0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6420" y="6173788"/>
            <a:ext cx="1558305" cy="68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9206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and tex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07DD380-F20F-4946-BFF5-C7DA90F98D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478" r="57147"/>
          <a:stretch/>
        </p:blipFill>
        <p:spPr>
          <a:xfrm>
            <a:off x="8610600" y="0"/>
            <a:ext cx="3581400" cy="6858000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D221063-8204-3746-A2CB-F6F7C4043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2F5CEE"/>
                </a:solidFill>
              </a:defRPr>
            </a:lvl1pPr>
          </a:lstStyle>
          <a:p>
            <a:fld id="{C145B74D-6A0D-CF46-9BFB-933D6D9953E9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A8B648A-BC6E-6244-AF71-D5F71382E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3932237" cy="1692275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400">
                <a:solidFill>
                  <a:srgbClr val="2F5CE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3691ED78-3374-214F-943A-7CDC74DAA0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365125"/>
            <a:ext cx="6172200" cy="54959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D77B82B2-A85F-0345-970F-0FA817B986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2F5CEE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DB87729E-993A-294A-BBB8-F6D1D38D021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6420" y="6173788"/>
            <a:ext cx="1558305" cy="68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7961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texture inve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07DD380-F20F-4946-BFF5-C7DA90F98D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478" r="57147"/>
          <a:stretch/>
        </p:blipFill>
        <p:spPr>
          <a:xfrm>
            <a:off x="1" y="0"/>
            <a:ext cx="3581400" cy="6858000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D221063-8204-3746-A2CB-F6F7C4043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2F5CEE"/>
                </a:solidFill>
              </a:defRPr>
            </a:lvl1pPr>
          </a:lstStyle>
          <a:p>
            <a:fld id="{C145B74D-6A0D-CF46-9BFB-933D6D9953E9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A8B648A-BC6E-6244-AF71-D5F71382E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1563" y="365125"/>
            <a:ext cx="3932237" cy="1692275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400">
                <a:solidFill>
                  <a:srgbClr val="2F5CE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3691ED78-3374-214F-943A-7CDC74DAA0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8200" y="365125"/>
            <a:ext cx="6172200" cy="54959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D77B82B2-A85F-0345-970F-0FA817B986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21563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2F5CEE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3E33C66C-D91C-974D-8A92-97E66833040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6420" y="6173788"/>
            <a:ext cx="1558305" cy="68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32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Hors-Pist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DA3FDB-9CF0-9049-9642-294687D95DC9}"/>
              </a:ext>
            </a:extLst>
          </p:cNvPr>
          <p:cNvSpPr txBox="1"/>
          <p:nvPr userDrawn="1"/>
        </p:nvSpPr>
        <p:spPr>
          <a:xfrm>
            <a:off x="1828800" y="65083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BD4C8A-85D4-5043-BEF5-8A2D534C72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4028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raphic 249">
            <a:extLst>
              <a:ext uri="{FF2B5EF4-FFF2-40B4-BE49-F238E27FC236}">
                <a16:creationId xmlns:a16="http://schemas.microsoft.com/office/drawing/2014/main" id="{4C235A39-4C0A-5C46-A282-E8CFC79913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04129" y="4311366"/>
            <a:ext cx="720000" cy="720000"/>
          </a:xfrm>
          <a:prstGeom prst="rect">
            <a:avLst/>
          </a:prstGeom>
        </p:spPr>
      </p:pic>
      <p:pic>
        <p:nvPicPr>
          <p:cNvPr id="252" name="Graphic 251">
            <a:extLst>
              <a:ext uri="{FF2B5EF4-FFF2-40B4-BE49-F238E27FC236}">
                <a16:creationId xmlns:a16="http://schemas.microsoft.com/office/drawing/2014/main" id="{4503AF7B-36B3-664D-8EF6-DA145CD248F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94405" y="4311366"/>
            <a:ext cx="720000" cy="720000"/>
          </a:xfrm>
          <a:prstGeom prst="rect">
            <a:avLst/>
          </a:prstGeom>
        </p:spPr>
      </p:pic>
      <p:pic>
        <p:nvPicPr>
          <p:cNvPr id="254" name="Graphic 253">
            <a:extLst>
              <a:ext uri="{FF2B5EF4-FFF2-40B4-BE49-F238E27FC236}">
                <a16:creationId xmlns:a16="http://schemas.microsoft.com/office/drawing/2014/main" id="{FE660C18-B577-314F-80F6-589EDC4EF76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58177" y="4311366"/>
            <a:ext cx="720000" cy="720000"/>
          </a:xfrm>
          <a:prstGeom prst="rect">
            <a:avLst/>
          </a:prstGeom>
        </p:spPr>
      </p:pic>
      <p:pic>
        <p:nvPicPr>
          <p:cNvPr id="256" name="Graphic 255">
            <a:extLst>
              <a:ext uri="{FF2B5EF4-FFF2-40B4-BE49-F238E27FC236}">
                <a16:creationId xmlns:a16="http://schemas.microsoft.com/office/drawing/2014/main" id="{ACF60A9D-9A27-A447-A681-753735C8BA46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799204" y="4311366"/>
            <a:ext cx="720000" cy="720000"/>
          </a:xfrm>
          <a:prstGeom prst="rect">
            <a:avLst/>
          </a:prstGeom>
        </p:spPr>
      </p:pic>
      <p:pic>
        <p:nvPicPr>
          <p:cNvPr id="258" name="Graphic 257">
            <a:extLst>
              <a:ext uri="{FF2B5EF4-FFF2-40B4-BE49-F238E27FC236}">
                <a16:creationId xmlns:a16="http://schemas.microsoft.com/office/drawing/2014/main" id="{2F4B4CF8-21F7-704C-9582-0DE788BD693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304129" y="3230218"/>
            <a:ext cx="720000" cy="720000"/>
          </a:xfrm>
          <a:prstGeom prst="rect">
            <a:avLst/>
          </a:prstGeom>
        </p:spPr>
      </p:pic>
      <p:pic>
        <p:nvPicPr>
          <p:cNvPr id="260" name="Graphic 259">
            <a:extLst>
              <a:ext uri="{FF2B5EF4-FFF2-40B4-BE49-F238E27FC236}">
                <a16:creationId xmlns:a16="http://schemas.microsoft.com/office/drawing/2014/main" id="{AF66BA95-875E-C541-BFA4-98589FE26A2A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481153" y="3230218"/>
            <a:ext cx="720000" cy="720000"/>
          </a:xfrm>
          <a:prstGeom prst="rect">
            <a:avLst/>
          </a:prstGeom>
        </p:spPr>
      </p:pic>
      <p:pic>
        <p:nvPicPr>
          <p:cNvPr id="262" name="Graphic 261">
            <a:extLst>
              <a:ext uri="{FF2B5EF4-FFF2-40B4-BE49-F238E27FC236}">
                <a16:creationId xmlns:a16="http://schemas.microsoft.com/office/drawing/2014/main" id="{783A8F80-503E-B148-8616-8C7220A1DB6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658177" y="3230218"/>
            <a:ext cx="720000" cy="720000"/>
          </a:xfrm>
          <a:prstGeom prst="rect">
            <a:avLst/>
          </a:prstGeom>
        </p:spPr>
      </p:pic>
      <p:pic>
        <p:nvPicPr>
          <p:cNvPr id="264" name="Graphic 263">
            <a:extLst>
              <a:ext uri="{FF2B5EF4-FFF2-40B4-BE49-F238E27FC236}">
                <a16:creationId xmlns:a16="http://schemas.microsoft.com/office/drawing/2014/main" id="{871E8B32-0775-AA4A-94A9-B2A1C629C3F4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799204" y="3230218"/>
            <a:ext cx="720000" cy="720000"/>
          </a:xfrm>
          <a:prstGeom prst="rect">
            <a:avLst/>
          </a:prstGeom>
        </p:spPr>
      </p:pic>
      <p:pic>
        <p:nvPicPr>
          <p:cNvPr id="266" name="Graphic 265">
            <a:extLst>
              <a:ext uri="{FF2B5EF4-FFF2-40B4-BE49-F238E27FC236}">
                <a16:creationId xmlns:a16="http://schemas.microsoft.com/office/drawing/2014/main" id="{B7B6931D-FAC8-A944-B91D-314F02A7F7FC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2799204" y="5392514"/>
            <a:ext cx="720000" cy="720000"/>
          </a:xfrm>
          <a:prstGeom prst="rect">
            <a:avLst/>
          </a:prstGeom>
        </p:spPr>
      </p:pic>
      <p:pic>
        <p:nvPicPr>
          <p:cNvPr id="270" name="Graphic 269">
            <a:extLst>
              <a:ext uri="{FF2B5EF4-FFF2-40B4-BE49-F238E27FC236}">
                <a16:creationId xmlns:a16="http://schemas.microsoft.com/office/drawing/2014/main" id="{A5CB98A2-6538-7743-A938-15A1AE46271B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4658177" y="5392514"/>
            <a:ext cx="720000" cy="720000"/>
          </a:xfrm>
          <a:prstGeom prst="rect">
            <a:avLst/>
          </a:prstGeom>
        </p:spPr>
      </p:pic>
      <p:pic>
        <p:nvPicPr>
          <p:cNvPr id="272" name="Graphic 271">
            <a:extLst>
              <a:ext uri="{FF2B5EF4-FFF2-40B4-BE49-F238E27FC236}">
                <a16:creationId xmlns:a16="http://schemas.microsoft.com/office/drawing/2014/main" id="{A8529D77-8C54-BC46-849B-25B4EC1AB353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6481153" y="5356514"/>
            <a:ext cx="720000" cy="720000"/>
          </a:xfrm>
          <a:prstGeom prst="rect">
            <a:avLst/>
          </a:prstGeom>
        </p:spPr>
      </p:pic>
      <p:pic>
        <p:nvPicPr>
          <p:cNvPr id="274" name="Graphic 273">
            <a:extLst>
              <a:ext uri="{FF2B5EF4-FFF2-40B4-BE49-F238E27FC236}">
                <a16:creationId xmlns:a16="http://schemas.microsoft.com/office/drawing/2014/main" id="{40EF11EA-A3F4-0646-87B7-F220550C9FAA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8304129" y="5392514"/>
            <a:ext cx="720000" cy="720000"/>
          </a:xfrm>
          <a:prstGeom prst="rect">
            <a:avLst/>
          </a:prstGeom>
        </p:spPr>
      </p:pic>
      <p:pic>
        <p:nvPicPr>
          <p:cNvPr id="276" name="Graphic 275">
            <a:extLst>
              <a:ext uri="{FF2B5EF4-FFF2-40B4-BE49-F238E27FC236}">
                <a16:creationId xmlns:a16="http://schemas.microsoft.com/office/drawing/2014/main" id="{CD4119E3-C2C1-EB4B-A25C-8AF07D0B3327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8971121" y="1267852"/>
            <a:ext cx="1555200" cy="1080000"/>
          </a:xfrm>
          <a:prstGeom prst="rect">
            <a:avLst/>
          </a:prstGeom>
        </p:spPr>
      </p:pic>
      <p:pic>
        <p:nvPicPr>
          <p:cNvPr id="278" name="Graphic 277">
            <a:extLst>
              <a:ext uri="{FF2B5EF4-FFF2-40B4-BE49-F238E27FC236}">
                <a16:creationId xmlns:a16="http://schemas.microsoft.com/office/drawing/2014/main" id="{9BE3D580-2065-9746-9B71-926D77A3E085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7222440" y="1267852"/>
            <a:ext cx="1080000" cy="1080000"/>
          </a:xfrm>
          <a:prstGeom prst="rect">
            <a:avLst/>
          </a:prstGeom>
        </p:spPr>
      </p:pic>
      <p:pic>
        <p:nvPicPr>
          <p:cNvPr id="280" name="Graphic 279">
            <a:extLst>
              <a:ext uri="{FF2B5EF4-FFF2-40B4-BE49-F238E27FC236}">
                <a16:creationId xmlns:a16="http://schemas.microsoft.com/office/drawing/2014/main" id="{6F1D18DF-744F-A841-A3CE-DF8C7FDF0803}"/>
              </a:ext>
            </a:extLst>
          </p:cNvPr>
          <p:cNvPicPr>
            <a:picLocks noChangeAspect="1"/>
          </p:cNvPicPr>
          <p:nvPr userDrawn="1"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5257759" y="1267852"/>
            <a:ext cx="1296000" cy="1080000"/>
          </a:xfrm>
          <a:prstGeom prst="rect">
            <a:avLst/>
          </a:prstGeom>
        </p:spPr>
      </p:pic>
      <p:pic>
        <p:nvPicPr>
          <p:cNvPr id="282" name="Graphic 281">
            <a:extLst>
              <a:ext uri="{FF2B5EF4-FFF2-40B4-BE49-F238E27FC236}">
                <a16:creationId xmlns:a16="http://schemas.microsoft.com/office/drawing/2014/main" id="{5710505C-A079-C640-8BEB-01AC57FE309C}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3509078" y="1267852"/>
            <a:ext cx="1080000" cy="1080000"/>
          </a:xfrm>
          <a:prstGeom prst="rect">
            <a:avLst/>
          </a:prstGeom>
        </p:spPr>
      </p:pic>
      <p:pic>
        <p:nvPicPr>
          <p:cNvPr id="284" name="Graphic 283">
            <a:extLst>
              <a:ext uri="{FF2B5EF4-FFF2-40B4-BE49-F238E27FC236}">
                <a16:creationId xmlns:a16="http://schemas.microsoft.com/office/drawing/2014/main" id="{0C9A79A9-CE9B-0946-B9E7-354CD0872CB0}"/>
              </a:ext>
            </a:extLst>
          </p:cNvPr>
          <p:cNvPicPr>
            <a:picLocks noChangeAspect="1"/>
          </p:cNvPicPr>
          <p:nvPr userDrawn="1"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1760397" y="1267852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9968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Hors-Piste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DA3FDB-9CF0-9049-9642-294687D95DC9}"/>
              </a:ext>
            </a:extLst>
          </p:cNvPr>
          <p:cNvSpPr txBox="1"/>
          <p:nvPr userDrawn="1"/>
        </p:nvSpPr>
        <p:spPr>
          <a:xfrm>
            <a:off x="1828800" y="65083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CB74A4-2C42-A648-AD03-05EBBB84E8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9416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Hors-Piste Dark Blu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DA3FDB-9CF0-9049-9642-294687D95DC9}"/>
              </a:ext>
            </a:extLst>
          </p:cNvPr>
          <p:cNvSpPr txBox="1"/>
          <p:nvPr userDrawn="1"/>
        </p:nvSpPr>
        <p:spPr>
          <a:xfrm>
            <a:off x="1828800" y="65083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7E675E-53CF-3A44-9759-13DD1BEF3E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295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6">
            <a:extLst>
              <a:ext uri="{FF2B5EF4-FFF2-40B4-BE49-F238E27FC236}">
                <a16:creationId xmlns:a16="http://schemas.microsoft.com/office/drawing/2014/main" id="{9696444F-6DB0-5545-8E78-92D762B49B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743730"/>
            <a:ext cx="9144000" cy="1370539"/>
          </a:xfrm>
        </p:spPr>
        <p:txBody>
          <a:bodyPr/>
          <a:lstStyle>
            <a:lvl1pPr algn="ctr">
              <a:defRPr>
                <a:solidFill>
                  <a:srgbClr val="2F5CEE"/>
                </a:solidFill>
              </a:defRPr>
            </a:lvl1pPr>
          </a:lstStyle>
          <a:p>
            <a:r>
              <a:rPr lang="en-US" dirty="0" err="1"/>
              <a:t>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8006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Tex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D2AF0B2-0154-4249-9B24-EC39A7749F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itle 6">
            <a:extLst>
              <a:ext uri="{FF2B5EF4-FFF2-40B4-BE49-F238E27FC236}">
                <a16:creationId xmlns:a16="http://schemas.microsoft.com/office/drawing/2014/main" id="{9696444F-6DB0-5545-8E78-92D762B49B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743730"/>
            <a:ext cx="9144000" cy="1370539"/>
          </a:xfrm>
        </p:spPr>
        <p:txBody>
          <a:bodyPr/>
          <a:lstStyle>
            <a:lvl1pPr algn="ctr">
              <a:defRPr>
                <a:solidFill>
                  <a:srgbClr val="2F5CEE"/>
                </a:solidFill>
              </a:defRPr>
            </a:lvl1pPr>
          </a:lstStyle>
          <a:p>
            <a:r>
              <a:rPr lang="en-US" dirty="0" err="1"/>
              <a:t>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15571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Textur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4F0C9A2-DBB8-A240-AAC3-53022231D0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itle 6">
            <a:extLst>
              <a:ext uri="{FF2B5EF4-FFF2-40B4-BE49-F238E27FC236}">
                <a16:creationId xmlns:a16="http://schemas.microsoft.com/office/drawing/2014/main" id="{9696444F-6DB0-5545-8E78-92D762B49B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743730"/>
            <a:ext cx="9144000" cy="1370539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6579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 Slid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6">
            <a:extLst>
              <a:ext uri="{FF2B5EF4-FFF2-40B4-BE49-F238E27FC236}">
                <a16:creationId xmlns:a16="http://schemas.microsoft.com/office/drawing/2014/main" id="{9696444F-6DB0-5545-8E78-92D762B49B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047999"/>
            <a:ext cx="9144000" cy="1370539"/>
          </a:xfrm>
        </p:spPr>
        <p:txBody>
          <a:bodyPr/>
          <a:lstStyle>
            <a:lvl1pPr algn="ctr">
              <a:defRPr>
                <a:solidFill>
                  <a:srgbClr val="2F5CEE"/>
                </a:solidFill>
              </a:defRPr>
            </a:lvl1pPr>
          </a:lstStyle>
          <a:p>
            <a:r>
              <a:rPr lang="en-US" dirty="0" err="1"/>
              <a:t>Titre</a:t>
            </a:r>
            <a:endParaRPr lang="en-US" dirty="0"/>
          </a:p>
        </p:txBody>
      </p:sp>
      <p:sp>
        <p:nvSpPr>
          <p:cNvPr id="13" name="Subtitle 10">
            <a:extLst>
              <a:ext uri="{FF2B5EF4-FFF2-40B4-BE49-F238E27FC236}">
                <a16:creationId xmlns:a16="http://schemas.microsoft.com/office/drawing/2014/main" id="{934C526F-40A6-4E46-A1FD-8E436BB6826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80538"/>
            <a:ext cx="9144000" cy="1655762"/>
          </a:xfrm>
        </p:spPr>
        <p:txBody>
          <a:bodyPr/>
          <a:lstStyle>
            <a:lvl1pPr marL="0" indent="0" algn="ctr">
              <a:buNone/>
              <a:defRPr>
                <a:solidFill>
                  <a:srgbClr val="2F5CEE"/>
                </a:solidFill>
              </a:defRPr>
            </a:lvl1pPr>
          </a:lstStyle>
          <a:p>
            <a:r>
              <a:rPr lang="en-US" dirty="0"/>
              <a:t>Sous-</a:t>
            </a:r>
            <a:r>
              <a:rPr lang="en-US" dirty="0" err="1"/>
              <a:t>titre</a:t>
            </a:r>
            <a:endParaRPr lang="en-US" dirty="0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EB70A0C8-9413-CD4F-AE8B-7E4846CAC6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32348" y="1410055"/>
            <a:ext cx="4927304" cy="2153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323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 Slide_Texture +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A782C3E-D7DE-3E41-B8E1-63CA6DF620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itle 6">
            <a:extLst>
              <a:ext uri="{FF2B5EF4-FFF2-40B4-BE49-F238E27FC236}">
                <a16:creationId xmlns:a16="http://schemas.microsoft.com/office/drawing/2014/main" id="{9696444F-6DB0-5545-8E78-92D762B49B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047999"/>
            <a:ext cx="9144000" cy="1370539"/>
          </a:xfrm>
        </p:spPr>
        <p:txBody>
          <a:bodyPr/>
          <a:lstStyle>
            <a:lvl1pPr algn="ctr">
              <a:defRPr>
                <a:solidFill>
                  <a:srgbClr val="2F5CEE"/>
                </a:solidFill>
              </a:defRPr>
            </a:lvl1pPr>
          </a:lstStyle>
          <a:p>
            <a:r>
              <a:rPr lang="en-US" dirty="0" err="1"/>
              <a:t>Titre</a:t>
            </a:r>
            <a:endParaRPr lang="en-US" dirty="0"/>
          </a:p>
        </p:txBody>
      </p:sp>
      <p:sp>
        <p:nvSpPr>
          <p:cNvPr id="13" name="Subtitle 10">
            <a:extLst>
              <a:ext uri="{FF2B5EF4-FFF2-40B4-BE49-F238E27FC236}">
                <a16:creationId xmlns:a16="http://schemas.microsoft.com/office/drawing/2014/main" id="{934C526F-40A6-4E46-A1FD-8E436BB6826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80538"/>
            <a:ext cx="9144000" cy="1655762"/>
          </a:xfrm>
        </p:spPr>
        <p:txBody>
          <a:bodyPr/>
          <a:lstStyle>
            <a:lvl1pPr marL="0" indent="0" algn="ctr">
              <a:buNone/>
              <a:defRPr>
                <a:solidFill>
                  <a:srgbClr val="2F5CEE"/>
                </a:solidFill>
              </a:defRPr>
            </a:lvl1pPr>
          </a:lstStyle>
          <a:p>
            <a:r>
              <a:rPr lang="en-US" dirty="0"/>
              <a:t>Sous-</a:t>
            </a:r>
            <a:r>
              <a:rPr lang="en-US" dirty="0" err="1"/>
              <a:t>titre</a:t>
            </a:r>
            <a:endParaRPr lang="en-US" dirty="0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EB70A0C8-9413-CD4F-AE8B-7E4846CAC6E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32348" y="1410055"/>
            <a:ext cx="4927304" cy="2153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140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E8090C-C2C7-B64D-8F52-FE06616AAF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Placeholder 8">
            <a:extLst>
              <a:ext uri="{FF2B5EF4-FFF2-40B4-BE49-F238E27FC236}">
                <a16:creationId xmlns:a16="http://schemas.microsoft.com/office/drawing/2014/main" id="{D7AAD5F5-9DAB-3C45-9D0E-89252CB85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3570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66" r:id="rId2"/>
    <p:sldLayoutId id="2147483667" r:id="rId3"/>
    <p:sldLayoutId id="2147483670" r:id="rId4"/>
    <p:sldLayoutId id="2147483661" r:id="rId5"/>
    <p:sldLayoutId id="2147483662" r:id="rId6"/>
    <p:sldLayoutId id="2147483668" r:id="rId7"/>
    <p:sldLayoutId id="2147483649" r:id="rId8"/>
    <p:sldLayoutId id="2147483658" r:id="rId9"/>
    <p:sldLayoutId id="2147483669" r:id="rId10"/>
    <p:sldLayoutId id="2147483650" r:id="rId11"/>
    <p:sldLayoutId id="2147483660" r:id="rId12"/>
    <p:sldLayoutId id="2147483652" r:id="rId13"/>
    <p:sldLayoutId id="2147483663" r:id="rId14"/>
    <p:sldLayoutId id="2147483654" r:id="rId15"/>
    <p:sldLayoutId id="2147483657" r:id="rId16"/>
    <p:sldLayoutId id="2147483664" r:id="rId17"/>
    <p:sldLayoutId id="2147483659" r:id="rId18"/>
    <p:sldLayoutId id="2147483665" r:id="rId19"/>
    <p:sldLayoutId id="2147483671" r:id="rId2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2F5CEE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2F5CEE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2F5CEE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2F5CEE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F5CEE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F5CEE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52.jpeg"/><Relationship Id="rId2" Type="http://schemas.openxmlformats.org/officeDocument/2006/relationships/video" Target="https://www.youtube.com/embed/toJf4_dvwSQ?feature=oembed" TargetMode="External"/><Relationship Id="rId1" Type="http://schemas.openxmlformats.org/officeDocument/2006/relationships/tags" Target="../tags/tag1.xml"/><Relationship Id="rId6" Type="http://schemas.openxmlformats.org/officeDocument/2006/relationships/hyperlink" Target="https://www.youtube.com/watch?v=toJf4_dvwSQ" TargetMode="External"/><Relationship Id="rId5" Type="http://schemas.openxmlformats.org/officeDocument/2006/relationships/image" Target="../media/image51.png"/><Relationship Id="rId4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tags" Target="../tags/tag4.xml"/><Relationship Id="rId7" Type="http://schemas.openxmlformats.org/officeDocument/2006/relationships/notesSlide" Target="../notesSlides/notesSlide7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9" Type="http://schemas.openxmlformats.org/officeDocument/2006/relationships/hyperlink" Target="https://sante-mentale-jeunesse.usherbrooke.ca/wp-content/uploads/2018/12/Final-GPS.pdf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7.xml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5.xml"/><Relationship Id="rId1" Type="http://schemas.openxmlformats.org/officeDocument/2006/relationships/video" Target="https://www.youtube.com/embed/N6-2fVsFV8E?start=1&amp;feature=oembed" TargetMode="External"/><Relationship Id="rId4" Type="http://schemas.openxmlformats.org/officeDocument/2006/relationships/image" Target="../media/image5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8.xml"/><Relationship Id="rId5" Type="http://schemas.openxmlformats.org/officeDocument/2006/relationships/hyperlink" Target="https://sante-mentale-jeunesse.usherbrooke.ca/wp-content/uploads/2018/11/Montagne_final.wav" TargetMode="External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9.xml"/><Relationship Id="rId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928360"/>
            <a:ext cx="12192000" cy="9296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" name="ZoneTexte 2"/>
          <p:cNvSpPr txBox="1"/>
          <p:nvPr/>
        </p:nvSpPr>
        <p:spPr>
          <a:xfrm>
            <a:off x="3850106" y="6070014"/>
            <a:ext cx="7065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600" b="1" dirty="0">
                <a:solidFill>
                  <a:srgbClr val="2F5CEE"/>
                </a:solidFill>
              </a:rPr>
              <a:t>Expédition - Volet </a:t>
            </a:r>
            <a:r>
              <a:rPr lang="fr-CA" sz="3600" b="1" i="1" dirty="0">
                <a:solidFill>
                  <a:srgbClr val="2F5CEE"/>
                </a:solidFill>
              </a:rPr>
              <a:t>élèves</a:t>
            </a:r>
            <a:endParaRPr lang="fr-CA" sz="3600" b="1" dirty="0">
              <a:solidFill>
                <a:srgbClr val="2F5CE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6610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E3F4489-0FBE-F641-92FD-638D28048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8080" y="346864"/>
            <a:ext cx="8594559" cy="1325563"/>
          </a:xfrm>
        </p:spPr>
        <p:txBody>
          <a:bodyPr>
            <a:noAutofit/>
          </a:bodyPr>
          <a:lstStyle/>
          <a:p>
            <a:r>
              <a:rPr lang="en-US" sz="4000" dirty="0" err="1"/>
              <a:t>Écoute</a:t>
            </a:r>
            <a:r>
              <a:rPr lang="en-US" sz="4000" dirty="0"/>
              <a:t> en </a:t>
            </a:r>
            <a:r>
              <a:rPr lang="en-US" sz="4000" dirty="0" err="1"/>
              <a:t>pleine</a:t>
            </a:r>
            <a:r>
              <a:rPr lang="en-US" sz="4000" dirty="0"/>
              <a:t> conscience</a:t>
            </a:r>
            <a:br>
              <a:rPr lang="en-US" sz="4000" dirty="0"/>
            </a:br>
            <a:endParaRPr lang="en-US" sz="4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B8D0C8-F1E8-F74F-911C-44696F95B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5B74D-6A0D-CF46-9BFB-933D6D9953E9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D91DA5A-11B2-8D42-B816-FD58A146E7E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alphaModFix amt="70000"/>
          </a:blip>
          <a:stretch>
            <a:fillRect/>
          </a:stretch>
        </p:blipFill>
        <p:spPr>
          <a:xfrm>
            <a:off x="8191500" y="1672427"/>
            <a:ext cx="3581400" cy="35814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95872" y="5486532"/>
            <a:ext cx="65255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A" sz="1400" u="sng" dirty="0">
                <a:solidFill>
                  <a:srgbClr val="2F5CEE"/>
                </a:solidFill>
                <a:hlinkClick r:id="rId6"/>
              </a:rPr>
              <a:t>https://www.youtube.com/watch?v=toJf4_dvwSQ</a:t>
            </a:r>
            <a:endParaRPr lang="fr-CA" sz="1400" u="sng" dirty="0">
              <a:solidFill>
                <a:srgbClr val="2F5CEE"/>
              </a:solidFill>
            </a:endParaRPr>
          </a:p>
        </p:txBody>
      </p:sp>
      <p:pic>
        <p:nvPicPr>
          <p:cNvPr id="2" name="Média en ligne 1" descr="Le Fabuleux Destin d’Amélie Poulain,2001,Yann Tiersen">
            <a:hlinkClick r:id="" action="ppaction://media"/>
            <a:extLst>
              <a:ext uri="{FF2B5EF4-FFF2-40B4-BE49-F238E27FC236}">
                <a16:creationId xmlns:a16="http://schemas.microsoft.com/office/drawing/2014/main" id="{B1EBE868-986F-1044-BBAD-CB4A94D7727F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7"/>
          <a:stretch>
            <a:fillRect/>
          </a:stretch>
        </p:blipFill>
        <p:spPr>
          <a:xfrm>
            <a:off x="877824" y="1371468"/>
            <a:ext cx="6961632" cy="3933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325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5C3131F-8674-884B-A69A-FA44DF503047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371865" y="27225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CA" sz="4000" dirty="0"/>
              <a:t>La pleine conscience, </a:t>
            </a:r>
            <a:br>
              <a:rPr lang="fr-CA" sz="4000" dirty="0"/>
            </a:br>
            <a:r>
              <a:rPr lang="fr-CA" sz="4000" dirty="0"/>
              <a:t>un outil essentiel</a:t>
            </a:r>
            <a:endParaRPr lang="fr-CA" sz="4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329AB8-9C27-AA4D-8C06-AA273771F191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45B74D-6A0D-CF46-9BFB-933D6D9953E9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3" name="Image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49970" y="1451073"/>
            <a:ext cx="2791730" cy="361383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F1F10D60-E311-A143-A56F-3F027A6B06B0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975100" y="1956365"/>
            <a:ext cx="693420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800" b="1" dirty="0">
                <a:latin typeface="Raleway" panose="020B0503030101060003" pitchFamily="34" charset="0"/>
              </a:rPr>
              <a:t>Pour aller plus loin… </a:t>
            </a:r>
          </a:p>
          <a:p>
            <a:pPr algn="just"/>
            <a:endParaRPr lang="fr-FR" sz="2400" b="1" dirty="0">
              <a:latin typeface="Raleway" panose="020B0503030101060003" pitchFamily="34" charset="0"/>
            </a:endParaRPr>
          </a:p>
          <a:p>
            <a:pPr marL="355600" lvl="2" indent="-355600" algn="just">
              <a:buFont typeface="Wingdings" panose="05000000000000000000" pitchFamily="2" charset="2"/>
              <a:buChar char="ü"/>
            </a:pPr>
            <a:r>
              <a:rPr lang="fr-CA" sz="2400" dirty="0">
                <a:latin typeface="Raleway" panose="020B0503030101060003" pitchFamily="34" charset="0"/>
              </a:rPr>
              <a:t>Le </a:t>
            </a:r>
            <a:r>
              <a:rPr lang="fr-CA" sz="2400" i="1" dirty="0">
                <a:latin typeface="Raleway" panose="020B0503030101060003" pitchFamily="34" charset="0"/>
              </a:rPr>
              <a:t>guide de présence à soi (GPS) </a:t>
            </a:r>
            <a:r>
              <a:rPr lang="fr-CA" sz="2400" dirty="0">
                <a:latin typeface="Raleway" panose="020B0503030101060003" pitchFamily="34" charset="0"/>
              </a:rPr>
              <a:t>est un recueil d’activités que tu peux faire à la maison.</a:t>
            </a:r>
            <a:endParaRPr lang="fr-FR" sz="2400" dirty="0">
              <a:latin typeface="Raleway" panose="020B0503030101060003" pitchFamily="34" charset="0"/>
            </a:endParaRPr>
          </a:p>
        </p:txBody>
      </p:sp>
      <p:sp>
        <p:nvSpPr>
          <p:cNvPr id="2" name="Rectangle 1">
            <a:hlinkClick r:id="rId9"/>
          </p:cNvPr>
          <p:cNvSpPr/>
          <p:nvPr>
            <p:custDataLst>
              <p:tags r:id="rId5"/>
            </p:custDataLst>
          </p:nvPr>
        </p:nvSpPr>
        <p:spPr>
          <a:xfrm>
            <a:off x="1194079" y="5341297"/>
            <a:ext cx="10337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u="sng" dirty="0">
                <a:hlinkClick r:id="rId9"/>
              </a:rPr>
              <a:t>https://sante-mentale-jeunesse.usherbrooke.ca/wp-content/uploads/2018/12/Final-GPS.pdf</a:t>
            </a:r>
            <a:r>
              <a:rPr lang="fr-FR" dirty="0"/>
              <a:t> 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757806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E3F4489-0FBE-F641-92FD-638D28048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398" y="2078255"/>
            <a:ext cx="4471739" cy="200446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Ce qui se </a:t>
            </a:r>
            <a:r>
              <a:rPr lang="en-US" dirty="0" err="1"/>
              <a:t>passe</a:t>
            </a:r>
            <a:r>
              <a:rPr lang="en-US" dirty="0"/>
              <a:t> en </a:t>
            </a:r>
            <a:r>
              <a:rPr lang="en-US" dirty="0" err="1"/>
              <a:t>moi</a:t>
            </a:r>
            <a:br>
              <a:rPr lang="en-US" dirty="0"/>
            </a:br>
            <a:br>
              <a:rPr lang="en-US" dirty="0"/>
            </a:br>
            <a:r>
              <a:rPr lang="en-US" dirty="0"/>
              <a:t>MES PENSÉES</a:t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B8D0C8-F1E8-F74F-911C-44696F95B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5B74D-6A0D-CF46-9BFB-933D6D9953E9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2" name="Image 4" descr="Une image contenant carte&#10;&#10;Description générée automatiquement">
            <a:extLst>
              <a:ext uri="{FF2B5EF4-FFF2-40B4-BE49-F238E27FC236}">
                <a16:creationId xmlns:a16="http://schemas.microsoft.com/office/drawing/2014/main" id="{BFDE6A5F-B549-5BAC-D890-391E1CA071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3831" y="699471"/>
            <a:ext cx="7250462" cy="5435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8892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E3F4489-0FBE-F641-92FD-638D28048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4370" y="-336081"/>
            <a:ext cx="9623259" cy="2004460"/>
          </a:xfrm>
        </p:spPr>
        <p:txBody>
          <a:bodyPr>
            <a:normAutofit fontScale="90000"/>
          </a:bodyPr>
          <a:lstStyle/>
          <a:p>
            <a:pPr algn="ctr"/>
            <a:br>
              <a:rPr lang="en-US" dirty="0"/>
            </a:br>
            <a:br>
              <a:rPr lang="en-US" dirty="0"/>
            </a:br>
            <a:r>
              <a:rPr lang="en-US" dirty="0" err="1"/>
              <a:t>Mes</a:t>
            </a:r>
            <a:r>
              <a:rPr lang="en-US" dirty="0"/>
              <a:t> pensées </a:t>
            </a:r>
            <a:r>
              <a:rPr lang="en-US" dirty="0" err="1"/>
              <a:t>sont-elles</a:t>
            </a:r>
            <a:r>
              <a:rPr lang="en-US" dirty="0"/>
              <a:t> </a:t>
            </a:r>
            <a:r>
              <a:rPr lang="en-US" dirty="0" err="1"/>
              <a:t>aidantes</a:t>
            </a:r>
            <a:r>
              <a:rPr lang="en-US" dirty="0"/>
              <a:t>?</a:t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B8D0C8-F1E8-F74F-911C-44696F95B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5B74D-6A0D-CF46-9BFB-933D6D9953E9}" type="slidenum">
              <a:rPr lang="en-US" smtClean="0"/>
              <a:pPr/>
              <a:t>13</a:t>
            </a:fld>
            <a:endParaRPr lang="en-US" dirty="0"/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EDE95433-0ADC-4BCE-AD3F-E70FDA1572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3384510"/>
              </p:ext>
            </p:extLst>
          </p:nvPr>
        </p:nvGraphicFramePr>
        <p:xfrm>
          <a:off x="64168" y="1775858"/>
          <a:ext cx="12079706" cy="4005523"/>
        </p:xfrm>
        <a:graphic>
          <a:graphicData uri="http://schemas.openxmlformats.org/drawingml/2006/table">
            <a:tbl>
              <a:tblPr firstRow="1" firstCol="1" bandRow="1">
                <a:tableStyleId>{C083E6E3-FA7D-4D7B-A595-EF9225AFEA82}</a:tableStyleId>
              </a:tblPr>
              <a:tblGrid>
                <a:gridCol w="2415941">
                  <a:extLst>
                    <a:ext uri="{9D8B030D-6E8A-4147-A177-3AD203B41FA5}">
                      <a16:colId xmlns:a16="http://schemas.microsoft.com/office/drawing/2014/main" val="1250042748"/>
                    </a:ext>
                  </a:extLst>
                </a:gridCol>
                <a:gridCol w="2415941">
                  <a:extLst>
                    <a:ext uri="{9D8B030D-6E8A-4147-A177-3AD203B41FA5}">
                      <a16:colId xmlns:a16="http://schemas.microsoft.com/office/drawing/2014/main" val="3672364497"/>
                    </a:ext>
                  </a:extLst>
                </a:gridCol>
                <a:gridCol w="2415941">
                  <a:extLst>
                    <a:ext uri="{9D8B030D-6E8A-4147-A177-3AD203B41FA5}">
                      <a16:colId xmlns:a16="http://schemas.microsoft.com/office/drawing/2014/main" val="2738665593"/>
                    </a:ext>
                  </a:extLst>
                </a:gridCol>
                <a:gridCol w="2692872">
                  <a:extLst>
                    <a:ext uri="{9D8B030D-6E8A-4147-A177-3AD203B41FA5}">
                      <a16:colId xmlns:a16="http://schemas.microsoft.com/office/drawing/2014/main" val="3933425122"/>
                    </a:ext>
                  </a:extLst>
                </a:gridCol>
                <a:gridCol w="2139011">
                  <a:extLst>
                    <a:ext uri="{9D8B030D-6E8A-4147-A177-3AD203B41FA5}">
                      <a16:colId xmlns:a16="http://schemas.microsoft.com/office/drawing/2014/main" val="2373340301"/>
                    </a:ext>
                  </a:extLst>
                </a:gridCol>
              </a:tblGrid>
              <a:tr h="10395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700"/>
                        </a:spcAft>
                      </a:pPr>
                      <a:r>
                        <a:rPr lang="fr-CA" sz="2000">
                          <a:effectLst/>
                        </a:rPr>
                        <a:t>Description de la situation</a:t>
                      </a:r>
                      <a:endParaRPr lang="fr-CA" sz="2000">
                        <a:effectLst/>
                        <a:latin typeface="Raleway" panose="020B0503030101060003" pitchFamily="34" charset="0"/>
                        <a:ea typeface="Raleway" panose="020B0503030101060003" pitchFamily="34" charset="0"/>
                        <a:cs typeface="Raleway" panose="020B05030301010600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53340" algn="ctr">
                        <a:lnSpc>
                          <a:spcPct val="115000"/>
                        </a:lnSpc>
                        <a:spcAft>
                          <a:spcPts val="700"/>
                        </a:spcAft>
                      </a:pPr>
                      <a:r>
                        <a:rPr lang="fr-CA" sz="2000">
                          <a:effectLst/>
                        </a:rPr>
                        <a:t>Pensées</a:t>
                      </a:r>
                      <a:endParaRPr lang="fr-CA" sz="2000">
                        <a:effectLst/>
                        <a:latin typeface="Raleway" panose="020B0503030101060003" pitchFamily="34" charset="0"/>
                        <a:ea typeface="Raleway" panose="020B0503030101060003" pitchFamily="34" charset="0"/>
                        <a:cs typeface="Raleway" panose="020B05030301010600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35890" algn="ctr">
                        <a:lnSpc>
                          <a:spcPct val="115000"/>
                        </a:lnSpc>
                        <a:spcAft>
                          <a:spcPts val="700"/>
                        </a:spcAft>
                      </a:pPr>
                      <a:r>
                        <a:rPr lang="fr-CA" sz="2000">
                          <a:effectLst/>
                        </a:rPr>
                        <a:t>Émotions et sensations</a:t>
                      </a:r>
                      <a:endParaRPr lang="fr-CA" sz="2000">
                        <a:effectLst/>
                        <a:latin typeface="Raleway" panose="020B0503030101060003" pitchFamily="34" charset="0"/>
                        <a:ea typeface="Raleway" panose="020B0503030101060003" pitchFamily="34" charset="0"/>
                        <a:cs typeface="Raleway" panose="020B05030301010600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700"/>
                        </a:spcAft>
                      </a:pPr>
                      <a:r>
                        <a:rPr lang="fr-CA" sz="2000">
                          <a:effectLst/>
                        </a:rPr>
                        <a:t>Reformulation de la pensée en pensée réaliste, aidante et positive</a:t>
                      </a:r>
                      <a:endParaRPr lang="fr-CA" sz="2000">
                        <a:effectLst/>
                        <a:latin typeface="Raleway" panose="020B0503030101060003" pitchFamily="34" charset="0"/>
                        <a:ea typeface="Raleway" panose="020B0503030101060003" pitchFamily="34" charset="0"/>
                        <a:cs typeface="Raleway" panose="020B05030301010600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64135" algn="ctr">
                        <a:lnSpc>
                          <a:spcPct val="115000"/>
                        </a:lnSpc>
                        <a:spcAft>
                          <a:spcPts val="700"/>
                        </a:spcAft>
                      </a:pPr>
                      <a:r>
                        <a:rPr lang="fr-CA" sz="2000">
                          <a:effectLst/>
                        </a:rPr>
                        <a:t>Émotions et sensations</a:t>
                      </a:r>
                      <a:endParaRPr lang="fr-CA" sz="2000">
                        <a:effectLst/>
                        <a:latin typeface="Raleway" panose="020B0503030101060003" pitchFamily="34" charset="0"/>
                        <a:ea typeface="Raleway" panose="020B0503030101060003" pitchFamily="34" charset="0"/>
                        <a:cs typeface="Raleway" panose="020B05030301010600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33438098"/>
                  </a:ext>
                </a:extLst>
              </a:tr>
              <a:tr h="26328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700"/>
                        </a:spcAft>
                      </a:pPr>
                      <a:r>
                        <a:rPr lang="fr-CA" sz="2000">
                          <a:effectLst/>
                        </a:rPr>
                        <a:t>« Travail d’équipe, je ne connais personne »</a:t>
                      </a:r>
                      <a:endParaRPr lang="fr-CA" sz="2000">
                        <a:effectLst/>
                        <a:latin typeface="Raleway" panose="020B0503030101060003" pitchFamily="34" charset="0"/>
                        <a:ea typeface="Raleway" panose="020B0503030101060003" pitchFamily="34" charset="0"/>
                        <a:cs typeface="Raleway" panose="020B05030301010600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20320" algn="ctr">
                        <a:lnSpc>
                          <a:spcPct val="115000"/>
                        </a:lnSpc>
                        <a:spcAft>
                          <a:spcPts val="700"/>
                        </a:spcAft>
                      </a:pPr>
                      <a:r>
                        <a:rPr lang="fr-CA" sz="2000">
                          <a:effectLst/>
                        </a:rPr>
                        <a:t>« Personne ne voudra être avec moi »</a:t>
                      </a:r>
                      <a:endParaRPr lang="fr-CA" sz="2000">
                        <a:effectLst/>
                        <a:latin typeface="Raleway" panose="020B0503030101060003" pitchFamily="34" charset="0"/>
                        <a:ea typeface="Raleway" panose="020B0503030101060003" pitchFamily="34" charset="0"/>
                        <a:cs typeface="Raleway" panose="020B05030301010600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700"/>
                        </a:spcAft>
                      </a:pPr>
                      <a:r>
                        <a:rPr lang="fr-CA" sz="2000">
                          <a:effectLst/>
                        </a:rPr>
                        <a:t>« Peur, honte, cœur qui bat »</a:t>
                      </a:r>
                      <a:endParaRPr lang="fr-CA" sz="2000">
                        <a:effectLst/>
                        <a:latin typeface="Raleway" panose="020B0503030101060003" pitchFamily="34" charset="0"/>
                        <a:ea typeface="Raleway" panose="020B0503030101060003" pitchFamily="34" charset="0"/>
                        <a:cs typeface="Raleway" panose="020B05030301010600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700"/>
                        </a:spcAft>
                      </a:pPr>
                      <a:r>
                        <a:rPr lang="fr-CA" sz="2000">
                          <a:effectLst/>
                        </a:rPr>
                        <a:t>« Il y a peut-être quelqu’un d’aussi gêné que moi qui serait content que je lui offre qu’on travaille ensemble »</a:t>
                      </a:r>
                      <a:endParaRPr lang="fr-CA" sz="2000">
                        <a:effectLst/>
                        <a:latin typeface="Raleway" panose="020B0503030101060003" pitchFamily="34" charset="0"/>
                        <a:ea typeface="Raleway" panose="020B0503030101060003" pitchFamily="34" charset="0"/>
                        <a:cs typeface="Raleway" panose="020B05030301010600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700"/>
                        </a:spcAft>
                      </a:pPr>
                      <a:r>
                        <a:rPr lang="fr-CA" sz="2000" dirty="0">
                          <a:effectLst/>
                        </a:rPr>
                        <a:t>« Courage, dos plus droit »</a:t>
                      </a:r>
                      <a:endParaRPr lang="fr-CA" sz="2000" dirty="0">
                        <a:effectLst/>
                        <a:latin typeface="Raleway" panose="020B0503030101060003" pitchFamily="34" charset="0"/>
                        <a:ea typeface="Raleway" panose="020B0503030101060003" pitchFamily="34" charset="0"/>
                        <a:cs typeface="Raleway" panose="020B05030301010600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342559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82316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rme libre 3">
            <a:extLst>
              <a:ext uri="{FF2B5EF4-FFF2-40B4-BE49-F238E27FC236}">
                <a16:creationId xmlns:a16="http://schemas.microsoft.com/office/drawing/2014/main" id="{1F8C14DF-FF51-F946-BE6E-3809C21533BC}"/>
              </a:ext>
            </a:extLst>
          </p:cNvPr>
          <p:cNvSpPr/>
          <p:nvPr/>
        </p:nvSpPr>
        <p:spPr>
          <a:xfrm>
            <a:off x="3810001" y="0"/>
            <a:ext cx="5524500" cy="6857999"/>
          </a:xfrm>
          <a:custGeom>
            <a:avLst/>
            <a:gdLst>
              <a:gd name="connsiteX0" fmla="*/ 1665531 w 2563849"/>
              <a:gd name="connsiteY0" fmla="*/ 0 h 6146276"/>
              <a:gd name="connsiteX1" fmla="*/ 854826 w 2563849"/>
              <a:gd name="connsiteY1" fmla="*/ 801278 h 6146276"/>
              <a:gd name="connsiteX2" fmla="*/ 1363873 w 2563849"/>
              <a:gd name="connsiteY2" fmla="*/ 1564849 h 6146276"/>
              <a:gd name="connsiteX3" fmla="*/ 279791 w 2563849"/>
              <a:gd name="connsiteY3" fmla="*/ 2318994 h 6146276"/>
              <a:gd name="connsiteX4" fmla="*/ 62974 w 2563849"/>
              <a:gd name="connsiteY4" fmla="*/ 3393649 h 6146276"/>
              <a:gd name="connsiteX5" fmla="*/ 1213044 w 2563849"/>
              <a:gd name="connsiteY5" fmla="*/ 3930977 h 6146276"/>
              <a:gd name="connsiteX6" fmla="*/ 2504517 w 2563849"/>
              <a:gd name="connsiteY6" fmla="*/ 4713402 h 6146276"/>
              <a:gd name="connsiteX7" fmla="*/ 2155725 w 2563849"/>
              <a:gd name="connsiteY7" fmla="*/ 5429839 h 6146276"/>
              <a:gd name="connsiteX8" fmla="*/ 477754 w 2563849"/>
              <a:gd name="connsiteY8" fmla="*/ 6146276 h 6146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63849" h="6146276">
                <a:moveTo>
                  <a:pt x="1665531" y="0"/>
                </a:moveTo>
                <a:cubicBezTo>
                  <a:pt x="1285316" y="270235"/>
                  <a:pt x="905102" y="540470"/>
                  <a:pt x="854826" y="801278"/>
                </a:cubicBezTo>
                <a:cubicBezTo>
                  <a:pt x="804550" y="1062086"/>
                  <a:pt x="1459712" y="1311896"/>
                  <a:pt x="1363873" y="1564849"/>
                </a:cubicBezTo>
                <a:cubicBezTo>
                  <a:pt x="1268034" y="1817802"/>
                  <a:pt x="496607" y="2014194"/>
                  <a:pt x="279791" y="2318994"/>
                </a:cubicBezTo>
                <a:cubicBezTo>
                  <a:pt x="62975" y="2623794"/>
                  <a:pt x="-92568" y="3124985"/>
                  <a:pt x="62974" y="3393649"/>
                </a:cubicBezTo>
                <a:cubicBezTo>
                  <a:pt x="218516" y="3662313"/>
                  <a:pt x="806120" y="3711018"/>
                  <a:pt x="1213044" y="3930977"/>
                </a:cubicBezTo>
                <a:cubicBezTo>
                  <a:pt x="1619968" y="4150936"/>
                  <a:pt x="2347404" y="4463592"/>
                  <a:pt x="2504517" y="4713402"/>
                </a:cubicBezTo>
                <a:cubicBezTo>
                  <a:pt x="2661630" y="4963212"/>
                  <a:pt x="2493519" y="5191027"/>
                  <a:pt x="2155725" y="5429839"/>
                </a:cubicBezTo>
                <a:cubicBezTo>
                  <a:pt x="1817931" y="5668651"/>
                  <a:pt x="1147842" y="5907463"/>
                  <a:pt x="477754" y="6146276"/>
                </a:cubicBezTo>
              </a:path>
            </a:pathLst>
          </a:custGeom>
          <a:noFill/>
          <a:ln w="28575">
            <a:solidFill>
              <a:srgbClr val="86C4A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D3D1C51-6AA4-4540-9F76-BC1EC15F06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342868"/>
            <a:ext cx="9144000" cy="1370539"/>
          </a:xfrm>
        </p:spPr>
        <p:txBody>
          <a:bodyPr>
            <a:normAutofit fontScale="90000"/>
          </a:bodyPr>
          <a:lstStyle/>
          <a:p>
            <a:r>
              <a:rPr lang="fr-CA" dirty="0"/>
              <a:t>Atelier 3 </a:t>
            </a:r>
            <a:br>
              <a:rPr lang="fr-CA" dirty="0"/>
            </a:br>
            <a:r>
              <a:rPr lang="fr-CA" dirty="0"/>
              <a:t>Qu’est-ce qui se passe en moi?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E9F2EC48-5E6E-B943-BA01-3769B7BC57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2531" y="914400"/>
            <a:ext cx="6886937" cy="302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6673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B8D0C8-F1E8-F74F-911C-44696F95B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5B74D-6A0D-CF46-9BFB-933D6D9953E9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7E3F4489-0FBE-F641-92FD-638D280486FD}"/>
              </a:ext>
            </a:extLst>
          </p:cNvPr>
          <p:cNvSpPr txBox="1">
            <a:spLocks/>
          </p:cNvSpPr>
          <p:nvPr/>
        </p:nvSpPr>
        <p:spPr>
          <a:xfrm>
            <a:off x="2077281" y="322479"/>
            <a:ext cx="10663991" cy="20044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2F5CEE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100" dirty="0" err="1"/>
              <a:t>Dessine</a:t>
            </a:r>
            <a:r>
              <a:rPr lang="en-US" sz="4100" dirty="0"/>
              <a:t> en </a:t>
            </a:r>
            <a:r>
              <a:rPr lang="en-US" sz="4100" dirty="0" err="1"/>
              <a:t>pleine</a:t>
            </a:r>
            <a:r>
              <a:rPr lang="en-US" sz="4100" dirty="0"/>
              <a:t> conscience</a:t>
            </a:r>
            <a:br>
              <a:rPr lang="en-US" sz="3200" dirty="0"/>
            </a:br>
            <a:endParaRPr lang="en-US" sz="32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8DA9DC6-235B-4C12-9001-BDCCB8EC1B1C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40" r="70067"/>
          <a:stretch/>
        </p:blipFill>
        <p:spPr bwMode="auto">
          <a:xfrm>
            <a:off x="3581401" y="1685039"/>
            <a:ext cx="5462555" cy="517296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268440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B8D0C8-F1E8-F74F-911C-44696F95B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5B74D-6A0D-CF46-9BFB-933D6D9953E9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7E3F4489-0FBE-F641-92FD-638D280486FD}"/>
              </a:ext>
            </a:extLst>
          </p:cNvPr>
          <p:cNvSpPr txBox="1">
            <a:spLocks/>
          </p:cNvSpPr>
          <p:nvPr/>
        </p:nvSpPr>
        <p:spPr>
          <a:xfrm>
            <a:off x="838199" y="2126697"/>
            <a:ext cx="4311318" cy="20044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2F5CEE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100" dirty="0"/>
              <a:t>Ce qui se </a:t>
            </a:r>
            <a:r>
              <a:rPr lang="en-US" sz="4100" dirty="0" err="1"/>
              <a:t>passe</a:t>
            </a:r>
            <a:r>
              <a:rPr lang="en-US" sz="4100" dirty="0"/>
              <a:t> en </a:t>
            </a:r>
            <a:r>
              <a:rPr lang="en-US" sz="4100" dirty="0" err="1"/>
              <a:t>moi</a:t>
            </a:r>
            <a:r>
              <a:rPr lang="en-US" sz="4100" dirty="0"/>
              <a:t> </a:t>
            </a:r>
          </a:p>
          <a:p>
            <a:endParaRPr lang="en-US" sz="4100" dirty="0"/>
          </a:p>
          <a:p>
            <a:r>
              <a:rPr lang="en-US" sz="4100" dirty="0"/>
              <a:t>MES ÉMOTIONS</a:t>
            </a:r>
            <a:endParaRPr lang="en-US" sz="32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4D18D0F-083A-427E-B5CB-840C602FDA3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610" y="256577"/>
            <a:ext cx="5173980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224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rme libre 3">
            <a:extLst>
              <a:ext uri="{FF2B5EF4-FFF2-40B4-BE49-F238E27FC236}">
                <a16:creationId xmlns:a16="http://schemas.microsoft.com/office/drawing/2014/main" id="{1F8C14DF-FF51-F946-BE6E-3809C21533BC}"/>
              </a:ext>
            </a:extLst>
          </p:cNvPr>
          <p:cNvSpPr/>
          <p:nvPr/>
        </p:nvSpPr>
        <p:spPr>
          <a:xfrm>
            <a:off x="3810001" y="0"/>
            <a:ext cx="5524500" cy="6857999"/>
          </a:xfrm>
          <a:custGeom>
            <a:avLst/>
            <a:gdLst>
              <a:gd name="connsiteX0" fmla="*/ 1665531 w 2563849"/>
              <a:gd name="connsiteY0" fmla="*/ 0 h 6146276"/>
              <a:gd name="connsiteX1" fmla="*/ 854826 w 2563849"/>
              <a:gd name="connsiteY1" fmla="*/ 801278 h 6146276"/>
              <a:gd name="connsiteX2" fmla="*/ 1363873 w 2563849"/>
              <a:gd name="connsiteY2" fmla="*/ 1564849 h 6146276"/>
              <a:gd name="connsiteX3" fmla="*/ 279791 w 2563849"/>
              <a:gd name="connsiteY3" fmla="*/ 2318994 h 6146276"/>
              <a:gd name="connsiteX4" fmla="*/ 62974 w 2563849"/>
              <a:gd name="connsiteY4" fmla="*/ 3393649 h 6146276"/>
              <a:gd name="connsiteX5" fmla="*/ 1213044 w 2563849"/>
              <a:gd name="connsiteY5" fmla="*/ 3930977 h 6146276"/>
              <a:gd name="connsiteX6" fmla="*/ 2504517 w 2563849"/>
              <a:gd name="connsiteY6" fmla="*/ 4713402 h 6146276"/>
              <a:gd name="connsiteX7" fmla="*/ 2155725 w 2563849"/>
              <a:gd name="connsiteY7" fmla="*/ 5429839 h 6146276"/>
              <a:gd name="connsiteX8" fmla="*/ 477754 w 2563849"/>
              <a:gd name="connsiteY8" fmla="*/ 6146276 h 6146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63849" h="6146276">
                <a:moveTo>
                  <a:pt x="1665531" y="0"/>
                </a:moveTo>
                <a:cubicBezTo>
                  <a:pt x="1285316" y="270235"/>
                  <a:pt x="905102" y="540470"/>
                  <a:pt x="854826" y="801278"/>
                </a:cubicBezTo>
                <a:cubicBezTo>
                  <a:pt x="804550" y="1062086"/>
                  <a:pt x="1459712" y="1311896"/>
                  <a:pt x="1363873" y="1564849"/>
                </a:cubicBezTo>
                <a:cubicBezTo>
                  <a:pt x="1268034" y="1817802"/>
                  <a:pt x="496607" y="2014194"/>
                  <a:pt x="279791" y="2318994"/>
                </a:cubicBezTo>
                <a:cubicBezTo>
                  <a:pt x="62975" y="2623794"/>
                  <a:pt x="-92568" y="3124985"/>
                  <a:pt x="62974" y="3393649"/>
                </a:cubicBezTo>
                <a:cubicBezTo>
                  <a:pt x="218516" y="3662313"/>
                  <a:pt x="806120" y="3711018"/>
                  <a:pt x="1213044" y="3930977"/>
                </a:cubicBezTo>
                <a:cubicBezTo>
                  <a:pt x="1619968" y="4150936"/>
                  <a:pt x="2347404" y="4463592"/>
                  <a:pt x="2504517" y="4713402"/>
                </a:cubicBezTo>
                <a:cubicBezTo>
                  <a:pt x="2661630" y="4963212"/>
                  <a:pt x="2493519" y="5191027"/>
                  <a:pt x="2155725" y="5429839"/>
                </a:cubicBezTo>
                <a:cubicBezTo>
                  <a:pt x="1817931" y="5668651"/>
                  <a:pt x="1147842" y="5907463"/>
                  <a:pt x="477754" y="6146276"/>
                </a:cubicBezTo>
              </a:path>
            </a:pathLst>
          </a:custGeom>
          <a:noFill/>
          <a:ln w="28575">
            <a:solidFill>
              <a:srgbClr val="86C4A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D3D1C51-6AA4-4540-9F76-BC1EC15F06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5242" y="4166130"/>
            <a:ext cx="10122568" cy="1370539"/>
          </a:xfrm>
        </p:spPr>
        <p:txBody>
          <a:bodyPr/>
          <a:lstStyle/>
          <a:p>
            <a:r>
              <a:rPr lang="fr-CA" dirty="0"/>
              <a:t>Atelier 4 </a:t>
            </a:r>
            <a:br>
              <a:rPr lang="fr-CA" dirty="0"/>
            </a:br>
            <a:r>
              <a:rPr lang="fr-CA" dirty="0"/>
              <a:t> Activité HORS-PISTE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E9F2EC48-5E6E-B943-BA01-3769B7BC57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2531" y="914400"/>
            <a:ext cx="6886937" cy="302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613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B8D0C8-F1E8-F74F-911C-44696F95B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5B74D-6A0D-CF46-9BFB-933D6D9953E9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7E3F4489-0FBE-F641-92FD-638D280486FD}"/>
              </a:ext>
            </a:extLst>
          </p:cNvPr>
          <p:cNvSpPr txBox="1">
            <a:spLocks/>
          </p:cNvSpPr>
          <p:nvPr/>
        </p:nvSpPr>
        <p:spPr>
          <a:xfrm>
            <a:off x="2077281" y="322479"/>
            <a:ext cx="10663991" cy="20044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2F5CEE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100" dirty="0"/>
              <a:t>Manger en </a:t>
            </a:r>
            <a:r>
              <a:rPr lang="en-US" sz="4100" dirty="0" err="1"/>
              <a:t>pleine</a:t>
            </a:r>
            <a:r>
              <a:rPr lang="en-US" sz="4100" dirty="0"/>
              <a:t> conscience</a:t>
            </a:r>
            <a:br>
              <a:rPr lang="en-US" sz="3200" dirty="0"/>
            </a:br>
            <a:endParaRPr lang="en-US" sz="3200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F08A7E7-15B9-4A0E-A1EE-204AC020972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3753852" y="1324709"/>
            <a:ext cx="4684295" cy="468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9719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rme libre 3">
            <a:extLst>
              <a:ext uri="{FF2B5EF4-FFF2-40B4-BE49-F238E27FC236}">
                <a16:creationId xmlns:a16="http://schemas.microsoft.com/office/drawing/2014/main" id="{1F8C14DF-FF51-F946-BE6E-3809C21533BC}"/>
              </a:ext>
            </a:extLst>
          </p:cNvPr>
          <p:cNvSpPr/>
          <p:nvPr/>
        </p:nvSpPr>
        <p:spPr>
          <a:xfrm>
            <a:off x="3810001" y="0"/>
            <a:ext cx="5524500" cy="6857999"/>
          </a:xfrm>
          <a:custGeom>
            <a:avLst/>
            <a:gdLst>
              <a:gd name="connsiteX0" fmla="*/ 1665531 w 2563849"/>
              <a:gd name="connsiteY0" fmla="*/ 0 h 6146276"/>
              <a:gd name="connsiteX1" fmla="*/ 854826 w 2563849"/>
              <a:gd name="connsiteY1" fmla="*/ 801278 h 6146276"/>
              <a:gd name="connsiteX2" fmla="*/ 1363873 w 2563849"/>
              <a:gd name="connsiteY2" fmla="*/ 1564849 h 6146276"/>
              <a:gd name="connsiteX3" fmla="*/ 279791 w 2563849"/>
              <a:gd name="connsiteY3" fmla="*/ 2318994 h 6146276"/>
              <a:gd name="connsiteX4" fmla="*/ 62974 w 2563849"/>
              <a:gd name="connsiteY4" fmla="*/ 3393649 h 6146276"/>
              <a:gd name="connsiteX5" fmla="*/ 1213044 w 2563849"/>
              <a:gd name="connsiteY5" fmla="*/ 3930977 h 6146276"/>
              <a:gd name="connsiteX6" fmla="*/ 2504517 w 2563849"/>
              <a:gd name="connsiteY6" fmla="*/ 4713402 h 6146276"/>
              <a:gd name="connsiteX7" fmla="*/ 2155725 w 2563849"/>
              <a:gd name="connsiteY7" fmla="*/ 5429839 h 6146276"/>
              <a:gd name="connsiteX8" fmla="*/ 477754 w 2563849"/>
              <a:gd name="connsiteY8" fmla="*/ 6146276 h 6146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63849" h="6146276">
                <a:moveTo>
                  <a:pt x="1665531" y="0"/>
                </a:moveTo>
                <a:cubicBezTo>
                  <a:pt x="1285316" y="270235"/>
                  <a:pt x="905102" y="540470"/>
                  <a:pt x="854826" y="801278"/>
                </a:cubicBezTo>
                <a:cubicBezTo>
                  <a:pt x="804550" y="1062086"/>
                  <a:pt x="1459712" y="1311896"/>
                  <a:pt x="1363873" y="1564849"/>
                </a:cubicBezTo>
                <a:cubicBezTo>
                  <a:pt x="1268034" y="1817802"/>
                  <a:pt x="496607" y="2014194"/>
                  <a:pt x="279791" y="2318994"/>
                </a:cubicBezTo>
                <a:cubicBezTo>
                  <a:pt x="62975" y="2623794"/>
                  <a:pt x="-92568" y="3124985"/>
                  <a:pt x="62974" y="3393649"/>
                </a:cubicBezTo>
                <a:cubicBezTo>
                  <a:pt x="218516" y="3662313"/>
                  <a:pt x="806120" y="3711018"/>
                  <a:pt x="1213044" y="3930977"/>
                </a:cubicBezTo>
                <a:cubicBezTo>
                  <a:pt x="1619968" y="4150936"/>
                  <a:pt x="2347404" y="4463592"/>
                  <a:pt x="2504517" y="4713402"/>
                </a:cubicBezTo>
                <a:cubicBezTo>
                  <a:pt x="2661630" y="4963212"/>
                  <a:pt x="2493519" y="5191027"/>
                  <a:pt x="2155725" y="5429839"/>
                </a:cubicBezTo>
                <a:cubicBezTo>
                  <a:pt x="1817931" y="5668651"/>
                  <a:pt x="1147842" y="5907463"/>
                  <a:pt x="477754" y="6146276"/>
                </a:cubicBezTo>
              </a:path>
            </a:pathLst>
          </a:custGeom>
          <a:noFill/>
          <a:ln w="28575">
            <a:solidFill>
              <a:srgbClr val="86C4A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D3D1C51-6AA4-4540-9F76-BC1EC15F06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026960"/>
            <a:ext cx="9144000" cy="1370539"/>
          </a:xfrm>
        </p:spPr>
        <p:txBody>
          <a:bodyPr/>
          <a:lstStyle/>
          <a:p>
            <a:r>
              <a:rPr lang="fr-CA" dirty="0"/>
              <a:t>Atelier 5 </a:t>
            </a:r>
            <a:br>
              <a:rPr lang="fr-CA" dirty="0"/>
            </a:br>
            <a:r>
              <a:rPr lang="fr-CA" dirty="0"/>
              <a:t>Un petit coup de pouce?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E9F2EC48-5E6E-B943-BA01-3769B7BC57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2531" y="914400"/>
            <a:ext cx="6886937" cy="302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2513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rme libre 3">
            <a:extLst>
              <a:ext uri="{FF2B5EF4-FFF2-40B4-BE49-F238E27FC236}">
                <a16:creationId xmlns:a16="http://schemas.microsoft.com/office/drawing/2014/main" id="{1F8C14DF-FF51-F946-BE6E-3809C21533BC}"/>
              </a:ext>
            </a:extLst>
          </p:cNvPr>
          <p:cNvSpPr/>
          <p:nvPr/>
        </p:nvSpPr>
        <p:spPr>
          <a:xfrm>
            <a:off x="3810001" y="0"/>
            <a:ext cx="5524500" cy="6857999"/>
          </a:xfrm>
          <a:custGeom>
            <a:avLst/>
            <a:gdLst>
              <a:gd name="connsiteX0" fmla="*/ 1665531 w 2563849"/>
              <a:gd name="connsiteY0" fmla="*/ 0 h 6146276"/>
              <a:gd name="connsiteX1" fmla="*/ 854826 w 2563849"/>
              <a:gd name="connsiteY1" fmla="*/ 801278 h 6146276"/>
              <a:gd name="connsiteX2" fmla="*/ 1363873 w 2563849"/>
              <a:gd name="connsiteY2" fmla="*/ 1564849 h 6146276"/>
              <a:gd name="connsiteX3" fmla="*/ 279791 w 2563849"/>
              <a:gd name="connsiteY3" fmla="*/ 2318994 h 6146276"/>
              <a:gd name="connsiteX4" fmla="*/ 62974 w 2563849"/>
              <a:gd name="connsiteY4" fmla="*/ 3393649 h 6146276"/>
              <a:gd name="connsiteX5" fmla="*/ 1213044 w 2563849"/>
              <a:gd name="connsiteY5" fmla="*/ 3930977 h 6146276"/>
              <a:gd name="connsiteX6" fmla="*/ 2504517 w 2563849"/>
              <a:gd name="connsiteY6" fmla="*/ 4713402 h 6146276"/>
              <a:gd name="connsiteX7" fmla="*/ 2155725 w 2563849"/>
              <a:gd name="connsiteY7" fmla="*/ 5429839 h 6146276"/>
              <a:gd name="connsiteX8" fmla="*/ 477754 w 2563849"/>
              <a:gd name="connsiteY8" fmla="*/ 6146276 h 6146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63849" h="6146276">
                <a:moveTo>
                  <a:pt x="1665531" y="0"/>
                </a:moveTo>
                <a:cubicBezTo>
                  <a:pt x="1285316" y="270235"/>
                  <a:pt x="905102" y="540470"/>
                  <a:pt x="854826" y="801278"/>
                </a:cubicBezTo>
                <a:cubicBezTo>
                  <a:pt x="804550" y="1062086"/>
                  <a:pt x="1459712" y="1311896"/>
                  <a:pt x="1363873" y="1564849"/>
                </a:cubicBezTo>
                <a:cubicBezTo>
                  <a:pt x="1268034" y="1817802"/>
                  <a:pt x="496607" y="2014194"/>
                  <a:pt x="279791" y="2318994"/>
                </a:cubicBezTo>
                <a:cubicBezTo>
                  <a:pt x="62975" y="2623794"/>
                  <a:pt x="-92568" y="3124985"/>
                  <a:pt x="62974" y="3393649"/>
                </a:cubicBezTo>
                <a:cubicBezTo>
                  <a:pt x="218516" y="3662313"/>
                  <a:pt x="806120" y="3711018"/>
                  <a:pt x="1213044" y="3930977"/>
                </a:cubicBezTo>
                <a:cubicBezTo>
                  <a:pt x="1619968" y="4150936"/>
                  <a:pt x="2347404" y="4463592"/>
                  <a:pt x="2504517" y="4713402"/>
                </a:cubicBezTo>
                <a:cubicBezTo>
                  <a:pt x="2661630" y="4963212"/>
                  <a:pt x="2493519" y="5191027"/>
                  <a:pt x="2155725" y="5429839"/>
                </a:cubicBezTo>
                <a:cubicBezTo>
                  <a:pt x="1817931" y="5668651"/>
                  <a:pt x="1147842" y="5907463"/>
                  <a:pt x="477754" y="6146276"/>
                </a:cubicBezTo>
              </a:path>
            </a:pathLst>
          </a:custGeom>
          <a:noFill/>
          <a:ln w="28575">
            <a:solidFill>
              <a:srgbClr val="86C4A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D3D1C51-6AA4-4540-9F76-BC1EC15F06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166130"/>
            <a:ext cx="9144000" cy="1370539"/>
          </a:xfrm>
        </p:spPr>
        <p:txBody>
          <a:bodyPr/>
          <a:lstStyle/>
          <a:p>
            <a:r>
              <a:rPr lang="fr-CA" dirty="0"/>
              <a:t>Atelier 1  </a:t>
            </a:r>
            <a:br>
              <a:rPr lang="fr-CA" dirty="0"/>
            </a:br>
            <a:r>
              <a:rPr lang="fr-CA" dirty="0"/>
              <a:t>Moi, anxieux…?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E9F2EC48-5E6E-B943-BA01-3769B7BC57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2531" y="914400"/>
            <a:ext cx="6886937" cy="302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7244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B8D0C8-F1E8-F74F-911C-44696F95B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5B74D-6A0D-CF46-9BFB-933D6D9953E9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7E3F4489-0FBE-F641-92FD-638D280486FD}"/>
              </a:ext>
            </a:extLst>
          </p:cNvPr>
          <p:cNvSpPr txBox="1">
            <a:spLocks/>
          </p:cNvSpPr>
          <p:nvPr/>
        </p:nvSpPr>
        <p:spPr>
          <a:xfrm>
            <a:off x="764004" y="136525"/>
            <a:ext cx="10663991" cy="20044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2F5CEE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100" dirty="0" err="1"/>
              <a:t>L’effet</a:t>
            </a:r>
            <a:r>
              <a:rPr lang="en-US" sz="4100" dirty="0"/>
              <a:t> WOW!</a:t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2" name="Rectangle 1"/>
          <p:cNvSpPr/>
          <p:nvPr/>
        </p:nvSpPr>
        <p:spPr>
          <a:xfrm>
            <a:off x="2807491" y="5655063"/>
            <a:ext cx="657701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A" sz="1400" u="sng" dirty="0">
                <a:solidFill>
                  <a:srgbClr val="2F5CEE"/>
                </a:solidFill>
              </a:rPr>
              <a:t>https://</a:t>
            </a:r>
            <a:r>
              <a:rPr lang="fr-CA" sz="1400" u="sng" dirty="0" err="1">
                <a:solidFill>
                  <a:srgbClr val="2F5CEE"/>
                </a:solidFill>
              </a:rPr>
              <a:t>www.youtube.com</a:t>
            </a:r>
            <a:r>
              <a:rPr lang="fr-CA" sz="1400" u="sng" dirty="0">
                <a:solidFill>
                  <a:srgbClr val="2F5CEE"/>
                </a:solidFill>
              </a:rPr>
              <a:t>/</a:t>
            </a:r>
            <a:r>
              <a:rPr lang="fr-CA" sz="1400" u="sng" dirty="0" err="1">
                <a:solidFill>
                  <a:srgbClr val="2F5CEE"/>
                </a:solidFill>
              </a:rPr>
              <a:t>watch?v</a:t>
            </a:r>
            <a:r>
              <a:rPr lang="fr-CA" sz="1400" u="sng" dirty="0">
                <a:solidFill>
                  <a:srgbClr val="2F5CEE"/>
                </a:solidFill>
              </a:rPr>
              <a:t>=N6-2fVsFV8E&amp;t=1s</a:t>
            </a:r>
          </a:p>
        </p:txBody>
      </p:sp>
      <p:pic>
        <p:nvPicPr>
          <p:cNvPr id="4" name="Média en ligne 3" descr="Yosemite HD">
            <a:hlinkClick r:id="" action="ppaction://media"/>
            <a:extLst>
              <a:ext uri="{FF2B5EF4-FFF2-40B4-BE49-F238E27FC236}">
                <a16:creationId xmlns:a16="http://schemas.microsoft.com/office/drawing/2014/main" id="{5A21EA02-DA66-A844-89AD-ED67300A6A1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307802" y="1288669"/>
            <a:ext cx="7576393" cy="428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867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rme libre 3">
            <a:extLst>
              <a:ext uri="{FF2B5EF4-FFF2-40B4-BE49-F238E27FC236}">
                <a16:creationId xmlns:a16="http://schemas.microsoft.com/office/drawing/2014/main" id="{1F8C14DF-FF51-F946-BE6E-3809C21533BC}"/>
              </a:ext>
            </a:extLst>
          </p:cNvPr>
          <p:cNvSpPr/>
          <p:nvPr/>
        </p:nvSpPr>
        <p:spPr>
          <a:xfrm>
            <a:off x="3810001" y="0"/>
            <a:ext cx="5524500" cy="6857999"/>
          </a:xfrm>
          <a:custGeom>
            <a:avLst/>
            <a:gdLst>
              <a:gd name="connsiteX0" fmla="*/ 1665531 w 2563849"/>
              <a:gd name="connsiteY0" fmla="*/ 0 h 6146276"/>
              <a:gd name="connsiteX1" fmla="*/ 854826 w 2563849"/>
              <a:gd name="connsiteY1" fmla="*/ 801278 h 6146276"/>
              <a:gd name="connsiteX2" fmla="*/ 1363873 w 2563849"/>
              <a:gd name="connsiteY2" fmla="*/ 1564849 h 6146276"/>
              <a:gd name="connsiteX3" fmla="*/ 279791 w 2563849"/>
              <a:gd name="connsiteY3" fmla="*/ 2318994 h 6146276"/>
              <a:gd name="connsiteX4" fmla="*/ 62974 w 2563849"/>
              <a:gd name="connsiteY4" fmla="*/ 3393649 h 6146276"/>
              <a:gd name="connsiteX5" fmla="*/ 1213044 w 2563849"/>
              <a:gd name="connsiteY5" fmla="*/ 3930977 h 6146276"/>
              <a:gd name="connsiteX6" fmla="*/ 2504517 w 2563849"/>
              <a:gd name="connsiteY6" fmla="*/ 4713402 h 6146276"/>
              <a:gd name="connsiteX7" fmla="*/ 2155725 w 2563849"/>
              <a:gd name="connsiteY7" fmla="*/ 5429839 h 6146276"/>
              <a:gd name="connsiteX8" fmla="*/ 477754 w 2563849"/>
              <a:gd name="connsiteY8" fmla="*/ 6146276 h 6146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63849" h="6146276">
                <a:moveTo>
                  <a:pt x="1665531" y="0"/>
                </a:moveTo>
                <a:cubicBezTo>
                  <a:pt x="1285316" y="270235"/>
                  <a:pt x="905102" y="540470"/>
                  <a:pt x="854826" y="801278"/>
                </a:cubicBezTo>
                <a:cubicBezTo>
                  <a:pt x="804550" y="1062086"/>
                  <a:pt x="1459712" y="1311896"/>
                  <a:pt x="1363873" y="1564849"/>
                </a:cubicBezTo>
                <a:cubicBezTo>
                  <a:pt x="1268034" y="1817802"/>
                  <a:pt x="496607" y="2014194"/>
                  <a:pt x="279791" y="2318994"/>
                </a:cubicBezTo>
                <a:cubicBezTo>
                  <a:pt x="62975" y="2623794"/>
                  <a:pt x="-92568" y="3124985"/>
                  <a:pt x="62974" y="3393649"/>
                </a:cubicBezTo>
                <a:cubicBezTo>
                  <a:pt x="218516" y="3662313"/>
                  <a:pt x="806120" y="3711018"/>
                  <a:pt x="1213044" y="3930977"/>
                </a:cubicBezTo>
                <a:cubicBezTo>
                  <a:pt x="1619968" y="4150936"/>
                  <a:pt x="2347404" y="4463592"/>
                  <a:pt x="2504517" y="4713402"/>
                </a:cubicBezTo>
                <a:cubicBezTo>
                  <a:pt x="2661630" y="4963212"/>
                  <a:pt x="2493519" y="5191027"/>
                  <a:pt x="2155725" y="5429839"/>
                </a:cubicBezTo>
                <a:cubicBezTo>
                  <a:pt x="1817931" y="5668651"/>
                  <a:pt x="1147842" y="5907463"/>
                  <a:pt x="477754" y="6146276"/>
                </a:cubicBezTo>
              </a:path>
            </a:pathLst>
          </a:custGeom>
          <a:noFill/>
          <a:ln w="28575">
            <a:solidFill>
              <a:srgbClr val="86C4A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D3D1C51-6AA4-4540-9F76-BC1EC15F06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166130"/>
            <a:ext cx="9144000" cy="1370539"/>
          </a:xfrm>
        </p:spPr>
        <p:txBody>
          <a:bodyPr>
            <a:normAutofit fontScale="90000"/>
          </a:bodyPr>
          <a:lstStyle/>
          <a:p>
            <a:r>
              <a:rPr lang="fr-CA" dirty="0"/>
              <a:t>Atelier 6  </a:t>
            </a:r>
            <a:br>
              <a:rPr lang="fr-CA" dirty="0"/>
            </a:br>
            <a:r>
              <a:rPr lang="fr-CA" dirty="0"/>
              <a:t>Des lunettes qui déforment la réalité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E9F2EC48-5E6E-B943-BA01-3769B7BC57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2531" y="914400"/>
            <a:ext cx="6886937" cy="302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2837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B8D0C8-F1E8-F74F-911C-44696F95B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5B74D-6A0D-CF46-9BFB-933D6D9953E9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7E3F4489-0FBE-F641-92FD-638D280486FD}"/>
              </a:ext>
            </a:extLst>
          </p:cNvPr>
          <p:cNvSpPr txBox="1">
            <a:spLocks/>
          </p:cNvSpPr>
          <p:nvPr/>
        </p:nvSpPr>
        <p:spPr>
          <a:xfrm>
            <a:off x="2293849" y="308074"/>
            <a:ext cx="10663991" cy="20044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2F5CEE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100" dirty="0" err="1"/>
              <a:t>Méditation</a:t>
            </a:r>
            <a:r>
              <a:rPr lang="en-US" sz="4100" dirty="0"/>
              <a:t> de la </a:t>
            </a:r>
            <a:r>
              <a:rPr lang="en-US" sz="4100" dirty="0" err="1"/>
              <a:t>montagne</a:t>
            </a:r>
            <a:br>
              <a:rPr lang="en-US" sz="3200" dirty="0"/>
            </a:br>
            <a:endParaRPr lang="en-US" sz="3200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F08A7E7-15B9-4A0E-A1EE-204AC020972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3753852" y="1324709"/>
            <a:ext cx="4283243" cy="428324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05C9F0C6-4652-BE4C-A69D-BC7919CF770C}"/>
              </a:ext>
            </a:extLst>
          </p:cNvPr>
          <p:cNvSpPr txBox="1"/>
          <p:nvPr/>
        </p:nvSpPr>
        <p:spPr>
          <a:xfrm>
            <a:off x="3095885" y="5346342"/>
            <a:ext cx="5599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hlinkClick r:id="rId5"/>
              </a:rPr>
              <a:t>https://sante-mentale-jeunesse.usherbrooke.ca/wp-content/uploads/2018/11/Montagne_final.wav</a:t>
            </a:r>
            <a:r>
              <a:rPr lang="fr-FR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481383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rme libre 3">
            <a:extLst>
              <a:ext uri="{FF2B5EF4-FFF2-40B4-BE49-F238E27FC236}">
                <a16:creationId xmlns:a16="http://schemas.microsoft.com/office/drawing/2014/main" id="{1F8C14DF-FF51-F946-BE6E-3809C21533BC}"/>
              </a:ext>
            </a:extLst>
          </p:cNvPr>
          <p:cNvSpPr/>
          <p:nvPr/>
        </p:nvSpPr>
        <p:spPr>
          <a:xfrm>
            <a:off x="3810001" y="0"/>
            <a:ext cx="5524500" cy="6857999"/>
          </a:xfrm>
          <a:custGeom>
            <a:avLst/>
            <a:gdLst>
              <a:gd name="connsiteX0" fmla="*/ 1665531 w 2563849"/>
              <a:gd name="connsiteY0" fmla="*/ 0 h 6146276"/>
              <a:gd name="connsiteX1" fmla="*/ 854826 w 2563849"/>
              <a:gd name="connsiteY1" fmla="*/ 801278 h 6146276"/>
              <a:gd name="connsiteX2" fmla="*/ 1363873 w 2563849"/>
              <a:gd name="connsiteY2" fmla="*/ 1564849 h 6146276"/>
              <a:gd name="connsiteX3" fmla="*/ 279791 w 2563849"/>
              <a:gd name="connsiteY3" fmla="*/ 2318994 h 6146276"/>
              <a:gd name="connsiteX4" fmla="*/ 62974 w 2563849"/>
              <a:gd name="connsiteY4" fmla="*/ 3393649 h 6146276"/>
              <a:gd name="connsiteX5" fmla="*/ 1213044 w 2563849"/>
              <a:gd name="connsiteY5" fmla="*/ 3930977 h 6146276"/>
              <a:gd name="connsiteX6" fmla="*/ 2504517 w 2563849"/>
              <a:gd name="connsiteY6" fmla="*/ 4713402 h 6146276"/>
              <a:gd name="connsiteX7" fmla="*/ 2155725 w 2563849"/>
              <a:gd name="connsiteY7" fmla="*/ 5429839 h 6146276"/>
              <a:gd name="connsiteX8" fmla="*/ 477754 w 2563849"/>
              <a:gd name="connsiteY8" fmla="*/ 6146276 h 6146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63849" h="6146276">
                <a:moveTo>
                  <a:pt x="1665531" y="0"/>
                </a:moveTo>
                <a:cubicBezTo>
                  <a:pt x="1285316" y="270235"/>
                  <a:pt x="905102" y="540470"/>
                  <a:pt x="854826" y="801278"/>
                </a:cubicBezTo>
                <a:cubicBezTo>
                  <a:pt x="804550" y="1062086"/>
                  <a:pt x="1459712" y="1311896"/>
                  <a:pt x="1363873" y="1564849"/>
                </a:cubicBezTo>
                <a:cubicBezTo>
                  <a:pt x="1268034" y="1817802"/>
                  <a:pt x="496607" y="2014194"/>
                  <a:pt x="279791" y="2318994"/>
                </a:cubicBezTo>
                <a:cubicBezTo>
                  <a:pt x="62975" y="2623794"/>
                  <a:pt x="-92568" y="3124985"/>
                  <a:pt x="62974" y="3393649"/>
                </a:cubicBezTo>
                <a:cubicBezTo>
                  <a:pt x="218516" y="3662313"/>
                  <a:pt x="806120" y="3711018"/>
                  <a:pt x="1213044" y="3930977"/>
                </a:cubicBezTo>
                <a:cubicBezTo>
                  <a:pt x="1619968" y="4150936"/>
                  <a:pt x="2347404" y="4463592"/>
                  <a:pt x="2504517" y="4713402"/>
                </a:cubicBezTo>
                <a:cubicBezTo>
                  <a:pt x="2661630" y="4963212"/>
                  <a:pt x="2493519" y="5191027"/>
                  <a:pt x="2155725" y="5429839"/>
                </a:cubicBezTo>
                <a:cubicBezTo>
                  <a:pt x="1817931" y="5668651"/>
                  <a:pt x="1147842" y="5907463"/>
                  <a:pt x="477754" y="6146276"/>
                </a:cubicBezTo>
              </a:path>
            </a:pathLst>
          </a:custGeom>
          <a:noFill/>
          <a:ln w="28575">
            <a:solidFill>
              <a:srgbClr val="86C4A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D3D1C51-6AA4-4540-9F76-BC1EC15F06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166130"/>
            <a:ext cx="9144000" cy="1370539"/>
          </a:xfrm>
        </p:spPr>
        <p:txBody>
          <a:bodyPr>
            <a:noAutofit/>
          </a:bodyPr>
          <a:lstStyle/>
          <a:p>
            <a:r>
              <a:rPr lang="fr-CA" dirty="0"/>
              <a:t>Atelier 7</a:t>
            </a:r>
            <a:br>
              <a:rPr lang="fr-CA" dirty="0"/>
            </a:br>
            <a:r>
              <a:rPr lang="fr-CA" dirty="0"/>
              <a:t>Activité HORS-PISTE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E9F2EC48-5E6E-B943-BA01-3769B7BC57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2531" y="914400"/>
            <a:ext cx="6886937" cy="302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5846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B8D0C8-F1E8-F74F-911C-44696F95B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5B74D-6A0D-CF46-9BFB-933D6D9953E9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7E3F4489-0FBE-F641-92FD-638D280486FD}"/>
              </a:ext>
            </a:extLst>
          </p:cNvPr>
          <p:cNvSpPr txBox="1">
            <a:spLocks/>
          </p:cNvSpPr>
          <p:nvPr/>
        </p:nvSpPr>
        <p:spPr>
          <a:xfrm>
            <a:off x="2077281" y="322479"/>
            <a:ext cx="10663991" cy="20044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2F5CEE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100" dirty="0" err="1"/>
              <a:t>Respirer</a:t>
            </a:r>
            <a:r>
              <a:rPr lang="en-US" sz="4100" dirty="0"/>
              <a:t> en </a:t>
            </a:r>
            <a:r>
              <a:rPr lang="en-US" sz="4100" dirty="0" err="1"/>
              <a:t>pleine</a:t>
            </a:r>
            <a:r>
              <a:rPr lang="en-US" sz="4100" dirty="0"/>
              <a:t> conscience</a:t>
            </a:r>
            <a:br>
              <a:rPr lang="en-US" sz="3200" dirty="0"/>
            </a:br>
            <a:endParaRPr lang="en-US" sz="3200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F08A7E7-15B9-4A0E-A1EE-204AC020972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3753852" y="1324709"/>
            <a:ext cx="4684295" cy="468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0939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rme libre 3">
            <a:extLst>
              <a:ext uri="{FF2B5EF4-FFF2-40B4-BE49-F238E27FC236}">
                <a16:creationId xmlns:a16="http://schemas.microsoft.com/office/drawing/2014/main" id="{1F8C14DF-FF51-F946-BE6E-3809C21533BC}"/>
              </a:ext>
            </a:extLst>
          </p:cNvPr>
          <p:cNvSpPr/>
          <p:nvPr/>
        </p:nvSpPr>
        <p:spPr>
          <a:xfrm>
            <a:off x="3810001" y="0"/>
            <a:ext cx="5524500" cy="6857999"/>
          </a:xfrm>
          <a:custGeom>
            <a:avLst/>
            <a:gdLst>
              <a:gd name="connsiteX0" fmla="*/ 1665531 w 2563849"/>
              <a:gd name="connsiteY0" fmla="*/ 0 h 6146276"/>
              <a:gd name="connsiteX1" fmla="*/ 854826 w 2563849"/>
              <a:gd name="connsiteY1" fmla="*/ 801278 h 6146276"/>
              <a:gd name="connsiteX2" fmla="*/ 1363873 w 2563849"/>
              <a:gd name="connsiteY2" fmla="*/ 1564849 h 6146276"/>
              <a:gd name="connsiteX3" fmla="*/ 279791 w 2563849"/>
              <a:gd name="connsiteY3" fmla="*/ 2318994 h 6146276"/>
              <a:gd name="connsiteX4" fmla="*/ 62974 w 2563849"/>
              <a:gd name="connsiteY4" fmla="*/ 3393649 h 6146276"/>
              <a:gd name="connsiteX5" fmla="*/ 1213044 w 2563849"/>
              <a:gd name="connsiteY5" fmla="*/ 3930977 h 6146276"/>
              <a:gd name="connsiteX6" fmla="*/ 2504517 w 2563849"/>
              <a:gd name="connsiteY6" fmla="*/ 4713402 h 6146276"/>
              <a:gd name="connsiteX7" fmla="*/ 2155725 w 2563849"/>
              <a:gd name="connsiteY7" fmla="*/ 5429839 h 6146276"/>
              <a:gd name="connsiteX8" fmla="*/ 477754 w 2563849"/>
              <a:gd name="connsiteY8" fmla="*/ 6146276 h 6146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63849" h="6146276">
                <a:moveTo>
                  <a:pt x="1665531" y="0"/>
                </a:moveTo>
                <a:cubicBezTo>
                  <a:pt x="1285316" y="270235"/>
                  <a:pt x="905102" y="540470"/>
                  <a:pt x="854826" y="801278"/>
                </a:cubicBezTo>
                <a:cubicBezTo>
                  <a:pt x="804550" y="1062086"/>
                  <a:pt x="1459712" y="1311896"/>
                  <a:pt x="1363873" y="1564849"/>
                </a:cubicBezTo>
                <a:cubicBezTo>
                  <a:pt x="1268034" y="1817802"/>
                  <a:pt x="496607" y="2014194"/>
                  <a:pt x="279791" y="2318994"/>
                </a:cubicBezTo>
                <a:cubicBezTo>
                  <a:pt x="62975" y="2623794"/>
                  <a:pt x="-92568" y="3124985"/>
                  <a:pt x="62974" y="3393649"/>
                </a:cubicBezTo>
                <a:cubicBezTo>
                  <a:pt x="218516" y="3662313"/>
                  <a:pt x="806120" y="3711018"/>
                  <a:pt x="1213044" y="3930977"/>
                </a:cubicBezTo>
                <a:cubicBezTo>
                  <a:pt x="1619968" y="4150936"/>
                  <a:pt x="2347404" y="4463592"/>
                  <a:pt x="2504517" y="4713402"/>
                </a:cubicBezTo>
                <a:cubicBezTo>
                  <a:pt x="2661630" y="4963212"/>
                  <a:pt x="2493519" y="5191027"/>
                  <a:pt x="2155725" y="5429839"/>
                </a:cubicBezTo>
                <a:cubicBezTo>
                  <a:pt x="1817931" y="5668651"/>
                  <a:pt x="1147842" y="5907463"/>
                  <a:pt x="477754" y="6146276"/>
                </a:cubicBezTo>
              </a:path>
            </a:pathLst>
          </a:custGeom>
          <a:noFill/>
          <a:ln w="28575">
            <a:solidFill>
              <a:srgbClr val="86C4A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D3D1C51-6AA4-4540-9F76-BC1EC15F06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657599"/>
            <a:ext cx="9144000" cy="1370539"/>
          </a:xfrm>
        </p:spPr>
        <p:txBody>
          <a:bodyPr/>
          <a:lstStyle/>
          <a:p>
            <a:r>
              <a:rPr lang="fr-CA" dirty="0"/>
              <a:t>Atelier 8 </a:t>
            </a:r>
            <a:br>
              <a:rPr lang="fr-CA" dirty="0"/>
            </a:br>
            <a:r>
              <a:rPr lang="fr-CA" dirty="0"/>
              <a:t>WOW! Quel chemin parcouru!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E9F2EC48-5E6E-B943-BA01-3769B7BC57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2531" y="914400"/>
            <a:ext cx="6886937" cy="302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7260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E3F4489-0FBE-F641-92FD-638D28048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316" y="2001884"/>
            <a:ext cx="3593123" cy="1560390"/>
          </a:xfrm>
        </p:spPr>
        <p:txBody>
          <a:bodyPr>
            <a:noAutofit/>
          </a:bodyPr>
          <a:lstStyle/>
          <a:p>
            <a:pPr algn="ctr"/>
            <a:r>
              <a:rPr lang="en-US" sz="4000" dirty="0"/>
              <a:t>Portrait de ma zone de </a:t>
            </a:r>
            <a:r>
              <a:rPr lang="en-US" sz="4000" dirty="0" err="1"/>
              <a:t>confort</a:t>
            </a:r>
            <a:endParaRPr lang="en-US" sz="4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B8D0C8-F1E8-F74F-911C-44696F95B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5B74D-6A0D-CF46-9BFB-933D6D9953E9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45D517E-B24E-4C92-BEA9-B38DB2CD0B2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052" y="238877"/>
            <a:ext cx="7495022" cy="6380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486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E3F4489-0FBE-F641-92FD-638D28048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432" y="165230"/>
            <a:ext cx="11337758" cy="1560390"/>
          </a:xfrm>
        </p:spPr>
        <p:txBody>
          <a:bodyPr>
            <a:noAutofit/>
          </a:bodyPr>
          <a:lstStyle/>
          <a:p>
            <a:pPr algn="ctr"/>
            <a:r>
              <a:rPr lang="en-US" sz="4000"/>
              <a:t>Placer des inukshuks sur son chemin…</a:t>
            </a:r>
            <a:endParaRPr lang="en-US" sz="4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B8D0C8-F1E8-F74F-911C-44696F95B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5B74D-6A0D-CF46-9BFB-933D6D9953E9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776FF28-9FEC-495D-9425-53EA0E27499E}"/>
              </a:ext>
            </a:extLst>
          </p:cNvPr>
          <p:cNvSpPr/>
          <p:nvPr/>
        </p:nvSpPr>
        <p:spPr>
          <a:xfrm>
            <a:off x="3801979" y="1823015"/>
            <a:ext cx="8081209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CA" sz="2800" dirty="0">
                <a:solidFill>
                  <a:srgbClr val="231F1F"/>
                </a:solidFill>
                <a:latin typeface="Raleway" panose="020B0503030101060003" pitchFamily="34" charset="0"/>
                <a:ea typeface="Raleway" panose="020B0503030101060003" pitchFamily="34" charset="0"/>
                <a:cs typeface="Calibri" panose="020F0502020204030204" pitchFamily="34" charset="0"/>
              </a:rPr>
              <a:t>« Les inukshuks sont placés à travers le paysage arctique et agissent en tant qu’« aides » pour les Inuits. Parmi leurs nombreuses fonctions pratiques, ils sont utilisés comme aides à la navigation et la chasse, comme points de coordination, comme indicateurs de toutes sortes et comme centres de messages »</a:t>
            </a:r>
            <a:endParaRPr lang="fr-CA" sz="28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D5C4FB4-7D5C-4B6D-8021-723690C43333}"/>
              </a:ext>
            </a:extLst>
          </p:cNvPr>
          <p:cNvSpPr/>
          <p:nvPr/>
        </p:nvSpPr>
        <p:spPr>
          <a:xfrm>
            <a:off x="9982200" y="5337828"/>
            <a:ext cx="17411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dirty="0" err="1">
                <a:solidFill>
                  <a:srgbClr val="231F1F"/>
                </a:solidFill>
                <a:latin typeface="Raleway" panose="020B0503030101060003" pitchFamily="34" charset="0"/>
                <a:ea typeface="Raleway" panose="020B0503030101060003" pitchFamily="34" charset="0"/>
                <a:cs typeface="Calibri" panose="020F0502020204030204" pitchFamily="34" charset="0"/>
              </a:rPr>
              <a:t>Hallendy</a:t>
            </a:r>
            <a:r>
              <a:rPr lang="fr-CA" dirty="0">
                <a:solidFill>
                  <a:srgbClr val="231F1F"/>
                </a:solidFill>
                <a:latin typeface="Raleway" panose="020B0503030101060003" pitchFamily="34" charset="0"/>
                <a:ea typeface="Raleway" panose="020B0503030101060003" pitchFamily="34" charset="0"/>
                <a:cs typeface="Calibri" panose="020F0502020204030204" pitchFamily="34" charset="0"/>
              </a:rPr>
              <a:t>, 2015</a:t>
            </a:r>
            <a:endParaRPr lang="fr-CA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42EAE79-AE0E-4457-9DDB-8229C6C5E308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21"/>
          <a:stretch/>
        </p:blipFill>
        <p:spPr bwMode="auto">
          <a:xfrm>
            <a:off x="943979" y="1823015"/>
            <a:ext cx="2451684" cy="35941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431781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E3F4489-0FBE-F641-92FD-638D28048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960" y="581344"/>
            <a:ext cx="10495840" cy="1325563"/>
          </a:xfrm>
        </p:spPr>
        <p:txBody>
          <a:bodyPr>
            <a:noAutofit/>
          </a:bodyPr>
          <a:lstStyle/>
          <a:p>
            <a:pPr algn="ctr"/>
            <a:r>
              <a:rPr lang="en-US" sz="4000" dirty="0"/>
              <a:t>Ma zone de </a:t>
            </a:r>
            <a:r>
              <a:rPr lang="en-US" sz="4000" dirty="0" err="1"/>
              <a:t>confort</a:t>
            </a:r>
            <a:endParaRPr lang="en-US" sz="4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B8D0C8-F1E8-F74F-911C-44696F95B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5B74D-6A0D-CF46-9BFB-933D6D9953E9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id="{AAB784D9-03DC-447F-B327-A046ED75843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385" y="1906907"/>
            <a:ext cx="6742990" cy="3926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9609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E3F4489-0FBE-F641-92FD-638D28048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960" y="581344"/>
            <a:ext cx="10495840" cy="1325563"/>
          </a:xfrm>
        </p:spPr>
        <p:txBody>
          <a:bodyPr>
            <a:noAutofit/>
          </a:bodyPr>
          <a:lstStyle/>
          <a:p>
            <a:pPr algn="ctr"/>
            <a:r>
              <a:rPr lang="en-US" sz="4000" dirty="0"/>
              <a:t>Ma zone de </a:t>
            </a:r>
            <a:r>
              <a:rPr lang="en-US" sz="4000" dirty="0" err="1"/>
              <a:t>confort</a:t>
            </a:r>
            <a:r>
              <a:rPr lang="en-US" sz="4000" dirty="0"/>
              <a:t>…</a:t>
            </a:r>
            <a:br>
              <a:rPr lang="en-US" sz="4000" dirty="0"/>
            </a:br>
            <a:r>
              <a:rPr lang="en-US" sz="3200" dirty="0" err="1"/>
              <a:t>lorsque</a:t>
            </a:r>
            <a:r>
              <a:rPr lang="en-US" sz="3200" dirty="0"/>
              <a:t> </a:t>
            </a:r>
            <a:r>
              <a:rPr lang="en-US" sz="3200" dirty="0" err="1"/>
              <a:t>j’évite</a:t>
            </a:r>
            <a:r>
              <a:rPr lang="en-US" sz="3200" dirty="0"/>
              <a:t> les situations</a:t>
            </a:r>
            <a:endParaRPr lang="en-US" sz="4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B8D0C8-F1E8-F74F-911C-44696F95B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5B74D-6A0D-CF46-9BFB-933D6D9953E9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423C3F1-F81E-B554-27CF-BCABA4C035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168" y="1722537"/>
            <a:ext cx="6593321" cy="455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5964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E3F4489-0FBE-F641-92FD-638D28048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960" y="581344"/>
            <a:ext cx="10495840" cy="1325563"/>
          </a:xfrm>
        </p:spPr>
        <p:txBody>
          <a:bodyPr>
            <a:noAutofit/>
          </a:bodyPr>
          <a:lstStyle/>
          <a:p>
            <a:pPr algn="ctr"/>
            <a:r>
              <a:rPr lang="en-US" sz="4000" dirty="0"/>
              <a:t>Ma zone de </a:t>
            </a:r>
            <a:r>
              <a:rPr lang="en-US" sz="4000" dirty="0" err="1"/>
              <a:t>confort</a:t>
            </a:r>
            <a:r>
              <a:rPr lang="en-US" sz="4000" dirty="0"/>
              <a:t>…</a:t>
            </a:r>
            <a:br>
              <a:rPr lang="en-US" sz="4000" dirty="0"/>
            </a:br>
            <a:r>
              <a:rPr lang="en-US" sz="3200" dirty="0" err="1"/>
              <a:t>lorsque</a:t>
            </a:r>
            <a:r>
              <a:rPr lang="en-US" sz="3200" dirty="0"/>
              <a:t> </a:t>
            </a:r>
            <a:r>
              <a:rPr lang="en-US" sz="3200" dirty="0" err="1"/>
              <a:t>j’affronte</a:t>
            </a:r>
            <a:r>
              <a:rPr lang="en-US" sz="3200" dirty="0"/>
              <a:t> les situations</a:t>
            </a:r>
            <a:endParaRPr lang="en-US" sz="4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B8D0C8-F1E8-F74F-911C-44696F95B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5B74D-6A0D-CF46-9BFB-933D6D9953E9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5" name="Image 4" descr="Une image contenant graphiques vectoriels&#10;&#10;Description générée automatiquement">
            <a:extLst>
              <a:ext uri="{FF2B5EF4-FFF2-40B4-BE49-F238E27FC236}">
                <a16:creationId xmlns:a16="http://schemas.microsoft.com/office/drawing/2014/main" id="{20EF0483-8967-9D16-A275-C2AEFCD7D3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487" y="1906907"/>
            <a:ext cx="5762443" cy="4165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583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E3F4489-0FBE-F641-92FD-638D28048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436" y="365125"/>
            <a:ext cx="1019556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 err="1"/>
              <a:t>Mes</a:t>
            </a:r>
            <a:r>
              <a:rPr lang="en-US" sz="4000" dirty="0"/>
              <a:t> </a:t>
            </a:r>
            <a:r>
              <a:rPr lang="en-US" sz="4000" dirty="0" err="1"/>
              <a:t>stratégies</a:t>
            </a:r>
            <a:r>
              <a:rPr lang="en-US" sz="4000" dirty="0"/>
              <a:t> </a:t>
            </a:r>
            <a:r>
              <a:rPr lang="en-US" sz="4000" dirty="0" err="1"/>
              <a:t>d’évitement</a:t>
            </a:r>
            <a:r>
              <a:rPr lang="en-US" sz="4000" dirty="0"/>
              <a:t> et </a:t>
            </a:r>
            <a:r>
              <a:rPr lang="en-US" sz="4000" dirty="0" err="1"/>
              <a:t>d’exposition</a:t>
            </a:r>
            <a:endParaRPr lang="en-US" sz="4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B8D0C8-F1E8-F74F-911C-44696F95B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5B74D-6A0D-CF46-9BFB-933D6D9953E9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F4F426A0-FCE9-6E41-9E84-C7225E5F9C6A}"/>
              </a:ext>
            </a:extLst>
          </p:cNvPr>
          <p:cNvSpPr/>
          <p:nvPr/>
        </p:nvSpPr>
        <p:spPr>
          <a:xfrm>
            <a:off x="1000436" y="1974150"/>
            <a:ext cx="1005588" cy="939338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2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C58E7CE7-E0A1-3289-1F03-8B0DCC6666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644" y="2156863"/>
            <a:ext cx="4911969" cy="3173847"/>
          </a:xfrm>
          <a:prstGeom prst="rect">
            <a:avLst/>
          </a:prstGeom>
        </p:spPr>
      </p:pic>
      <p:pic>
        <p:nvPicPr>
          <p:cNvPr id="6" name="Image 4">
            <a:extLst>
              <a:ext uri="{FF2B5EF4-FFF2-40B4-BE49-F238E27FC236}">
                <a16:creationId xmlns:a16="http://schemas.microsoft.com/office/drawing/2014/main" id="{DF07C2B6-E76F-0A0A-77A8-BB3C76CFA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7520" y="2158676"/>
            <a:ext cx="5117122" cy="3550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951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E3F4489-0FBE-F641-92FD-638D28048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128805"/>
            <a:ext cx="4477246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Pour </a:t>
            </a:r>
            <a:r>
              <a:rPr lang="en-US" dirty="0" err="1"/>
              <a:t>élargir</a:t>
            </a:r>
            <a:r>
              <a:rPr lang="en-US" dirty="0"/>
              <a:t> ta zone de </a:t>
            </a:r>
            <a:r>
              <a:rPr lang="en-US" dirty="0" err="1"/>
              <a:t>confort</a:t>
            </a:r>
            <a:r>
              <a:rPr lang="en-US" dirty="0"/>
              <a:t>, </a:t>
            </a:r>
            <a:r>
              <a:rPr lang="en-US" dirty="0" err="1"/>
              <a:t>tu</a:t>
            </a:r>
            <a:r>
              <a:rPr lang="en-US" dirty="0"/>
              <a:t> </a:t>
            </a:r>
            <a:r>
              <a:rPr lang="en-US" dirty="0" err="1"/>
              <a:t>apprendras</a:t>
            </a:r>
            <a:r>
              <a:rPr lang="en-US" dirty="0"/>
              <a:t> à…</a:t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B8D0C8-F1E8-F74F-911C-44696F95B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5B74D-6A0D-CF46-9BFB-933D6D9953E9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2" name="ZoneTexte 1"/>
          <p:cNvSpPr txBox="1"/>
          <p:nvPr/>
        </p:nvSpPr>
        <p:spPr>
          <a:xfrm>
            <a:off x="538230" y="3090110"/>
            <a:ext cx="504809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CA" dirty="0">
              <a:latin typeface="Raleway" panose="020B05030301010600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CA" dirty="0">
                <a:latin typeface="Raleway" panose="020B0503030101060003" pitchFamily="34" charset="0"/>
              </a:rPr>
              <a:t>Reformuler tes pensées;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CA" dirty="0">
                <a:latin typeface="Raleway" panose="020B0503030101060003" pitchFamily="34" charset="0"/>
              </a:rPr>
              <a:t>Réguler tes émotions;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CA" dirty="0">
                <a:latin typeface="Raleway" panose="020B0503030101060003" pitchFamily="34" charset="0"/>
              </a:rPr>
              <a:t>Passer à l’action;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CA" dirty="0">
                <a:latin typeface="Raleway" panose="020B0503030101060003" pitchFamily="34" charset="0"/>
              </a:rPr>
              <a:t>Adopter des habitudes de vie aidantes;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CA" dirty="0">
                <a:latin typeface="Raleway" panose="020B0503030101060003" pitchFamily="34" charset="0"/>
              </a:rPr>
              <a:t>Utiliser des stratégies de gestion de stress;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CA" dirty="0">
                <a:latin typeface="Raleway" panose="020B0503030101060003" pitchFamily="34" charset="0"/>
              </a:rPr>
              <a:t>Nourrir et bien utiliser ton réseau social. 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40AAC17A-5A89-4B9F-964D-C96A87719DDA}"/>
              </a:ext>
            </a:extLst>
          </p:cNvPr>
          <p:cNvGrpSpPr/>
          <p:nvPr/>
        </p:nvGrpSpPr>
        <p:grpSpPr>
          <a:xfrm>
            <a:off x="5881802" y="369252"/>
            <a:ext cx="6119495" cy="6119495"/>
            <a:chOff x="0" y="0"/>
            <a:chExt cx="6120000" cy="6120000"/>
          </a:xfrm>
        </p:grpSpPr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09F5F956-2846-4242-A91C-1C2911CB905C}"/>
                </a:ext>
              </a:extLst>
            </p:cNvPr>
            <p:cNvSpPr/>
            <p:nvPr/>
          </p:nvSpPr>
          <p:spPr>
            <a:xfrm>
              <a:off x="0" y="0"/>
              <a:ext cx="6120000" cy="612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CA"/>
            </a:p>
          </p:txBody>
        </p:sp>
        <p:sp>
          <p:nvSpPr>
            <p:cNvPr id="9" name="Ellipse 8">
              <a:extLst>
                <a:ext uri="{FF2B5EF4-FFF2-40B4-BE49-F238E27FC236}">
                  <a16:creationId xmlns:a16="http://schemas.microsoft.com/office/drawing/2014/main" id="{8DFF9616-8F94-4F73-BE87-E621FD8C204E}"/>
                </a:ext>
              </a:extLst>
            </p:cNvPr>
            <p:cNvSpPr/>
            <p:nvPr/>
          </p:nvSpPr>
          <p:spPr>
            <a:xfrm>
              <a:off x="711161" y="716367"/>
              <a:ext cx="4680000" cy="468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CA"/>
            </a:p>
          </p:txBody>
        </p:sp>
        <p:sp>
          <p:nvSpPr>
            <p:cNvPr id="10" name="Double flèche horizontale 31">
              <a:extLst>
                <a:ext uri="{FF2B5EF4-FFF2-40B4-BE49-F238E27FC236}">
                  <a16:creationId xmlns:a16="http://schemas.microsoft.com/office/drawing/2014/main" id="{32954F6C-879A-4F61-8D73-93EE674FAC01}"/>
                </a:ext>
              </a:extLst>
            </p:cNvPr>
            <p:cNvSpPr/>
            <p:nvPr/>
          </p:nvSpPr>
          <p:spPr>
            <a:xfrm rot="15015461">
              <a:off x="1876696" y="4094067"/>
              <a:ext cx="3395948" cy="407323"/>
            </a:xfrm>
            <a:prstGeom prst="leftRightArrow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CA"/>
            </a:p>
          </p:txBody>
        </p:sp>
        <p:sp>
          <p:nvSpPr>
            <p:cNvPr id="11" name="Double flèche horizontale 30">
              <a:extLst>
                <a:ext uri="{FF2B5EF4-FFF2-40B4-BE49-F238E27FC236}">
                  <a16:creationId xmlns:a16="http://schemas.microsoft.com/office/drawing/2014/main" id="{47723BB2-5443-46CF-9456-FA8760AC049F}"/>
                </a:ext>
              </a:extLst>
            </p:cNvPr>
            <p:cNvSpPr/>
            <p:nvPr/>
          </p:nvSpPr>
          <p:spPr>
            <a:xfrm rot="17640567">
              <a:off x="814305" y="4052449"/>
              <a:ext cx="3460719" cy="407323"/>
            </a:xfrm>
            <a:prstGeom prst="leftRightArrow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CA"/>
            </a:p>
          </p:txBody>
        </p:sp>
        <p:sp>
          <p:nvSpPr>
            <p:cNvPr id="12" name="Double flèche horizontale 29">
              <a:extLst>
                <a:ext uri="{FF2B5EF4-FFF2-40B4-BE49-F238E27FC236}">
                  <a16:creationId xmlns:a16="http://schemas.microsoft.com/office/drawing/2014/main" id="{5FE3AF03-1383-404A-BCE4-5C6F8AB701C4}"/>
                </a:ext>
              </a:extLst>
            </p:cNvPr>
            <p:cNvSpPr/>
            <p:nvPr/>
          </p:nvSpPr>
          <p:spPr>
            <a:xfrm rot="20257214">
              <a:off x="20448" y="2862544"/>
              <a:ext cx="6084202" cy="407323"/>
            </a:xfrm>
            <a:prstGeom prst="leftRightArrow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CA"/>
            </a:p>
          </p:txBody>
        </p:sp>
        <p:sp>
          <p:nvSpPr>
            <p:cNvPr id="13" name="Double flèche horizontale 28">
              <a:extLst>
                <a:ext uri="{FF2B5EF4-FFF2-40B4-BE49-F238E27FC236}">
                  <a16:creationId xmlns:a16="http://schemas.microsoft.com/office/drawing/2014/main" id="{6F286E87-C8F3-41B2-9680-A0BB284A290D}"/>
                </a:ext>
              </a:extLst>
            </p:cNvPr>
            <p:cNvSpPr/>
            <p:nvPr/>
          </p:nvSpPr>
          <p:spPr>
            <a:xfrm rot="1508947">
              <a:off x="2697" y="2901325"/>
              <a:ext cx="6074808" cy="407323"/>
            </a:xfrm>
            <a:prstGeom prst="leftRightArrow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CA"/>
            </a:p>
          </p:txBody>
        </p:sp>
        <p:sp>
          <p:nvSpPr>
            <p:cNvPr id="14" name="ZoneTexte 22">
              <a:extLst>
                <a:ext uri="{FF2B5EF4-FFF2-40B4-BE49-F238E27FC236}">
                  <a16:creationId xmlns:a16="http://schemas.microsoft.com/office/drawing/2014/main" id="{1FDBD614-DAA0-46CF-9B83-D124958F8DDA}"/>
                </a:ext>
              </a:extLst>
            </p:cNvPr>
            <p:cNvSpPr txBox="1"/>
            <p:nvPr/>
          </p:nvSpPr>
          <p:spPr>
            <a:xfrm>
              <a:off x="2186611" y="146179"/>
              <a:ext cx="1694180" cy="2552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fr-CA" sz="1100" b="1" kern="1200">
                  <a:solidFill>
                    <a:srgbClr val="000000"/>
                  </a:solidFill>
                  <a:effectLst/>
                  <a:latin typeface="Raleway" panose="020B0503030101060003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Ma zone de possibilités</a:t>
              </a:r>
              <a:endParaRPr lang="fr-CA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643A1120-0372-46C4-A4F5-74EC43193830}"/>
                </a:ext>
              </a:extLst>
            </p:cNvPr>
            <p:cNvSpPr/>
            <p:nvPr/>
          </p:nvSpPr>
          <p:spPr>
            <a:xfrm>
              <a:off x="1459639" y="1436367"/>
              <a:ext cx="3240000" cy="324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CA"/>
            </a:p>
          </p:txBody>
        </p:sp>
        <p:cxnSp>
          <p:nvCxnSpPr>
            <p:cNvPr id="16" name="Connecteur droit 15">
              <a:extLst>
                <a:ext uri="{FF2B5EF4-FFF2-40B4-BE49-F238E27FC236}">
                  <a16:creationId xmlns:a16="http://schemas.microsoft.com/office/drawing/2014/main" id="{48C99C19-825A-4EA8-BC40-97A8247DF4A4}"/>
                </a:ext>
              </a:extLst>
            </p:cNvPr>
            <p:cNvCxnSpPr/>
            <p:nvPr/>
          </p:nvCxnSpPr>
          <p:spPr>
            <a:xfrm>
              <a:off x="896253" y="896253"/>
              <a:ext cx="4327494" cy="4327494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16">
              <a:extLst>
                <a:ext uri="{FF2B5EF4-FFF2-40B4-BE49-F238E27FC236}">
                  <a16:creationId xmlns:a16="http://schemas.microsoft.com/office/drawing/2014/main" id="{A191CB3C-07A5-42D8-8F85-8FF3DAD401F9}"/>
                </a:ext>
              </a:extLst>
            </p:cNvPr>
            <p:cNvCxnSpPr/>
            <p:nvPr/>
          </p:nvCxnSpPr>
          <p:spPr>
            <a:xfrm flipV="1">
              <a:off x="896253" y="896253"/>
              <a:ext cx="4327494" cy="4327494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id="{78F455A1-9292-447D-A0C8-F02898AFFE31}"/>
                </a:ext>
              </a:extLst>
            </p:cNvPr>
            <p:cNvCxnSpPr/>
            <p:nvPr/>
          </p:nvCxnSpPr>
          <p:spPr>
            <a:xfrm flipV="1">
              <a:off x="3060000" y="3371906"/>
              <a:ext cx="5249" cy="2748094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64E63D74-722C-4EBC-BD2E-C996FF3951E5}"/>
                </a:ext>
              </a:extLst>
            </p:cNvPr>
            <p:cNvCxnSpPr/>
            <p:nvPr/>
          </p:nvCxnSpPr>
          <p:spPr>
            <a:xfrm>
              <a:off x="0" y="3060000"/>
              <a:ext cx="6120000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ZoneTexte 14">
              <a:extLst>
                <a:ext uri="{FF2B5EF4-FFF2-40B4-BE49-F238E27FC236}">
                  <a16:creationId xmlns:a16="http://schemas.microsoft.com/office/drawing/2014/main" id="{EB3F7EF2-363C-4EC9-BA0D-BB4D2600D7DE}"/>
                </a:ext>
              </a:extLst>
            </p:cNvPr>
            <p:cNvSpPr txBox="1"/>
            <p:nvPr/>
          </p:nvSpPr>
          <p:spPr>
            <a:xfrm>
              <a:off x="2344179" y="1800474"/>
              <a:ext cx="1441450" cy="2552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fr-CA" sz="1100" b="1" kern="1200">
                  <a:solidFill>
                    <a:srgbClr val="000000"/>
                  </a:solidFill>
                  <a:effectLst/>
                  <a:latin typeface="Raleway" panose="020B0503030101060003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Ma zone de confort</a:t>
              </a:r>
              <a:endParaRPr lang="fr-CA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1" name="ZoneTexte 39">
              <a:extLst>
                <a:ext uri="{FF2B5EF4-FFF2-40B4-BE49-F238E27FC236}">
                  <a16:creationId xmlns:a16="http://schemas.microsoft.com/office/drawing/2014/main" id="{60EEEF84-B001-4446-9A97-16BA2C8A5942}"/>
                </a:ext>
              </a:extLst>
            </p:cNvPr>
            <p:cNvSpPr txBox="1"/>
            <p:nvPr/>
          </p:nvSpPr>
          <p:spPr>
            <a:xfrm>
              <a:off x="2534632" y="885191"/>
              <a:ext cx="1059815" cy="2552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fr-CA" sz="1100" b="1" kern="1200">
                  <a:solidFill>
                    <a:srgbClr val="000000"/>
                  </a:solidFill>
                  <a:effectLst/>
                  <a:latin typeface="Raleway" panose="020B0503030101060003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Zone de peur</a:t>
              </a:r>
              <a:endParaRPr lang="fr-CA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2" name="Double flèche horizontale 24">
              <a:extLst>
                <a:ext uri="{FF2B5EF4-FFF2-40B4-BE49-F238E27FC236}">
                  <a16:creationId xmlns:a16="http://schemas.microsoft.com/office/drawing/2014/main" id="{80AC62AD-9DC6-4CE5-82CB-C509B24AC8C5}"/>
                </a:ext>
              </a:extLst>
            </p:cNvPr>
            <p:cNvSpPr/>
            <p:nvPr/>
          </p:nvSpPr>
          <p:spPr>
            <a:xfrm rot="1508947">
              <a:off x="696801" y="2897830"/>
              <a:ext cx="4662441" cy="407323"/>
            </a:xfrm>
            <a:prstGeom prst="leftRightArrow">
              <a:avLst/>
            </a:prstGeom>
            <a:solidFill>
              <a:srgbClr val="FFADAD"/>
            </a:solidFill>
            <a:ln>
              <a:solidFill>
                <a:srgbClr val="FFAD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CA"/>
            </a:p>
          </p:txBody>
        </p:sp>
        <p:sp>
          <p:nvSpPr>
            <p:cNvPr id="23" name="Double flèche horizontale 34">
              <a:extLst>
                <a:ext uri="{FF2B5EF4-FFF2-40B4-BE49-F238E27FC236}">
                  <a16:creationId xmlns:a16="http://schemas.microsoft.com/office/drawing/2014/main" id="{079D4C96-C603-4CA6-8D82-4EE0485BF549}"/>
                </a:ext>
              </a:extLst>
            </p:cNvPr>
            <p:cNvSpPr/>
            <p:nvPr/>
          </p:nvSpPr>
          <p:spPr>
            <a:xfrm rot="1508947">
              <a:off x="1420670" y="2900632"/>
              <a:ext cx="3235906" cy="407323"/>
            </a:xfrm>
            <a:prstGeom prst="leftRightArrow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CA"/>
            </a:p>
          </p:txBody>
        </p:sp>
        <p:sp>
          <p:nvSpPr>
            <p:cNvPr id="24" name="ZoneTexte 15">
              <a:extLst>
                <a:ext uri="{FF2B5EF4-FFF2-40B4-BE49-F238E27FC236}">
                  <a16:creationId xmlns:a16="http://schemas.microsoft.com/office/drawing/2014/main" id="{4F4019D3-E7B2-48A5-83B8-44E6C871FF54}"/>
                </a:ext>
              </a:extLst>
            </p:cNvPr>
            <p:cNvSpPr txBox="1"/>
            <p:nvPr/>
          </p:nvSpPr>
          <p:spPr>
            <a:xfrm rot="1473910">
              <a:off x="162300" y="2166752"/>
              <a:ext cx="2306320" cy="2597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fr-CA" sz="1000" kern="120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000"/>
                      </a:srgbClr>
                    </a:outerShdw>
                  </a:effectLst>
                  <a:latin typeface="Raleway" panose="020B0503030101060003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Reformuler mes pensées</a:t>
              </a:r>
              <a:endParaRPr lang="fr-CA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5" name="ZoneTexte 18">
              <a:extLst>
                <a:ext uri="{FF2B5EF4-FFF2-40B4-BE49-F238E27FC236}">
                  <a16:creationId xmlns:a16="http://schemas.microsoft.com/office/drawing/2014/main" id="{2C18B55B-A88C-4681-9910-7C4C07D0658D}"/>
                </a:ext>
              </a:extLst>
            </p:cNvPr>
            <p:cNvSpPr txBox="1"/>
            <p:nvPr/>
          </p:nvSpPr>
          <p:spPr>
            <a:xfrm rot="1479314">
              <a:off x="4336203" y="3879052"/>
              <a:ext cx="1242060" cy="2597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fr-CA" sz="1000" kern="120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000"/>
                      </a:srgbClr>
                    </a:outerShdw>
                  </a:effectLst>
                  <a:latin typeface="Raleway" panose="020B0503030101060003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Passer à l’action</a:t>
              </a:r>
              <a:endParaRPr lang="fr-CA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6" name="Double flèche horizontale 25">
              <a:extLst>
                <a:ext uri="{FF2B5EF4-FFF2-40B4-BE49-F238E27FC236}">
                  <a16:creationId xmlns:a16="http://schemas.microsoft.com/office/drawing/2014/main" id="{2BC528EB-C49C-4E21-9324-5CBB2AC165EB}"/>
                </a:ext>
              </a:extLst>
            </p:cNvPr>
            <p:cNvSpPr/>
            <p:nvPr/>
          </p:nvSpPr>
          <p:spPr>
            <a:xfrm rot="20254012">
              <a:off x="728253" y="2859463"/>
              <a:ext cx="4662441" cy="407323"/>
            </a:xfrm>
            <a:prstGeom prst="leftRightArrow">
              <a:avLst/>
            </a:prstGeom>
            <a:solidFill>
              <a:srgbClr val="FFADAD"/>
            </a:solidFill>
            <a:ln>
              <a:solidFill>
                <a:srgbClr val="FFAD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CA"/>
            </a:p>
          </p:txBody>
        </p:sp>
        <p:sp>
          <p:nvSpPr>
            <p:cNvPr id="27" name="Double flèche horizontale 35">
              <a:extLst>
                <a:ext uri="{FF2B5EF4-FFF2-40B4-BE49-F238E27FC236}">
                  <a16:creationId xmlns:a16="http://schemas.microsoft.com/office/drawing/2014/main" id="{EE173B83-0C8D-412D-890B-BB42A6C7F4EF}"/>
                </a:ext>
              </a:extLst>
            </p:cNvPr>
            <p:cNvSpPr/>
            <p:nvPr/>
          </p:nvSpPr>
          <p:spPr>
            <a:xfrm rot="20257214">
              <a:off x="1452438" y="2850727"/>
              <a:ext cx="3255278" cy="407323"/>
            </a:xfrm>
            <a:prstGeom prst="leftRightArrow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CA"/>
            </a:p>
          </p:txBody>
        </p:sp>
        <p:sp>
          <p:nvSpPr>
            <p:cNvPr id="28" name="ZoneTexte 17">
              <a:extLst>
                <a:ext uri="{FF2B5EF4-FFF2-40B4-BE49-F238E27FC236}">
                  <a16:creationId xmlns:a16="http://schemas.microsoft.com/office/drawing/2014/main" id="{407BC492-D667-407E-876F-33917CF6511D}"/>
                </a:ext>
              </a:extLst>
            </p:cNvPr>
            <p:cNvSpPr txBox="1"/>
            <p:nvPr/>
          </p:nvSpPr>
          <p:spPr>
            <a:xfrm rot="20231838">
              <a:off x="122684" y="3577886"/>
              <a:ext cx="2755265" cy="2597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fr-CA" sz="1000" kern="120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000"/>
                      </a:srgbClr>
                    </a:outerShdw>
                  </a:effectLst>
                  <a:latin typeface="Raleway" panose="020B0503030101060003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Utiliser des stratégies de gestion de stress</a:t>
              </a:r>
              <a:endParaRPr lang="fr-CA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9" name="ZoneTexte 16">
              <a:extLst>
                <a:ext uri="{FF2B5EF4-FFF2-40B4-BE49-F238E27FC236}">
                  <a16:creationId xmlns:a16="http://schemas.microsoft.com/office/drawing/2014/main" id="{9B1D3CA9-CB4B-49E1-92EE-F2D6A1EC0294}"/>
                </a:ext>
              </a:extLst>
            </p:cNvPr>
            <p:cNvSpPr txBox="1"/>
            <p:nvPr/>
          </p:nvSpPr>
          <p:spPr>
            <a:xfrm rot="20312995">
              <a:off x="4062471" y="2132026"/>
              <a:ext cx="1850390" cy="2597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fr-CA" sz="1000" kern="120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000"/>
                      </a:srgbClr>
                    </a:outerShdw>
                  </a:effectLst>
                  <a:latin typeface="Raleway" panose="020B0503030101060003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Réguler mes émotions</a:t>
              </a:r>
              <a:endParaRPr lang="fr-CA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30" name="Double flèche horizontale 26">
              <a:extLst>
                <a:ext uri="{FF2B5EF4-FFF2-40B4-BE49-F238E27FC236}">
                  <a16:creationId xmlns:a16="http://schemas.microsoft.com/office/drawing/2014/main" id="{8ACB8E95-CD03-4B7A-AFC9-55FC79AF1761}"/>
                </a:ext>
              </a:extLst>
            </p:cNvPr>
            <p:cNvSpPr/>
            <p:nvPr/>
          </p:nvSpPr>
          <p:spPr>
            <a:xfrm rot="17640567">
              <a:off x="1388704" y="3826319"/>
              <a:ext cx="2513349" cy="407323"/>
            </a:xfrm>
            <a:prstGeom prst="leftRightArrow">
              <a:avLst/>
            </a:prstGeom>
            <a:solidFill>
              <a:srgbClr val="FFADAD"/>
            </a:solidFill>
            <a:ln>
              <a:solidFill>
                <a:srgbClr val="FFAD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CA"/>
            </a:p>
          </p:txBody>
        </p:sp>
        <p:sp>
          <p:nvSpPr>
            <p:cNvPr id="31" name="Double flèche horizontale 37">
              <a:extLst>
                <a:ext uri="{FF2B5EF4-FFF2-40B4-BE49-F238E27FC236}">
                  <a16:creationId xmlns:a16="http://schemas.microsoft.com/office/drawing/2014/main" id="{286C55FC-88D0-4B35-BCA4-F666FF7A9AF3}"/>
                </a:ext>
              </a:extLst>
            </p:cNvPr>
            <p:cNvSpPr/>
            <p:nvPr/>
          </p:nvSpPr>
          <p:spPr>
            <a:xfrm rot="17640567">
              <a:off x="1887550" y="3568580"/>
              <a:ext cx="1749044" cy="407323"/>
            </a:xfrm>
            <a:prstGeom prst="leftRightArrow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CA"/>
            </a:p>
          </p:txBody>
        </p:sp>
        <p:sp>
          <p:nvSpPr>
            <p:cNvPr id="32" name="ZoneTexte 19">
              <a:extLst>
                <a:ext uri="{FF2B5EF4-FFF2-40B4-BE49-F238E27FC236}">
                  <a16:creationId xmlns:a16="http://schemas.microsoft.com/office/drawing/2014/main" id="{E8A9E6A6-386B-4F64-A28A-A38BFECCE1FF}"/>
                </a:ext>
              </a:extLst>
            </p:cNvPr>
            <p:cNvSpPr txBox="1"/>
            <p:nvPr/>
          </p:nvSpPr>
          <p:spPr>
            <a:xfrm rot="17627652">
              <a:off x="1043471" y="4460373"/>
              <a:ext cx="2668905" cy="2597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fr-CA" sz="1000" kern="120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000"/>
                      </a:srgbClr>
                    </a:outerShdw>
                  </a:effectLst>
                  <a:latin typeface="Raleway" panose="020B0503030101060003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Nourrir et utiliser mon réseau social</a:t>
              </a:r>
              <a:endParaRPr lang="fr-CA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33" name="Double flèche horizontale 27">
              <a:extLst>
                <a:ext uri="{FF2B5EF4-FFF2-40B4-BE49-F238E27FC236}">
                  <a16:creationId xmlns:a16="http://schemas.microsoft.com/office/drawing/2014/main" id="{8E14C6F8-2963-41AF-917B-BB24FD68F441}"/>
                </a:ext>
              </a:extLst>
            </p:cNvPr>
            <p:cNvSpPr/>
            <p:nvPr/>
          </p:nvSpPr>
          <p:spPr>
            <a:xfrm rot="15015461">
              <a:off x="2229750" y="3826498"/>
              <a:ext cx="2502690" cy="407323"/>
            </a:xfrm>
            <a:prstGeom prst="leftRightArrow">
              <a:avLst/>
            </a:prstGeom>
            <a:solidFill>
              <a:srgbClr val="FFADAD"/>
            </a:solidFill>
            <a:ln>
              <a:solidFill>
                <a:srgbClr val="FFAD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CA"/>
            </a:p>
          </p:txBody>
        </p:sp>
        <p:sp>
          <p:nvSpPr>
            <p:cNvPr id="34" name="Double flèche horizontale 38">
              <a:extLst>
                <a:ext uri="{FF2B5EF4-FFF2-40B4-BE49-F238E27FC236}">
                  <a16:creationId xmlns:a16="http://schemas.microsoft.com/office/drawing/2014/main" id="{867C8B95-C9B4-447C-8B77-63EF3788C481}"/>
                </a:ext>
              </a:extLst>
            </p:cNvPr>
            <p:cNvSpPr/>
            <p:nvPr/>
          </p:nvSpPr>
          <p:spPr>
            <a:xfrm rot="15015461">
              <a:off x="2497926" y="3543213"/>
              <a:ext cx="1760817" cy="407323"/>
            </a:xfrm>
            <a:prstGeom prst="leftRightArrow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CA"/>
            </a:p>
          </p:txBody>
        </p:sp>
        <p:sp>
          <p:nvSpPr>
            <p:cNvPr id="35" name="ZoneTexte 20">
              <a:extLst>
                <a:ext uri="{FF2B5EF4-FFF2-40B4-BE49-F238E27FC236}">
                  <a16:creationId xmlns:a16="http://schemas.microsoft.com/office/drawing/2014/main" id="{2F528570-843C-4B15-806D-7332415B505A}"/>
                </a:ext>
              </a:extLst>
            </p:cNvPr>
            <p:cNvSpPr txBox="1"/>
            <p:nvPr/>
          </p:nvSpPr>
          <p:spPr>
            <a:xfrm rot="4187722">
              <a:off x="2321659" y="4496460"/>
              <a:ext cx="2726055" cy="2597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fr-CA" sz="1000" kern="120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000"/>
                      </a:srgbClr>
                    </a:outerShdw>
                  </a:effectLst>
                  <a:latin typeface="Raleway" panose="020B0503030101060003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Adopter des habitudes de vie aidantes</a:t>
              </a:r>
              <a:endParaRPr lang="fr-CA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36" name="Ellipse 35">
              <a:extLst>
                <a:ext uri="{FF2B5EF4-FFF2-40B4-BE49-F238E27FC236}">
                  <a16:creationId xmlns:a16="http://schemas.microsoft.com/office/drawing/2014/main" id="{188265D8-2EB8-4927-B507-FD8B56B65A1A}"/>
                </a:ext>
              </a:extLst>
            </p:cNvPr>
            <p:cNvSpPr/>
            <p:nvPr/>
          </p:nvSpPr>
          <p:spPr>
            <a:xfrm>
              <a:off x="2759249" y="2759906"/>
              <a:ext cx="612000" cy="6120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0"/>
                </a:spcAft>
              </a:pPr>
              <a:r>
                <a:rPr lang="fr-CA" sz="1000" b="1" kern="1200">
                  <a:solidFill>
                    <a:srgbClr val="000000"/>
                  </a:solidFill>
                  <a:effectLst/>
                  <a:latin typeface="Raleway" panose="020B0503030101060003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Moi</a:t>
              </a:r>
              <a:endParaRPr lang="fr-CA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47686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E3F4489-0FBE-F641-92FD-638D28048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037" y="426720"/>
            <a:ext cx="11401926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Pour </a:t>
            </a:r>
            <a:r>
              <a:rPr lang="en-US" sz="4000" dirty="0" err="1"/>
              <a:t>cela</a:t>
            </a:r>
            <a:r>
              <a:rPr lang="en-US" sz="4000" dirty="0"/>
              <a:t>, </a:t>
            </a:r>
            <a:r>
              <a:rPr lang="en-US" sz="4000" dirty="0" err="1"/>
              <a:t>tu</a:t>
            </a:r>
            <a:r>
              <a:rPr lang="en-US" sz="4000" dirty="0"/>
              <a:t> </a:t>
            </a:r>
            <a:r>
              <a:rPr lang="en-US" sz="4000" dirty="0" err="1"/>
              <a:t>devras</a:t>
            </a:r>
            <a:r>
              <a:rPr lang="en-US" sz="4000" dirty="0"/>
              <a:t> </a:t>
            </a:r>
            <a:r>
              <a:rPr lang="en-US" sz="4000" dirty="0" err="1"/>
              <a:t>utiliser</a:t>
            </a:r>
            <a:r>
              <a:rPr lang="en-US" sz="4000" dirty="0"/>
              <a:t> </a:t>
            </a:r>
            <a:r>
              <a:rPr lang="en-US" sz="4000" dirty="0" err="1"/>
              <a:t>l’approche</a:t>
            </a:r>
            <a:r>
              <a:rPr lang="en-US" sz="4000" dirty="0"/>
              <a:t> des petits pas…</a:t>
            </a:r>
            <a:endParaRPr lang="en-US" sz="2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B8D0C8-F1E8-F74F-911C-44696F95B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5B74D-6A0D-CF46-9BFB-933D6D9953E9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CD700A5C-CFD9-42A3-9F41-2FEB055C22F7}"/>
              </a:ext>
            </a:extLst>
          </p:cNvPr>
          <p:cNvSpPr txBox="1"/>
          <p:nvPr/>
        </p:nvSpPr>
        <p:spPr>
          <a:xfrm>
            <a:off x="6491037" y="2440406"/>
            <a:ext cx="504809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503030101060003" pitchFamily="34" charset="0"/>
              </a:rPr>
              <a:t>Quel est ton objectif dans ce programme? </a:t>
            </a:r>
          </a:p>
          <a:p>
            <a:pPr algn="ctr"/>
            <a:endParaRPr lang="fr-CA" sz="2800" b="1" dirty="0">
              <a:solidFill>
                <a:schemeClr val="tx1">
                  <a:lumMod val="65000"/>
                  <a:lumOff val="35000"/>
                </a:schemeClr>
              </a:solidFill>
              <a:latin typeface="Raleway" panose="020B0503030101060003" pitchFamily="34" charset="0"/>
            </a:endParaRPr>
          </a:p>
          <a:p>
            <a:pPr algn="ctr"/>
            <a:r>
              <a:rPr lang="fr-CA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503030101060003" pitchFamily="34" charset="0"/>
              </a:rPr>
              <a:t>Identifie les 7 petits pas qui te permettront de te rapprocher de cet objectif. </a:t>
            </a:r>
          </a:p>
        </p:txBody>
      </p:sp>
      <p:pic>
        <p:nvPicPr>
          <p:cNvPr id="7" name="Espace réservé du contenu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A51C14FE-2B0B-8C89-C9B2-2001A8B315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37" y="853936"/>
            <a:ext cx="6870188" cy="5150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0051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rme libre 3">
            <a:extLst>
              <a:ext uri="{FF2B5EF4-FFF2-40B4-BE49-F238E27FC236}">
                <a16:creationId xmlns:a16="http://schemas.microsoft.com/office/drawing/2014/main" id="{1F8C14DF-FF51-F946-BE6E-3809C21533BC}"/>
              </a:ext>
            </a:extLst>
          </p:cNvPr>
          <p:cNvSpPr/>
          <p:nvPr/>
        </p:nvSpPr>
        <p:spPr>
          <a:xfrm>
            <a:off x="3810001" y="0"/>
            <a:ext cx="5524500" cy="6857999"/>
          </a:xfrm>
          <a:custGeom>
            <a:avLst/>
            <a:gdLst>
              <a:gd name="connsiteX0" fmla="*/ 1665531 w 2563849"/>
              <a:gd name="connsiteY0" fmla="*/ 0 h 6146276"/>
              <a:gd name="connsiteX1" fmla="*/ 854826 w 2563849"/>
              <a:gd name="connsiteY1" fmla="*/ 801278 h 6146276"/>
              <a:gd name="connsiteX2" fmla="*/ 1363873 w 2563849"/>
              <a:gd name="connsiteY2" fmla="*/ 1564849 h 6146276"/>
              <a:gd name="connsiteX3" fmla="*/ 279791 w 2563849"/>
              <a:gd name="connsiteY3" fmla="*/ 2318994 h 6146276"/>
              <a:gd name="connsiteX4" fmla="*/ 62974 w 2563849"/>
              <a:gd name="connsiteY4" fmla="*/ 3393649 h 6146276"/>
              <a:gd name="connsiteX5" fmla="*/ 1213044 w 2563849"/>
              <a:gd name="connsiteY5" fmla="*/ 3930977 h 6146276"/>
              <a:gd name="connsiteX6" fmla="*/ 2504517 w 2563849"/>
              <a:gd name="connsiteY6" fmla="*/ 4713402 h 6146276"/>
              <a:gd name="connsiteX7" fmla="*/ 2155725 w 2563849"/>
              <a:gd name="connsiteY7" fmla="*/ 5429839 h 6146276"/>
              <a:gd name="connsiteX8" fmla="*/ 477754 w 2563849"/>
              <a:gd name="connsiteY8" fmla="*/ 6146276 h 6146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63849" h="6146276">
                <a:moveTo>
                  <a:pt x="1665531" y="0"/>
                </a:moveTo>
                <a:cubicBezTo>
                  <a:pt x="1285316" y="270235"/>
                  <a:pt x="905102" y="540470"/>
                  <a:pt x="854826" y="801278"/>
                </a:cubicBezTo>
                <a:cubicBezTo>
                  <a:pt x="804550" y="1062086"/>
                  <a:pt x="1459712" y="1311896"/>
                  <a:pt x="1363873" y="1564849"/>
                </a:cubicBezTo>
                <a:cubicBezTo>
                  <a:pt x="1268034" y="1817802"/>
                  <a:pt x="496607" y="2014194"/>
                  <a:pt x="279791" y="2318994"/>
                </a:cubicBezTo>
                <a:cubicBezTo>
                  <a:pt x="62975" y="2623794"/>
                  <a:pt x="-92568" y="3124985"/>
                  <a:pt x="62974" y="3393649"/>
                </a:cubicBezTo>
                <a:cubicBezTo>
                  <a:pt x="218516" y="3662313"/>
                  <a:pt x="806120" y="3711018"/>
                  <a:pt x="1213044" y="3930977"/>
                </a:cubicBezTo>
                <a:cubicBezTo>
                  <a:pt x="1619968" y="4150936"/>
                  <a:pt x="2347404" y="4463592"/>
                  <a:pt x="2504517" y="4713402"/>
                </a:cubicBezTo>
                <a:cubicBezTo>
                  <a:pt x="2661630" y="4963212"/>
                  <a:pt x="2493519" y="5191027"/>
                  <a:pt x="2155725" y="5429839"/>
                </a:cubicBezTo>
                <a:cubicBezTo>
                  <a:pt x="1817931" y="5668651"/>
                  <a:pt x="1147842" y="5907463"/>
                  <a:pt x="477754" y="6146276"/>
                </a:cubicBezTo>
              </a:path>
            </a:pathLst>
          </a:custGeom>
          <a:noFill/>
          <a:ln w="28575">
            <a:solidFill>
              <a:srgbClr val="86C4A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D3D1C51-6AA4-4540-9F76-BC1EC15F06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342868"/>
            <a:ext cx="9144000" cy="1370539"/>
          </a:xfrm>
        </p:spPr>
        <p:txBody>
          <a:bodyPr>
            <a:normAutofit fontScale="90000"/>
          </a:bodyPr>
          <a:lstStyle/>
          <a:p>
            <a:r>
              <a:rPr lang="fr-CA" dirty="0"/>
              <a:t>Atelier 2  </a:t>
            </a:r>
            <a:br>
              <a:rPr lang="fr-CA" dirty="0"/>
            </a:br>
            <a:r>
              <a:rPr lang="fr-CA" dirty="0"/>
              <a:t>Et si je voyais ça autrement…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E9F2EC48-5E6E-B943-BA01-3769B7BC57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2531" y="914400"/>
            <a:ext cx="6886937" cy="302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60872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BC28247282A8946B89C1792E33C9581" ma:contentTypeVersion="10" ma:contentTypeDescription="Crée un document." ma:contentTypeScope="" ma:versionID="0640c496e40da9d853f383bc193a51ce">
  <xsd:schema xmlns:xsd="http://www.w3.org/2001/XMLSchema" xmlns:xs="http://www.w3.org/2001/XMLSchema" xmlns:p="http://schemas.microsoft.com/office/2006/metadata/properties" xmlns:ns2="ebafb6e5-fda8-4f8f-90f6-6bb6cfa2fb73" xmlns:ns3="1001d00d-704d-4116-b30c-8a0869d6c5a2" targetNamespace="http://schemas.microsoft.com/office/2006/metadata/properties" ma:root="true" ma:fieldsID="f2a91648e89e4f23c8ce6c1cf6565f89" ns2:_="" ns3:_="">
    <xsd:import namespace="ebafb6e5-fda8-4f8f-90f6-6bb6cfa2fb73"/>
    <xsd:import namespace="1001d00d-704d-4116-b30c-8a0869d6c5a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afb6e5-fda8-4f8f-90f6-6bb6cfa2fb7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01d00d-704d-4116-b30c-8a0869d6c5a2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1001d00d-704d-4116-b30c-8a0869d6c5a2">
      <UserInfo>
        <DisplayName/>
        <AccountId xsi:nil="true"/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8FA4120-EB32-4619-B92E-DD4CA6D4022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bafb6e5-fda8-4f8f-90f6-6bb6cfa2fb73"/>
    <ds:schemaRef ds:uri="1001d00d-704d-4116-b30c-8a0869d6c5a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71F46D5-EF84-4BD2-92E8-CF7C01FFA821}">
  <ds:schemaRefs>
    <ds:schemaRef ds:uri="ebafb6e5-fda8-4f8f-90f6-6bb6cfa2fb73"/>
    <ds:schemaRef ds:uri="1001d00d-704d-4116-b30c-8a0869d6c5a2"/>
    <ds:schemaRef ds:uri="http://www.w3.org/XML/1998/namespace"/>
    <ds:schemaRef ds:uri="http://purl.org/dc/elements/1.1/"/>
    <ds:schemaRef ds:uri="http://purl.org/dc/terms/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4468B3AC-5868-47C3-A29D-7AA0B85404A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2491</TotalTime>
  <Words>727</Words>
  <Application>Microsoft Office PowerPoint</Application>
  <PresentationFormat>Grand écran</PresentationFormat>
  <Paragraphs>115</Paragraphs>
  <Slides>27</Slides>
  <Notes>21</Notes>
  <HiddenSlides>0</HiddenSlides>
  <MMClips>2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34" baseType="lpstr">
      <vt:lpstr>Arial</vt:lpstr>
      <vt:lpstr>Arial Black</vt:lpstr>
      <vt:lpstr>Calibri</vt:lpstr>
      <vt:lpstr>Raleway</vt:lpstr>
      <vt:lpstr>Times New Roman</vt:lpstr>
      <vt:lpstr>Wingdings</vt:lpstr>
      <vt:lpstr>Office Theme</vt:lpstr>
      <vt:lpstr>Présentation PowerPoint</vt:lpstr>
      <vt:lpstr>Atelier 1   Moi, anxieux…?</vt:lpstr>
      <vt:lpstr>Ma zone de confort</vt:lpstr>
      <vt:lpstr>Ma zone de confort… lorsque j’évite les situations</vt:lpstr>
      <vt:lpstr>Ma zone de confort… lorsque j’affronte les situations</vt:lpstr>
      <vt:lpstr>Mes stratégies d’évitement et d’exposition</vt:lpstr>
      <vt:lpstr>Pour élargir ta zone de confort, tu apprendras à… </vt:lpstr>
      <vt:lpstr>Pour cela, tu devras utiliser l’approche des petits pas…</vt:lpstr>
      <vt:lpstr>Atelier 2   Et si je voyais ça autrement…</vt:lpstr>
      <vt:lpstr>Écoute en pleine conscience </vt:lpstr>
      <vt:lpstr>La pleine conscience,  un outil essentiel</vt:lpstr>
      <vt:lpstr>Ce qui se passe en moi  MES PENSÉES </vt:lpstr>
      <vt:lpstr>  Mes pensées sont-elles aidantes? </vt:lpstr>
      <vt:lpstr>Atelier 3  Qu’est-ce qui se passe en moi?</vt:lpstr>
      <vt:lpstr>Présentation PowerPoint</vt:lpstr>
      <vt:lpstr>Présentation PowerPoint</vt:lpstr>
      <vt:lpstr>Atelier 4   Activité HORS-PISTE</vt:lpstr>
      <vt:lpstr>Présentation PowerPoint</vt:lpstr>
      <vt:lpstr>Atelier 5  Un petit coup de pouce?</vt:lpstr>
      <vt:lpstr>Présentation PowerPoint</vt:lpstr>
      <vt:lpstr>Atelier 6   Des lunettes qui déforment la réalité</vt:lpstr>
      <vt:lpstr>Présentation PowerPoint</vt:lpstr>
      <vt:lpstr>Atelier 7 Activité HORS-PISTE</vt:lpstr>
      <vt:lpstr>Présentation PowerPoint</vt:lpstr>
      <vt:lpstr>Atelier 8  WOW! Quel chemin parcouru!</vt:lpstr>
      <vt:lpstr>Portrait de ma zone de confort</vt:lpstr>
      <vt:lpstr>Placer des inukshuks sur son chemin…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Joelle Montembeault</dc:creator>
  <cp:lastModifiedBy>Joelle Lepage</cp:lastModifiedBy>
  <cp:revision>163</cp:revision>
  <dcterms:created xsi:type="dcterms:W3CDTF">2019-08-01T17:41:17Z</dcterms:created>
  <dcterms:modified xsi:type="dcterms:W3CDTF">2023-03-09T15:24:20Z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0x0101009BC28247282A8946B89C1792E33C9581</vt:lpwstr>
  </property>
  <property fmtid="{D5CDD505-2E9C-101B-9397-08002B2CF9AE}" pid="3" name="Order">
    <vt:r8>12646400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ComplianceAssetId">
    <vt:lpwstr/>
  </property>
  <property fmtid="{D5CDD505-2E9C-101B-9397-08002B2CF9AE}" pid="9" name="TemplateUrl">
    <vt:lpwstr/>
  </property>
</Properties>
</file>