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9720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7A6"/>
    <a:srgbClr val="275CAA"/>
    <a:srgbClr val="1E5EF8"/>
    <a:srgbClr val="0BD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/>
    <p:restoredTop sz="94675"/>
  </p:normalViewPr>
  <p:slideViewPr>
    <p:cSldViewPr snapToGrid="0" snapToObjects="1">
      <p:cViewPr varScale="1">
        <p:scale>
          <a:sx n="46" d="100"/>
          <a:sy n="46" d="100"/>
        </p:scale>
        <p:origin x="23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65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7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7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919F-2067-5A47-A572-763723D5493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1.jpg"/><Relationship Id="rId2" Type="http://schemas.openxmlformats.org/officeDocument/2006/relationships/tags" Target="../tags/tag10.xml"/><Relationship Id="rId16" Type="http://schemas.openxmlformats.org/officeDocument/2006/relationships/image" Target="../media/image6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5.jpg"/><Relationship Id="rId10" Type="http://schemas.openxmlformats.org/officeDocument/2006/relationships/tags" Target="../tags/tag18.xml"/><Relationship Id="rId19" Type="http://schemas.openxmlformats.org/officeDocument/2006/relationships/image" Target="../media/image8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>
            <p:custDataLst>
              <p:tags r:id="rId1"/>
            </p:custDataLst>
          </p:nvPr>
        </p:nvSpPr>
        <p:spPr>
          <a:xfrm rot="10800000">
            <a:off x="1847972" y="3668869"/>
            <a:ext cx="5356101" cy="397264"/>
          </a:xfrm>
          <a:prstGeom prst="homePlate">
            <a:avLst/>
          </a:prstGeom>
          <a:solidFill>
            <a:srgbClr val="275CAA"/>
          </a:solidFill>
          <a:ln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0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42372" y="3706245"/>
            <a:ext cx="4789050" cy="3878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7750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000" b="1" dirty="0">
                <a:solidFill>
                  <a:schemeClr val="bg1"/>
                </a:solidFill>
              </a:rPr>
              <a:t>8 rencontres de groupe pour les jeunes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A7A4C-633E-8F44-921E-D406331E93E9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457229" y="597362"/>
            <a:ext cx="3831204" cy="60405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anose="020B0003030101060003" pitchFamily="34" charset="0"/>
              </a:rPr>
              <a:t> </a:t>
            </a:r>
            <a:br>
              <a:rPr lang="fr-FR" dirty="0">
                <a:latin typeface="Raleway" panose="020B0003030101060003" pitchFamily="34" charset="0"/>
              </a:rPr>
            </a:br>
            <a:r>
              <a:rPr lang="fr-FR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Volet Expédition</a:t>
            </a:r>
            <a:endParaRPr lang="fr-FR" sz="4400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AAF9D5-BB0C-0944-936E-54B2A48042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4756" y="1329186"/>
            <a:ext cx="7223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>
              <a:latin typeface="Raleway" panose="020B0003030101060003" pitchFamily="34" charset="0"/>
            </a:endParaRPr>
          </a:p>
          <a:p>
            <a:pPr algn="just"/>
            <a:r>
              <a:rPr lang="fr-FR" sz="1400" i="1" dirty="0">
                <a:latin typeface="Raleway" panose="020B0003030101060003" pitchFamily="34" charset="0"/>
              </a:rPr>
              <a:t>HORS-PISTE – Expédition </a:t>
            </a:r>
            <a:r>
              <a:rPr lang="fr-FR" sz="1400" dirty="0">
                <a:latin typeface="Raleway" panose="020B0003030101060003" pitchFamily="34" charset="0"/>
              </a:rPr>
              <a:t>est un programme qui vise à aider les élèves à développer les compétences nécessaires pour faire face aux situations anxiogènes auxquelles ils sont confrontés et à vous outiller comme parents dans la mise en place de moyens pour favoriser le développement de ces nouvelles compétences. </a:t>
            </a:r>
          </a:p>
          <a:p>
            <a:pPr algn="just"/>
            <a:endParaRPr lang="fr-FR" sz="1400" dirty="0">
              <a:latin typeface="Raleway" panose="020B0003030101060003" pitchFamily="34" charset="0"/>
            </a:endParaRPr>
          </a:p>
          <a:p>
            <a:pPr algn="just"/>
            <a:r>
              <a:rPr lang="fr-FR" sz="1400" dirty="0">
                <a:latin typeface="Raleway" panose="020B0003030101060003" pitchFamily="34" charset="0"/>
              </a:rPr>
              <a:t>À l’image d’un sentier hors-piste, le programme invite à se dépasser, à essayer de nouvelles solutions et à adopter de nouvelles façons de penser! HORS-PISTE amène les élèves à reconnaître leurs forces et leurs limites et les accompagne vers de nouvelles façons d’aborder la vie avec confiance, bienveillance et persévérance. </a:t>
            </a:r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463054" y="4223253"/>
            <a:ext cx="524864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… qui leur permettront de découvrir comment élargir leur zone de confort en apprenant à :</a:t>
            </a:r>
          </a:p>
          <a:p>
            <a:endParaRPr lang="fr-CA" sz="1400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Reconnaître leurs sensations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Reformuler leurs pensées pour qu’elles soient aidantes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Réguler leurs émotions pour mieux vivre avec elles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Adopter de nouveaux comportements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Adopter des habitudes de vie aidantes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Utiliser des stratégies de gestion de stress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1400" dirty="0">
                <a:latin typeface="Raleway" panose="020B0003030101060003" pitchFamily="34" charset="0"/>
                <a:ea typeface="+mj-ea"/>
                <a:cs typeface="+mj-cs"/>
              </a:rPr>
              <a:t>Utiliser leurs forces pour contribuer au cheminement des autres membres du groupe </a:t>
            </a:r>
          </a:p>
          <a:p>
            <a:endParaRPr lang="fr-CA" sz="1300" dirty="0"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23" name="ZoneTexte 22"/>
          <p:cNvSpPr txBox="1"/>
          <p:nvPr>
            <p:custDataLst>
              <p:tags r:id="rId6"/>
            </p:custDataLst>
          </p:nvPr>
        </p:nvSpPr>
        <p:spPr>
          <a:xfrm>
            <a:off x="1491457" y="7405512"/>
            <a:ext cx="586102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defTabSz="755934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CA" sz="1400" dirty="0">
                <a:solidFill>
                  <a:schemeClr val="tx1"/>
                </a:solidFill>
              </a:rPr>
              <a:t>…qui vous donneront l’opportunité de : </a:t>
            </a:r>
          </a:p>
          <a:p>
            <a:pPr marL="0" indent="0" algn="just">
              <a:buNone/>
            </a:pPr>
            <a:endParaRPr lang="fr-CA" sz="1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r-CA" sz="1400" dirty="0">
                <a:solidFill>
                  <a:schemeClr val="tx1"/>
                </a:solidFill>
              </a:rPr>
              <a:t>Comprendre l’anxiété et reconnaître son impact sur votre enfant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CA" sz="1400" spc="-10" dirty="0">
                <a:solidFill>
                  <a:schemeClr val="tx1"/>
                </a:solidFill>
              </a:rPr>
              <a:t>Développer des outils pour accompagner votre enfant </a:t>
            </a:r>
            <a:r>
              <a:rPr lang="fr-CA" sz="1400" dirty="0">
                <a:solidFill>
                  <a:schemeClr val="tx1"/>
                </a:solidFill>
              </a:rPr>
              <a:t>à élargir sa zone de confort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CA" sz="1400" spc="-10" dirty="0">
                <a:solidFill>
                  <a:schemeClr val="tx1"/>
                </a:solidFill>
              </a:rPr>
              <a:t>Adopter des nouveaux comportements pour diminuer l’accommodation</a:t>
            </a:r>
            <a:endParaRPr lang="fr-CA" sz="1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r-CA" sz="1400" dirty="0">
                <a:solidFill>
                  <a:schemeClr val="tx1"/>
                </a:solidFill>
              </a:rPr>
              <a:t>Échanger sur votre vécu et utiliser vos forces pour contribuer au cheminement des autres membres du groupe</a:t>
            </a:r>
          </a:p>
        </p:txBody>
      </p:sp>
      <p:sp>
        <p:nvSpPr>
          <p:cNvPr id="11" name="Pentagone 3">
            <a:extLst>
              <a:ext uri="{FF2B5EF4-FFF2-40B4-BE49-F238E27FC236}">
                <a16:creationId xmlns:a16="http://schemas.microsoft.com/office/drawing/2014/main" id="{0651FB92-3124-4BED-BD83-560A74CCF6A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5599" y="6820932"/>
            <a:ext cx="5356101" cy="397264"/>
          </a:xfrm>
          <a:prstGeom prst="homePlate">
            <a:avLst/>
          </a:prstGeom>
          <a:solidFill>
            <a:srgbClr val="275CAA"/>
          </a:solidFill>
          <a:ln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4428BC-AF66-4122-B431-9A8AC485040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75033" y="6815451"/>
            <a:ext cx="4789050" cy="3878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7750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000" b="1">
                <a:solidFill>
                  <a:schemeClr val="bg1"/>
                </a:solidFill>
              </a:rPr>
              <a:t>3 </a:t>
            </a:r>
            <a:r>
              <a:rPr lang="fr-CA" sz="2000" b="1" dirty="0">
                <a:solidFill>
                  <a:schemeClr val="bg1"/>
                </a:solidFill>
              </a:rPr>
              <a:t>rencontres de groupe pour les parents…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304D9B-E233-42B6-B7E0-64153BB12A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331" y="396141"/>
            <a:ext cx="2882687" cy="8544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CE554E-DD0C-49D6-9066-B303196E8E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711700" y="4796190"/>
            <a:ext cx="1032348" cy="20849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C027BA-181A-4C35-AA13-8C69AB17A6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73" y="7474161"/>
            <a:ext cx="801686" cy="17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B4FC83C-9BED-43E0-AC62-66CC7D5CF2D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3203"/>
          <a:stretch/>
        </p:blipFill>
        <p:spPr>
          <a:xfrm>
            <a:off x="-9189" y="8610304"/>
            <a:ext cx="7559675" cy="1259858"/>
          </a:xfrm>
          <a:prstGeom prst="rect">
            <a:avLst/>
          </a:prstGeom>
        </p:spPr>
      </p:pic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400684" y="2983791"/>
            <a:ext cx="3224881" cy="3003089"/>
          </a:xfrm>
          <a:prstGeom prst="rect">
            <a:avLst/>
          </a:prstGeom>
          <a:noFill/>
          <a:ln w="57150"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328567" y="7983716"/>
            <a:ext cx="69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74C7A6"/>
                </a:solidFill>
                <a:latin typeface="Raleway" panose="020B0003030101060003" pitchFamily="34" charset="0"/>
                <a:ea typeface="+mj-ea"/>
                <a:cs typeface="+mj-cs"/>
              </a:rPr>
              <a:t>HORS-PISTE, ça ne veut pas dire être dans le champ! </a:t>
            </a:r>
          </a:p>
        </p:txBody>
      </p:sp>
      <p:sp>
        <p:nvSpPr>
          <p:cNvPr id="10" name="ZoneTexte 9"/>
          <p:cNvSpPr txBox="1"/>
          <p:nvPr>
            <p:custDataLst>
              <p:tags r:id="rId3"/>
            </p:custDataLst>
          </p:nvPr>
        </p:nvSpPr>
        <p:spPr>
          <a:xfrm>
            <a:off x="1197339" y="1650445"/>
            <a:ext cx="524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74C7A6"/>
                </a:solidFill>
              </a:rPr>
              <a:t>Déroulement du programme</a:t>
            </a:r>
            <a:endParaRPr lang="fr-CA" dirty="0">
              <a:solidFill>
                <a:srgbClr val="74C7A6"/>
              </a:solidFill>
            </a:endParaRPr>
          </a:p>
        </p:txBody>
      </p:sp>
      <p:sp>
        <p:nvSpPr>
          <p:cNvPr id="12" name="ZoneTexte 11"/>
          <p:cNvSpPr txBox="1"/>
          <p:nvPr>
            <p:custDataLst>
              <p:tags r:id="rId4"/>
            </p:custDataLst>
          </p:nvPr>
        </p:nvSpPr>
        <p:spPr>
          <a:xfrm>
            <a:off x="400684" y="3186916"/>
            <a:ext cx="318533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00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  <a:ea typeface="+mj-ea"/>
                <a:cs typeface="+mj-cs"/>
              </a:rPr>
              <a:t>8 rencontres hebdomadaires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  <a:ea typeface="+mj-ea"/>
                <a:cs typeface="+mj-cs"/>
              </a:rPr>
              <a:t>Du ____ au ______ 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les dates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  <a:ea typeface="+mj-ea"/>
                <a:cs typeface="+mj-cs"/>
              </a:rPr>
              <a:t>Le _________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la journée de la semaine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 </a:t>
            </a:r>
            <a:r>
              <a:rPr lang="fr-CA" sz="1300" dirty="0">
                <a:latin typeface="Raleway" panose="020B0003030101060003" pitchFamily="34" charset="0"/>
                <a:ea typeface="+mj-ea"/>
                <a:cs typeface="+mj-cs"/>
              </a:rPr>
              <a:t>de _____ à _____ 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les heures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  <a:ea typeface="+mj-ea"/>
                <a:cs typeface="+mj-cs"/>
              </a:rPr>
              <a:t>Animé par ____________ 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le nom de l’</a:t>
            </a:r>
            <a:r>
              <a:rPr lang="fr-CA" sz="1300" i="1" dirty="0" err="1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intervenant-e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  <a:ea typeface="+mj-ea"/>
                <a:cs typeface="+mj-cs"/>
              </a:rPr>
              <a:t>___________ 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le lieu des rencontres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5"/>
            </p:custDataLst>
          </p:nvPr>
        </p:nvSpPr>
        <p:spPr>
          <a:xfrm>
            <a:off x="4067077" y="3187257"/>
            <a:ext cx="307353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00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  <a:ea typeface="+mj-ea"/>
                <a:cs typeface="+mj-cs"/>
              </a:rPr>
              <a:t>3 rencontres aux deux semaines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</a:rPr>
              <a:t>Du ____ au ______ 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ajouter les dates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</a:rPr>
              <a:t>Le _________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ajouter la journée de la semaine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) </a:t>
            </a:r>
            <a:r>
              <a:rPr lang="fr-CA" sz="1300" dirty="0">
                <a:latin typeface="Raleway" panose="020B0003030101060003" pitchFamily="34" charset="0"/>
              </a:rPr>
              <a:t>de _____ à _____ 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ajouter les heures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</a:rPr>
              <a:t>Animé par ____________ 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ajouter le nom de l’</a:t>
            </a:r>
            <a:r>
              <a:rPr lang="fr-CA" sz="1300" i="1" dirty="0" err="1">
                <a:solidFill>
                  <a:srgbClr val="FF0000"/>
                </a:solidFill>
                <a:latin typeface="Raleway" panose="020B0003030101060003" pitchFamily="34" charset="0"/>
              </a:rPr>
              <a:t>intervenant-e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300" dirty="0">
                <a:latin typeface="Raleway" panose="020B0003030101060003" pitchFamily="34" charset="0"/>
              </a:rPr>
              <a:t>___________ 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fr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ajouter le lieu des rencontres</a:t>
            </a:r>
            <a:r>
              <a:rPr lang="fr-CA" sz="1300" dirty="0">
                <a:solidFill>
                  <a:srgbClr val="FF0000"/>
                </a:solidFill>
                <a:latin typeface="Raleway" panose="020B0003030101060003" pitchFamily="34" charset="0"/>
              </a:rPr>
              <a:t>)</a:t>
            </a:r>
            <a:endParaRPr lang="fr-CA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400686" y="6886512"/>
            <a:ext cx="677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aleway" panose="020B0003030101060003" pitchFamily="34" charset="0"/>
              </a:rPr>
              <a:t>Pour toute question, contacter: </a:t>
            </a:r>
            <a:r>
              <a:rPr lang="fr-FR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fr-FR" i="1" dirty="0">
                <a:solidFill>
                  <a:srgbClr val="FF0000"/>
                </a:solidFill>
                <a:latin typeface="Raleway" panose="020B0003030101060003" pitchFamily="34" charset="0"/>
              </a:rPr>
              <a:t>ajouter le nom et les coordonnées de la personne à contacter</a:t>
            </a:r>
            <a:r>
              <a:rPr lang="fr-FR" dirty="0">
                <a:solidFill>
                  <a:srgbClr val="FF0000"/>
                </a:solidFill>
                <a:latin typeface="Raleway" panose="020B0003030101060003" pitchFamily="34" charset="0"/>
              </a:rPr>
              <a:t>) 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>
            <p:custDataLst>
              <p:tags r:id="rId7"/>
            </p:custDataLst>
          </p:nvPr>
        </p:nvSpPr>
        <p:spPr>
          <a:xfrm>
            <a:off x="400685" y="6183625"/>
            <a:ext cx="6739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Raleway" panose="020B0003030101060003" pitchFamily="34" charset="0"/>
                <a:ea typeface="+mj-ea"/>
                <a:cs typeface="+mj-cs"/>
              </a:rPr>
              <a:t>Autres informations importantes: </a:t>
            </a:r>
            <a:r>
              <a:rPr lang="fr-CA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à compléter au besoin</a:t>
            </a:r>
            <a:r>
              <a:rPr lang="fr-CA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algn="ctr"/>
            <a:endParaRPr lang="fr-CA" sz="800" dirty="0">
              <a:solidFill>
                <a:srgbClr val="FF0000"/>
              </a:solidFill>
              <a:latin typeface="Raleway" panose="020B0003030101060003" pitchFamily="34" charset="0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4E09FF-F2EB-4271-8536-95B8C17E380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67023" y="8918838"/>
            <a:ext cx="2060632" cy="44943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28695B-51F5-41A5-9CCC-0A981F5461E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949201" y="2983791"/>
            <a:ext cx="3224881" cy="3022793"/>
          </a:xfrm>
          <a:prstGeom prst="rect">
            <a:avLst/>
          </a:prstGeom>
          <a:noFill/>
          <a:ln w="57150"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A4F748-941B-453D-B72F-E0F7444726C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47955" y="2468962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/>
              </a:rPr>
              <a:t>Groupe JEUNES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DB4445-0157-47D7-9B65-94EA4B6B31F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75357" y="246440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/>
              </a:rPr>
              <a:t>Groupe PARENTS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70648" y="8792978"/>
            <a:ext cx="1536790" cy="712512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FFA0038F-9BF7-4D76-AE4D-6014A6D401FE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067078" y="527229"/>
            <a:ext cx="3831204" cy="60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Raleway" panose="020B0003030101060003" pitchFamily="34" charset="0"/>
              </a:rPr>
              <a:t> </a:t>
            </a:r>
            <a:br>
              <a:rPr lang="fr-FR" dirty="0">
                <a:latin typeface="Raleway" panose="020B0003030101060003" pitchFamily="34" charset="0"/>
              </a:rPr>
            </a:br>
            <a:r>
              <a:rPr lang="fr-FR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Volet Expédition</a:t>
            </a:r>
            <a:endParaRPr lang="fr-FR" sz="4400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F0F10C4-DAE8-4F8C-A108-131538592A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3331" y="396141"/>
            <a:ext cx="2882687" cy="8544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65CA4-B328-4EBD-81C7-B66E5BB1C23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78" y="8875535"/>
            <a:ext cx="1536791" cy="5324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31D39D3-A9E8-419A-8A1D-A9A3827507DD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38" y="8834699"/>
            <a:ext cx="2062098" cy="4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391</Words>
  <Application>Microsoft Office PowerPoint</Application>
  <PresentationFormat>Personnalisé</PresentationFormat>
  <Paragraphs>41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Raleway</vt:lpstr>
      <vt:lpstr>Wingdings</vt:lpstr>
      <vt:lpstr>Thème Office</vt:lpstr>
      <vt:lpstr>  Volet Expédition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HORS-PISTE  Parler d’anxiété sans stress…</dc:title>
  <dc:creator>Danyka Therriault</dc:creator>
  <cp:lastModifiedBy>Marie-Christine Morin</cp:lastModifiedBy>
  <cp:revision>50</cp:revision>
  <cp:lastPrinted>2019-09-11T14:05:43Z</cp:lastPrinted>
  <dcterms:created xsi:type="dcterms:W3CDTF">2019-07-05T17:11:10Z</dcterms:created>
  <dcterms:modified xsi:type="dcterms:W3CDTF">2022-08-16T18:50:48Z</dcterms:modified>
</cp:coreProperties>
</file>