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324" r:id="rId5"/>
    <p:sldId id="261" r:id="rId6"/>
    <p:sldId id="267" r:id="rId7"/>
    <p:sldId id="282" r:id="rId8"/>
    <p:sldId id="284" r:id="rId9"/>
    <p:sldId id="325" r:id="rId10"/>
    <p:sldId id="281" r:id="rId11"/>
    <p:sldId id="277" r:id="rId12"/>
    <p:sldId id="290" r:id="rId13"/>
    <p:sldId id="275" r:id="rId14"/>
    <p:sldId id="273" r:id="rId15"/>
    <p:sldId id="320"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ine" initials="FB"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CEE"/>
    <a:srgbClr val="595959"/>
    <a:srgbClr val="7FE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3" autoAdjust="0"/>
    <p:restoredTop sz="69608"/>
  </p:normalViewPr>
  <p:slideViewPr>
    <p:cSldViewPr snapToGrid="0" snapToObjects="1">
      <p:cViewPr varScale="1">
        <p:scale>
          <a:sx n="49" d="100"/>
          <a:sy n="49" d="100"/>
        </p:scale>
        <p:origin x="1851" y="1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4" d="100"/>
          <a:sy n="84" d="100"/>
        </p:scale>
        <p:origin x="38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72421" cy="459074"/>
          </a:xfrm>
          <a:prstGeom prst="rect">
            <a:avLst/>
          </a:prstGeom>
        </p:spPr>
        <p:txBody>
          <a:bodyPr vert="horz" lIns="89730" tIns="44865" rIns="89730" bIns="44865" rtlCol="0"/>
          <a:lstStyle>
            <a:lvl1pPr algn="l">
              <a:defRPr sz="1200"/>
            </a:lvl1pPr>
          </a:lstStyle>
          <a:p>
            <a:endParaRPr lang="fr-CA"/>
          </a:p>
        </p:txBody>
      </p:sp>
      <p:sp>
        <p:nvSpPr>
          <p:cNvPr id="3" name="Espace réservé de la date 2"/>
          <p:cNvSpPr>
            <a:spLocks noGrp="1"/>
          </p:cNvSpPr>
          <p:nvPr>
            <p:ph type="dt" sz="quarter" idx="1"/>
          </p:nvPr>
        </p:nvSpPr>
        <p:spPr>
          <a:xfrm>
            <a:off x="3884027" y="0"/>
            <a:ext cx="2972421" cy="459074"/>
          </a:xfrm>
          <a:prstGeom prst="rect">
            <a:avLst/>
          </a:prstGeom>
        </p:spPr>
        <p:txBody>
          <a:bodyPr vert="horz" lIns="89730" tIns="44865" rIns="89730" bIns="44865" rtlCol="0"/>
          <a:lstStyle>
            <a:lvl1pPr algn="r">
              <a:defRPr sz="1200"/>
            </a:lvl1pPr>
          </a:lstStyle>
          <a:p>
            <a:fld id="{EC3FB7B4-88F1-49D5-BD98-52A7874BEE78}" type="datetimeFigureOut">
              <a:rPr lang="fr-CA" smtClean="0"/>
              <a:pPr/>
              <a:t>2023-02-03</a:t>
            </a:fld>
            <a:endParaRPr lang="fr-CA"/>
          </a:p>
        </p:txBody>
      </p:sp>
      <p:sp>
        <p:nvSpPr>
          <p:cNvPr id="4" name="Espace réservé du pied de page 3"/>
          <p:cNvSpPr>
            <a:spLocks noGrp="1"/>
          </p:cNvSpPr>
          <p:nvPr>
            <p:ph type="ftr" sz="quarter" idx="2"/>
          </p:nvPr>
        </p:nvSpPr>
        <p:spPr>
          <a:xfrm>
            <a:off x="1" y="8684927"/>
            <a:ext cx="2972421" cy="459074"/>
          </a:xfrm>
          <a:prstGeom prst="rect">
            <a:avLst/>
          </a:prstGeom>
        </p:spPr>
        <p:txBody>
          <a:bodyPr vert="horz" lIns="89730" tIns="44865" rIns="89730" bIns="44865"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027" y="8684927"/>
            <a:ext cx="2972421" cy="459074"/>
          </a:xfrm>
          <a:prstGeom prst="rect">
            <a:avLst/>
          </a:prstGeom>
        </p:spPr>
        <p:txBody>
          <a:bodyPr vert="horz" lIns="89730" tIns="44865" rIns="89730" bIns="44865" rtlCol="0" anchor="b"/>
          <a:lstStyle>
            <a:lvl1pPr algn="r">
              <a:defRPr sz="1200"/>
            </a:lvl1pPr>
          </a:lstStyle>
          <a:p>
            <a:fld id="{6D34F380-30CC-4C8A-BC74-687A86C141A0}" type="slidenum">
              <a:rPr lang="fr-CA" smtClean="0"/>
              <a:pPr/>
              <a:t>‹N°›</a:t>
            </a:fld>
            <a:endParaRPr lang="fr-CA"/>
          </a:p>
        </p:txBody>
      </p:sp>
    </p:spTree>
    <p:extLst>
      <p:ext uri="{BB962C8B-B14F-4D97-AF65-F5344CB8AC3E}">
        <p14:creationId xmlns:p14="http://schemas.microsoft.com/office/powerpoint/2010/main" val="2567805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1EEE4D95-9788-2742-B5F7-8804EEB19402}" type="datetimeFigureOut">
              <a:rPr lang="en-US" smtClean="0"/>
              <a:pPr/>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CFA42458-EA61-BD4A-87B6-C76BC5BDA1CD}" type="slidenum">
              <a:rPr lang="en-US" smtClean="0"/>
              <a:pPr/>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a:t>
            </a:fld>
            <a:endParaRPr lang="en-US"/>
          </a:p>
        </p:txBody>
      </p:sp>
    </p:spTree>
    <p:extLst>
      <p:ext uri="{BB962C8B-B14F-4D97-AF65-F5344CB8AC3E}">
        <p14:creationId xmlns:p14="http://schemas.microsoft.com/office/powerpoint/2010/main" val="262176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1"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pPr/>
              <a:t>13</a:t>
            </a:fld>
            <a:endParaRPr lang="en-US" dirty="0"/>
          </a:p>
        </p:txBody>
      </p:sp>
    </p:spTree>
    <p:extLst>
      <p:ext uri="{BB962C8B-B14F-4D97-AF65-F5344CB8AC3E}">
        <p14:creationId xmlns:p14="http://schemas.microsoft.com/office/powerpoint/2010/main" val="240885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L’atelier d’introduction sert à présenter le programme HORS-PISTE aux élèves, afin que ceux-ci comprennent la pertinence de ce programme de prévention. Il vise à décrire aux élèves la philosophie du programme, son contenu de manière sommaire, de même que l’approche préconisée par le programme, c’est-à-dire des ateliers axés sur la participation active des élèves dans lesquels ils seront amenés à expérimenter la pleine conscience.</a:t>
            </a:r>
          </a:p>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pPr/>
              <a:t>2</a:t>
            </a:fld>
            <a:endParaRPr lang="en-US"/>
          </a:p>
        </p:txBody>
      </p:sp>
    </p:spTree>
    <p:extLst>
      <p:ext uri="{BB962C8B-B14F-4D97-AF65-F5344CB8AC3E}">
        <p14:creationId xmlns:p14="http://schemas.microsoft.com/office/powerpoint/2010/main" val="300373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pPr/>
              <a:t>3</a:t>
            </a:fld>
            <a:endParaRPr lang="en-US"/>
          </a:p>
        </p:txBody>
      </p:sp>
    </p:spTree>
    <p:extLst>
      <p:ext uri="{BB962C8B-B14F-4D97-AF65-F5344CB8AC3E}">
        <p14:creationId xmlns:p14="http://schemas.microsoft.com/office/powerpoint/2010/main" val="32482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Passer au travers du secondaire c’est comme monter une montagne… On commence tous en bas et on prend le sentier qu’il y a devant nous. En cours de montée, on passe des moments agréables avec nos amis, on fait des découvertes stimulantes, on vit des réussites, mais on fait également face à plusieurs obstacles : des montées plus raides, un passage par-dessus des ruisseaux, la fatigue, la faim, les moustiques. Parfois, il faut prendre des pauses, utiliser le matériel dans notre sac à dos pour réparer les souliers, manger, prendre des vêtements plus chauds, boire de l’eau, mettre du chasse-moustiques, prendre une carte et une boussole pour se repérer, etc. </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est tout à fait normal qu’au cours du secondaire, comme dans la vie en général, on soit confronté à certains évènements plus stressants : composer avec différentes pressions de la part des parents, des enseignant(e)s et des ami(e)s, faire sa place dans son groupe d’ami(e)s, résoudre des conflits, composer avec la comparaison, avoir peur d’être exclu(e), d’être jugé(e), de vivre un échec.</a:t>
            </a:r>
            <a:endParaRPr lang="fr-CA" sz="1600" kern="1200" dirty="0">
              <a:solidFill>
                <a:schemeClr val="tx1"/>
              </a:solidFill>
              <a:effectLst/>
              <a:latin typeface="+mn-lt"/>
              <a:ea typeface="+mn-ea"/>
              <a:cs typeface="+mn-cs"/>
            </a:endParaRPr>
          </a:p>
          <a:p>
            <a:endParaRPr lang="fr-CA" sz="16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programme HORS-PISTE vise à t’aider à utiliser les outils dont tu disposes déjà dans ton sac à dos et à en développer de nouveaux qui te serviront au cours de ton secondaire, mais aussi au cours de ta vie. Même si aujourd’hui tout se passe bien et que tu n’es pas stressé(e), les ateliers vont quand même te donner plein de trucs, d’idées et d’expériences qui te seront certainement utiles à un moment ou un autre.</a:t>
            </a:r>
            <a:endParaRPr lang="fr-CA" sz="16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fr-CA" sz="9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pPr/>
              <a:t>4</a:t>
            </a:fld>
            <a:endParaRPr lang="en-US"/>
          </a:p>
        </p:txBody>
      </p:sp>
    </p:spTree>
    <p:extLst>
      <p:ext uri="{BB962C8B-B14F-4D97-AF65-F5344CB8AC3E}">
        <p14:creationId xmlns:p14="http://schemas.microsoft.com/office/powerpoint/2010/main" val="130276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Le programme HORS-PISTE est une série de dix ateliers (cinq en 1re secondaire et cinq en 2e secondaire).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Les ateliers auront lieu pendant les périodes de cours (ou les périodes d’étude), de septembre à décembre.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Des membres de l’équipe-école (nom des animateurs/</a:t>
            </a:r>
            <a:r>
              <a:rPr lang="fr-CA" sz="1200" kern="1200" dirty="0" err="1">
                <a:solidFill>
                  <a:schemeClr val="tx1"/>
                </a:solidFill>
                <a:effectLst/>
                <a:latin typeface="+mn-lt"/>
                <a:ea typeface="+mn-ea"/>
                <a:cs typeface="+mn-cs"/>
              </a:rPr>
              <a:t>trices</a:t>
            </a:r>
            <a:r>
              <a:rPr lang="fr-CA" sz="1200" kern="1200" dirty="0">
                <a:solidFill>
                  <a:schemeClr val="tx1"/>
                </a:solidFill>
                <a:effectLst/>
                <a:latin typeface="+mn-lt"/>
                <a:ea typeface="+mn-ea"/>
                <a:cs typeface="+mn-cs"/>
              </a:rPr>
              <a:t>) animeront les ateliers.</a:t>
            </a:r>
          </a:p>
          <a:p>
            <a:endParaRPr lang="fr-CA" b="1" dirty="0">
              <a:solidFill>
                <a:srgbClr val="FF0000"/>
              </a:solidFill>
            </a:endParaRPr>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pPr/>
              <a:t>5</a:t>
            </a:fld>
            <a:endParaRPr lang="en-US"/>
          </a:p>
        </p:txBody>
      </p:sp>
    </p:spTree>
    <p:extLst>
      <p:ext uri="{BB962C8B-B14F-4D97-AF65-F5344CB8AC3E}">
        <p14:creationId xmlns:p14="http://schemas.microsoft.com/office/powerpoint/2010/main" val="428861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Le but n’est pas de te transmettre de la matière, mais bien de te faire vivre des expériences, de partager tes connaissances et d’expérimenter de nouvelles stratégies. Tu auras l’occasion de partager tes questions, tes histoires et tes bons trucs.</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est prouvé qu’on apprend mieux et qu’on retient davantage quand on a l’occasion d’expérimenter. Donc, si tu veux remplir ton sac à dos d’outils utiles, tu devras te mettre en action et participer activement aux activités proposées. De plus, si tu veux que les outils te servent réellement, tu devras les mettre en pratique dans ta vie de tous les jours.</a:t>
            </a:r>
            <a:endParaRPr lang="fr-CA" sz="16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pPr/>
              <a:t>7</a:t>
            </a:fld>
            <a:endParaRPr lang="en-US" dirty="0"/>
          </a:p>
        </p:txBody>
      </p:sp>
    </p:spTree>
    <p:extLst>
      <p:ext uri="{BB962C8B-B14F-4D97-AF65-F5344CB8AC3E}">
        <p14:creationId xmlns:p14="http://schemas.microsoft.com/office/powerpoint/2010/main" val="403493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pPr/>
              <a:t>8</a:t>
            </a:fld>
            <a:endParaRPr lang="en-US"/>
          </a:p>
        </p:txBody>
      </p:sp>
    </p:spTree>
    <p:extLst>
      <p:ext uri="{BB962C8B-B14F-4D97-AF65-F5344CB8AC3E}">
        <p14:creationId xmlns:p14="http://schemas.microsoft.com/office/powerpoint/2010/main" val="364896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pPr/>
              <a:t>10</a:t>
            </a:fld>
            <a:endParaRPr lang="en-US"/>
          </a:p>
        </p:txBody>
      </p:sp>
    </p:spTree>
    <p:extLst>
      <p:ext uri="{BB962C8B-B14F-4D97-AF65-F5344CB8AC3E}">
        <p14:creationId xmlns:p14="http://schemas.microsoft.com/office/powerpoint/2010/main" val="3454600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Avant le début des ateliers (donner la date si possible), tu seras invité(e) à remplir un questionnaire sur tes caractéristiques personnelles, familiales, sociales et scolaires. </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Tes réponses serviront à mieux comprendre ta réalité et à ajuster le programme en conséquence. Ce n’est pas un examen! Il n’y a pas de bonnes ou de mauvaises réponses! Ce qui compte, c’est que tu donnes ta vision des choses et que tu répondes de façon honnête. Tes réponses resteront confidentielles. Tu seras invité(e) à compléter le questionnaire une seconde fois à la fin des ateliers, afin de rendre compte de ton évolution.</a:t>
            </a:r>
            <a:endParaRPr lang="fr-CA" sz="1600" kern="1200" dirty="0">
              <a:solidFill>
                <a:schemeClr val="tx1"/>
              </a:solidFill>
              <a:effectLst/>
              <a:latin typeface="+mn-lt"/>
              <a:ea typeface="+mn-ea"/>
              <a:cs typeface="+mn-cs"/>
            </a:endParaRPr>
          </a:p>
          <a:p>
            <a:endParaRPr lang="fr-CA" sz="16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Une équipe de chercheurs se servira des questionnaires pour voir si le programme aide réellement les élèves et l’ajustera au besoin.</a:t>
            </a:r>
            <a:endParaRPr lang="fr-CA" sz="16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pPr/>
              <a:t>11</a:t>
            </a:fld>
            <a:endParaRPr lang="en-US"/>
          </a:p>
        </p:txBody>
      </p:sp>
    </p:spTree>
    <p:extLst>
      <p:ext uri="{BB962C8B-B14F-4D97-AF65-F5344CB8AC3E}">
        <p14:creationId xmlns:p14="http://schemas.microsoft.com/office/powerpoint/2010/main" val="44154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g"/><Relationship Id="rId7"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g"/></Relationships>
</file>

<file path=ppt/slides/_rels/slide10.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slideLayout" Target="../slideLayouts/slideLayout11.xml"/><Relationship Id="rId3" Type="http://schemas.openxmlformats.org/officeDocument/2006/relationships/tags" Target="../tags/tag36.xml"/><Relationship Id="rId21" Type="http://schemas.microsoft.com/office/2007/relationships/hdphoto" Target="../media/hdphoto4.wdp"/><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image" Target="../media/image56.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notesSlide" Target="../notesSlides/notesSlide8.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53.xml"/><Relationship Id="rId7" Type="http://schemas.openxmlformats.org/officeDocument/2006/relationships/notesSlide" Target="../notesSlides/notesSlide9.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11.xml"/><Relationship Id="rId5" Type="http://schemas.openxmlformats.org/officeDocument/2006/relationships/tags" Target="../tags/tag55.xml"/><Relationship Id="rId4" Type="http://schemas.openxmlformats.org/officeDocument/2006/relationships/tags" Target="../tags/tag54.xml"/><Relationship Id="rId9" Type="http://schemas.microsoft.com/office/2007/relationships/hdphoto" Target="../media/hdphoto5.wdp"/></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58.xml"/><Relationship Id="rId7" Type="http://schemas.openxmlformats.org/officeDocument/2006/relationships/slideLayout" Target="../slideLayouts/slideLayout13.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61.png"/><Relationship Id="rId5" Type="http://schemas.openxmlformats.org/officeDocument/2006/relationships/tags" Target="../tags/tag60.xml"/><Relationship Id="rId10" Type="http://schemas.openxmlformats.org/officeDocument/2006/relationships/image" Target="../media/image60.png"/><Relationship Id="rId4" Type="http://schemas.openxmlformats.org/officeDocument/2006/relationships/tags" Target="../tags/tag59.xml"/><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6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0.png"/><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6.xml"/><Relationship Id="rId7" Type="http://schemas.openxmlformats.org/officeDocument/2006/relationships/notesSlide" Target="../notesSlides/notesSlide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5.xml"/><Relationship Id="rId11" Type="http://schemas.microsoft.com/office/2007/relationships/hdphoto" Target="../media/hdphoto3.wdp"/><Relationship Id="rId5" Type="http://schemas.openxmlformats.org/officeDocument/2006/relationships/tags" Target="../tags/tag8.xml"/><Relationship Id="rId10" Type="http://schemas.microsoft.com/office/2007/relationships/hdphoto" Target="../media/hdphoto2.wdp"/><Relationship Id="rId4" Type="http://schemas.openxmlformats.org/officeDocument/2006/relationships/tags" Target="../tags/tag7.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5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notesSlide" Target="../notesSlides/notesSlide4.xml"/><Relationship Id="rId5" Type="http://schemas.openxmlformats.org/officeDocument/2006/relationships/tags" Target="../tags/tag13.xml"/><Relationship Id="rId10" Type="http://schemas.openxmlformats.org/officeDocument/2006/relationships/slideLayout" Target="../slideLayouts/slideLayout11.xml"/><Relationship Id="rId4" Type="http://schemas.openxmlformats.org/officeDocument/2006/relationships/tags" Target="../tags/tag12.xml"/><Relationship Id="rId9"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3.png"/><Relationship Id="rId5" Type="http://schemas.openxmlformats.org/officeDocument/2006/relationships/notesSlide" Target="../notesSlides/notesSlide5.xml"/><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3.xml"/><Relationship Id="rId1" Type="http://schemas.openxmlformats.org/officeDocument/2006/relationships/video" Target="https://www.youtube.com/embed/nNcRfFeiTVc?feature=oembed"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6.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13.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ADFA23-639C-4A16-9CF9-7A1307B635C6}"/>
              </a:ext>
            </a:extLst>
          </p:cNvPr>
          <p:cNvSpPr/>
          <p:nvPr/>
        </p:nvSpPr>
        <p:spPr>
          <a:xfrm>
            <a:off x="0" y="0"/>
            <a:ext cx="12192000"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p:cNvSpPr/>
          <p:nvPr/>
        </p:nvSpPr>
        <p:spPr>
          <a:xfrm>
            <a:off x="0" y="5611091"/>
            <a:ext cx="12192000" cy="1246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lumMod val="50000"/>
                    <a:lumOff val="50000"/>
                  </a:schemeClr>
                </a:solidFill>
              </a:rPr>
              <a:t>Programme SECONDAIRE</a:t>
            </a:r>
          </a:p>
        </p:txBody>
      </p:sp>
      <p:pic>
        <p:nvPicPr>
          <p:cNvPr id="4" name="Image 3">
            <a:extLst>
              <a:ext uri="{FF2B5EF4-FFF2-40B4-BE49-F238E27FC236}">
                <a16:creationId xmlns:a16="http://schemas.microsoft.com/office/drawing/2014/main" id="{C11007D8-D5FA-4547-B983-2C2110FA0828}"/>
              </a:ext>
            </a:extLst>
          </p:cNvPr>
          <p:cNvPicPr>
            <a:picLocks noChangeAspect="1"/>
          </p:cNvPicPr>
          <p:nvPr/>
        </p:nvPicPr>
        <p:blipFill>
          <a:blip r:embed="rId3"/>
          <a:stretch>
            <a:fillRect/>
          </a:stretch>
        </p:blipFill>
        <p:spPr>
          <a:xfrm>
            <a:off x="565129" y="300451"/>
            <a:ext cx="2808453" cy="612540"/>
          </a:xfrm>
          <a:prstGeom prst="rect">
            <a:avLst/>
          </a:prstGeom>
        </p:spPr>
      </p:pic>
      <p:pic>
        <p:nvPicPr>
          <p:cNvPr id="10" name="Image 9">
            <a:extLst>
              <a:ext uri="{FF2B5EF4-FFF2-40B4-BE49-F238E27FC236}">
                <a16:creationId xmlns:a16="http://schemas.microsoft.com/office/drawing/2014/main" id="{238E143F-C053-4AAA-B881-DC840C4B863F}"/>
              </a:ext>
            </a:extLst>
          </p:cNvPr>
          <p:cNvPicPr>
            <a:picLocks noChangeAspect="1"/>
          </p:cNvPicPr>
          <p:nvPr/>
        </p:nvPicPr>
        <p:blipFill rotWithShape="1">
          <a:blip r:embed="rId4"/>
          <a:srcRect t="28000" b="27636"/>
          <a:stretch/>
        </p:blipFill>
        <p:spPr>
          <a:xfrm>
            <a:off x="6436935" y="182631"/>
            <a:ext cx="2161820" cy="959062"/>
          </a:xfrm>
          <a:prstGeom prst="rect">
            <a:avLst/>
          </a:prstGeom>
        </p:spPr>
      </p:pic>
      <p:pic>
        <p:nvPicPr>
          <p:cNvPr id="6" name="Image 5">
            <a:extLst>
              <a:ext uri="{FF2B5EF4-FFF2-40B4-BE49-F238E27FC236}">
                <a16:creationId xmlns:a16="http://schemas.microsoft.com/office/drawing/2014/main" id="{AE01E8F3-DA7D-47E3-B5E2-08910525D53D}"/>
              </a:ext>
            </a:extLst>
          </p:cNvPr>
          <p:cNvPicPr>
            <a:picLocks noChangeAspect="1"/>
          </p:cNvPicPr>
          <p:nvPr/>
        </p:nvPicPr>
        <p:blipFill>
          <a:blip r:embed="rId5"/>
          <a:stretch>
            <a:fillRect/>
          </a:stretch>
        </p:blipFill>
        <p:spPr>
          <a:xfrm>
            <a:off x="10301476" y="2617217"/>
            <a:ext cx="1119599" cy="3617328"/>
          </a:xfrm>
          <a:prstGeom prst="rect">
            <a:avLst/>
          </a:prstGeom>
        </p:spPr>
      </p:pic>
      <p:pic>
        <p:nvPicPr>
          <p:cNvPr id="12" name="Image 11">
            <a:extLst>
              <a:ext uri="{FF2B5EF4-FFF2-40B4-BE49-F238E27FC236}">
                <a16:creationId xmlns:a16="http://schemas.microsoft.com/office/drawing/2014/main" id="{927D74AC-570F-4BA1-9F92-0C12E4BF24A5}"/>
              </a:ext>
            </a:extLst>
          </p:cNvPr>
          <p:cNvPicPr>
            <a:picLocks noChangeAspect="1"/>
          </p:cNvPicPr>
          <p:nvPr/>
        </p:nvPicPr>
        <p:blipFill>
          <a:blip r:embed="rId6"/>
          <a:stretch>
            <a:fillRect/>
          </a:stretch>
        </p:blipFill>
        <p:spPr>
          <a:xfrm>
            <a:off x="668024" y="2617217"/>
            <a:ext cx="1301331" cy="3617328"/>
          </a:xfrm>
          <a:prstGeom prst="rect">
            <a:avLst/>
          </a:prstGeom>
        </p:spPr>
      </p:pic>
      <p:pic>
        <p:nvPicPr>
          <p:cNvPr id="11" name="Image 10">
            <a:extLst>
              <a:ext uri="{FF2B5EF4-FFF2-40B4-BE49-F238E27FC236}">
                <a16:creationId xmlns:a16="http://schemas.microsoft.com/office/drawing/2014/main" id="{C3A65CA4-B328-4EBD-81C7-B66E5BB1C237}"/>
              </a:ext>
            </a:extLst>
          </p:cNvPr>
          <p:cNvPicPr/>
          <p:nvPr/>
        </p:nvPicPr>
        <p:blipFill>
          <a:blip r:embed="rId7">
            <a:extLst>
              <a:ext uri="{28A0092B-C50C-407E-A947-70E740481C1C}">
                <a14:useLocalDpi xmlns:a14="http://schemas.microsoft.com/office/drawing/2010/main" val="0"/>
              </a:ext>
            </a:extLst>
          </a:blip>
          <a:stretch>
            <a:fillRect/>
          </a:stretch>
        </p:blipFill>
        <p:spPr>
          <a:xfrm>
            <a:off x="3938711" y="150103"/>
            <a:ext cx="1821358" cy="860009"/>
          </a:xfrm>
          <a:prstGeom prst="rect">
            <a:avLst/>
          </a:prstGeom>
        </p:spPr>
      </p:pic>
      <p:pic>
        <p:nvPicPr>
          <p:cNvPr id="13" name="Image 12">
            <a:extLst>
              <a:ext uri="{FF2B5EF4-FFF2-40B4-BE49-F238E27FC236}">
                <a16:creationId xmlns:a16="http://schemas.microsoft.com/office/drawing/2014/main" id="{B31D39D3-A9E8-419A-8A1D-A9A3827507D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047065" y="251800"/>
            <a:ext cx="2696624" cy="661191"/>
          </a:xfrm>
          <a:prstGeom prst="rect">
            <a:avLst/>
          </a:prstGeom>
        </p:spPr>
      </p:pic>
    </p:spTree>
    <p:extLst>
      <p:ext uri="{BB962C8B-B14F-4D97-AF65-F5344CB8AC3E}">
        <p14:creationId xmlns:p14="http://schemas.microsoft.com/office/powerpoint/2010/main" val="222166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221340F-71AA-4B4F-9515-13474F631E66}"/>
              </a:ext>
            </a:extLst>
          </p:cNvPr>
          <p:cNvPicPr>
            <a:picLocks noChangeAspect="1"/>
          </p:cNvPicPr>
          <p:nvPr>
            <p:custDataLst>
              <p:tags r:id="rId1"/>
            </p:custDataLst>
          </p:nvPr>
        </p:nvPicPr>
        <p:blipFill rotWithShape="1">
          <a:blip r:embed="rId20">
            <a:alphaModFix amt="50000"/>
            <a:extLst>
              <a:ext uri="{BEBA8EAE-BF5A-486C-A8C5-ECC9F3942E4B}">
                <a14:imgProps xmlns:a14="http://schemas.microsoft.com/office/drawing/2010/main">
                  <a14:imgLayer r:embed="rId21">
                    <a14:imgEffect>
                      <a14:saturation sat="33000"/>
                    </a14:imgEffect>
                  </a14:imgLayer>
                </a14:imgProps>
              </a:ext>
            </a:extLst>
          </a:blip>
          <a:srcRect t="19550" b="2662"/>
          <a:stretch/>
        </p:blipFill>
        <p:spPr>
          <a:xfrm>
            <a:off x="4857750" y="1292095"/>
            <a:ext cx="6858000" cy="4206875"/>
          </a:xfrm>
          <a:prstGeom prst="rect">
            <a:avLst/>
          </a:prstGeom>
        </p:spPr>
      </p:pic>
      <p:sp>
        <p:nvSpPr>
          <p:cNvPr id="4" name="Espace réservé du numéro de diapositive 3">
            <a:extLst>
              <a:ext uri="{FF2B5EF4-FFF2-40B4-BE49-F238E27FC236}">
                <a16:creationId xmlns:a16="http://schemas.microsoft.com/office/drawing/2014/main" id="{DE39168B-A9C0-BB42-BCEE-AB40D9A76392}"/>
              </a:ext>
            </a:extLst>
          </p:cNvPr>
          <p:cNvSpPr>
            <a:spLocks noGrp="1"/>
          </p:cNvSpPr>
          <p:nvPr>
            <p:ph type="sldNum" sz="quarter" idx="12"/>
            <p:custDataLst>
              <p:tags r:id="rId2"/>
            </p:custDataLst>
          </p:nvPr>
        </p:nvSpPr>
        <p:spPr/>
        <p:txBody>
          <a:bodyPr/>
          <a:lstStyle/>
          <a:p>
            <a:fld id="{C145B74D-6A0D-CF46-9BFB-933D6D9953E9}" type="slidenum">
              <a:rPr lang="en-US" smtClean="0"/>
              <a:pPr/>
              <a:t>10</a:t>
            </a:fld>
            <a:endParaRPr lang="en-US" dirty="0"/>
          </a:p>
        </p:txBody>
      </p:sp>
      <p:sp>
        <p:nvSpPr>
          <p:cNvPr id="25" name="Titre 1">
            <a:extLst>
              <a:ext uri="{FF2B5EF4-FFF2-40B4-BE49-F238E27FC236}">
                <a16:creationId xmlns:a16="http://schemas.microsoft.com/office/drawing/2014/main" id="{C6F8B35C-77EC-48BA-AC62-668BE6A4BB97}"/>
              </a:ext>
            </a:extLst>
          </p:cNvPr>
          <p:cNvSpPr>
            <a:spLocks noGrp="1"/>
          </p:cNvSpPr>
          <p:nvPr>
            <p:ph type="title"/>
            <p:custDataLst>
              <p:tags r:id="rId3"/>
            </p:custDataLst>
          </p:nvPr>
        </p:nvSpPr>
        <p:spPr>
          <a:xfrm>
            <a:off x="838200" y="-57215"/>
            <a:ext cx="10515600" cy="1325563"/>
          </a:xfrm>
        </p:spPr>
        <p:txBody>
          <a:bodyPr/>
          <a:lstStyle/>
          <a:p>
            <a:r>
              <a:rPr lang="fr-FR" dirty="0"/>
              <a:t>Contrat d’engagement</a:t>
            </a:r>
          </a:p>
        </p:txBody>
      </p:sp>
      <p:pic>
        <p:nvPicPr>
          <p:cNvPr id="27" name="Image 26">
            <a:extLst>
              <a:ext uri="{FF2B5EF4-FFF2-40B4-BE49-F238E27FC236}">
                <a16:creationId xmlns:a16="http://schemas.microsoft.com/office/drawing/2014/main" id="{567E3752-E06E-41F6-A681-A1D4D352BDD9}"/>
              </a:ext>
            </a:extLst>
          </p:cNvPr>
          <p:cNvPicPr>
            <a:picLocks noChangeAspect="1"/>
          </p:cNvPicPr>
          <p:nvPr>
            <p:custDataLst>
              <p:tags r:id="rId4"/>
            </p:custDataLst>
          </p:nvPr>
        </p:nvPicPr>
        <p:blipFill rotWithShape="1">
          <a:blip r:embed="rId20">
            <a:alphaModFix amt="50000"/>
            <a:extLst>
              <a:ext uri="{BEBA8EAE-BF5A-486C-A8C5-ECC9F3942E4B}">
                <a14:imgProps xmlns:a14="http://schemas.microsoft.com/office/drawing/2010/main">
                  <a14:imgLayer r:embed="rId21">
                    <a14:imgEffect>
                      <a14:saturation sat="33000"/>
                    </a14:imgEffect>
                  </a14:imgLayer>
                </a14:imgProps>
              </a:ext>
            </a:extLst>
          </a:blip>
          <a:srcRect t="19550" b="2662"/>
          <a:stretch/>
        </p:blipFill>
        <p:spPr>
          <a:xfrm>
            <a:off x="4857750" y="1292095"/>
            <a:ext cx="6858000" cy="4206875"/>
          </a:xfrm>
          <a:prstGeom prst="rect">
            <a:avLst/>
          </a:prstGeom>
        </p:spPr>
      </p:pic>
      <p:sp>
        <p:nvSpPr>
          <p:cNvPr id="28" name="Espace réservé du numéro de diapositive 3">
            <a:extLst>
              <a:ext uri="{FF2B5EF4-FFF2-40B4-BE49-F238E27FC236}">
                <a16:creationId xmlns:a16="http://schemas.microsoft.com/office/drawing/2014/main" id="{8ABBBCFC-EBF5-4F23-9CFC-BA6907020A57}"/>
              </a:ext>
            </a:extLst>
          </p:cNvPr>
          <p:cNvSpPr txBox="1">
            <a:spLocks/>
          </p:cNvSpPr>
          <p:nvPr>
            <p:custDataLst>
              <p:tags r:id="rId5"/>
            </p:custDataLst>
          </p:nvPr>
        </p:nvSpPr>
        <p:spPr>
          <a:xfrm>
            <a:off x="8610600" y="635635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mtClean="0"/>
              <a:pPr/>
              <a:t>10</a:t>
            </a:fld>
            <a:endParaRPr lang="en-US" dirty="0"/>
          </a:p>
        </p:txBody>
      </p:sp>
      <p:sp>
        <p:nvSpPr>
          <p:cNvPr id="29" name="Espace réservé du contenu 6">
            <a:extLst>
              <a:ext uri="{FF2B5EF4-FFF2-40B4-BE49-F238E27FC236}">
                <a16:creationId xmlns:a16="http://schemas.microsoft.com/office/drawing/2014/main" id="{241EEFFC-F6EE-455F-9D94-EA10A3B6B071}"/>
              </a:ext>
            </a:extLst>
          </p:cNvPr>
          <p:cNvSpPr>
            <a:spLocks noGrp="1"/>
          </p:cNvSpPr>
          <p:nvPr>
            <p:ph idx="1"/>
            <p:custDataLst>
              <p:tags r:id="rId6"/>
            </p:custDataLst>
          </p:nvPr>
        </p:nvSpPr>
        <p:spPr>
          <a:xfrm>
            <a:off x="936446" y="1043095"/>
            <a:ext cx="10474504" cy="5678380"/>
          </a:xfrm>
        </p:spPr>
        <p:txBody>
          <a:bodyPr>
            <a:normAutofit fontScale="25000" lnSpcReduction="20000"/>
          </a:bodyPr>
          <a:lstStyle/>
          <a:p>
            <a:pPr marL="0" indent="0" algn="just">
              <a:lnSpc>
                <a:spcPct val="120000"/>
              </a:lnSpc>
              <a:buNone/>
            </a:pPr>
            <a:r>
              <a:rPr lang="fr-CA" sz="6400" dirty="0">
                <a:solidFill>
                  <a:schemeClr val="tx1">
                    <a:lumMod val="75000"/>
                    <a:lumOff val="25000"/>
                  </a:schemeClr>
                </a:solidFill>
              </a:rPr>
              <a:t>Je suis respectueux ou respectueuse. Point barre. C’est la base.</a:t>
            </a:r>
          </a:p>
          <a:p>
            <a:pPr marL="0" indent="0" algn="just">
              <a:lnSpc>
                <a:spcPct val="120000"/>
              </a:lnSpc>
              <a:buNone/>
            </a:pPr>
            <a:r>
              <a:rPr lang="fr-CA" sz="6400" dirty="0">
                <a:solidFill>
                  <a:schemeClr val="tx1">
                    <a:lumMod val="75000"/>
                    <a:lumOff val="25000"/>
                  </a:schemeClr>
                </a:solidFill>
              </a:rPr>
              <a:t>Je respecte la confidentialité des informations échangées. En d’autres mots, ce qui se dit dans les ateliers reste dans les ateliers.</a:t>
            </a:r>
          </a:p>
          <a:p>
            <a:pPr marL="0" indent="0" algn="just">
              <a:lnSpc>
                <a:spcPct val="120000"/>
              </a:lnSpc>
              <a:buNone/>
            </a:pPr>
            <a:r>
              <a:rPr lang="fr-CA" sz="6400" dirty="0">
                <a:solidFill>
                  <a:schemeClr val="tx1">
                    <a:lumMod val="75000"/>
                    <a:lumOff val="25000"/>
                  </a:schemeClr>
                </a:solidFill>
              </a:rPr>
              <a:t>Je parle au « je ». Je, c’est toi. Ce n’est pas les autres. Parle de ce que toi tu vis, tu ressens.</a:t>
            </a:r>
          </a:p>
          <a:p>
            <a:pPr marL="0" indent="0" algn="just">
              <a:lnSpc>
                <a:spcPct val="120000"/>
              </a:lnSpc>
              <a:buNone/>
            </a:pPr>
            <a:r>
              <a:rPr lang="fr-CA" sz="6400" dirty="0">
                <a:solidFill>
                  <a:schemeClr val="tx1">
                    <a:lumMod val="75000"/>
                    <a:lumOff val="25000"/>
                  </a:schemeClr>
                </a:solidFill>
              </a:rPr>
              <a:t>Je partage avec les autres seulement ce qui me convient. Bref, personne ne te force à parler. (Mais ça fait du bien de le faire, crois-nous).</a:t>
            </a:r>
          </a:p>
          <a:p>
            <a:pPr marL="0" indent="0" algn="just">
              <a:lnSpc>
                <a:spcPct val="120000"/>
              </a:lnSpc>
              <a:buNone/>
            </a:pPr>
            <a:r>
              <a:rPr lang="fr-CA" sz="6400" dirty="0">
                <a:solidFill>
                  <a:schemeClr val="tx1">
                    <a:lumMod val="75000"/>
                    <a:lumOff val="25000"/>
                  </a:schemeClr>
                </a:solidFill>
              </a:rPr>
              <a:t>J’écoute les autres, sans juger. Ça, c’est du respect, niveau expert.</a:t>
            </a:r>
          </a:p>
          <a:p>
            <a:pPr marL="0" indent="0" algn="just">
              <a:lnSpc>
                <a:spcPct val="120000"/>
              </a:lnSpc>
              <a:buNone/>
            </a:pPr>
            <a:r>
              <a:rPr lang="fr-CA" sz="6400" dirty="0">
                <a:solidFill>
                  <a:schemeClr val="tx1">
                    <a:lumMod val="75000"/>
                    <a:lumOff val="25000"/>
                  </a:schemeClr>
                </a:solidFill>
              </a:rPr>
              <a:t>J’attends mon tour avant de parler. Encore une fois, c’est la base.</a:t>
            </a:r>
          </a:p>
          <a:p>
            <a:pPr marL="0" indent="0" algn="just">
              <a:lnSpc>
                <a:spcPct val="120000"/>
              </a:lnSpc>
              <a:buNone/>
            </a:pPr>
            <a:r>
              <a:rPr lang="fr-CA" sz="6400" dirty="0">
                <a:solidFill>
                  <a:schemeClr val="tx1">
                    <a:lumMod val="75000"/>
                    <a:lumOff val="25000"/>
                  </a:schemeClr>
                </a:solidFill>
              </a:rPr>
              <a:t>Je peux aider les autres à exprimer leurs opinions et à les partager.</a:t>
            </a:r>
          </a:p>
          <a:p>
            <a:pPr marL="0" indent="0" algn="just">
              <a:lnSpc>
                <a:spcPct val="120000"/>
              </a:lnSpc>
              <a:buNone/>
            </a:pPr>
            <a:r>
              <a:rPr lang="fr-CA" sz="6400" dirty="0">
                <a:solidFill>
                  <a:schemeClr val="tx1">
                    <a:lumMod val="75000"/>
                    <a:lumOff val="25000"/>
                  </a:schemeClr>
                </a:solidFill>
              </a:rPr>
              <a:t>Je m’implique durant les ateliers. Ça sert à quoi, sinon? Non, mais pour vrai?</a:t>
            </a:r>
          </a:p>
          <a:p>
            <a:pPr marL="0" indent="0" algn="just">
              <a:lnSpc>
                <a:spcPct val="120000"/>
              </a:lnSpc>
              <a:buNone/>
            </a:pPr>
            <a:r>
              <a:rPr lang="fr-CA" sz="6400" dirty="0">
                <a:solidFill>
                  <a:schemeClr val="tx1">
                    <a:lumMod val="75000"/>
                    <a:lumOff val="25000"/>
                  </a:schemeClr>
                </a:solidFill>
              </a:rPr>
              <a:t>Entre les rencontres, je mets en pratique les trucs que j’ai appris. Je continue à réfléchir sur les sujets abordés et je tente de relever mon défi de la semaine.</a:t>
            </a:r>
          </a:p>
          <a:p>
            <a:pPr marL="0" indent="0" algn="just">
              <a:lnSpc>
                <a:spcPct val="120000"/>
              </a:lnSpc>
              <a:buNone/>
            </a:pPr>
            <a:r>
              <a:rPr lang="fr-CA" sz="6400" dirty="0">
                <a:solidFill>
                  <a:schemeClr val="tx1">
                    <a:lumMod val="75000"/>
                    <a:lumOff val="25000"/>
                  </a:schemeClr>
                </a:solidFill>
              </a:rPr>
              <a:t>Je me souviens qu’il y a, partout autour de moi, des ami</a:t>
            </a:r>
            <a:r>
              <a:rPr lang="fr-FR" sz="6400" dirty="0">
                <a:solidFill>
                  <a:schemeClr val="tx1">
                    <a:lumMod val="75000"/>
                    <a:lumOff val="25000"/>
                  </a:schemeClr>
                </a:solidFill>
              </a:rPr>
              <a:t>(e)</a:t>
            </a:r>
            <a:r>
              <a:rPr lang="fr-CA" sz="6400" dirty="0">
                <a:solidFill>
                  <a:schemeClr val="tx1">
                    <a:lumMod val="75000"/>
                    <a:lumOff val="25000"/>
                  </a:schemeClr>
                </a:solidFill>
              </a:rPr>
              <a:t>s, des parents, des intervenant</a:t>
            </a:r>
            <a:r>
              <a:rPr lang="fr-FR" sz="6400" dirty="0">
                <a:solidFill>
                  <a:schemeClr val="tx1">
                    <a:lumMod val="75000"/>
                    <a:lumOff val="25000"/>
                  </a:schemeClr>
                </a:solidFill>
              </a:rPr>
              <a:t>(e)</a:t>
            </a:r>
            <a:r>
              <a:rPr lang="fr-CA" sz="6400" dirty="0">
                <a:solidFill>
                  <a:schemeClr val="tx1">
                    <a:lumMod val="75000"/>
                    <a:lumOff val="25000"/>
                  </a:schemeClr>
                </a:solidFill>
              </a:rPr>
              <a:t>s ou des  enseignant</a:t>
            </a:r>
            <a:r>
              <a:rPr lang="fr-FR" sz="6400" dirty="0">
                <a:solidFill>
                  <a:schemeClr val="tx1">
                    <a:lumMod val="75000"/>
                    <a:lumOff val="25000"/>
                  </a:schemeClr>
                </a:solidFill>
              </a:rPr>
              <a:t>(e)</a:t>
            </a:r>
            <a:r>
              <a:rPr lang="fr-CA" sz="6400" dirty="0">
                <a:solidFill>
                  <a:schemeClr val="tx1">
                    <a:lumMod val="75000"/>
                    <a:lumOff val="25000"/>
                  </a:schemeClr>
                </a:solidFill>
              </a:rPr>
              <a:t>s à qui je peux me confier pour m’aider. </a:t>
            </a:r>
            <a:endParaRPr lang="fr-CA" sz="6400" dirty="0"/>
          </a:p>
          <a:p>
            <a:pPr marL="0" indent="0" algn="r">
              <a:lnSpc>
                <a:spcPct val="120000"/>
              </a:lnSpc>
              <a:spcBef>
                <a:spcPts val="0"/>
              </a:spcBef>
              <a:buNone/>
            </a:pPr>
            <a:r>
              <a:rPr lang="fr-CA" sz="3200" b="1" dirty="0">
                <a:solidFill>
                  <a:schemeClr val="bg1"/>
                </a:solidFill>
              </a:rPr>
              <a:t>j</a:t>
            </a:r>
            <a:br>
              <a:rPr lang="fr-CA" sz="6400" b="1" dirty="0"/>
            </a:br>
            <a:r>
              <a:rPr lang="fr-CA" sz="6400" b="1" dirty="0"/>
              <a:t>Je m’engage à respecter, du mieux que je peux, ces 10 règles de base. </a:t>
            </a:r>
            <a:endParaRPr lang="fr-FR" sz="6400" b="1" dirty="0"/>
          </a:p>
        </p:txBody>
      </p:sp>
      <p:sp>
        <p:nvSpPr>
          <p:cNvPr id="30" name="Ellipse 29">
            <a:extLst>
              <a:ext uri="{FF2B5EF4-FFF2-40B4-BE49-F238E27FC236}">
                <a16:creationId xmlns:a16="http://schemas.microsoft.com/office/drawing/2014/main" id="{C8C5C0FE-3768-4A24-BABC-39392CAED0A3}"/>
              </a:ext>
            </a:extLst>
          </p:cNvPr>
          <p:cNvSpPr/>
          <p:nvPr>
            <p:custDataLst>
              <p:tags r:id="rId7"/>
            </p:custDataLst>
          </p:nvPr>
        </p:nvSpPr>
        <p:spPr>
          <a:xfrm>
            <a:off x="495300" y="1089630"/>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1" name="Ellipse 30">
            <a:extLst>
              <a:ext uri="{FF2B5EF4-FFF2-40B4-BE49-F238E27FC236}">
                <a16:creationId xmlns:a16="http://schemas.microsoft.com/office/drawing/2014/main" id="{59905400-8EC2-4CA0-B66E-D8668F3D367F}"/>
              </a:ext>
            </a:extLst>
          </p:cNvPr>
          <p:cNvSpPr/>
          <p:nvPr>
            <p:custDataLst>
              <p:tags r:id="rId8"/>
            </p:custDataLst>
          </p:nvPr>
        </p:nvSpPr>
        <p:spPr>
          <a:xfrm>
            <a:off x="495300" y="1486585"/>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2" name="Ellipse 31">
            <a:extLst>
              <a:ext uri="{FF2B5EF4-FFF2-40B4-BE49-F238E27FC236}">
                <a16:creationId xmlns:a16="http://schemas.microsoft.com/office/drawing/2014/main" id="{BEDF4B1A-A68B-4215-B848-A2920DDA72CF}"/>
              </a:ext>
            </a:extLst>
          </p:cNvPr>
          <p:cNvSpPr/>
          <p:nvPr>
            <p:custDataLst>
              <p:tags r:id="rId9"/>
            </p:custDataLst>
          </p:nvPr>
        </p:nvSpPr>
        <p:spPr>
          <a:xfrm>
            <a:off x="495300" y="2049045"/>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33" name="Ellipse 32">
            <a:extLst>
              <a:ext uri="{FF2B5EF4-FFF2-40B4-BE49-F238E27FC236}">
                <a16:creationId xmlns:a16="http://schemas.microsoft.com/office/drawing/2014/main" id="{1D526BCB-83F6-44F2-BA4D-4244AE573192}"/>
              </a:ext>
            </a:extLst>
          </p:cNvPr>
          <p:cNvSpPr/>
          <p:nvPr>
            <p:custDataLst>
              <p:tags r:id="rId10"/>
            </p:custDataLst>
          </p:nvPr>
        </p:nvSpPr>
        <p:spPr>
          <a:xfrm>
            <a:off x="495300" y="2480082"/>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34" name="Ellipse 33">
            <a:extLst>
              <a:ext uri="{FF2B5EF4-FFF2-40B4-BE49-F238E27FC236}">
                <a16:creationId xmlns:a16="http://schemas.microsoft.com/office/drawing/2014/main" id="{C2DFD114-FA15-47B7-80F1-7A5FCCE92F10}"/>
              </a:ext>
            </a:extLst>
          </p:cNvPr>
          <p:cNvSpPr/>
          <p:nvPr>
            <p:custDataLst>
              <p:tags r:id="rId11"/>
            </p:custDataLst>
          </p:nvPr>
        </p:nvSpPr>
        <p:spPr>
          <a:xfrm>
            <a:off x="495300" y="2996198"/>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35" name="Ellipse 34">
            <a:extLst>
              <a:ext uri="{FF2B5EF4-FFF2-40B4-BE49-F238E27FC236}">
                <a16:creationId xmlns:a16="http://schemas.microsoft.com/office/drawing/2014/main" id="{45C4BD60-0F35-41E2-AFD4-BBF2AC11D208}"/>
              </a:ext>
            </a:extLst>
          </p:cNvPr>
          <p:cNvSpPr/>
          <p:nvPr>
            <p:custDataLst>
              <p:tags r:id="rId12"/>
            </p:custDataLst>
          </p:nvPr>
        </p:nvSpPr>
        <p:spPr>
          <a:xfrm>
            <a:off x="495300" y="3373823"/>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36" name="Ellipse 35">
            <a:extLst>
              <a:ext uri="{FF2B5EF4-FFF2-40B4-BE49-F238E27FC236}">
                <a16:creationId xmlns:a16="http://schemas.microsoft.com/office/drawing/2014/main" id="{534B5216-E97D-4EFC-AA76-45FD086F2560}"/>
              </a:ext>
            </a:extLst>
          </p:cNvPr>
          <p:cNvSpPr/>
          <p:nvPr>
            <p:custDataLst>
              <p:tags r:id="rId13"/>
            </p:custDataLst>
          </p:nvPr>
        </p:nvSpPr>
        <p:spPr>
          <a:xfrm>
            <a:off x="495300" y="3762483"/>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a:t>
            </a:r>
          </a:p>
        </p:txBody>
      </p:sp>
      <p:sp>
        <p:nvSpPr>
          <p:cNvPr id="37" name="Ellipse 36">
            <a:extLst>
              <a:ext uri="{FF2B5EF4-FFF2-40B4-BE49-F238E27FC236}">
                <a16:creationId xmlns:a16="http://schemas.microsoft.com/office/drawing/2014/main" id="{6D2557AE-EF01-43A8-8225-CD59B3CE5267}"/>
              </a:ext>
            </a:extLst>
          </p:cNvPr>
          <p:cNvSpPr/>
          <p:nvPr>
            <p:custDataLst>
              <p:tags r:id="rId14"/>
            </p:custDataLst>
          </p:nvPr>
        </p:nvSpPr>
        <p:spPr>
          <a:xfrm>
            <a:off x="495300" y="4159438"/>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a:t>
            </a:r>
          </a:p>
        </p:txBody>
      </p:sp>
      <p:sp>
        <p:nvSpPr>
          <p:cNvPr id="38" name="Ellipse 37">
            <a:extLst>
              <a:ext uri="{FF2B5EF4-FFF2-40B4-BE49-F238E27FC236}">
                <a16:creationId xmlns:a16="http://schemas.microsoft.com/office/drawing/2014/main" id="{6A93C19A-1EDD-42C0-8AB6-9197E22F9B37}"/>
              </a:ext>
            </a:extLst>
          </p:cNvPr>
          <p:cNvSpPr/>
          <p:nvPr>
            <p:custDataLst>
              <p:tags r:id="rId15"/>
            </p:custDataLst>
          </p:nvPr>
        </p:nvSpPr>
        <p:spPr>
          <a:xfrm>
            <a:off x="495300" y="4548098"/>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9</a:t>
            </a:r>
          </a:p>
        </p:txBody>
      </p:sp>
      <p:sp>
        <p:nvSpPr>
          <p:cNvPr id="39" name="Ellipse 38">
            <a:extLst>
              <a:ext uri="{FF2B5EF4-FFF2-40B4-BE49-F238E27FC236}">
                <a16:creationId xmlns:a16="http://schemas.microsoft.com/office/drawing/2014/main" id="{2622A3D0-68BD-4D92-B299-DFA1999B43AC}"/>
              </a:ext>
            </a:extLst>
          </p:cNvPr>
          <p:cNvSpPr/>
          <p:nvPr>
            <p:custDataLst>
              <p:tags r:id="rId16"/>
            </p:custDataLst>
          </p:nvPr>
        </p:nvSpPr>
        <p:spPr>
          <a:xfrm>
            <a:off x="495300" y="5151625"/>
            <a:ext cx="285750" cy="284400"/>
          </a:xfrm>
          <a:prstGeom prst="ellipse">
            <a:avLst/>
          </a:prstGeom>
          <a:solidFill>
            <a:srgbClr val="2F5CEE"/>
          </a:solidFill>
          <a:ln>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ZoneTexte 39">
            <a:extLst>
              <a:ext uri="{FF2B5EF4-FFF2-40B4-BE49-F238E27FC236}">
                <a16:creationId xmlns:a16="http://schemas.microsoft.com/office/drawing/2014/main" id="{F8EC70D3-F57D-4938-A0BD-C393E5588BAD}"/>
              </a:ext>
            </a:extLst>
          </p:cNvPr>
          <p:cNvSpPr txBox="1"/>
          <p:nvPr>
            <p:custDataLst>
              <p:tags r:id="rId17"/>
            </p:custDataLst>
          </p:nvPr>
        </p:nvSpPr>
        <p:spPr>
          <a:xfrm>
            <a:off x="390883" y="5129638"/>
            <a:ext cx="441146" cy="369332"/>
          </a:xfrm>
          <a:prstGeom prst="rect">
            <a:avLst/>
          </a:prstGeom>
          <a:noFill/>
        </p:spPr>
        <p:txBody>
          <a:bodyPr wrap="none" rtlCol="0">
            <a:spAutoFit/>
          </a:bodyPr>
          <a:lstStyle/>
          <a:p>
            <a:r>
              <a:rPr lang="fr-FR" dirty="0">
                <a:solidFill>
                  <a:schemeClr val="bg1"/>
                </a:solidFill>
              </a:rPr>
              <a:t>10</a:t>
            </a:r>
          </a:p>
        </p:txBody>
      </p:sp>
    </p:spTree>
    <p:extLst>
      <p:ext uri="{BB962C8B-B14F-4D97-AF65-F5344CB8AC3E}">
        <p14:creationId xmlns:p14="http://schemas.microsoft.com/office/powerpoint/2010/main" val="252120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pPr/>
              <a:t>11</a:t>
            </a:fld>
            <a:endParaRPr lang="en-US" dirty="0"/>
          </a:p>
        </p:txBody>
      </p:sp>
      <p:sp>
        <p:nvSpPr>
          <p:cNvPr id="10" name="Title 1">
            <a:extLst>
              <a:ext uri="{FF2B5EF4-FFF2-40B4-BE49-F238E27FC236}">
                <a16:creationId xmlns:a16="http://schemas.microsoft.com/office/drawing/2014/main" id="{CA5A4C54-CFF1-4431-B5C2-52D8531A1F81}"/>
              </a:ext>
            </a:extLst>
          </p:cNvPr>
          <p:cNvSpPr>
            <a:spLocks noGrp="1"/>
          </p:cNvSpPr>
          <p:nvPr>
            <p:ph type="title"/>
            <p:custDataLst>
              <p:tags r:id="rId2"/>
            </p:custDataLst>
          </p:nvPr>
        </p:nvSpPr>
        <p:spPr>
          <a:xfrm>
            <a:off x="990600" y="517525"/>
            <a:ext cx="10515600" cy="1325563"/>
          </a:xfrm>
        </p:spPr>
        <p:txBody>
          <a:bodyPr>
            <a:normAutofit/>
          </a:bodyPr>
          <a:lstStyle/>
          <a:p>
            <a:r>
              <a:rPr lang="fr-CA" sz="4000" b="1" dirty="0"/>
              <a:t>La collecte de données </a:t>
            </a:r>
            <a:endParaRPr lang="fr-CA" sz="4000" dirty="0"/>
          </a:p>
        </p:txBody>
      </p:sp>
      <p:pic>
        <p:nvPicPr>
          <p:cNvPr id="11" name="Image 10">
            <a:extLst>
              <a:ext uri="{FF2B5EF4-FFF2-40B4-BE49-F238E27FC236}">
                <a16:creationId xmlns:a16="http://schemas.microsoft.com/office/drawing/2014/main" id="{341C95B0-3CF8-4845-9D84-4D6129A99657}"/>
              </a:ext>
            </a:extLst>
          </p:cNvPr>
          <p:cNvPicPr>
            <a:picLocks noChangeAspect="1"/>
          </p:cNvPicPr>
          <p:nvPr>
            <p:custDataLst>
              <p:tags r:id="rId3"/>
            </p:custDataLst>
          </p:nvPr>
        </p:nvPicPr>
        <p:blipFill>
          <a:blip r:embed="rId8">
            <a:duotone>
              <a:schemeClr val="bg2">
                <a:shade val="45000"/>
                <a:satMod val="135000"/>
              </a:schemeClr>
              <a:prstClr val="white"/>
            </a:duotone>
            <a:extLst>
              <a:ext uri="{BEBA8EAE-BF5A-486C-A8C5-ECC9F3942E4B}">
                <a14:imgProps xmlns:a14="http://schemas.microsoft.com/office/drawing/2010/main">
                  <a14:imgLayer r:embed="rId9">
                    <a14:imgEffect>
                      <a14:saturation sat="33000"/>
                    </a14:imgEffect>
                  </a14:imgLayer>
                </a14:imgProps>
              </a:ext>
            </a:extLst>
          </a:blip>
          <a:stretch>
            <a:fillRect/>
          </a:stretch>
        </p:blipFill>
        <p:spPr>
          <a:xfrm rot="1781857">
            <a:off x="7866888" y="4887655"/>
            <a:ext cx="2167293" cy="1525132"/>
          </a:xfrm>
          <a:prstGeom prst="rect">
            <a:avLst/>
          </a:prstGeom>
        </p:spPr>
      </p:pic>
      <p:sp>
        <p:nvSpPr>
          <p:cNvPr id="12" name="Content Placeholder 2">
            <a:extLst>
              <a:ext uri="{FF2B5EF4-FFF2-40B4-BE49-F238E27FC236}">
                <a16:creationId xmlns:a16="http://schemas.microsoft.com/office/drawing/2014/main" id="{835D23B0-1DFE-4549-A77A-FC382806B73C}"/>
              </a:ext>
            </a:extLst>
          </p:cNvPr>
          <p:cNvSpPr>
            <a:spLocks noGrp="1"/>
          </p:cNvSpPr>
          <p:nvPr>
            <p:ph idx="1"/>
            <p:custDataLst>
              <p:tags r:id="rId4"/>
            </p:custDataLst>
          </p:nvPr>
        </p:nvSpPr>
        <p:spPr>
          <a:xfrm>
            <a:off x="990600" y="1691372"/>
            <a:ext cx="9880600" cy="4114225"/>
          </a:xfrm>
        </p:spPr>
        <p:txBody>
          <a:bodyPr>
            <a:normAutofit fontScale="77500" lnSpcReduction="20000"/>
          </a:bodyPr>
          <a:lstStyle/>
          <a:p>
            <a:pPr marL="0" indent="0" algn="just">
              <a:lnSpc>
                <a:spcPct val="120000"/>
              </a:lnSpc>
              <a:buNone/>
            </a:pPr>
            <a:r>
              <a:rPr lang="fr-CA" sz="3500" b="1" dirty="0"/>
              <a:t>*Si ton école participe à la recherche</a:t>
            </a:r>
          </a:p>
          <a:p>
            <a:pPr algn="just">
              <a:lnSpc>
                <a:spcPct val="120000"/>
              </a:lnSpc>
              <a:buFont typeface="Wingdings" panose="05000000000000000000" pitchFamily="2" charset="2"/>
              <a:buChar char="ü"/>
            </a:pPr>
            <a:r>
              <a:rPr lang="fr-CA" sz="2600" dirty="0">
                <a:solidFill>
                  <a:schemeClr val="tx1">
                    <a:lumMod val="65000"/>
                    <a:lumOff val="35000"/>
                  </a:schemeClr>
                </a:solidFill>
              </a:rPr>
              <a:t>Dans toutes choses, pour s’améliorer, il faut se pratiquer, évaluer ses performances et s’ajuster au besoin. </a:t>
            </a:r>
          </a:p>
          <a:p>
            <a:pPr algn="just">
              <a:lnSpc>
                <a:spcPct val="120000"/>
              </a:lnSpc>
              <a:buFont typeface="Wingdings" panose="05000000000000000000" pitchFamily="2" charset="2"/>
              <a:buChar char="ü"/>
            </a:pPr>
            <a:r>
              <a:rPr lang="fr-CA" sz="2600" dirty="0">
                <a:solidFill>
                  <a:schemeClr val="tx1">
                    <a:lumMod val="65000"/>
                    <a:lumOff val="35000"/>
                  </a:schemeClr>
                </a:solidFill>
              </a:rPr>
              <a:t>L’équipe du programme HORS-PISTE a besoin de toi pour l’aider à s’ajuster.</a:t>
            </a:r>
          </a:p>
          <a:p>
            <a:pPr marL="444500" indent="-444500" algn="just">
              <a:lnSpc>
                <a:spcPct val="120000"/>
              </a:lnSpc>
              <a:buFont typeface="Wingdings" pitchFamily="2" charset="2"/>
              <a:buChar char="ü"/>
            </a:pPr>
            <a:endParaRPr lang="fr-CA" sz="3100" dirty="0">
              <a:solidFill>
                <a:schemeClr val="tx1">
                  <a:lumMod val="65000"/>
                  <a:lumOff val="35000"/>
                </a:schemeClr>
              </a:solidFill>
            </a:endParaRPr>
          </a:p>
          <a:p>
            <a:pPr marL="0" indent="0" algn="just">
              <a:buNone/>
            </a:pPr>
            <a:r>
              <a:rPr lang="fr-CA" sz="3500" b="1" dirty="0"/>
              <a:t>Comment? C’est facile! </a:t>
            </a:r>
          </a:p>
          <a:p>
            <a:pPr marL="444500" indent="-444500" algn="just">
              <a:lnSpc>
                <a:spcPct val="120000"/>
              </a:lnSpc>
              <a:buFont typeface="Wingdings" pitchFamily="2" charset="2"/>
              <a:buChar char="ü"/>
            </a:pPr>
            <a:r>
              <a:rPr lang="fr-CA" sz="2600" dirty="0">
                <a:solidFill>
                  <a:schemeClr val="tx1">
                    <a:lumMod val="75000"/>
                    <a:lumOff val="25000"/>
                  </a:schemeClr>
                </a:solidFill>
              </a:rPr>
              <a:t>En remplissant un questionnaire sur tes caractéristiques personnelles, familiales, sociales et scolaires une fois avant le début des ateliers et une seconde fois après les ateliers HORS-PISTE. </a:t>
            </a:r>
          </a:p>
          <a:p>
            <a:pPr marL="444500" indent="-444500" algn="just">
              <a:lnSpc>
                <a:spcPct val="120000"/>
              </a:lnSpc>
              <a:buFont typeface="Wingdings" pitchFamily="2" charset="2"/>
              <a:buChar char="ü"/>
            </a:pPr>
            <a:r>
              <a:rPr lang="fr-CA" sz="2600" dirty="0">
                <a:solidFill>
                  <a:schemeClr val="tx1">
                    <a:lumMod val="75000"/>
                    <a:lumOff val="25000"/>
                  </a:schemeClr>
                </a:solidFill>
              </a:rPr>
              <a:t>Tes réponses demeureront  CONFIDENTIELLES. </a:t>
            </a:r>
          </a:p>
        </p:txBody>
      </p:sp>
      <p:sp>
        <p:nvSpPr>
          <p:cNvPr id="13" name="Slide Number Placeholder 4">
            <a:extLst>
              <a:ext uri="{FF2B5EF4-FFF2-40B4-BE49-F238E27FC236}">
                <a16:creationId xmlns:a16="http://schemas.microsoft.com/office/drawing/2014/main" id="{37BD7CB4-FF2A-4D55-874E-1C4C8A24842C}"/>
              </a:ext>
            </a:extLst>
          </p:cNvPr>
          <p:cNvSpPr txBox="1">
            <a:spLocks/>
          </p:cNvSpPr>
          <p:nvPr>
            <p:custDataLst>
              <p:tags r:id="rId5"/>
            </p:custDataLst>
          </p:nvPr>
        </p:nvSpPr>
        <p:spPr>
          <a:xfrm>
            <a:off x="8763000" y="6508750"/>
            <a:ext cx="2743200" cy="365125"/>
          </a:xfrm>
          <a:prstGeom prst="rect">
            <a:avLst/>
          </a:prstGeom>
        </p:spPr>
        <p:txBody>
          <a:bodyPr/>
          <a:lstStyle>
            <a:defPPr>
              <a:defRPr lang="en-US"/>
            </a:defPPr>
            <a:lvl1pPr marL="0" algn="r" defTabSz="914400" rtl="0" eaLnBrk="1" latinLnBrk="0" hangingPunct="1">
              <a:defRPr sz="1800" kern="1200">
                <a:solidFill>
                  <a:srgbClr val="2F5CE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45B74D-6A0D-CF46-9BFB-933D6D9953E9}" type="slidenum">
              <a:rPr lang="en-US" smtClean="0"/>
              <a:pPr/>
              <a:t>11</a:t>
            </a:fld>
            <a:endParaRPr lang="en-US" dirty="0"/>
          </a:p>
        </p:txBody>
      </p:sp>
    </p:spTree>
    <p:extLst>
      <p:ext uri="{BB962C8B-B14F-4D97-AF65-F5344CB8AC3E}">
        <p14:creationId xmlns:p14="http://schemas.microsoft.com/office/powerpoint/2010/main" val="254487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rme libre 10"/>
          <p:cNvSpPr/>
          <p:nvPr>
            <p:custDataLst>
              <p:tags r:id="rId1"/>
            </p:custDataLst>
          </p:nvPr>
        </p:nvSpPr>
        <p:spPr>
          <a:xfrm>
            <a:off x="4538748" y="8313"/>
            <a:ext cx="4589683" cy="5478087"/>
          </a:xfrm>
          <a:custGeom>
            <a:avLst/>
            <a:gdLst>
              <a:gd name="connsiteX0" fmla="*/ 3678416 w 5832470"/>
              <a:gd name="connsiteY0" fmla="*/ 0 h 5702531"/>
              <a:gd name="connsiteX1" fmla="*/ 3977674 w 5832470"/>
              <a:gd name="connsiteY1" fmla="*/ 623454 h 5702531"/>
              <a:gd name="connsiteX2" fmla="*/ 602707 w 5832470"/>
              <a:gd name="connsiteY2" fmla="*/ 1803862 h 5702531"/>
              <a:gd name="connsiteX3" fmla="*/ 361638 w 5832470"/>
              <a:gd name="connsiteY3" fmla="*/ 3025832 h 5702531"/>
              <a:gd name="connsiteX4" fmla="*/ 4393311 w 5832470"/>
              <a:gd name="connsiteY4" fmla="*/ 3690851 h 5702531"/>
              <a:gd name="connsiteX5" fmla="*/ 5731660 w 5832470"/>
              <a:gd name="connsiteY5" fmla="*/ 5062451 h 5702531"/>
              <a:gd name="connsiteX6" fmla="*/ 2015871 w 5832470"/>
              <a:gd name="connsiteY6" fmla="*/ 5702531 h 57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2470" h="5702531">
                <a:moveTo>
                  <a:pt x="3678416" y="0"/>
                </a:moveTo>
                <a:cubicBezTo>
                  <a:pt x="4084354" y="161405"/>
                  <a:pt x="4490292" y="322810"/>
                  <a:pt x="3977674" y="623454"/>
                </a:cubicBezTo>
                <a:cubicBezTo>
                  <a:pt x="3465056" y="924098"/>
                  <a:pt x="1205380" y="1403466"/>
                  <a:pt x="602707" y="1803862"/>
                </a:cubicBezTo>
                <a:cubicBezTo>
                  <a:pt x="34" y="2204258"/>
                  <a:pt x="-270129" y="2711334"/>
                  <a:pt x="361638" y="3025832"/>
                </a:cubicBezTo>
                <a:cubicBezTo>
                  <a:pt x="993405" y="3340330"/>
                  <a:pt x="3498307" y="3351415"/>
                  <a:pt x="4393311" y="3690851"/>
                </a:cubicBezTo>
                <a:cubicBezTo>
                  <a:pt x="5288315" y="4030288"/>
                  <a:pt x="6127900" y="4727171"/>
                  <a:pt x="5731660" y="5062451"/>
                </a:cubicBezTo>
                <a:cubicBezTo>
                  <a:pt x="5335420" y="5397731"/>
                  <a:pt x="3675645" y="5550131"/>
                  <a:pt x="2015871" y="5702531"/>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5B74D-6A0D-CF46-9BFB-933D6D9953E9}" type="slidenum">
              <a:rPr kumimoji="0" lang="en-US" sz="1800" b="0" i="0" u="none" strike="noStrike" kern="1200" cap="none" spc="0" normalizeH="0" baseline="0" noProof="0" smtClean="0">
                <a:ln>
                  <a:noFill/>
                </a:ln>
                <a:solidFill>
                  <a:srgbClr val="2F5CE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srgbClr val="2F5CEE"/>
              </a:solidFill>
              <a:effectLst/>
              <a:uLnTx/>
              <a:uFillTx/>
              <a:latin typeface="Arial"/>
              <a:ea typeface="+mn-ea"/>
              <a:cs typeface="+mn-cs"/>
            </a:endParaRPr>
          </a:p>
        </p:txBody>
      </p:sp>
      <p:sp>
        <p:nvSpPr>
          <p:cNvPr id="8" name="Rectangle 7"/>
          <p:cNvSpPr/>
          <p:nvPr>
            <p:custDataLst>
              <p:tags r:id="rId3"/>
            </p:custDataLst>
          </p:nvPr>
        </p:nvSpPr>
        <p:spPr>
          <a:xfrm>
            <a:off x="838200" y="2155234"/>
            <a:ext cx="5181600" cy="278294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Rends-toi sur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1"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sp>
        <p:nvSpPr>
          <p:cNvPr id="9" name="Rectangle 8"/>
          <p:cNvSpPr/>
          <p:nvPr>
            <p:custDataLst>
              <p:tags r:id="rId4"/>
            </p:custDataLst>
          </p:nvPr>
        </p:nvSpPr>
        <p:spPr>
          <a:xfrm>
            <a:off x="6172202" y="2155234"/>
            <a:ext cx="5181600" cy="2782944"/>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Suis-nous sur Instagram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rPr>
              <a:t>@</a:t>
            </a:r>
            <a:r>
              <a:rPr kumimoji="0" lang="fr-CA" sz="2400" b="1" i="0" u="none" strike="noStrike" kern="1200" cap="none" spc="0" normalizeH="0" baseline="0" noProof="0" dirty="0" err="1">
                <a:ln>
                  <a:noFill/>
                </a:ln>
                <a:solidFill>
                  <a:srgbClr val="2F5CEE"/>
                </a:solidFill>
                <a:effectLst/>
                <a:uLnTx/>
                <a:uFillTx/>
                <a:latin typeface="Raleway" panose="020B0003030101060003" pitchFamily="34" charset="0"/>
                <a:ea typeface="+mn-ea"/>
                <a:cs typeface="+mn-cs"/>
              </a:rPr>
              <a:t>horspiste_explo</a:t>
            </a:r>
            <a:endPar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1" i="0" u="none" strike="noStrike" kern="1200" cap="none" spc="0" normalizeH="0" baseline="0" noProof="0" dirty="0">
              <a:ln>
                <a:noFill/>
              </a:ln>
              <a:solidFill>
                <a:srgbClr val="2F5CEE"/>
              </a:solidFill>
              <a:effectLst/>
              <a:uLnTx/>
              <a:uFillTx/>
              <a:latin typeface="Raleway" panose="020B00030301010600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2400" b="0" i="1"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pic>
        <p:nvPicPr>
          <p:cNvPr id="12" name="Image 11"/>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5799037" y="5154938"/>
            <a:ext cx="602240" cy="688274"/>
          </a:xfrm>
          <a:prstGeom prst="rect">
            <a:avLst/>
          </a:prstGeom>
        </p:spPr>
      </p:pic>
      <p:sp>
        <p:nvSpPr>
          <p:cNvPr id="10" name="Titre 5">
            <a:extLst>
              <a:ext uri="{FF2B5EF4-FFF2-40B4-BE49-F238E27FC236}">
                <a16:creationId xmlns:a16="http://schemas.microsoft.com/office/drawing/2014/main" id="{1E0637E3-BAA6-A34D-9025-6A795D054852}"/>
              </a:ext>
            </a:extLst>
          </p:cNvPr>
          <p:cNvSpPr>
            <a:spLocks noGrp="1"/>
          </p:cNvSpPr>
          <p:nvPr>
            <p:ph type="title"/>
            <p:custDataLst>
              <p:tags r:id="rId6"/>
            </p:custDataLst>
          </p:nvPr>
        </p:nvSpPr>
        <p:spPr>
          <a:xfrm>
            <a:off x="838200" y="365125"/>
            <a:ext cx="10515600" cy="1325563"/>
          </a:xfrm>
        </p:spPr>
        <p:txBody>
          <a:bodyPr/>
          <a:lstStyle/>
          <a:p>
            <a:r>
              <a:rPr lang="fr-CA" b="1" dirty="0">
                <a:latin typeface="Raleway" panose="020B0503030101060003" pitchFamily="34" charset="77"/>
              </a:rPr>
              <a:t>Pour plus de contenu…</a:t>
            </a:r>
          </a:p>
        </p:txBody>
      </p:sp>
      <p:pic>
        <p:nvPicPr>
          <p:cNvPr id="1028" name="Picture 4">
            <a:extLst>
              <a:ext uri="{FF2B5EF4-FFF2-40B4-BE49-F238E27FC236}">
                <a16:creationId xmlns:a16="http://schemas.microsoft.com/office/drawing/2014/main" id="{A70A9372-0492-4EBC-BCF4-1443EA70D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8656" y="3052895"/>
            <a:ext cx="1805078" cy="180507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0B36F144-D8EB-4F8C-9DD6-2C4CE2C85676}"/>
              </a:ext>
            </a:extLst>
          </p:cNvPr>
          <p:cNvPicPr>
            <a:picLocks noChangeAspect="1"/>
          </p:cNvPicPr>
          <p:nvPr/>
        </p:nvPicPr>
        <p:blipFill rotWithShape="1">
          <a:blip r:embed="rId10"/>
          <a:srcRect l="8597" t="9145" r="10254" b="9477"/>
          <a:stretch/>
        </p:blipFill>
        <p:spPr>
          <a:xfrm>
            <a:off x="1080721" y="3205048"/>
            <a:ext cx="2895533" cy="1417412"/>
          </a:xfrm>
          <a:prstGeom prst="rect">
            <a:avLst/>
          </a:prstGeom>
        </p:spPr>
      </p:pic>
      <p:pic>
        <p:nvPicPr>
          <p:cNvPr id="15" name="Image 14">
            <a:extLst>
              <a:ext uri="{FF2B5EF4-FFF2-40B4-BE49-F238E27FC236}">
                <a16:creationId xmlns:a16="http://schemas.microsoft.com/office/drawing/2014/main" id="{6873C40E-04D4-46A9-9CAC-8426AC82FAFF}"/>
              </a:ext>
            </a:extLst>
          </p:cNvPr>
          <p:cNvPicPr>
            <a:picLocks noChangeAspect="1"/>
          </p:cNvPicPr>
          <p:nvPr/>
        </p:nvPicPr>
        <p:blipFill>
          <a:blip r:embed="rId11"/>
          <a:stretch>
            <a:fillRect/>
          </a:stretch>
        </p:blipFill>
        <p:spPr>
          <a:xfrm>
            <a:off x="8087962" y="3429000"/>
            <a:ext cx="1230604" cy="1230604"/>
          </a:xfrm>
          <a:prstGeom prst="rect">
            <a:avLst/>
          </a:prstGeom>
        </p:spPr>
      </p:pic>
    </p:spTree>
    <p:extLst>
      <p:ext uri="{BB962C8B-B14F-4D97-AF65-F5344CB8AC3E}">
        <p14:creationId xmlns:p14="http://schemas.microsoft.com/office/powerpoint/2010/main" val="319417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DCCBB63C-F01E-9D43-A736-64DC8DA2307A}"/>
              </a:ext>
            </a:extLst>
          </p:cNvPr>
          <p:cNvSpPr>
            <a:spLocks noGrp="1"/>
          </p:cNvSpPr>
          <p:nvPr>
            <p:ph type="ctrTitle"/>
            <p:custDataLst>
              <p:tags r:id="rId1"/>
            </p:custDataLst>
          </p:nvPr>
        </p:nvSpPr>
        <p:spPr>
          <a:xfrm>
            <a:off x="1524000" y="3905249"/>
            <a:ext cx="9144000" cy="1370539"/>
          </a:xfrm>
        </p:spPr>
        <p:txBody>
          <a:bodyPr/>
          <a:lstStyle/>
          <a:p>
            <a:r>
              <a:rPr lang="en-US" dirty="0">
                <a:solidFill>
                  <a:schemeClr val="tx1">
                    <a:lumMod val="65000"/>
                    <a:lumOff val="35000"/>
                  </a:schemeClr>
                </a:solidFill>
              </a:rPr>
              <a:t>Merci pour </a:t>
            </a:r>
            <a:r>
              <a:rPr lang="fr-CA" dirty="0">
                <a:solidFill>
                  <a:schemeClr val="tx1">
                    <a:lumMod val="65000"/>
                    <a:lumOff val="35000"/>
                  </a:schemeClr>
                </a:solidFill>
              </a:rPr>
              <a:t>ton</a:t>
            </a:r>
            <a:r>
              <a:rPr lang="en-US" dirty="0">
                <a:solidFill>
                  <a:schemeClr val="tx1">
                    <a:lumMod val="65000"/>
                    <a:lumOff val="35000"/>
                  </a:schemeClr>
                </a:solidFill>
              </a:rPr>
              <a:t> attention!</a:t>
            </a:r>
          </a:p>
        </p:txBody>
      </p:sp>
    </p:spTree>
    <p:extLst>
      <p:ext uri="{BB962C8B-B14F-4D97-AF65-F5344CB8AC3E}">
        <p14:creationId xmlns:p14="http://schemas.microsoft.com/office/powerpoint/2010/main" val="271632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custDataLst>
              <p:tags r:id="rId1"/>
            </p:custDataLst>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custDataLst>
              <p:tags r:id="rId2"/>
            </p:custDataLst>
          </p:nvPr>
        </p:nvSpPr>
        <p:spPr>
          <a:xfrm>
            <a:off x="1524000" y="3772686"/>
            <a:ext cx="9144000" cy="1370539"/>
          </a:xfrm>
        </p:spPr>
        <p:txBody>
          <a:bodyPr/>
          <a:lstStyle/>
          <a:p>
            <a:r>
              <a:rPr lang="en-US" dirty="0">
                <a:solidFill>
                  <a:schemeClr val="tx1">
                    <a:lumMod val="75000"/>
                    <a:lumOff val="25000"/>
                  </a:schemeClr>
                </a:solidFill>
              </a:rPr>
              <a:t>Atelier </a:t>
            </a:r>
            <a:r>
              <a:rPr lang="fr-CA" dirty="0">
                <a:solidFill>
                  <a:schemeClr val="tx1">
                    <a:lumMod val="75000"/>
                    <a:lumOff val="25000"/>
                  </a:schemeClr>
                </a:solidFill>
              </a:rPr>
              <a:t>d’introduction </a:t>
            </a:r>
            <a:br>
              <a:rPr lang="fr-CA" dirty="0">
                <a:solidFill>
                  <a:schemeClr val="tx1">
                    <a:lumMod val="75000"/>
                    <a:lumOff val="25000"/>
                  </a:schemeClr>
                </a:solidFill>
              </a:rPr>
            </a:br>
            <a:r>
              <a:rPr lang="fr-CA" dirty="0">
                <a:solidFill>
                  <a:schemeClr val="tx1">
                    <a:lumMod val="75000"/>
                    <a:lumOff val="25000"/>
                  </a:schemeClr>
                </a:solidFill>
              </a:rPr>
              <a:t>pour les élèves</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custDataLst>
              <p:tags r:id="rId3"/>
            </p:custDataLst>
          </p:nvPr>
        </p:nvPicPr>
        <p:blipFill>
          <a:blip r:embed="rId6"/>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191872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custDataLst>
              <p:tags r:id="rId1"/>
            </p:custDataLst>
          </p:nvPr>
        </p:nvSpPr>
        <p:spPr/>
        <p:txBody>
          <a:bodyPr>
            <a:normAutofit/>
          </a:bodyPr>
          <a:lstStyle/>
          <a:p>
            <a:r>
              <a:rPr lang="fr-CA" sz="3200" dirty="0"/>
              <a:t>À la fin de cet atelier d’introduction, tu seras en mesure de…</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2"/>
            </p:custDataLst>
          </p:nvPr>
        </p:nvSpPr>
        <p:spPr/>
        <p:txBody>
          <a:bodyPr/>
          <a:lstStyle/>
          <a:p>
            <a:fld id="{C145B74D-6A0D-CF46-9BFB-933D6D9953E9}" type="slidenum">
              <a:rPr lang="en-US" smtClean="0"/>
              <a:pPr/>
              <a:t>3</a:t>
            </a:fld>
            <a:endParaRPr lang="en-US" dirty="0"/>
          </a:p>
        </p:txBody>
      </p:sp>
      <p:grpSp>
        <p:nvGrpSpPr>
          <p:cNvPr id="20" name="Groupe 19">
            <a:extLst>
              <a:ext uri="{FF2B5EF4-FFF2-40B4-BE49-F238E27FC236}">
                <a16:creationId xmlns:a16="http://schemas.microsoft.com/office/drawing/2014/main" id="{A590870B-EE07-4FA5-BAE2-1D90ED2BCE23}"/>
              </a:ext>
            </a:extLst>
          </p:cNvPr>
          <p:cNvGrpSpPr/>
          <p:nvPr>
            <p:custDataLst>
              <p:tags r:id="rId3"/>
            </p:custDataLst>
          </p:nvPr>
        </p:nvGrpSpPr>
        <p:grpSpPr>
          <a:xfrm>
            <a:off x="925363" y="1865952"/>
            <a:ext cx="7618084" cy="1155734"/>
            <a:chOff x="925363" y="1546829"/>
            <a:chExt cx="7618084" cy="1155734"/>
          </a:xfrm>
        </p:grpSpPr>
        <p:sp>
          <p:nvSpPr>
            <p:cNvPr id="21" name="Rectangle à coins arrondis 11">
              <a:extLst>
                <a:ext uri="{FF2B5EF4-FFF2-40B4-BE49-F238E27FC236}">
                  <a16:creationId xmlns:a16="http://schemas.microsoft.com/office/drawing/2014/main" id="{F57E2AA2-EA4D-440E-A4B8-960C1D1C113B}"/>
                </a:ext>
              </a:extLst>
            </p:cNvPr>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mj-lt"/>
              </a:endParaRPr>
            </a:p>
          </p:txBody>
        </p:sp>
        <p:sp>
          <p:nvSpPr>
            <p:cNvPr id="22" name="Ellipse 21">
              <a:extLst>
                <a:ext uri="{FF2B5EF4-FFF2-40B4-BE49-F238E27FC236}">
                  <a16:creationId xmlns:a16="http://schemas.microsoft.com/office/drawing/2014/main" id="{46071192-A0D0-470A-92E7-7C51F9422D0D}"/>
                </a:ext>
              </a:extLst>
            </p:cNvPr>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mj-lt"/>
              </a:endParaRPr>
            </a:p>
          </p:txBody>
        </p:sp>
        <p:pic>
          <p:nvPicPr>
            <p:cNvPr id="23" name="Image 22">
              <a:extLst>
                <a:ext uri="{FF2B5EF4-FFF2-40B4-BE49-F238E27FC236}">
                  <a16:creationId xmlns:a16="http://schemas.microsoft.com/office/drawing/2014/main" id="{57DB02F4-6E46-405C-A4B1-FAE05616DA87}"/>
                </a:ext>
              </a:extLst>
            </p:cNvPr>
            <p:cNvPicPr>
              <a:picLocks noChangeAspect="1"/>
            </p:cNvPicPr>
            <p:nvPr/>
          </p:nvPicPr>
          <p:blipFill>
            <a:blip r:embed="rId8">
              <a:extLst>
                <a:ext uri="{BEBA8EAE-BF5A-486C-A8C5-ECC9F3942E4B}">
                  <a14:imgProps xmlns:a14="http://schemas.microsoft.com/office/drawing/2010/main">
                    <a14:imgLayer r:embed="rId9">
                      <a14:imgEffect>
                        <a14:saturation sat="200000"/>
                      </a14:imgEffect>
                    </a14:imgLayer>
                  </a14:imgProps>
                </a:ext>
              </a:extLst>
            </a:blip>
            <a:stretch>
              <a:fillRect/>
            </a:stretch>
          </p:blipFill>
          <p:spPr>
            <a:xfrm>
              <a:off x="925363" y="1546829"/>
              <a:ext cx="1155734" cy="1155734"/>
            </a:xfrm>
            <a:prstGeom prst="rect">
              <a:avLst/>
            </a:prstGeom>
          </p:spPr>
        </p:pic>
        <p:sp>
          <p:nvSpPr>
            <p:cNvPr id="24" name="ZoneTexte 23">
              <a:extLst>
                <a:ext uri="{FF2B5EF4-FFF2-40B4-BE49-F238E27FC236}">
                  <a16:creationId xmlns:a16="http://schemas.microsoft.com/office/drawing/2014/main" id="{5909792E-BEB9-4768-A84F-A19132E96177}"/>
                </a:ext>
              </a:extLst>
            </p:cNvPr>
            <p:cNvSpPr txBox="1"/>
            <p:nvPr/>
          </p:nvSpPr>
          <p:spPr>
            <a:xfrm>
              <a:off x="1655630" y="1684250"/>
              <a:ext cx="6887817" cy="954107"/>
            </a:xfrm>
            <a:prstGeom prst="rect">
              <a:avLst/>
            </a:prstGeom>
            <a:noFill/>
          </p:spPr>
          <p:txBody>
            <a:bodyPr wrap="square" rtlCol="0">
              <a:spAutoFit/>
            </a:bodyPr>
            <a:lstStyle/>
            <a:p>
              <a:pPr marL="533400">
                <a:tabLst>
                  <a:tab pos="622300" algn="l"/>
                </a:tabLst>
              </a:pPr>
              <a:r>
                <a:rPr lang="fr-FR" sz="2800" dirty="0">
                  <a:solidFill>
                    <a:schemeClr val="tx1">
                      <a:lumMod val="85000"/>
                      <a:lumOff val="15000"/>
                    </a:schemeClr>
                  </a:solidFill>
                  <a:latin typeface="+mj-lt"/>
                </a:rPr>
                <a:t>saisir à quoi sert le </a:t>
              </a:r>
            </a:p>
            <a:p>
              <a:pPr marL="533400">
                <a:tabLst>
                  <a:tab pos="622300" algn="l"/>
                </a:tabLst>
              </a:pPr>
              <a:r>
                <a:rPr lang="fr-FR" sz="2800" dirty="0">
                  <a:solidFill>
                    <a:schemeClr val="tx1">
                      <a:lumMod val="85000"/>
                      <a:lumOff val="15000"/>
                    </a:schemeClr>
                  </a:solidFill>
                  <a:latin typeface="+mj-lt"/>
                </a:rPr>
                <a:t>programme HORS-PISTE</a:t>
              </a:r>
              <a:endParaRPr lang="fr-FR" sz="2800" dirty="0">
                <a:latin typeface="+mj-lt"/>
              </a:endParaRPr>
            </a:p>
          </p:txBody>
        </p:sp>
      </p:grpSp>
      <p:grpSp>
        <p:nvGrpSpPr>
          <p:cNvPr id="25" name="Groupe 24">
            <a:extLst>
              <a:ext uri="{FF2B5EF4-FFF2-40B4-BE49-F238E27FC236}">
                <a16:creationId xmlns:a16="http://schemas.microsoft.com/office/drawing/2014/main" id="{C0419A9B-0B51-4E45-AE34-5B0B80F05C2E}"/>
              </a:ext>
            </a:extLst>
          </p:cNvPr>
          <p:cNvGrpSpPr/>
          <p:nvPr>
            <p:custDataLst>
              <p:tags r:id="rId4"/>
            </p:custDataLst>
          </p:nvPr>
        </p:nvGrpSpPr>
        <p:grpSpPr>
          <a:xfrm>
            <a:off x="2234789" y="3344930"/>
            <a:ext cx="7592684" cy="1155734"/>
            <a:chOff x="925363" y="1546829"/>
            <a:chExt cx="7592684" cy="1155734"/>
          </a:xfrm>
        </p:grpSpPr>
        <p:sp>
          <p:nvSpPr>
            <p:cNvPr id="26" name="Rectangle à coins arrondis 22">
              <a:extLst>
                <a:ext uri="{FF2B5EF4-FFF2-40B4-BE49-F238E27FC236}">
                  <a16:creationId xmlns:a16="http://schemas.microsoft.com/office/drawing/2014/main" id="{8AA5585D-DBC1-48CC-8E10-FF60A9EC9A94}"/>
                </a:ext>
              </a:extLst>
            </p:cNvPr>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mj-lt"/>
              </a:endParaRPr>
            </a:p>
          </p:txBody>
        </p:sp>
        <p:sp>
          <p:nvSpPr>
            <p:cNvPr id="27" name="Ellipse 26">
              <a:extLst>
                <a:ext uri="{FF2B5EF4-FFF2-40B4-BE49-F238E27FC236}">
                  <a16:creationId xmlns:a16="http://schemas.microsoft.com/office/drawing/2014/main" id="{603E22EE-D8C3-44C5-9158-7065C0F85A11}"/>
                </a:ext>
              </a:extLst>
            </p:cNvPr>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mj-lt"/>
              </a:endParaRPr>
            </a:p>
          </p:txBody>
        </p:sp>
        <p:pic>
          <p:nvPicPr>
            <p:cNvPr id="28" name="Image 27">
              <a:extLst>
                <a:ext uri="{FF2B5EF4-FFF2-40B4-BE49-F238E27FC236}">
                  <a16:creationId xmlns:a16="http://schemas.microsoft.com/office/drawing/2014/main" id="{60814494-2A5D-4FA2-A157-67F70F66FD79}"/>
                </a:ext>
              </a:extLst>
            </p:cNvPr>
            <p:cNvPicPr>
              <a:picLocks noChangeAspect="1"/>
            </p:cNvPicPr>
            <p:nvPr/>
          </p:nvPicPr>
          <p:blipFill>
            <a:blip r:embed="rId8">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925363" y="1546829"/>
              <a:ext cx="1155734" cy="1155734"/>
            </a:xfrm>
            <a:prstGeom prst="rect">
              <a:avLst/>
            </a:prstGeom>
          </p:spPr>
        </p:pic>
        <p:sp>
          <p:nvSpPr>
            <p:cNvPr id="29" name="ZoneTexte 28">
              <a:extLst>
                <a:ext uri="{FF2B5EF4-FFF2-40B4-BE49-F238E27FC236}">
                  <a16:creationId xmlns:a16="http://schemas.microsoft.com/office/drawing/2014/main" id="{B6E019EC-4A67-4B45-B969-E6ED7A08145B}"/>
                </a:ext>
              </a:extLst>
            </p:cNvPr>
            <p:cNvSpPr txBox="1"/>
            <p:nvPr/>
          </p:nvSpPr>
          <p:spPr>
            <a:xfrm>
              <a:off x="1630230" y="1683698"/>
              <a:ext cx="6887817" cy="954107"/>
            </a:xfrm>
            <a:prstGeom prst="rect">
              <a:avLst/>
            </a:prstGeom>
            <a:noFill/>
          </p:spPr>
          <p:txBody>
            <a:bodyPr wrap="square" rtlCol="0">
              <a:spAutoFit/>
            </a:bodyPr>
            <a:lstStyle/>
            <a:p>
              <a:pPr marL="622300"/>
              <a:r>
                <a:rPr lang="fr-FR" sz="2800" dirty="0">
                  <a:latin typeface="+mj-lt"/>
                </a:rPr>
                <a:t>comprendre la philosophie </a:t>
              </a:r>
            </a:p>
            <a:p>
              <a:pPr marL="622300"/>
              <a:r>
                <a:rPr lang="fr-FR" sz="2800" dirty="0">
                  <a:latin typeface="+mj-lt"/>
                </a:rPr>
                <a:t>du programme</a:t>
              </a:r>
            </a:p>
          </p:txBody>
        </p:sp>
      </p:grpSp>
      <p:grpSp>
        <p:nvGrpSpPr>
          <p:cNvPr id="30" name="Groupe 29">
            <a:extLst>
              <a:ext uri="{FF2B5EF4-FFF2-40B4-BE49-F238E27FC236}">
                <a16:creationId xmlns:a16="http://schemas.microsoft.com/office/drawing/2014/main" id="{8E5012BA-0F3C-4533-8D29-E9FCA4D83CB7}"/>
              </a:ext>
            </a:extLst>
          </p:cNvPr>
          <p:cNvGrpSpPr/>
          <p:nvPr>
            <p:custDataLst>
              <p:tags r:id="rId5"/>
            </p:custDataLst>
          </p:nvPr>
        </p:nvGrpSpPr>
        <p:grpSpPr>
          <a:xfrm>
            <a:off x="3645934" y="4699034"/>
            <a:ext cx="7465684" cy="1155734"/>
            <a:chOff x="925363" y="1546829"/>
            <a:chExt cx="7465684" cy="1155734"/>
          </a:xfrm>
        </p:grpSpPr>
        <p:sp>
          <p:nvSpPr>
            <p:cNvPr id="31" name="Rectangle à coins arrondis 27">
              <a:extLst>
                <a:ext uri="{FF2B5EF4-FFF2-40B4-BE49-F238E27FC236}">
                  <a16:creationId xmlns:a16="http://schemas.microsoft.com/office/drawing/2014/main" id="{32A17F59-B631-4A92-8056-1B2D521CBBC1}"/>
                </a:ext>
              </a:extLst>
            </p:cNvPr>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mj-lt"/>
              </a:endParaRPr>
            </a:p>
          </p:txBody>
        </p:sp>
        <p:sp>
          <p:nvSpPr>
            <p:cNvPr id="32" name="Ellipse 31">
              <a:extLst>
                <a:ext uri="{FF2B5EF4-FFF2-40B4-BE49-F238E27FC236}">
                  <a16:creationId xmlns:a16="http://schemas.microsoft.com/office/drawing/2014/main" id="{9509B0FC-D6DF-4F4B-B6F5-BC303FBCCE4C}"/>
                </a:ext>
              </a:extLst>
            </p:cNvPr>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mj-lt"/>
              </a:endParaRPr>
            </a:p>
          </p:txBody>
        </p:sp>
        <p:pic>
          <p:nvPicPr>
            <p:cNvPr id="33" name="Image 32">
              <a:extLst>
                <a:ext uri="{FF2B5EF4-FFF2-40B4-BE49-F238E27FC236}">
                  <a16:creationId xmlns:a16="http://schemas.microsoft.com/office/drawing/2014/main" id="{A3D1271C-01DC-424A-8B47-FAF7EC19E96A}"/>
                </a:ext>
              </a:extLst>
            </p:cNvPr>
            <p:cNvPicPr>
              <a:picLocks noChangeAspect="1"/>
            </p:cNvPicPr>
            <p:nvPr/>
          </p:nvPicPr>
          <p:blipFill>
            <a:blip r:embed="rId8">
              <a:extLst>
                <a:ext uri="{BEBA8EAE-BF5A-486C-A8C5-ECC9F3942E4B}">
                  <a14:imgProps xmlns:a14="http://schemas.microsoft.com/office/drawing/2010/main">
                    <a14:imgLayer r:embed="rId11">
                      <a14:imgEffect>
                        <a14:saturation sat="200000"/>
                      </a14:imgEffect>
                    </a14:imgLayer>
                  </a14:imgProps>
                </a:ext>
              </a:extLst>
            </a:blip>
            <a:stretch>
              <a:fillRect/>
            </a:stretch>
          </p:blipFill>
          <p:spPr>
            <a:xfrm>
              <a:off x="925363" y="1546829"/>
              <a:ext cx="1155734" cy="1155734"/>
            </a:xfrm>
            <a:prstGeom prst="rect">
              <a:avLst/>
            </a:prstGeom>
          </p:spPr>
        </p:pic>
        <p:sp>
          <p:nvSpPr>
            <p:cNvPr id="34" name="ZoneTexte 33">
              <a:extLst>
                <a:ext uri="{FF2B5EF4-FFF2-40B4-BE49-F238E27FC236}">
                  <a16:creationId xmlns:a16="http://schemas.microsoft.com/office/drawing/2014/main" id="{E7C4D1B8-4B2A-4945-AA3E-B0EE7D0F5457}"/>
                </a:ext>
              </a:extLst>
            </p:cNvPr>
            <p:cNvSpPr txBox="1"/>
            <p:nvPr/>
          </p:nvSpPr>
          <p:spPr>
            <a:xfrm>
              <a:off x="2081097" y="1651670"/>
              <a:ext cx="6309950" cy="954107"/>
            </a:xfrm>
            <a:prstGeom prst="rect">
              <a:avLst/>
            </a:prstGeom>
            <a:noFill/>
          </p:spPr>
          <p:txBody>
            <a:bodyPr wrap="square" rtlCol="0">
              <a:spAutoFit/>
            </a:bodyPr>
            <a:lstStyle/>
            <a:p>
              <a:pPr marL="266700"/>
              <a:r>
                <a:rPr lang="fr-FR" sz="2800" dirty="0">
                  <a:latin typeface="+mj-lt"/>
                </a:rPr>
                <a:t>mieux comprendre ce qu’est</a:t>
              </a:r>
            </a:p>
            <a:p>
              <a:pPr marL="266700"/>
              <a:r>
                <a:rPr lang="fr-FR" sz="2800" dirty="0">
                  <a:latin typeface="+mj-lt"/>
                </a:rPr>
                <a:t>la pleine conscience</a:t>
              </a:r>
            </a:p>
          </p:txBody>
        </p:sp>
      </p:grpSp>
    </p:spTree>
    <p:extLst>
      <p:ext uri="{BB962C8B-B14F-4D97-AF65-F5344CB8AC3E}">
        <p14:creationId xmlns:p14="http://schemas.microsoft.com/office/powerpoint/2010/main" val="133696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406CE5C-D81E-D448-88E0-07F635DE3482}"/>
              </a:ext>
            </a:extLst>
          </p:cNvPr>
          <p:cNvPicPr>
            <a:picLocks noChangeAspect="1"/>
          </p:cNvPicPr>
          <p:nvPr>
            <p:custDataLst>
              <p:tags r:id="rId1"/>
            </p:custDataLst>
          </p:nvPr>
        </p:nvPicPr>
        <p:blipFill>
          <a:blip r:embed="rId12">
            <a:alphaModFix amt="70000"/>
          </a:blip>
          <a:stretch>
            <a:fillRect/>
          </a:stretch>
        </p:blipFill>
        <p:spPr>
          <a:xfrm>
            <a:off x="4670997" y="1909755"/>
            <a:ext cx="6355517" cy="2677490"/>
          </a:xfrm>
          <a:prstGeom prst="rect">
            <a:avLst/>
          </a:prstGeom>
          <a:solidFill>
            <a:schemeClr val="bg1"/>
          </a:solidFill>
        </p:spPr>
      </p:pic>
      <p:sp>
        <p:nvSpPr>
          <p:cNvPr id="2" name="Title 1">
            <a:extLst>
              <a:ext uri="{FF2B5EF4-FFF2-40B4-BE49-F238E27FC236}">
                <a16:creationId xmlns:a16="http://schemas.microsoft.com/office/drawing/2014/main" id="{102C6C2D-A51B-444B-A764-AE4DEB17B714}"/>
              </a:ext>
            </a:extLst>
          </p:cNvPr>
          <p:cNvSpPr>
            <a:spLocks noGrp="1"/>
          </p:cNvSpPr>
          <p:nvPr>
            <p:ph type="title"/>
            <p:custDataLst>
              <p:tags r:id="rId2"/>
            </p:custDataLst>
          </p:nvPr>
        </p:nvSpPr>
        <p:spPr>
          <a:xfrm>
            <a:off x="666750" y="406585"/>
            <a:ext cx="10687050" cy="1325563"/>
          </a:xfrm>
        </p:spPr>
        <p:txBody>
          <a:bodyPr>
            <a:normAutofit/>
          </a:bodyPr>
          <a:lstStyle/>
          <a:p>
            <a:r>
              <a:rPr lang="en-US" sz="3600" spc="50" dirty="0"/>
              <a:t>L’ADOLESCENCE EST UNE PÉRIODE DE : </a:t>
            </a:r>
          </a:p>
        </p:txBody>
      </p:sp>
      <p:sp>
        <p:nvSpPr>
          <p:cNvPr id="3" name="Content Placeholder 2">
            <a:extLst>
              <a:ext uri="{FF2B5EF4-FFF2-40B4-BE49-F238E27FC236}">
                <a16:creationId xmlns:a16="http://schemas.microsoft.com/office/drawing/2014/main" id="{018E4A7E-25F1-E74E-9704-ED77AC898B5D}"/>
              </a:ext>
            </a:extLst>
          </p:cNvPr>
          <p:cNvSpPr>
            <a:spLocks noGrp="1"/>
          </p:cNvSpPr>
          <p:nvPr>
            <p:ph idx="1"/>
            <p:custDataLst>
              <p:tags r:id="rId3"/>
            </p:custDataLst>
          </p:nvPr>
        </p:nvSpPr>
        <p:spPr>
          <a:xfrm>
            <a:off x="678617" y="1600775"/>
            <a:ext cx="10675183" cy="1325563"/>
          </a:xfrm>
        </p:spPr>
        <p:txBody>
          <a:bodyPr>
            <a:normAutofit fontScale="92500" lnSpcReduction="10000"/>
          </a:bodyPr>
          <a:lstStyle/>
          <a:p>
            <a:pPr marL="444500" indent="-444500">
              <a:buFont typeface="Wingdings" pitchFamily="2" charset="2"/>
              <a:buChar char="ü"/>
            </a:pPr>
            <a:r>
              <a:rPr lang="fr-CA" dirty="0">
                <a:solidFill>
                  <a:schemeClr val="tx1">
                    <a:lumMod val="65000"/>
                    <a:lumOff val="35000"/>
                  </a:schemeClr>
                </a:solidFill>
              </a:rPr>
              <a:t>changements physiques et psychologiques importants;</a:t>
            </a:r>
          </a:p>
          <a:p>
            <a:pPr marL="444500" indent="-444500">
              <a:buFont typeface="Wingdings" pitchFamily="2" charset="2"/>
              <a:buChar char="ü"/>
            </a:pPr>
            <a:r>
              <a:rPr lang="fr-CA" dirty="0">
                <a:solidFill>
                  <a:schemeClr val="tx1">
                    <a:lumMod val="65000"/>
                    <a:lumOff val="35000"/>
                  </a:schemeClr>
                </a:solidFill>
              </a:rPr>
              <a:t>belles découvertes;</a:t>
            </a:r>
          </a:p>
          <a:p>
            <a:pPr marL="444500" indent="-444500">
              <a:buFont typeface="Wingdings" pitchFamily="2" charset="2"/>
              <a:buChar char="ü"/>
            </a:pPr>
            <a:r>
              <a:rPr lang="fr-CA" dirty="0">
                <a:solidFill>
                  <a:schemeClr val="tx1">
                    <a:lumMod val="65000"/>
                    <a:lumOff val="35000"/>
                  </a:schemeClr>
                </a:solidFill>
              </a:rPr>
              <a:t>grands défis personnels.</a:t>
            </a: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4"/>
            </p:custDataLst>
          </p:nvPr>
        </p:nvSpPr>
        <p:spPr/>
        <p:txBody>
          <a:bodyPr/>
          <a:lstStyle/>
          <a:p>
            <a:fld id="{C145B74D-6A0D-CF46-9BFB-933D6D9953E9}" type="slidenum">
              <a:rPr lang="en-US" smtClean="0"/>
              <a:pPr/>
              <a:t>4</a:t>
            </a:fld>
            <a:endParaRPr lang="en-US" dirty="0"/>
          </a:p>
        </p:txBody>
      </p:sp>
      <p:sp>
        <p:nvSpPr>
          <p:cNvPr id="6" name="Title 1">
            <a:extLst>
              <a:ext uri="{FF2B5EF4-FFF2-40B4-BE49-F238E27FC236}">
                <a16:creationId xmlns:a16="http://schemas.microsoft.com/office/drawing/2014/main" id="{448C0A13-1866-E042-AF22-4C9723078F15}"/>
              </a:ext>
            </a:extLst>
          </p:cNvPr>
          <p:cNvSpPr txBox="1">
            <a:spLocks/>
          </p:cNvSpPr>
          <p:nvPr>
            <p:custDataLst>
              <p:tags r:id="rId5"/>
            </p:custDataLst>
          </p:nvPr>
        </p:nvSpPr>
        <p:spPr>
          <a:xfrm>
            <a:off x="4441458" y="2989655"/>
            <a:ext cx="65273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tabLst>
                <a:tab pos="1346200" algn="l"/>
              </a:tabLst>
            </a:pPr>
            <a:r>
              <a:rPr lang="en-US" sz="3200" dirty="0"/>
              <a:t>	</a:t>
            </a:r>
            <a:r>
              <a:rPr lang="fr-CA" sz="3200" dirty="0"/>
              <a:t>C’est un peu comme </a:t>
            </a:r>
          </a:p>
          <a:p>
            <a:pPr algn="r"/>
            <a:r>
              <a:rPr lang="fr-CA" sz="3200" dirty="0"/>
              <a:t>gravir une montagne</a:t>
            </a:r>
            <a:r>
              <a:rPr lang="en-US" sz="3200" dirty="0"/>
              <a:t>… </a:t>
            </a:r>
          </a:p>
        </p:txBody>
      </p:sp>
      <p:sp>
        <p:nvSpPr>
          <p:cNvPr id="7" name="Content Placeholder 2">
            <a:extLst>
              <a:ext uri="{FF2B5EF4-FFF2-40B4-BE49-F238E27FC236}">
                <a16:creationId xmlns:a16="http://schemas.microsoft.com/office/drawing/2014/main" id="{C47095D1-953F-6B48-AF74-4BC4C2A91A13}"/>
              </a:ext>
            </a:extLst>
          </p:cNvPr>
          <p:cNvSpPr txBox="1">
            <a:spLocks/>
          </p:cNvSpPr>
          <p:nvPr>
            <p:custDataLst>
              <p:tags r:id="rId6"/>
            </p:custDataLst>
          </p:nvPr>
        </p:nvSpPr>
        <p:spPr>
          <a:xfrm>
            <a:off x="2221977" y="4078420"/>
            <a:ext cx="9531351" cy="1325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500" dirty="0">
                <a:solidFill>
                  <a:schemeClr val="tx1">
                    <a:lumMod val="65000"/>
                    <a:lumOff val="35000"/>
                  </a:schemeClr>
                </a:solidFill>
              </a:rPr>
              <a:t> Pourquoi, selon toi? </a:t>
            </a:r>
          </a:p>
          <a:p>
            <a:pPr marL="0" indent="0">
              <a:buNone/>
            </a:pPr>
            <a:r>
              <a:rPr lang="fr-CA" sz="2500" dirty="0">
                <a:solidFill>
                  <a:schemeClr val="tx1">
                    <a:lumMod val="65000"/>
                    <a:lumOff val="35000"/>
                  </a:schemeClr>
                </a:solidFill>
              </a:rPr>
              <a:t> Quels sont les défis que tu as à relever dans ton parcours? </a:t>
            </a:r>
          </a:p>
          <a:p>
            <a:pPr marL="0" indent="0">
              <a:buNone/>
            </a:pPr>
            <a:r>
              <a:rPr lang="fr-CA" sz="2500" dirty="0">
                <a:solidFill>
                  <a:schemeClr val="tx1">
                    <a:lumMod val="65000"/>
                    <a:lumOff val="35000"/>
                  </a:schemeClr>
                </a:solidFill>
              </a:rPr>
              <a:t> Vis-tu parfois du stress ou de l’inquiétude par rapport à ton </a:t>
            </a:r>
          </a:p>
          <a:p>
            <a:pPr marL="0" indent="0">
              <a:buNone/>
            </a:pPr>
            <a:r>
              <a:rPr lang="fr-CA" sz="2500" dirty="0">
                <a:solidFill>
                  <a:schemeClr val="tx1">
                    <a:lumMod val="65000"/>
                    <a:lumOff val="35000"/>
                  </a:schemeClr>
                </a:solidFill>
              </a:rPr>
              <a:t> cheminement?</a:t>
            </a:r>
          </a:p>
        </p:txBody>
      </p:sp>
      <p:sp>
        <p:nvSpPr>
          <p:cNvPr id="8" name="Ellipse 7">
            <a:extLst>
              <a:ext uri="{FF2B5EF4-FFF2-40B4-BE49-F238E27FC236}">
                <a16:creationId xmlns:a16="http://schemas.microsoft.com/office/drawing/2014/main" id="{67467DF6-8EA6-AC44-B360-C7413DEF53C8}"/>
              </a:ext>
            </a:extLst>
          </p:cNvPr>
          <p:cNvSpPr/>
          <p:nvPr>
            <p:custDataLst>
              <p:tags r:id="rId7"/>
            </p:custDataLst>
          </p:nvPr>
        </p:nvSpPr>
        <p:spPr>
          <a:xfrm>
            <a:off x="1745729" y="4054000"/>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1</a:t>
            </a:r>
          </a:p>
        </p:txBody>
      </p:sp>
      <p:sp>
        <p:nvSpPr>
          <p:cNvPr id="11" name="Ellipse 10">
            <a:extLst>
              <a:ext uri="{FF2B5EF4-FFF2-40B4-BE49-F238E27FC236}">
                <a16:creationId xmlns:a16="http://schemas.microsoft.com/office/drawing/2014/main" id="{7009A38E-E81F-5D46-9D29-E318EF474956}"/>
              </a:ext>
            </a:extLst>
          </p:cNvPr>
          <p:cNvSpPr/>
          <p:nvPr>
            <p:custDataLst>
              <p:tags r:id="rId8"/>
            </p:custDataLst>
          </p:nvPr>
        </p:nvSpPr>
        <p:spPr>
          <a:xfrm>
            <a:off x="1726678" y="4603829"/>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2</a:t>
            </a:r>
          </a:p>
        </p:txBody>
      </p:sp>
      <p:sp>
        <p:nvSpPr>
          <p:cNvPr id="14" name="Ellipse 13">
            <a:extLst>
              <a:ext uri="{FF2B5EF4-FFF2-40B4-BE49-F238E27FC236}">
                <a16:creationId xmlns:a16="http://schemas.microsoft.com/office/drawing/2014/main" id="{437E8E61-1D38-F941-A6A8-62609BF6B789}"/>
              </a:ext>
            </a:extLst>
          </p:cNvPr>
          <p:cNvSpPr/>
          <p:nvPr>
            <p:custDataLst>
              <p:tags r:id="rId9"/>
            </p:custDataLst>
          </p:nvPr>
        </p:nvSpPr>
        <p:spPr>
          <a:xfrm>
            <a:off x="1726678" y="5115705"/>
            <a:ext cx="438150" cy="422897"/>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3</a:t>
            </a:r>
          </a:p>
        </p:txBody>
      </p:sp>
    </p:spTree>
    <p:extLst>
      <p:ext uri="{BB962C8B-B14F-4D97-AF65-F5344CB8AC3E}">
        <p14:creationId xmlns:p14="http://schemas.microsoft.com/office/powerpoint/2010/main" val="352972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136525"/>
            <a:ext cx="10515600" cy="1325563"/>
          </a:xfrm>
        </p:spPr>
        <p:txBody>
          <a:bodyPr/>
          <a:lstStyle/>
          <a:p>
            <a:r>
              <a:rPr lang="fr-CA" dirty="0"/>
              <a:t>Le programme HORS-PISTE</a:t>
            </a:r>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838200" y="1592015"/>
            <a:ext cx="10097589" cy="4351338"/>
          </a:xfrm>
        </p:spPr>
        <p:txBody>
          <a:bodyPr>
            <a:normAutofit/>
          </a:bodyPr>
          <a:lstStyle/>
          <a:p>
            <a:pPr marL="0" indent="0" algn="ctr">
              <a:buNone/>
            </a:pPr>
            <a:r>
              <a:rPr lang="fr-CA" sz="3600" b="1" dirty="0">
                <a:solidFill>
                  <a:schemeClr val="tx1">
                    <a:lumMod val="65000"/>
                    <a:lumOff val="35000"/>
                  </a:schemeClr>
                </a:solidFill>
              </a:rPr>
              <a:t>C’est quoi? </a:t>
            </a:r>
          </a:p>
          <a:p>
            <a:pPr marL="444500" indent="-444500" algn="ctr">
              <a:buNone/>
            </a:pPr>
            <a:endParaRPr lang="en-US" sz="200" b="1" dirty="0">
              <a:solidFill>
                <a:schemeClr val="tx1">
                  <a:lumMod val="65000"/>
                  <a:lumOff val="35000"/>
                </a:schemeClr>
              </a:solidFill>
            </a:endParaRPr>
          </a:p>
          <a:p>
            <a:pPr marL="444500" indent="-444500">
              <a:buFont typeface="Wingdings" panose="05000000000000000000" pitchFamily="2" charset="2"/>
              <a:buChar char="ü"/>
            </a:pPr>
            <a:r>
              <a:rPr lang="fr-FR" dirty="0">
                <a:solidFill>
                  <a:schemeClr val="tx1">
                    <a:lumMod val="65000"/>
                    <a:lumOff val="35000"/>
                  </a:schemeClr>
                </a:solidFill>
              </a:rPr>
              <a:t> 10 ateliers (5 par année) </a:t>
            </a:r>
          </a:p>
          <a:p>
            <a:pPr marL="444500" lvl="1" indent="-444500">
              <a:buNone/>
            </a:pPr>
            <a:endParaRPr lang="fr-FR" sz="1000" dirty="0">
              <a:solidFill>
                <a:schemeClr val="tx1">
                  <a:lumMod val="65000"/>
                  <a:lumOff val="35000"/>
                </a:schemeClr>
              </a:solidFill>
            </a:endParaRPr>
          </a:p>
          <a:p>
            <a:pPr marL="444500" indent="-444500">
              <a:spcBef>
                <a:spcPts val="600"/>
              </a:spcBef>
              <a:buFont typeface="Wingdings" panose="05000000000000000000" pitchFamily="2" charset="2"/>
              <a:buChar char="ü"/>
            </a:pPr>
            <a:r>
              <a:rPr lang="fr-FR" dirty="0">
                <a:solidFill>
                  <a:schemeClr val="tx1">
                    <a:lumMod val="65000"/>
                    <a:lumOff val="35000"/>
                  </a:schemeClr>
                </a:solidFill>
              </a:rPr>
              <a:t> Au cours de l’automne </a:t>
            </a:r>
          </a:p>
          <a:p>
            <a:pPr marL="444500" indent="-444500">
              <a:buNone/>
            </a:pPr>
            <a:endParaRPr lang="fr-FR" sz="1000" dirty="0">
              <a:solidFill>
                <a:schemeClr val="tx1">
                  <a:lumMod val="65000"/>
                  <a:lumOff val="35000"/>
                </a:schemeClr>
              </a:solidFill>
            </a:endParaRPr>
          </a:p>
          <a:p>
            <a:pPr marL="444500" indent="-444500">
              <a:buFont typeface="Wingdings" panose="05000000000000000000" pitchFamily="2" charset="2"/>
              <a:buChar char="ü"/>
            </a:pPr>
            <a:r>
              <a:rPr lang="fr-FR" dirty="0">
                <a:solidFill>
                  <a:schemeClr val="tx1">
                    <a:lumMod val="65000"/>
                    <a:lumOff val="35000"/>
                  </a:schemeClr>
                </a:solidFill>
              </a:rPr>
              <a:t> Sur les heures de classe </a:t>
            </a:r>
          </a:p>
          <a:p>
            <a:pPr marL="444500" indent="-444500">
              <a:buNone/>
            </a:pPr>
            <a:endParaRPr lang="fr-FR" sz="1000" dirty="0">
              <a:solidFill>
                <a:schemeClr val="tx1">
                  <a:lumMod val="65000"/>
                  <a:lumOff val="35000"/>
                </a:schemeClr>
              </a:solidFill>
            </a:endParaRPr>
          </a:p>
          <a:p>
            <a:pPr marL="444500" indent="-444500">
              <a:buFont typeface="Wingdings" panose="05000000000000000000" pitchFamily="2" charset="2"/>
              <a:buChar char="ü"/>
            </a:pPr>
            <a:r>
              <a:rPr lang="fr-FR" dirty="0">
                <a:solidFill>
                  <a:schemeClr val="tx1">
                    <a:lumMod val="65000"/>
                    <a:lumOff val="35000"/>
                  </a:schemeClr>
                </a:solidFill>
              </a:rPr>
              <a:t> Animés par des membres de l’équipe-école</a:t>
            </a: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pPr/>
              <a:t>5</a:t>
            </a:fld>
            <a:endParaRPr lang="en-US" dirty="0"/>
          </a:p>
        </p:txBody>
      </p:sp>
      <p:pic>
        <p:nvPicPr>
          <p:cNvPr id="9" name="Image 8">
            <a:extLst>
              <a:ext uri="{FF2B5EF4-FFF2-40B4-BE49-F238E27FC236}">
                <a16:creationId xmlns:a16="http://schemas.microsoft.com/office/drawing/2014/main" id="{954A2416-8BCD-4731-B0B3-C42ED007EFB6}"/>
              </a:ext>
            </a:extLst>
          </p:cNvPr>
          <p:cNvPicPr>
            <a:picLocks noChangeAspect="1"/>
          </p:cNvPicPr>
          <p:nvPr/>
        </p:nvPicPr>
        <p:blipFill>
          <a:blip r:embed="rId6"/>
          <a:stretch>
            <a:fillRect/>
          </a:stretch>
        </p:blipFill>
        <p:spPr>
          <a:xfrm flipH="1">
            <a:off x="8610600" y="1462088"/>
            <a:ext cx="2283239" cy="4611193"/>
          </a:xfrm>
          <a:prstGeom prst="rect">
            <a:avLst/>
          </a:prstGeom>
        </p:spPr>
      </p:pic>
    </p:spTree>
    <p:extLst>
      <p:ext uri="{BB962C8B-B14F-4D97-AF65-F5344CB8AC3E}">
        <p14:creationId xmlns:p14="http://schemas.microsoft.com/office/powerpoint/2010/main" val="522905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664B0-8AA2-45A7-96BE-8BA42F68E036}"/>
              </a:ext>
            </a:extLst>
          </p:cNvPr>
          <p:cNvSpPr>
            <a:spLocks noGrp="1"/>
          </p:cNvSpPr>
          <p:nvPr>
            <p:ph type="title"/>
          </p:nvPr>
        </p:nvSpPr>
        <p:spPr/>
        <p:txBody>
          <a:bodyPr/>
          <a:lstStyle/>
          <a:p>
            <a:pPr algn="ctr"/>
            <a:r>
              <a:rPr lang="fr-CA" dirty="0"/>
              <a:t>Capsule d’introduction </a:t>
            </a:r>
          </a:p>
        </p:txBody>
      </p:sp>
      <p:sp>
        <p:nvSpPr>
          <p:cNvPr id="5" name="Espace réservé du numéro de diapositive 4">
            <a:extLst>
              <a:ext uri="{FF2B5EF4-FFF2-40B4-BE49-F238E27FC236}">
                <a16:creationId xmlns:a16="http://schemas.microsoft.com/office/drawing/2014/main" id="{ABF0D8F3-1B30-41DB-B259-D4DCFF72FCD5}"/>
              </a:ext>
            </a:extLst>
          </p:cNvPr>
          <p:cNvSpPr>
            <a:spLocks noGrp="1"/>
          </p:cNvSpPr>
          <p:nvPr>
            <p:ph type="sldNum" sz="quarter" idx="12"/>
          </p:nvPr>
        </p:nvSpPr>
        <p:spPr/>
        <p:txBody>
          <a:bodyPr/>
          <a:lstStyle/>
          <a:p>
            <a:fld id="{C145B74D-6A0D-CF46-9BFB-933D6D9953E9}" type="slidenum">
              <a:rPr lang="en-US" smtClean="0"/>
              <a:pPr/>
              <a:t>6</a:t>
            </a:fld>
            <a:endParaRPr lang="en-US" dirty="0"/>
          </a:p>
        </p:txBody>
      </p:sp>
      <p:pic>
        <p:nvPicPr>
          <p:cNvPr id="8" name="Média en ligne 7" title="HORS-PISTE - Exploration : Capsule d'introduction">
            <a:hlinkClick r:id="" action="ppaction://media"/>
            <a:extLst>
              <a:ext uri="{FF2B5EF4-FFF2-40B4-BE49-F238E27FC236}">
                <a16:creationId xmlns:a16="http://schemas.microsoft.com/office/drawing/2014/main" id="{D2EE129A-186C-4534-A05A-DA94F9C33277}"/>
              </a:ext>
            </a:extLst>
          </p:cNvPr>
          <p:cNvPicPr>
            <a:picLocks noRot="1" noChangeAspect="1"/>
          </p:cNvPicPr>
          <p:nvPr>
            <a:videoFile r:link="rId1"/>
          </p:nvPr>
        </p:nvPicPr>
        <p:blipFill>
          <a:blip r:embed="rId3"/>
          <a:stretch>
            <a:fillRect/>
          </a:stretch>
        </p:blipFill>
        <p:spPr>
          <a:xfrm>
            <a:off x="2764726" y="1872557"/>
            <a:ext cx="7014705" cy="3963308"/>
          </a:xfrm>
          <a:prstGeom prst="rect">
            <a:avLst/>
          </a:prstGeom>
        </p:spPr>
      </p:pic>
    </p:spTree>
    <p:extLst>
      <p:ext uri="{BB962C8B-B14F-4D97-AF65-F5344CB8AC3E}">
        <p14:creationId xmlns:p14="http://schemas.microsoft.com/office/powerpoint/2010/main" val="203172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971550" y="300198"/>
            <a:ext cx="10515600" cy="1325563"/>
          </a:xfrm>
        </p:spPr>
        <p:txBody>
          <a:bodyPr>
            <a:normAutofit/>
          </a:bodyPr>
          <a:lstStyle/>
          <a:p>
            <a:pPr algn="r"/>
            <a:r>
              <a:rPr lang="fr-CA" sz="3600" dirty="0"/>
              <a:t>Sortir des sentiers battus…                   oui, mais comment</a:t>
            </a:r>
            <a:r>
              <a:rPr lang="en-US" sz="3600" dirty="0"/>
              <a:t>? </a:t>
            </a:r>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838200" y="1733550"/>
            <a:ext cx="10648950" cy="4351338"/>
          </a:xfrm>
        </p:spPr>
        <p:txBody>
          <a:bodyPr>
            <a:normAutofit/>
          </a:bodyPr>
          <a:lstStyle/>
          <a:p>
            <a:pPr marL="0" indent="0">
              <a:buNone/>
            </a:pPr>
            <a:r>
              <a:rPr lang="fr-CA" sz="3600" b="1" dirty="0">
                <a:solidFill>
                  <a:schemeClr val="tx1">
                    <a:lumMod val="65000"/>
                    <a:lumOff val="35000"/>
                  </a:schemeClr>
                </a:solidFill>
              </a:rPr>
              <a:t>Par des ateliers </a:t>
            </a:r>
            <a:r>
              <a:rPr lang="fr-CA" sz="3600" b="1" dirty="0">
                <a:solidFill>
                  <a:srgbClr val="595959"/>
                </a:solidFill>
              </a:rPr>
              <a:t>axés</a:t>
            </a:r>
            <a:r>
              <a:rPr lang="fr-CA" sz="3600" b="1" dirty="0">
                <a:solidFill>
                  <a:schemeClr val="tx1">
                    <a:lumMod val="65000"/>
                    <a:lumOff val="35000"/>
                  </a:schemeClr>
                </a:solidFill>
              </a:rPr>
              <a:t> sur ta participation active</a:t>
            </a:r>
          </a:p>
          <a:p>
            <a:pPr marL="0" indent="0" algn="ctr">
              <a:buNone/>
            </a:pPr>
            <a:endParaRPr lang="fr-CA" sz="1400" b="1" dirty="0">
              <a:solidFill>
                <a:schemeClr val="tx1">
                  <a:lumMod val="65000"/>
                  <a:lumOff val="35000"/>
                </a:schemeClr>
              </a:solidFill>
            </a:endParaRPr>
          </a:p>
          <a:p>
            <a:pPr marL="285750" indent="-285750">
              <a:buFont typeface="Wingdings" panose="05000000000000000000" pitchFamily="2" charset="2"/>
              <a:buChar char="ü"/>
              <a:tabLst>
                <a:tab pos="533400" algn="l"/>
              </a:tabLst>
            </a:pPr>
            <a:r>
              <a:rPr lang="fr-FR" dirty="0">
                <a:solidFill>
                  <a:schemeClr val="tx1">
                    <a:lumMod val="65000"/>
                    <a:lumOff val="35000"/>
                  </a:schemeClr>
                </a:solidFill>
              </a:rPr>
              <a:t> 	Les ateliers du programme HORS-PISTE                                          	visent à… </a:t>
            </a:r>
          </a:p>
          <a:p>
            <a:pPr marL="876300" lvl="1" indent="-342900">
              <a:buFont typeface="Courier New" panose="02070309020205020404" pitchFamily="49" charset="0"/>
              <a:buChar char="o"/>
              <a:tabLst>
                <a:tab pos="533400" algn="l"/>
              </a:tabLst>
            </a:pPr>
            <a:r>
              <a:rPr lang="fr-FR" sz="2350" dirty="0">
                <a:solidFill>
                  <a:schemeClr val="tx1">
                    <a:lumMod val="65000"/>
                    <a:lumOff val="35000"/>
                  </a:schemeClr>
                </a:solidFill>
              </a:rPr>
              <a:t>	activer tes connaissances;</a:t>
            </a:r>
          </a:p>
          <a:p>
            <a:pPr marL="876300" lvl="1" indent="-342900">
              <a:buFont typeface="Courier New" panose="02070309020205020404" pitchFamily="49" charset="0"/>
              <a:buChar char="o"/>
              <a:tabLst>
                <a:tab pos="533400" algn="l"/>
              </a:tabLst>
            </a:pPr>
            <a:r>
              <a:rPr lang="fr-FR" sz="2350" dirty="0">
                <a:solidFill>
                  <a:schemeClr val="tx1">
                    <a:lumMod val="65000"/>
                    <a:lumOff val="35000"/>
                  </a:schemeClr>
                </a:solidFill>
              </a:rPr>
              <a:t>	développer tes compétences.</a:t>
            </a:r>
          </a:p>
          <a:p>
            <a:pPr marL="0" indent="0">
              <a:buNone/>
            </a:pP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pPr/>
              <a:t>7</a:t>
            </a:fld>
            <a:endParaRPr lang="en-US" dirty="0"/>
          </a:p>
        </p:txBody>
      </p:sp>
      <p:sp>
        <p:nvSpPr>
          <p:cNvPr id="9" name="ZoneTexte 8">
            <a:extLst>
              <a:ext uri="{FF2B5EF4-FFF2-40B4-BE49-F238E27FC236}">
                <a16:creationId xmlns:a16="http://schemas.microsoft.com/office/drawing/2014/main" id="{CAB654F7-825A-124F-819C-BF85A3B517C1}"/>
              </a:ext>
            </a:extLst>
          </p:cNvPr>
          <p:cNvSpPr txBox="1"/>
          <p:nvPr>
            <p:custDataLst>
              <p:tags r:id="rId4"/>
            </p:custDataLst>
          </p:nvPr>
        </p:nvSpPr>
        <p:spPr>
          <a:xfrm>
            <a:off x="8100512" y="3226398"/>
            <a:ext cx="1587294" cy="461665"/>
          </a:xfrm>
          <a:prstGeom prst="rect">
            <a:avLst/>
          </a:prstGeom>
          <a:noFill/>
        </p:spPr>
        <p:txBody>
          <a:bodyPr wrap="none" rtlCol="0">
            <a:spAutoFit/>
          </a:bodyPr>
          <a:lstStyle/>
          <a:p>
            <a:r>
              <a:rPr lang="fr-FR" sz="2400" b="1" dirty="0">
                <a:solidFill>
                  <a:schemeClr val="tx1">
                    <a:lumMod val="65000"/>
                    <a:lumOff val="35000"/>
                  </a:schemeClr>
                </a:solidFill>
              </a:rPr>
              <a:t>découvrir</a:t>
            </a:r>
          </a:p>
        </p:txBody>
      </p:sp>
      <p:sp>
        <p:nvSpPr>
          <p:cNvPr id="10" name="ZoneTexte 9">
            <a:extLst>
              <a:ext uri="{FF2B5EF4-FFF2-40B4-BE49-F238E27FC236}">
                <a16:creationId xmlns:a16="http://schemas.microsoft.com/office/drawing/2014/main" id="{E9875F83-B8FD-384A-8F08-D2E7E5A3825E}"/>
              </a:ext>
            </a:extLst>
          </p:cNvPr>
          <p:cNvSpPr txBox="1"/>
          <p:nvPr>
            <p:custDataLst>
              <p:tags r:id="rId5"/>
            </p:custDataLst>
          </p:nvPr>
        </p:nvSpPr>
        <p:spPr>
          <a:xfrm>
            <a:off x="9095085" y="3577683"/>
            <a:ext cx="2056973" cy="646331"/>
          </a:xfrm>
          <a:prstGeom prst="rect">
            <a:avLst/>
          </a:prstGeom>
          <a:noFill/>
        </p:spPr>
        <p:txBody>
          <a:bodyPr wrap="none" rtlCol="0">
            <a:spAutoFit/>
          </a:bodyPr>
          <a:lstStyle/>
          <a:p>
            <a:r>
              <a:rPr lang="fr-FR" sz="3600" b="1" dirty="0">
                <a:solidFill>
                  <a:srgbClr val="2F5CEE"/>
                </a:solidFill>
              </a:rPr>
              <a:t>s’activer</a:t>
            </a:r>
          </a:p>
        </p:txBody>
      </p:sp>
      <p:sp>
        <p:nvSpPr>
          <p:cNvPr id="11" name="ZoneTexte 10">
            <a:extLst>
              <a:ext uri="{FF2B5EF4-FFF2-40B4-BE49-F238E27FC236}">
                <a16:creationId xmlns:a16="http://schemas.microsoft.com/office/drawing/2014/main" id="{8F471B7C-B313-8441-AE73-0615B8D17C62}"/>
              </a:ext>
            </a:extLst>
          </p:cNvPr>
          <p:cNvSpPr txBox="1"/>
          <p:nvPr>
            <p:custDataLst>
              <p:tags r:id="rId6"/>
            </p:custDataLst>
          </p:nvPr>
        </p:nvSpPr>
        <p:spPr>
          <a:xfrm>
            <a:off x="7553848" y="4059156"/>
            <a:ext cx="2443298" cy="523220"/>
          </a:xfrm>
          <a:prstGeom prst="rect">
            <a:avLst/>
          </a:prstGeom>
          <a:noFill/>
        </p:spPr>
        <p:txBody>
          <a:bodyPr wrap="none" rtlCol="0">
            <a:spAutoFit/>
          </a:bodyPr>
          <a:lstStyle/>
          <a:p>
            <a:r>
              <a:rPr lang="fr-FR" sz="2800" b="1" dirty="0">
                <a:solidFill>
                  <a:srgbClr val="7FE0B6"/>
                </a:solidFill>
              </a:rPr>
              <a:t>expérimenter</a:t>
            </a:r>
          </a:p>
        </p:txBody>
      </p:sp>
      <p:sp>
        <p:nvSpPr>
          <p:cNvPr id="12" name="ZoneTexte 11">
            <a:extLst>
              <a:ext uri="{FF2B5EF4-FFF2-40B4-BE49-F238E27FC236}">
                <a16:creationId xmlns:a16="http://schemas.microsoft.com/office/drawing/2014/main" id="{A84F15B8-0840-FC42-8713-C7313B3F7DEA}"/>
              </a:ext>
            </a:extLst>
          </p:cNvPr>
          <p:cNvSpPr txBox="1"/>
          <p:nvPr>
            <p:custDataLst>
              <p:tags r:id="rId7"/>
            </p:custDataLst>
          </p:nvPr>
        </p:nvSpPr>
        <p:spPr>
          <a:xfrm>
            <a:off x="9662612" y="3140274"/>
            <a:ext cx="1824538" cy="584775"/>
          </a:xfrm>
          <a:prstGeom prst="rect">
            <a:avLst/>
          </a:prstGeom>
          <a:noFill/>
        </p:spPr>
        <p:txBody>
          <a:bodyPr wrap="none" rtlCol="0">
            <a:spAutoFit/>
          </a:bodyPr>
          <a:lstStyle/>
          <a:p>
            <a:r>
              <a:rPr lang="fr-FR" sz="3200" b="1" dirty="0">
                <a:solidFill>
                  <a:srgbClr val="7FE0B6"/>
                </a:solidFill>
              </a:rPr>
              <a:t>partager</a:t>
            </a:r>
          </a:p>
        </p:txBody>
      </p:sp>
      <p:sp>
        <p:nvSpPr>
          <p:cNvPr id="13" name="ZoneTexte 12">
            <a:extLst>
              <a:ext uri="{FF2B5EF4-FFF2-40B4-BE49-F238E27FC236}">
                <a16:creationId xmlns:a16="http://schemas.microsoft.com/office/drawing/2014/main" id="{1292A1FE-1F84-1E4F-8451-E03CC4AAE3F3}"/>
              </a:ext>
            </a:extLst>
          </p:cNvPr>
          <p:cNvSpPr txBox="1"/>
          <p:nvPr>
            <p:custDataLst>
              <p:tags r:id="rId8"/>
            </p:custDataLst>
          </p:nvPr>
        </p:nvSpPr>
        <p:spPr>
          <a:xfrm>
            <a:off x="8896785" y="2838886"/>
            <a:ext cx="1704313" cy="523220"/>
          </a:xfrm>
          <a:prstGeom prst="rect">
            <a:avLst/>
          </a:prstGeom>
          <a:noFill/>
        </p:spPr>
        <p:txBody>
          <a:bodyPr wrap="none" rtlCol="0">
            <a:spAutoFit/>
          </a:bodyPr>
          <a:lstStyle/>
          <a:p>
            <a:r>
              <a:rPr lang="fr-FR" sz="2800" b="1" dirty="0">
                <a:solidFill>
                  <a:srgbClr val="2F5CEE"/>
                </a:solidFill>
              </a:rPr>
              <a:t>ressentir</a:t>
            </a:r>
          </a:p>
        </p:txBody>
      </p:sp>
      <p:sp>
        <p:nvSpPr>
          <p:cNvPr id="14" name="ZoneTexte 13">
            <a:extLst>
              <a:ext uri="{FF2B5EF4-FFF2-40B4-BE49-F238E27FC236}">
                <a16:creationId xmlns:a16="http://schemas.microsoft.com/office/drawing/2014/main" id="{DA33B698-5202-3B43-B1BD-C128E17ED96F}"/>
              </a:ext>
            </a:extLst>
          </p:cNvPr>
          <p:cNvSpPr txBox="1"/>
          <p:nvPr>
            <p:custDataLst>
              <p:tags r:id="rId9"/>
            </p:custDataLst>
          </p:nvPr>
        </p:nvSpPr>
        <p:spPr>
          <a:xfrm>
            <a:off x="10018871" y="4023676"/>
            <a:ext cx="1383712" cy="707886"/>
          </a:xfrm>
          <a:prstGeom prst="rect">
            <a:avLst/>
          </a:prstGeom>
          <a:noFill/>
        </p:spPr>
        <p:txBody>
          <a:bodyPr wrap="none" rtlCol="0">
            <a:spAutoFit/>
          </a:bodyPr>
          <a:lstStyle/>
          <a:p>
            <a:r>
              <a:rPr lang="fr-FR" sz="4000" b="1" dirty="0">
                <a:solidFill>
                  <a:schemeClr val="tx1">
                    <a:lumMod val="65000"/>
                    <a:lumOff val="35000"/>
                  </a:schemeClr>
                </a:solidFill>
              </a:rPr>
              <a:t>vivre</a:t>
            </a:r>
          </a:p>
        </p:txBody>
      </p:sp>
      <p:sp>
        <p:nvSpPr>
          <p:cNvPr id="15" name="ZoneTexte 14">
            <a:extLst>
              <a:ext uri="{FF2B5EF4-FFF2-40B4-BE49-F238E27FC236}">
                <a16:creationId xmlns:a16="http://schemas.microsoft.com/office/drawing/2014/main" id="{7F0986D7-8E63-9048-84D4-0BEF16E7B947}"/>
              </a:ext>
            </a:extLst>
          </p:cNvPr>
          <p:cNvSpPr txBox="1"/>
          <p:nvPr>
            <p:custDataLst>
              <p:tags r:id="rId10"/>
            </p:custDataLst>
          </p:nvPr>
        </p:nvSpPr>
        <p:spPr>
          <a:xfrm>
            <a:off x="744220" y="5213450"/>
            <a:ext cx="11082020" cy="438582"/>
          </a:xfrm>
          <a:prstGeom prst="rect">
            <a:avLst/>
          </a:prstGeom>
          <a:noFill/>
        </p:spPr>
        <p:txBody>
          <a:bodyPr wrap="square" rtlCol="0">
            <a:spAutoFit/>
          </a:bodyPr>
          <a:lstStyle/>
          <a:p>
            <a:r>
              <a:rPr lang="fr-FR" sz="2250" b="1" dirty="0">
                <a:solidFill>
                  <a:srgbClr val="2F5CEE"/>
                </a:solidFill>
              </a:rPr>
              <a:t>Pas question d’être paresseux durant les ateliers du programme HORS-PISTE! </a:t>
            </a:r>
          </a:p>
        </p:txBody>
      </p:sp>
    </p:spTree>
    <p:extLst>
      <p:ext uri="{BB962C8B-B14F-4D97-AF65-F5344CB8AC3E}">
        <p14:creationId xmlns:p14="http://schemas.microsoft.com/office/powerpoint/2010/main" val="56083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838200" y="272256"/>
            <a:ext cx="10515600" cy="1325563"/>
          </a:xfrm>
        </p:spPr>
        <p:txBody>
          <a:bodyPr>
            <a:normAutofit/>
          </a:bodyPr>
          <a:lstStyle/>
          <a:p>
            <a:r>
              <a:rPr lang="en-US" sz="3600" dirty="0"/>
              <a:t>Les ateliers </a:t>
            </a:r>
            <a:r>
              <a:rPr lang="fr-CA" sz="3600" dirty="0"/>
              <a:t>te proposent </a:t>
            </a:r>
            <a:r>
              <a:rPr lang="en-US" sz="3600" dirty="0"/>
              <a:t>: </a:t>
            </a:r>
          </a:p>
        </p:txBody>
      </p:sp>
      <p:sp>
        <p:nvSpPr>
          <p:cNvPr id="6" name="Content Placeholder 5">
            <a:extLst>
              <a:ext uri="{FF2B5EF4-FFF2-40B4-BE49-F238E27FC236}">
                <a16:creationId xmlns:a16="http://schemas.microsoft.com/office/drawing/2014/main" id="{3AB22FB6-3F23-2C43-A5AB-467ADF5D1583}"/>
              </a:ext>
            </a:extLst>
          </p:cNvPr>
          <p:cNvSpPr>
            <a:spLocks noGrp="1"/>
          </p:cNvSpPr>
          <p:nvPr>
            <p:ph sz="half" idx="1"/>
            <p:custDataLst>
              <p:tags r:id="rId2"/>
            </p:custDataLst>
          </p:nvPr>
        </p:nvSpPr>
        <p:spPr>
          <a:xfrm>
            <a:off x="447471" y="1733550"/>
            <a:ext cx="11517549" cy="4351338"/>
          </a:xfrm>
        </p:spPr>
        <p:txBody>
          <a:bodyPr numCol="2">
            <a:normAutofit/>
          </a:bodyPr>
          <a:lstStyle/>
          <a:p>
            <a:pPr marL="444500" indent="-444500">
              <a:buFont typeface="Wingdings" pitchFamily="2" charset="2"/>
              <a:buChar char="ü"/>
            </a:pPr>
            <a:r>
              <a:rPr lang="fr-CA" sz="3200" dirty="0">
                <a:solidFill>
                  <a:schemeClr val="tx1">
                    <a:lumMod val="65000"/>
                    <a:lumOff val="35000"/>
                  </a:schemeClr>
                </a:solidFill>
              </a:rPr>
              <a:t>de t’exprimer;</a:t>
            </a:r>
          </a:p>
          <a:p>
            <a:pPr marL="444500" indent="-444500">
              <a:buFont typeface="Wingdings" pitchFamily="2" charset="2"/>
              <a:buChar char="ü"/>
            </a:pPr>
            <a:r>
              <a:rPr lang="fr-CA" sz="3200" dirty="0">
                <a:solidFill>
                  <a:schemeClr val="tx1">
                    <a:lumMod val="65000"/>
                    <a:lumOff val="35000"/>
                  </a:schemeClr>
                </a:solidFill>
              </a:rPr>
              <a:t>d’apprendre à te connaître; </a:t>
            </a:r>
          </a:p>
          <a:p>
            <a:pPr marL="444500" indent="-444500">
              <a:buFont typeface="Wingdings" pitchFamily="2" charset="2"/>
              <a:buChar char="ü"/>
            </a:pPr>
            <a:r>
              <a:rPr lang="fr-CA" sz="3200" dirty="0">
                <a:solidFill>
                  <a:schemeClr val="tx1">
                    <a:lumMod val="65000"/>
                    <a:lumOff val="35000"/>
                  </a:schemeClr>
                </a:solidFill>
              </a:rPr>
              <a:t>de partager tes opinions;</a:t>
            </a:r>
          </a:p>
          <a:p>
            <a:pPr marL="447675" indent="-444500">
              <a:buFont typeface="Wingdings" pitchFamily="2" charset="2"/>
              <a:buChar char="ü"/>
            </a:pPr>
            <a:r>
              <a:rPr lang="fr-CA" sz="3200" dirty="0">
                <a:solidFill>
                  <a:schemeClr val="tx1">
                    <a:lumMod val="65000"/>
                    <a:lumOff val="35000"/>
                  </a:schemeClr>
                </a:solidFill>
              </a:rPr>
              <a:t>de prendre ta place;</a:t>
            </a:r>
          </a:p>
          <a:p>
            <a:pPr marL="444500" indent="-444500">
              <a:buFont typeface="Wingdings" pitchFamily="2" charset="2"/>
              <a:buChar char="ü"/>
            </a:pPr>
            <a:r>
              <a:rPr lang="fr-CA" sz="3200" dirty="0">
                <a:solidFill>
                  <a:schemeClr val="tx1">
                    <a:lumMod val="65000"/>
                    <a:lumOff val="35000"/>
                  </a:schemeClr>
                </a:solidFill>
              </a:rPr>
              <a:t>d’apprendre à t’aimer;</a:t>
            </a:r>
          </a:p>
          <a:p>
            <a:pPr marL="444500" indent="-444500">
              <a:buFont typeface="Wingdings" pitchFamily="2" charset="2"/>
              <a:buChar char="ü"/>
            </a:pPr>
            <a:r>
              <a:rPr lang="fr-CA" sz="3200" dirty="0">
                <a:solidFill>
                  <a:schemeClr val="tx1">
                    <a:lumMod val="65000"/>
                    <a:lumOff val="35000"/>
                  </a:schemeClr>
                </a:solidFill>
              </a:rPr>
              <a:t>de te positionner;</a:t>
            </a:r>
          </a:p>
          <a:p>
            <a:pPr marL="444500" indent="-444500">
              <a:buFont typeface="Wingdings" pitchFamily="2" charset="2"/>
              <a:buChar char="ü"/>
            </a:pPr>
            <a:r>
              <a:rPr lang="fr-CA" sz="3200" dirty="0">
                <a:solidFill>
                  <a:schemeClr val="tx1">
                    <a:lumMod val="65000"/>
                    <a:lumOff val="35000"/>
                  </a:schemeClr>
                </a:solidFill>
              </a:rPr>
              <a:t>de te connecter aux autres;</a:t>
            </a:r>
          </a:p>
          <a:p>
            <a:pPr marL="444500" indent="-444500">
              <a:buFont typeface="Wingdings" pitchFamily="2" charset="2"/>
              <a:buChar char="ü"/>
            </a:pPr>
            <a:r>
              <a:rPr lang="fr-CA" sz="3200" dirty="0">
                <a:solidFill>
                  <a:schemeClr val="tx1">
                    <a:lumMod val="65000"/>
                    <a:lumOff val="35000"/>
                  </a:schemeClr>
                </a:solidFill>
              </a:rPr>
              <a:t>de te déposer et te recentrer;</a:t>
            </a:r>
          </a:p>
          <a:p>
            <a:pPr marL="444500" indent="-444500">
              <a:buFont typeface="Wingdings" pitchFamily="2" charset="2"/>
              <a:buChar char="ü"/>
            </a:pPr>
            <a:r>
              <a:rPr lang="fr-CA" sz="3200" dirty="0">
                <a:solidFill>
                  <a:schemeClr val="tx1">
                    <a:lumMod val="65000"/>
                    <a:lumOff val="35000"/>
                  </a:schemeClr>
                </a:solidFill>
              </a:rPr>
              <a:t>de formuler ta pensée;</a:t>
            </a:r>
          </a:p>
          <a:p>
            <a:pPr marL="444500" indent="-444500">
              <a:buFont typeface="Wingdings" pitchFamily="2" charset="2"/>
              <a:buChar char="ü"/>
            </a:pPr>
            <a:r>
              <a:rPr lang="fr-CA" sz="3200" dirty="0">
                <a:solidFill>
                  <a:schemeClr val="tx1">
                    <a:lumMod val="65000"/>
                    <a:lumOff val="35000"/>
                  </a:schemeClr>
                </a:solidFill>
              </a:rPr>
              <a:t>de réfléchir;</a:t>
            </a:r>
          </a:p>
          <a:p>
            <a:pPr marL="444500" indent="-444500">
              <a:buFont typeface="Wingdings" pitchFamily="2" charset="2"/>
              <a:buChar char="ü"/>
            </a:pPr>
            <a:r>
              <a:rPr lang="fr-CA" sz="3200" dirty="0">
                <a:solidFill>
                  <a:schemeClr val="tx1">
                    <a:lumMod val="65000"/>
                    <a:lumOff val="35000"/>
                  </a:schemeClr>
                </a:solidFill>
              </a:rPr>
              <a:t>de développer ta perspective;</a:t>
            </a:r>
          </a:p>
          <a:p>
            <a:pPr marL="444500" indent="-444500">
              <a:buFont typeface="Wingdings" pitchFamily="2" charset="2"/>
              <a:buChar char="ü"/>
            </a:pPr>
            <a:r>
              <a:rPr lang="fr-CA" sz="3200" dirty="0">
                <a:solidFill>
                  <a:schemeClr val="tx1">
                    <a:lumMod val="65000"/>
                    <a:lumOff val="35000"/>
                  </a:schemeClr>
                </a:solidFill>
              </a:rPr>
              <a:t>etc.</a:t>
            </a:r>
          </a:p>
          <a:p>
            <a:pPr>
              <a:buFont typeface="Wingdings" pitchFamily="2" charset="2"/>
              <a:buChar char="ü"/>
            </a:pPr>
            <a:endParaRPr lang="fr-CA" sz="32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3"/>
            </p:custDataLst>
          </p:nvPr>
        </p:nvSpPr>
        <p:spPr>
          <a:xfrm>
            <a:off x="8610600" y="6356350"/>
            <a:ext cx="2743200" cy="365125"/>
          </a:xfrm>
          <a:prstGeom prst="rect">
            <a:avLst/>
          </a:prstGeom>
        </p:spPr>
        <p:txBody>
          <a:bodyPr/>
          <a:lstStyle/>
          <a:p>
            <a:fld id="{C145B74D-6A0D-CF46-9BFB-933D6D9953E9}" type="slidenum">
              <a:rPr lang="en-US" smtClean="0"/>
              <a:pPr/>
              <a:t>8</a:t>
            </a:fld>
            <a:endParaRPr lang="en-US" dirty="0"/>
          </a:p>
        </p:txBody>
      </p:sp>
    </p:spTree>
    <p:extLst>
      <p:ext uri="{BB962C8B-B14F-4D97-AF65-F5344CB8AC3E}">
        <p14:creationId xmlns:p14="http://schemas.microsoft.com/office/powerpoint/2010/main" val="18289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892F1-49DA-43FE-A608-31470434766C}"/>
              </a:ext>
            </a:extLst>
          </p:cNvPr>
          <p:cNvSpPr>
            <a:spLocks noGrp="1"/>
          </p:cNvSpPr>
          <p:nvPr>
            <p:ph type="title"/>
          </p:nvPr>
        </p:nvSpPr>
        <p:spPr>
          <a:xfrm>
            <a:off x="3947166" y="365125"/>
            <a:ext cx="10515600" cy="1325563"/>
          </a:xfrm>
        </p:spPr>
        <p:txBody>
          <a:bodyPr/>
          <a:lstStyle/>
          <a:p>
            <a:r>
              <a:rPr lang="fr-CA" dirty="0"/>
              <a:t>Moyens privilégiés </a:t>
            </a:r>
          </a:p>
        </p:txBody>
      </p:sp>
      <p:sp>
        <p:nvSpPr>
          <p:cNvPr id="3" name="Espace réservé du contenu 2">
            <a:extLst>
              <a:ext uri="{FF2B5EF4-FFF2-40B4-BE49-F238E27FC236}">
                <a16:creationId xmlns:a16="http://schemas.microsoft.com/office/drawing/2014/main" id="{037605F3-C12C-4884-B3EE-379BCCAF1AB0}"/>
              </a:ext>
            </a:extLst>
          </p:cNvPr>
          <p:cNvSpPr>
            <a:spLocks noGrp="1"/>
          </p:cNvSpPr>
          <p:nvPr>
            <p:ph idx="1"/>
          </p:nvPr>
        </p:nvSpPr>
        <p:spPr>
          <a:xfrm>
            <a:off x="3821905" y="1603005"/>
            <a:ext cx="10515600" cy="4351338"/>
          </a:xfrm>
        </p:spPr>
        <p:txBody>
          <a:bodyPr>
            <a:normAutofit fontScale="85000" lnSpcReduction="20000"/>
          </a:bodyPr>
          <a:lstStyle/>
          <a:p>
            <a:r>
              <a:rPr lang="fr-CA" dirty="0">
                <a:solidFill>
                  <a:schemeClr val="tx1">
                    <a:lumMod val="65000"/>
                    <a:lumOff val="35000"/>
                  </a:schemeClr>
                </a:solidFill>
              </a:rPr>
              <a:t>Transfert de connaissances théoriques </a:t>
            </a:r>
          </a:p>
          <a:p>
            <a:r>
              <a:rPr lang="fr-CA" dirty="0">
                <a:solidFill>
                  <a:schemeClr val="tx1">
                    <a:lumMod val="65000"/>
                    <a:lumOff val="35000"/>
                  </a:schemeClr>
                </a:solidFill>
              </a:rPr>
              <a:t>Mises en situation et jeux de rôles </a:t>
            </a:r>
          </a:p>
          <a:p>
            <a:r>
              <a:rPr lang="fr-CA" dirty="0">
                <a:solidFill>
                  <a:schemeClr val="tx1">
                    <a:lumMod val="65000"/>
                    <a:lumOff val="35000"/>
                  </a:schemeClr>
                </a:solidFill>
              </a:rPr>
              <a:t>Discussions </a:t>
            </a:r>
          </a:p>
          <a:p>
            <a:r>
              <a:rPr lang="fr-CA" dirty="0">
                <a:solidFill>
                  <a:schemeClr val="tx1">
                    <a:lumMod val="65000"/>
                    <a:lumOff val="35000"/>
                  </a:schemeClr>
                </a:solidFill>
              </a:rPr>
              <a:t>Théâtre interactif</a:t>
            </a:r>
          </a:p>
          <a:p>
            <a:r>
              <a:rPr lang="fr-CA" dirty="0">
                <a:solidFill>
                  <a:schemeClr val="tx1">
                    <a:lumMod val="65000"/>
                    <a:lumOff val="35000"/>
                  </a:schemeClr>
                </a:solidFill>
              </a:rPr>
              <a:t>Débats </a:t>
            </a:r>
          </a:p>
          <a:p>
            <a:r>
              <a:rPr lang="fr-CA" dirty="0">
                <a:solidFill>
                  <a:schemeClr val="tx1">
                    <a:lumMod val="65000"/>
                    <a:lumOff val="35000"/>
                  </a:schemeClr>
                </a:solidFill>
              </a:rPr>
              <a:t>Jeux-questionnaires</a:t>
            </a:r>
          </a:p>
          <a:p>
            <a:r>
              <a:rPr lang="fr-CA" dirty="0">
                <a:solidFill>
                  <a:schemeClr val="tx1">
                    <a:lumMod val="65000"/>
                    <a:lumOff val="35000"/>
                  </a:schemeClr>
                </a:solidFill>
              </a:rPr>
              <a:t>Capsules vidéo</a:t>
            </a:r>
          </a:p>
          <a:p>
            <a:r>
              <a:rPr lang="fr-CA" dirty="0">
                <a:solidFill>
                  <a:schemeClr val="tx1">
                    <a:lumMod val="65000"/>
                    <a:lumOff val="35000"/>
                  </a:schemeClr>
                </a:solidFill>
              </a:rPr>
              <a:t>Réflexions individuelles et collectives </a:t>
            </a:r>
          </a:p>
          <a:p>
            <a:r>
              <a:rPr lang="fr-CA" dirty="0">
                <a:solidFill>
                  <a:schemeClr val="tx1">
                    <a:lumMod val="65000"/>
                    <a:lumOff val="35000"/>
                  </a:schemeClr>
                </a:solidFill>
              </a:rPr>
              <a:t>Techniques d’impact  </a:t>
            </a:r>
          </a:p>
          <a:p>
            <a:r>
              <a:rPr lang="fr-CA" dirty="0">
                <a:solidFill>
                  <a:schemeClr val="tx1">
                    <a:lumMod val="65000"/>
                    <a:lumOff val="35000"/>
                  </a:schemeClr>
                </a:solidFill>
              </a:rPr>
              <a:t>Défis HORS-PISTE</a:t>
            </a:r>
          </a:p>
          <a:p>
            <a:r>
              <a:rPr lang="fr-CA" dirty="0">
                <a:solidFill>
                  <a:schemeClr val="tx1">
                    <a:lumMod val="65000"/>
                    <a:lumOff val="35000"/>
                  </a:schemeClr>
                </a:solidFill>
              </a:rPr>
              <a:t>Pleine conscience </a:t>
            </a:r>
          </a:p>
        </p:txBody>
      </p:sp>
      <p:sp>
        <p:nvSpPr>
          <p:cNvPr id="4" name="Espace réservé du numéro de diapositive 3">
            <a:extLst>
              <a:ext uri="{FF2B5EF4-FFF2-40B4-BE49-F238E27FC236}">
                <a16:creationId xmlns:a16="http://schemas.microsoft.com/office/drawing/2014/main" id="{55532C04-09EB-4A8E-98A5-9A1401DCA9A3}"/>
              </a:ext>
            </a:extLst>
          </p:cNvPr>
          <p:cNvSpPr>
            <a:spLocks noGrp="1"/>
          </p:cNvSpPr>
          <p:nvPr>
            <p:ph type="sldNum" sz="quarter" idx="12"/>
          </p:nvPr>
        </p:nvSpPr>
        <p:spPr/>
        <p:txBody>
          <a:bodyPr/>
          <a:lstStyle/>
          <a:p>
            <a:fld id="{C145B74D-6A0D-CF46-9BFB-933D6D9953E9}" type="slidenum">
              <a:rPr lang="en-US" smtClean="0"/>
              <a:pPr/>
              <a:t>9</a:t>
            </a:fld>
            <a:endParaRPr lang="en-US" dirty="0"/>
          </a:p>
        </p:txBody>
      </p:sp>
      <p:pic>
        <p:nvPicPr>
          <p:cNvPr id="9" name="Image 8">
            <a:extLst>
              <a:ext uri="{FF2B5EF4-FFF2-40B4-BE49-F238E27FC236}">
                <a16:creationId xmlns:a16="http://schemas.microsoft.com/office/drawing/2014/main" id="{9E8B1E6A-B3BE-442F-A097-1334322CB36E}"/>
              </a:ext>
            </a:extLst>
          </p:cNvPr>
          <p:cNvPicPr>
            <a:picLocks noChangeAspect="1"/>
          </p:cNvPicPr>
          <p:nvPr/>
        </p:nvPicPr>
        <p:blipFill>
          <a:blip r:embed="rId2"/>
          <a:stretch>
            <a:fillRect/>
          </a:stretch>
        </p:blipFill>
        <p:spPr>
          <a:xfrm>
            <a:off x="856954" y="1317340"/>
            <a:ext cx="2095252" cy="4443380"/>
          </a:xfrm>
          <a:prstGeom prst="rect">
            <a:avLst/>
          </a:prstGeom>
        </p:spPr>
      </p:pic>
    </p:spTree>
    <p:extLst>
      <p:ext uri="{BB962C8B-B14F-4D97-AF65-F5344CB8AC3E}">
        <p14:creationId xmlns:p14="http://schemas.microsoft.com/office/powerpoint/2010/main" val="3212459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13"/>
</p:tagLst>
</file>

<file path=ppt/tags/tag47.xml><?xml version="1.0" encoding="utf-8"?>
<p:tagLst xmlns:a="http://schemas.openxmlformats.org/drawingml/2006/main" xmlns:r="http://schemas.openxmlformats.org/officeDocument/2006/relationships" xmlns:p="http://schemas.openxmlformats.org/presentationml/2006/main">
  <p:tag name="NUM" val="14"/>
</p:tagLst>
</file>

<file path=ppt/tags/tag48.xml><?xml version="1.0" encoding="utf-8"?>
<p:tagLst xmlns:a="http://schemas.openxmlformats.org/drawingml/2006/main" xmlns:r="http://schemas.openxmlformats.org/officeDocument/2006/relationships" xmlns:p="http://schemas.openxmlformats.org/presentationml/2006/main">
  <p:tag name="NUM" val="15"/>
</p:tagLst>
</file>

<file path=ppt/tags/tag49.xml><?xml version="1.0" encoding="utf-8"?>
<p:tagLst xmlns:a="http://schemas.openxmlformats.org/drawingml/2006/main" xmlns:r="http://schemas.openxmlformats.org/officeDocument/2006/relationships" xmlns:p="http://schemas.openxmlformats.org/presentationml/2006/main">
  <p:tag name="NUM" val="16"/>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7"/>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C28247282A8946B89C1792E33C9581" ma:contentTypeVersion="10" ma:contentTypeDescription="Crée un document." ma:contentTypeScope="" ma:versionID="0640c496e40da9d853f383bc193a51ce">
  <xsd:schema xmlns:xsd="http://www.w3.org/2001/XMLSchema" xmlns:xs="http://www.w3.org/2001/XMLSchema" xmlns:p="http://schemas.microsoft.com/office/2006/metadata/properties" xmlns:ns2="ebafb6e5-fda8-4f8f-90f6-6bb6cfa2fb73" xmlns:ns3="1001d00d-704d-4116-b30c-8a0869d6c5a2" targetNamespace="http://schemas.microsoft.com/office/2006/metadata/properties" ma:root="true" ma:fieldsID="f2a91648e89e4f23c8ce6c1cf6565f89" ns2:_="" ns3:_="">
    <xsd:import namespace="ebafb6e5-fda8-4f8f-90f6-6bb6cfa2fb73"/>
    <xsd:import namespace="1001d00d-704d-4116-b30c-8a0869d6c5a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fb6e5-fda8-4f8f-90f6-6bb6cfa2fb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01d00d-704d-4116-b30c-8a0869d6c5a2"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001d00d-704d-4116-b30c-8a0869d6c5a2">
      <UserInfo>
        <DisplayName/>
        <AccountId xsi:nil="true"/>
        <AccountType/>
      </UserInfo>
    </SharedWithUsers>
  </documentManagement>
</p:properties>
</file>

<file path=customXml/itemProps1.xml><?xml version="1.0" encoding="utf-8"?>
<ds:datastoreItem xmlns:ds="http://schemas.openxmlformats.org/officeDocument/2006/customXml" ds:itemID="{58FA4120-EB32-4619-B92E-DD4CA6D402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fb6e5-fda8-4f8f-90f6-6bb6cfa2fb73"/>
    <ds:schemaRef ds:uri="1001d00d-704d-4116-b30c-8a0869d6c5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68B3AC-5868-47C3-A29D-7AA0B85404AD}">
  <ds:schemaRefs>
    <ds:schemaRef ds:uri="http://schemas.microsoft.com/sharepoint/v3/contenttype/forms"/>
  </ds:schemaRefs>
</ds:datastoreItem>
</file>

<file path=customXml/itemProps3.xml><?xml version="1.0" encoding="utf-8"?>
<ds:datastoreItem xmlns:ds="http://schemas.openxmlformats.org/officeDocument/2006/customXml" ds:itemID="{671F46D5-EF84-4BD2-92E8-CF7C01FFA821}">
  <ds:schemaRefs>
    <ds:schemaRef ds:uri="http://purl.org/dc/dcmitype/"/>
    <ds:schemaRef ds:uri="http://schemas.openxmlformats.org/package/2006/metadata/core-properties"/>
    <ds:schemaRef ds:uri="ebafb6e5-fda8-4f8f-90f6-6bb6cfa2fb73"/>
    <ds:schemaRef ds:uri="http://schemas.microsoft.com/office/2006/documentManagement/types"/>
    <ds:schemaRef ds:uri="http://schemas.microsoft.com/office/2006/metadata/properties"/>
    <ds:schemaRef ds:uri="1001d00d-704d-4116-b30c-8a0869d6c5a2"/>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2021</TotalTime>
  <Words>1366</Words>
  <Application>Microsoft Office PowerPoint</Application>
  <PresentationFormat>Grand écran</PresentationFormat>
  <Paragraphs>149</Paragraphs>
  <Slides>13</Slides>
  <Notes>10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Arial Black</vt:lpstr>
      <vt:lpstr>Calibri</vt:lpstr>
      <vt:lpstr>Courier New</vt:lpstr>
      <vt:lpstr>Raleway</vt:lpstr>
      <vt:lpstr>Wingdings</vt:lpstr>
      <vt:lpstr>Office Theme</vt:lpstr>
      <vt:lpstr>Présentation PowerPoint</vt:lpstr>
      <vt:lpstr>Atelier d’introduction  pour les élèves</vt:lpstr>
      <vt:lpstr>À la fin de cet atelier d’introduction, tu seras en mesure de…</vt:lpstr>
      <vt:lpstr>L’ADOLESCENCE EST UNE PÉRIODE DE : </vt:lpstr>
      <vt:lpstr>Le programme HORS-PISTE</vt:lpstr>
      <vt:lpstr>Capsule d’introduction </vt:lpstr>
      <vt:lpstr>Sortir des sentiers battus…                   oui, mais comment? </vt:lpstr>
      <vt:lpstr>Les ateliers te proposent : </vt:lpstr>
      <vt:lpstr>Moyens privilégiés </vt:lpstr>
      <vt:lpstr>Contrat d’engagement</vt:lpstr>
      <vt:lpstr>La collecte de données </vt:lpstr>
      <vt:lpstr>Pour plus de contenu…</vt:lpstr>
      <vt:lpstr>Merci pour ton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Eliane Saint-Pierre Mousset</cp:lastModifiedBy>
  <cp:revision>123</cp:revision>
  <cp:lastPrinted>2019-08-16T13:00:33Z</cp:lastPrinted>
  <dcterms:created xsi:type="dcterms:W3CDTF">2019-08-01T17:41:17Z</dcterms:created>
  <dcterms:modified xsi:type="dcterms:W3CDTF">2023-02-03T20:10:29Z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0x0101009BC28247282A8946B89C1792E33C9581</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