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sldIdLst>
    <p:sldId id="365" r:id="rId5"/>
    <p:sldId id="260" r:id="rId6"/>
    <p:sldId id="267" r:id="rId7"/>
    <p:sldId id="331" r:id="rId8"/>
    <p:sldId id="281" r:id="rId9"/>
    <p:sldId id="355" r:id="rId10"/>
    <p:sldId id="356" r:id="rId11"/>
    <p:sldId id="357" r:id="rId12"/>
    <p:sldId id="362" r:id="rId13"/>
    <p:sldId id="363" r:id="rId14"/>
    <p:sldId id="314" r:id="rId15"/>
    <p:sldId id="347" r:id="rId16"/>
    <p:sldId id="315" r:id="rId17"/>
    <p:sldId id="348" r:id="rId18"/>
    <p:sldId id="349" r:id="rId19"/>
    <p:sldId id="364" r:id="rId20"/>
    <p:sldId id="351" r:id="rId21"/>
    <p:sldId id="350" r:id="rId22"/>
    <p:sldId id="338" r:id="rId23"/>
    <p:sldId id="366" r:id="rId24"/>
    <p:sldId id="335" r:id="rId25"/>
    <p:sldId id="32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 S" initials="CS" lastIdx="2" clrIdx="0">
    <p:extLst>
      <p:ext uri="{19B8F6BF-5375-455C-9EA6-DF929625EA0E}">
        <p15:presenceInfo xmlns:p15="http://schemas.microsoft.com/office/powerpoint/2012/main" userId="7cde57f01685c5f0" providerId="Windows Live"/>
      </p:ext>
    </p:extLst>
  </p:cmAuthor>
  <p:cmAuthor id="2" name="Danyka Therriault" initials="DT" lastIdx="2" clrIdx="1">
    <p:extLst>
      <p:ext uri="{19B8F6BF-5375-455C-9EA6-DF929625EA0E}">
        <p15:presenceInfo xmlns:p15="http://schemas.microsoft.com/office/powerpoint/2012/main" userId="S-1-5-21-573346475-2301630103-2348164595-64095" providerId="AD"/>
      </p:ext>
    </p:extLst>
  </p:cmAuthor>
  <p:cmAuthor id="3" name="francine" initials="FB" lastIdx="2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CEE"/>
    <a:srgbClr val="86C4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66"/>
    <p:restoredTop sz="94694"/>
  </p:normalViewPr>
  <p:slideViewPr>
    <p:cSldViewPr snapToGrid="0" snapToObjects="1">
      <p:cViewPr varScale="1">
        <p:scale>
          <a:sx n="65" d="100"/>
          <a:sy n="65" d="100"/>
        </p:scale>
        <p:origin x="97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E4D95-9788-2742-B5F7-8804EEB19402}"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42458-EA61-BD4A-87B6-C76BC5BDA1CD}" type="slidenum">
              <a:rPr lang="en-US" smtClean="0"/>
              <a:t>‹N°›</a:t>
            </a:fld>
            <a:endParaRPr lang="en-US"/>
          </a:p>
        </p:txBody>
      </p:sp>
    </p:spTree>
    <p:extLst>
      <p:ext uri="{BB962C8B-B14F-4D97-AF65-F5344CB8AC3E}">
        <p14:creationId xmlns:p14="http://schemas.microsoft.com/office/powerpoint/2010/main" val="100677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5</a:t>
            </a:fld>
            <a:endParaRPr lang="en-US"/>
          </a:p>
        </p:txBody>
      </p:sp>
    </p:spTree>
    <p:extLst>
      <p:ext uri="{BB962C8B-B14F-4D97-AF65-F5344CB8AC3E}">
        <p14:creationId xmlns:p14="http://schemas.microsoft.com/office/powerpoint/2010/main" val="206834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6</a:t>
            </a:fld>
            <a:endParaRPr lang="en-US"/>
          </a:p>
        </p:txBody>
      </p:sp>
    </p:spTree>
    <p:extLst>
      <p:ext uri="{BB962C8B-B14F-4D97-AF65-F5344CB8AC3E}">
        <p14:creationId xmlns:p14="http://schemas.microsoft.com/office/powerpoint/2010/main" val="1564563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7</a:t>
            </a:fld>
            <a:endParaRPr lang="en-US"/>
          </a:p>
        </p:txBody>
      </p:sp>
    </p:spTree>
    <p:extLst>
      <p:ext uri="{BB962C8B-B14F-4D97-AF65-F5344CB8AC3E}">
        <p14:creationId xmlns:p14="http://schemas.microsoft.com/office/powerpoint/2010/main" val="331021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8</a:t>
            </a:fld>
            <a:endParaRPr lang="en-US"/>
          </a:p>
        </p:txBody>
      </p:sp>
    </p:spTree>
    <p:extLst>
      <p:ext uri="{BB962C8B-B14F-4D97-AF65-F5344CB8AC3E}">
        <p14:creationId xmlns:p14="http://schemas.microsoft.com/office/powerpoint/2010/main" val="6466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9</a:t>
            </a:fld>
            <a:endParaRPr lang="en-US"/>
          </a:p>
        </p:txBody>
      </p:sp>
    </p:spTree>
    <p:extLst>
      <p:ext uri="{BB962C8B-B14F-4D97-AF65-F5344CB8AC3E}">
        <p14:creationId xmlns:p14="http://schemas.microsoft.com/office/powerpoint/2010/main" val="81138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10</a:t>
            </a:fld>
            <a:endParaRPr lang="en-US"/>
          </a:p>
        </p:txBody>
      </p:sp>
    </p:spTree>
    <p:extLst>
      <p:ext uri="{BB962C8B-B14F-4D97-AF65-F5344CB8AC3E}">
        <p14:creationId xmlns:p14="http://schemas.microsoft.com/office/powerpoint/2010/main" val="1262181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81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Slide_Texture Logo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9B891-1C7A-D74D-BCC9-A235ED5CA6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chemeClr val="bg1"/>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chemeClr val="bg1"/>
                </a:solidFill>
              </a:defRPr>
            </a:lvl1pPr>
          </a:lstStyle>
          <a:p>
            <a:r>
              <a:rPr lang="en-US" dirty="0"/>
              <a:t>Sous-</a:t>
            </a:r>
            <a:r>
              <a:rPr lang="en-US" dirty="0" err="1"/>
              <a:t>titre</a:t>
            </a:r>
            <a:endParaRPr lang="en-US" dirty="0"/>
          </a:p>
        </p:txBody>
      </p:sp>
      <p:pic>
        <p:nvPicPr>
          <p:cNvPr id="4" name="Graphic 3">
            <a:extLst>
              <a:ext uri="{FF2B5EF4-FFF2-40B4-BE49-F238E27FC236}">
                <a16:creationId xmlns:a16="http://schemas.microsoft.com/office/drawing/2014/main" id="{5C34DBC7-D519-1449-989F-F8DC4942598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30088" y="1904684"/>
            <a:ext cx="3928449" cy="1162639"/>
          </a:xfrm>
          <a:prstGeom prst="rect">
            <a:avLst/>
          </a:prstGeom>
        </p:spPr>
      </p:pic>
    </p:spTree>
    <p:extLst>
      <p:ext uri="{BB962C8B-B14F-4D97-AF65-F5344CB8AC3E}">
        <p14:creationId xmlns:p14="http://schemas.microsoft.com/office/powerpoint/2010/main" val="397965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D72870-C2AC-7C4B-9812-81CD991986A3}"/>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5C8588DF-BD35-8846-9B31-C2A7C5396C62}"/>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EBC2B0EE-2389-1B46-81D4-383338BE26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81637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C24290-9982-DB42-BFFB-8B8382E30450}"/>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a:xfrm>
            <a:off x="838200" y="365125"/>
            <a:ext cx="10515600" cy="5814426"/>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2F19B03C-C66B-D743-AED5-B138F080BC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1899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85A72D-F956-044F-B0BD-A9E641899508}"/>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9B285319-A7C3-EA45-AD01-2C8B65D4C060}"/>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7873877F-8937-5547-8917-ACFFAB4761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130174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AA7A55-9C27-A043-9FD2-63CFC2A6B4FB}"/>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8F93F22D-DDC2-AB45-89FE-8F96906B03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3309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73CE6B-6AB0-E749-A595-F3A55AB75C0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8BF77FF-B294-EE41-9900-3A32826F5B1A}"/>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A849B4A-93D8-684A-995C-13C182A03F72}"/>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9" name="Graphic 8">
            <a:extLst>
              <a:ext uri="{FF2B5EF4-FFF2-40B4-BE49-F238E27FC236}">
                <a16:creationId xmlns:a16="http://schemas.microsoft.com/office/drawing/2014/main" id="{8BD6FF40-F170-4440-ABB6-0546061682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89865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C41F2A76-EA04-3641-AF52-880551056A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3257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Inve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17AD42B7-E6AB-7249-90D5-3008A01A4C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63920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and tex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8610600"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DB87729E-993A-294A-BBB8-F6D1D38D021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71279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texture inve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1"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3E33C66C-D91C-974D-8A92-97E6683304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05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Hors-Piste Blu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DEBD4C8A-85D4-5043-BEF5-8A2D534C729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7402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Icons">
    <p:spTree>
      <p:nvGrpSpPr>
        <p:cNvPr id="1" name=""/>
        <p:cNvGrpSpPr/>
        <p:nvPr/>
      </p:nvGrpSpPr>
      <p:grpSpPr>
        <a:xfrm>
          <a:off x="0" y="0"/>
          <a:ext cx="0" cy="0"/>
          <a:chOff x="0" y="0"/>
          <a:chExt cx="0" cy="0"/>
        </a:xfrm>
      </p:grpSpPr>
      <p:pic>
        <p:nvPicPr>
          <p:cNvPr id="250" name="Graphic 249">
            <a:extLst>
              <a:ext uri="{FF2B5EF4-FFF2-40B4-BE49-F238E27FC236}">
                <a16:creationId xmlns:a16="http://schemas.microsoft.com/office/drawing/2014/main" id="{4C235A39-4C0A-5C46-A282-E8CFC7991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4129" y="4311366"/>
            <a:ext cx="720000" cy="720000"/>
          </a:xfrm>
          <a:prstGeom prst="rect">
            <a:avLst/>
          </a:prstGeom>
        </p:spPr>
      </p:pic>
      <p:pic>
        <p:nvPicPr>
          <p:cNvPr id="252" name="Graphic 251">
            <a:extLst>
              <a:ext uri="{FF2B5EF4-FFF2-40B4-BE49-F238E27FC236}">
                <a16:creationId xmlns:a16="http://schemas.microsoft.com/office/drawing/2014/main" id="{4503AF7B-36B3-664D-8EF6-DA145CD248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94405" y="4311366"/>
            <a:ext cx="720000" cy="720000"/>
          </a:xfrm>
          <a:prstGeom prst="rect">
            <a:avLst/>
          </a:prstGeom>
        </p:spPr>
      </p:pic>
      <p:pic>
        <p:nvPicPr>
          <p:cNvPr id="254" name="Graphic 253">
            <a:extLst>
              <a:ext uri="{FF2B5EF4-FFF2-40B4-BE49-F238E27FC236}">
                <a16:creationId xmlns:a16="http://schemas.microsoft.com/office/drawing/2014/main" id="{FE660C18-B577-314F-80F6-589EDC4EF7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58177" y="4311366"/>
            <a:ext cx="720000" cy="720000"/>
          </a:xfrm>
          <a:prstGeom prst="rect">
            <a:avLst/>
          </a:prstGeom>
        </p:spPr>
      </p:pic>
      <p:pic>
        <p:nvPicPr>
          <p:cNvPr id="256" name="Graphic 255">
            <a:extLst>
              <a:ext uri="{FF2B5EF4-FFF2-40B4-BE49-F238E27FC236}">
                <a16:creationId xmlns:a16="http://schemas.microsoft.com/office/drawing/2014/main" id="{ACF60A9D-9A27-A447-A681-753735C8BA4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99204" y="4311366"/>
            <a:ext cx="720000" cy="720000"/>
          </a:xfrm>
          <a:prstGeom prst="rect">
            <a:avLst/>
          </a:prstGeom>
        </p:spPr>
      </p:pic>
      <p:pic>
        <p:nvPicPr>
          <p:cNvPr id="258" name="Graphic 257">
            <a:extLst>
              <a:ext uri="{FF2B5EF4-FFF2-40B4-BE49-F238E27FC236}">
                <a16:creationId xmlns:a16="http://schemas.microsoft.com/office/drawing/2014/main" id="{2F4B4CF8-21F7-704C-9582-0DE788BD693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04129" y="3230218"/>
            <a:ext cx="720000" cy="720000"/>
          </a:xfrm>
          <a:prstGeom prst="rect">
            <a:avLst/>
          </a:prstGeom>
        </p:spPr>
      </p:pic>
      <p:pic>
        <p:nvPicPr>
          <p:cNvPr id="260" name="Graphic 259">
            <a:extLst>
              <a:ext uri="{FF2B5EF4-FFF2-40B4-BE49-F238E27FC236}">
                <a16:creationId xmlns:a16="http://schemas.microsoft.com/office/drawing/2014/main" id="{AF66BA95-875E-C541-BFA4-98589FE26A2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81153" y="3230218"/>
            <a:ext cx="720000" cy="720000"/>
          </a:xfrm>
          <a:prstGeom prst="rect">
            <a:avLst/>
          </a:prstGeom>
        </p:spPr>
      </p:pic>
      <p:pic>
        <p:nvPicPr>
          <p:cNvPr id="262" name="Graphic 261">
            <a:extLst>
              <a:ext uri="{FF2B5EF4-FFF2-40B4-BE49-F238E27FC236}">
                <a16:creationId xmlns:a16="http://schemas.microsoft.com/office/drawing/2014/main" id="{783A8F80-503E-B148-8616-8C7220A1DB6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58177" y="3230218"/>
            <a:ext cx="720000" cy="720000"/>
          </a:xfrm>
          <a:prstGeom prst="rect">
            <a:avLst/>
          </a:prstGeom>
        </p:spPr>
      </p:pic>
      <p:pic>
        <p:nvPicPr>
          <p:cNvPr id="264" name="Graphic 263">
            <a:extLst>
              <a:ext uri="{FF2B5EF4-FFF2-40B4-BE49-F238E27FC236}">
                <a16:creationId xmlns:a16="http://schemas.microsoft.com/office/drawing/2014/main" id="{871E8B32-0775-AA4A-94A9-B2A1C629C3F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99204" y="3230218"/>
            <a:ext cx="720000" cy="720000"/>
          </a:xfrm>
          <a:prstGeom prst="rect">
            <a:avLst/>
          </a:prstGeom>
        </p:spPr>
      </p:pic>
      <p:pic>
        <p:nvPicPr>
          <p:cNvPr id="266" name="Graphic 265">
            <a:extLst>
              <a:ext uri="{FF2B5EF4-FFF2-40B4-BE49-F238E27FC236}">
                <a16:creationId xmlns:a16="http://schemas.microsoft.com/office/drawing/2014/main" id="{B7B6931D-FAC8-A944-B91D-314F02A7F7F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99204" y="5392514"/>
            <a:ext cx="720000" cy="720000"/>
          </a:xfrm>
          <a:prstGeom prst="rect">
            <a:avLst/>
          </a:prstGeom>
        </p:spPr>
      </p:pic>
      <p:pic>
        <p:nvPicPr>
          <p:cNvPr id="270" name="Graphic 269">
            <a:extLst>
              <a:ext uri="{FF2B5EF4-FFF2-40B4-BE49-F238E27FC236}">
                <a16:creationId xmlns:a16="http://schemas.microsoft.com/office/drawing/2014/main" id="{A5CB98A2-6538-7743-A938-15A1AE46271B}"/>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658177" y="5392514"/>
            <a:ext cx="720000" cy="720000"/>
          </a:xfrm>
          <a:prstGeom prst="rect">
            <a:avLst/>
          </a:prstGeom>
        </p:spPr>
      </p:pic>
      <p:pic>
        <p:nvPicPr>
          <p:cNvPr id="272" name="Graphic 271">
            <a:extLst>
              <a:ext uri="{FF2B5EF4-FFF2-40B4-BE49-F238E27FC236}">
                <a16:creationId xmlns:a16="http://schemas.microsoft.com/office/drawing/2014/main" id="{A8529D77-8C54-BC46-849B-25B4EC1AB35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481153" y="5356514"/>
            <a:ext cx="720000" cy="720000"/>
          </a:xfrm>
          <a:prstGeom prst="rect">
            <a:avLst/>
          </a:prstGeom>
        </p:spPr>
      </p:pic>
      <p:pic>
        <p:nvPicPr>
          <p:cNvPr id="274" name="Graphic 273">
            <a:extLst>
              <a:ext uri="{FF2B5EF4-FFF2-40B4-BE49-F238E27FC236}">
                <a16:creationId xmlns:a16="http://schemas.microsoft.com/office/drawing/2014/main" id="{40EF11EA-A3F4-0646-87B7-F220550C9FA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304129" y="5392514"/>
            <a:ext cx="720000" cy="720000"/>
          </a:xfrm>
          <a:prstGeom prst="rect">
            <a:avLst/>
          </a:prstGeom>
        </p:spPr>
      </p:pic>
      <p:pic>
        <p:nvPicPr>
          <p:cNvPr id="276" name="Graphic 275">
            <a:extLst>
              <a:ext uri="{FF2B5EF4-FFF2-40B4-BE49-F238E27FC236}">
                <a16:creationId xmlns:a16="http://schemas.microsoft.com/office/drawing/2014/main" id="{CD4119E3-C2C1-EB4B-A25C-8AF07D0B332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971121" y="1267852"/>
            <a:ext cx="1555200" cy="1080000"/>
          </a:xfrm>
          <a:prstGeom prst="rect">
            <a:avLst/>
          </a:prstGeom>
        </p:spPr>
      </p:pic>
      <p:pic>
        <p:nvPicPr>
          <p:cNvPr id="278" name="Graphic 277">
            <a:extLst>
              <a:ext uri="{FF2B5EF4-FFF2-40B4-BE49-F238E27FC236}">
                <a16:creationId xmlns:a16="http://schemas.microsoft.com/office/drawing/2014/main" id="{9BE3D580-2065-9746-9B71-926D77A3E08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222440" y="1267852"/>
            <a:ext cx="1080000" cy="1080000"/>
          </a:xfrm>
          <a:prstGeom prst="rect">
            <a:avLst/>
          </a:prstGeom>
        </p:spPr>
      </p:pic>
      <p:pic>
        <p:nvPicPr>
          <p:cNvPr id="280" name="Graphic 279">
            <a:extLst>
              <a:ext uri="{FF2B5EF4-FFF2-40B4-BE49-F238E27FC236}">
                <a16:creationId xmlns:a16="http://schemas.microsoft.com/office/drawing/2014/main" id="{6F1D18DF-744F-A841-A3CE-DF8C7FDF0803}"/>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759" y="1267852"/>
            <a:ext cx="1296000" cy="1080000"/>
          </a:xfrm>
          <a:prstGeom prst="rect">
            <a:avLst/>
          </a:prstGeom>
        </p:spPr>
      </p:pic>
      <p:pic>
        <p:nvPicPr>
          <p:cNvPr id="282" name="Graphic 281">
            <a:extLst>
              <a:ext uri="{FF2B5EF4-FFF2-40B4-BE49-F238E27FC236}">
                <a16:creationId xmlns:a16="http://schemas.microsoft.com/office/drawing/2014/main" id="{5710505C-A079-C640-8BEB-01AC57FE309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509078" y="1267852"/>
            <a:ext cx="1080000" cy="1080000"/>
          </a:xfrm>
          <a:prstGeom prst="rect">
            <a:avLst/>
          </a:prstGeom>
        </p:spPr>
      </p:pic>
      <p:pic>
        <p:nvPicPr>
          <p:cNvPr id="284" name="Graphic 283">
            <a:extLst>
              <a:ext uri="{FF2B5EF4-FFF2-40B4-BE49-F238E27FC236}">
                <a16:creationId xmlns:a16="http://schemas.microsoft.com/office/drawing/2014/main" id="{0C9A79A9-CE9B-0946-B9E7-354CD0872CB0}"/>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760397" y="1267852"/>
            <a:ext cx="1080000" cy="1080000"/>
          </a:xfrm>
          <a:prstGeom prst="rect">
            <a:avLst/>
          </a:prstGeom>
        </p:spPr>
      </p:pic>
    </p:spTree>
    <p:extLst>
      <p:ext uri="{BB962C8B-B14F-4D97-AF65-F5344CB8AC3E}">
        <p14:creationId xmlns:p14="http://schemas.microsoft.com/office/powerpoint/2010/main" val="226999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Hors-Piste Grey">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71CB74A4-2C42-A648-AD03-05EBBB84E88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694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s-Piste Dark Blue ">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827E675E-53CF-3A44-9759-13DD1BEF3E3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129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3780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Tex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AF0B2-0154-4249-9B24-EC39A7749F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11155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Textur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0C9A2-DBB8-A240-AAC3-53022231D0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chemeClr val="bg1"/>
                </a:solidFill>
              </a:defRPr>
            </a:lvl1pPr>
          </a:lstStyle>
          <a:p>
            <a:r>
              <a:rPr lang="en-US" dirty="0" err="1"/>
              <a:t>Titre</a:t>
            </a:r>
            <a:endParaRPr lang="en-US" dirty="0"/>
          </a:p>
        </p:txBody>
      </p:sp>
    </p:spTree>
    <p:extLst>
      <p:ext uri="{BB962C8B-B14F-4D97-AF65-F5344CB8AC3E}">
        <p14:creationId xmlns:p14="http://schemas.microsoft.com/office/powerpoint/2010/main" val="204657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Slide with logo">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16732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Slide_Texture +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82C3E-D7DE-3E41-B8E1-63CA6DF62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2121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E8090C-C2C7-B64D-8F52-FE06616AA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D7AAD5F5-9DAB-3C45-9D0E-89252CB85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3570321"/>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70" r:id="rId4"/>
    <p:sldLayoutId id="2147483661" r:id="rId5"/>
    <p:sldLayoutId id="2147483662" r:id="rId6"/>
    <p:sldLayoutId id="2147483668" r:id="rId7"/>
    <p:sldLayoutId id="2147483649" r:id="rId8"/>
    <p:sldLayoutId id="2147483658" r:id="rId9"/>
    <p:sldLayoutId id="2147483669" r:id="rId10"/>
    <p:sldLayoutId id="2147483650" r:id="rId11"/>
    <p:sldLayoutId id="2147483660" r:id="rId12"/>
    <p:sldLayoutId id="2147483652" r:id="rId13"/>
    <p:sldLayoutId id="2147483663" r:id="rId14"/>
    <p:sldLayoutId id="2147483654" r:id="rId15"/>
    <p:sldLayoutId id="2147483657" r:id="rId16"/>
    <p:sldLayoutId id="2147483664" r:id="rId17"/>
    <p:sldLayoutId id="2147483659" r:id="rId18"/>
    <p:sldLayoutId id="2147483665" r:id="rId19"/>
    <p:sldLayoutId id="2147483671" r:id="rId20"/>
  </p:sldLayoutIdLst>
  <p:hf hdr="0" dt="0"/>
  <p:txStyles>
    <p:title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5.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60.xml"/><Relationship Id="rId7" Type="http://schemas.openxmlformats.org/officeDocument/2006/relationships/slideLayout" Target="../slideLayouts/slideLayout1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s>
</file>

<file path=ppt/slides/_rels/slide11.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hyperlink" Target="https://youtu.be/kRZ0ml16vgM" TargetMode="Externa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50.jpeg"/><Relationship Id="rId5" Type="http://schemas.openxmlformats.org/officeDocument/2006/relationships/slideLayout" Target="../slideLayouts/slideLayout11.xml"/><Relationship Id="rId4" Type="http://schemas.openxmlformats.org/officeDocument/2006/relationships/video" Target="https://www.youtube.com/embed/kRZ0ml16vgM?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51.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11.xml"/><Relationship Id="rId5" Type="http://schemas.openxmlformats.org/officeDocument/2006/relationships/tags" Target="../tags/tag71.xml"/><Relationship Id="rId4" Type="http://schemas.openxmlformats.org/officeDocument/2006/relationships/tags" Target="../tags/tag70.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image" Target="../media/image53.png"/><Relationship Id="rId4" Type="http://schemas.openxmlformats.org/officeDocument/2006/relationships/tags" Target="../tags/tag75.xml"/><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48.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13.xml"/><Relationship Id="rId5" Type="http://schemas.openxmlformats.org/officeDocument/2006/relationships/tags" Target="../tags/tag83.xml"/><Relationship Id="rId4" Type="http://schemas.openxmlformats.org/officeDocument/2006/relationships/tags" Target="../tags/tag82.xml"/></Relationships>
</file>

<file path=ppt/slides/_rels/slide15.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image" Target="../media/image48.png"/><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55.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54.png"/><Relationship Id="rId5" Type="http://schemas.openxmlformats.org/officeDocument/2006/relationships/tags" Target="../tags/tag88.xml"/><Relationship Id="rId10" Type="http://schemas.openxmlformats.org/officeDocument/2006/relationships/slideLayout" Target="../slideLayouts/slideLayout13.xml"/><Relationship Id="rId4" Type="http://schemas.openxmlformats.org/officeDocument/2006/relationships/tags" Target="../tags/tag87.xml"/><Relationship Id="rId9" Type="http://schemas.openxmlformats.org/officeDocument/2006/relationships/tags" Target="../tags/tag92.xml"/></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95.xml"/><Relationship Id="rId7" Type="http://schemas.openxmlformats.org/officeDocument/2006/relationships/hyperlink" Target="https://www.youtube.com/watch?v=0EFHbruKEmw"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13.xml"/><Relationship Id="rId5" Type="http://schemas.openxmlformats.org/officeDocument/2006/relationships/tags" Target="../tags/tag97.xml"/><Relationship Id="rId4" Type="http://schemas.openxmlformats.org/officeDocument/2006/relationships/tags" Target="../tags/tag96.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48.png"/><Relationship Id="rId5" Type="http://schemas.openxmlformats.org/officeDocument/2006/relationships/tags" Target="../tags/tag102.xml"/><Relationship Id="rId10" Type="http://schemas.openxmlformats.org/officeDocument/2006/relationships/image" Target="../media/image58.svg"/><Relationship Id="rId4" Type="http://schemas.openxmlformats.org/officeDocument/2006/relationships/tags" Target="../tags/tag101.xml"/><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107.xml"/><Relationship Id="rId7" Type="http://schemas.openxmlformats.org/officeDocument/2006/relationships/tags" Target="../tags/tag11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image" Target="../media/image59.png"/><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image" Target="../media/image52.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slideLayout" Target="../slideLayouts/slideLayout11.xml"/><Relationship Id="rId5" Type="http://schemas.openxmlformats.org/officeDocument/2006/relationships/tags" Target="../tags/tag116.xml"/><Relationship Id="rId10" Type="http://schemas.openxmlformats.org/officeDocument/2006/relationships/tags" Target="../tags/tag121.xml"/><Relationship Id="rId4" Type="http://schemas.openxmlformats.org/officeDocument/2006/relationships/tags" Target="../tags/tag115.xml"/><Relationship Id="rId9" Type="http://schemas.openxmlformats.org/officeDocument/2006/relationships/tags" Target="../tags/tag1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hyperlink" Target="https://youtu.be/VJhKdSp0Tfo" TargetMode="Externa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60.jpeg"/><Relationship Id="rId5" Type="http://schemas.openxmlformats.org/officeDocument/2006/relationships/slideLayout" Target="../slideLayouts/slideLayout11.xml"/><Relationship Id="rId4" Type="http://schemas.openxmlformats.org/officeDocument/2006/relationships/video" Target="https://www.youtube.com/embed/VJhKdSp0Tfo?feature=oembed" TargetMode="Externa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10" Type="http://schemas.openxmlformats.org/officeDocument/2006/relationships/image" Target="../media/image61.png"/><Relationship Id="rId4" Type="http://schemas.openxmlformats.org/officeDocument/2006/relationships/tags" Target="../tags/tag128.xml"/><Relationship Id="rId9"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134.xml"/><Relationship Id="rId7" Type="http://schemas.openxmlformats.org/officeDocument/2006/relationships/slideLayout" Target="../slideLayouts/slideLayout13.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image" Target="../media/image64.png"/><Relationship Id="rId5" Type="http://schemas.openxmlformats.org/officeDocument/2006/relationships/tags" Target="../tags/tag136.xml"/><Relationship Id="rId10" Type="http://schemas.openxmlformats.org/officeDocument/2006/relationships/image" Target="../media/image63.png"/><Relationship Id="rId4" Type="http://schemas.openxmlformats.org/officeDocument/2006/relationships/tags" Target="../tags/tag135.xml"/><Relationship Id="rId9"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10" Type="http://schemas.openxmlformats.org/officeDocument/2006/relationships/image" Target="../media/image46.png"/><Relationship Id="rId4" Type="http://schemas.openxmlformats.org/officeDocument/2006/relationships/tags" Target="../tags/tag7.xml"/><Relationship Id="rId9"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image" Target="../media/image48.png"/><Relationship Id="rId2" Type="http://schemas.openxmlformats.org/officeDocument/2006/relationships/tags" Target="../tags/tag13.xml"/><Relationship Id="rId16" Type="http://schemas.openxmlformats.org/officeDocument/2006/relationships/image" Target="../media/image47.jp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slideLayout" Target="../slideLayouts/slideLayout11.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s>
</file>

<file path=ppt/slides/_rels/slide5.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image" Target="../media/image49.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hyperlink" Target="http://www.flaticon.com/" TargetMode="External"/><Relationship Id="rId5" Type="http://schemas.openxmlformats.org/officeDocument/2006/relationships/tags" Target="../tags/tag30.xml"/><Relationship Id="rId10" Type="http://schemas.openxmlformats.org/officeDocument/2006/relationships/notesSlide" Target="../notesSlides/notesSlide1.xml"/><Relationship Id="rId4" Type="http://schemas.openxmlformats.org/officeDocument/2006/relationships/tags" Target="../tags/tag29.xml"/><Relationship Id="rId9"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6.xml"/><Relationship Id="rId7" Type="http://schemas.openxmlformats.org/officeDocument/2006/relationships/slideLayout" Target="../slideLayouts/slideLayout1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42.xml"/><Relationship Id="rId7" Type="http://schemas.openxmlformats.org/officeDocument/2006/relationships/slideLayout" Target="../slideLayouts/slideLayout1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48.xml"/><Relationship Id="rId7" Type="http://schemas.openxmlformats.org/officeDocument/2006/relationships/slideLayout" Target="../slideLayouts/slideLayout1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54.xml"/><Relationship Id="rId7" Type="http://schemas.openxmlformats.org/officeDocument/2006/relationships/slideLayout" Target="../slideLayouts/slideLayout1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5974813" y="3244334"/>
            <a:ext cx="242374" cy="369332"/>
          </a:xfrm>
          <a:prstGeom prst="rect">
            <a:avLst/>
          </a:prstGeom>
        </p:spPr>
        <p:txBody>
          <a:bodyPr wrap="none">
            <a:spAutoFit/>
          </a:bodyPr>
          <a:lstStyle/>
          <a:p>
            <a:r>
              <a:rPr lang="fr-CA" dirty="0">
                <a:solidFill>
                  <a:srgbClr val="000000"/>
                </a:solidFill>
                <a:latin typeface="Times New Roman" panose="02020603050405020304" pitchFamily="18" charset="0"/>
              </a:rPr>
              <a:t> </a:t>
            </a:r>
            <a:endParaRPr lang="fr-CA" dirty="0"/>
          </a:p>
        </p:txBody>
      </p:sp>
      <p:sp>
        <p:nvSpPr>
          <p:cNvPr id="4" name="Rectangle 3"/>
          <p:cNvSpPr/>
          <p:nvPr>
            <p:custDataLst>
              <p:tags r:id="rId2"/>
            </p:custDataLst>
          </p:nvPr>
        </p:nvSpPr>
        <p:spPr>
          <a:xfrm>
            <a:off x="5974813" y="3244334"/>
            <a:ext cx="242374" cy="369332"/>
          </a:xfrm>
          <a:prstGeom prst="rect">
            <a:avLst/>
          </a:prstGeom>
        </p:spPr>
        <p:txBody>
          <a:bodyPr wrap="none">
            <a:spAutoFit/>
          </a:bodyPr>
          <a:lstStyle/>
          <a:p>
            <a:r>
              <a:rPr lang="fr-CA" dirty="0">
                <a:solidFill>
                  <a:srgbClr val="000000"/>
                </a:solidFill>
                <a:latin typeface="Times New Roman" panose="02020603050405020304" pitchFamily="18" charset="0"/>
              </a:rPr>
              <a:t> </a:t>
            </a:r>
            <a:endParaRPr lang="fr-CA" dirty="0"/>
          </a:p>
        </p:txBody>
      </p:sp>
      <p:pic>
        <p:nvPicPr>
          <p:cNvPr id="5" name="Image 4">
            <a:extLst>
              <a:ext uri="{FF2B5EF4-FFF2-40B4-BE49-F238E27FC236}">
                <a16:creationId xmlns:a16="http://schemas.microsoft.com/office/drawing/2014/main" id="{517F300D-5EE2-4940-864F-506E2E93E5D2}"/>
              </a:ext>
            </a:extLst>
          </p:cNvPr>
          <p:cNvPicPr>
            <a:picLocks noChangeAspect="1"/>
          </p:cNvPicPr>
          <p:nvPr/>
        </p:nvPicPr>
        <p:blipFill>
          <a:blip r:embed="rId4"/>
          <a:stretch>
            <a:fillRect/>
          </a:stretch>
        </p:blipFill>
        <p:spPr>
          <a:xfrm>
            <a:off x="10410516" y="2544830"/>
            <a:ext cx="1302209" cy="4207325"/>
          </a:xfrm>
          <a:prstGeom prst="rect">
            <a:avLst/>
          </a:prstGeom>
        </p:spPr>
      </p:pic>
      <p:pic>
        <p:nvPicPr>
          <p:cNvPr id="7" name="Image 6">
            <a:extLst>
              <a:ext uri="{FF2B5EF4-FFF2-40B4-BE49-F238E27FC236}">
                <a16:creationId xmlns:a16="http://schemas.microsoft.com/office/drawing/2014/main" id="{29119132-E82F-42D7-9340-7BCD0BD0C721}"/>
              </a:ext>
            </a:extLst>
          </p:cNvPr>
          <p:cNvPicPr>
            <a:picLocks noChangeAspect="1"/>
          </p:cNvPicPr>
          <p:nvPr/>
        </p:nvPicPr>
        <p:blipFill>
          <a:blip r:embed="rId5"/>
          <a:stretch>
            <a:fillRect/>
          </a:stretch>
        </p:blipFill>
        <p:spPr>
          <a:xfrm>
            <a:off x="620509" y="2498756"/>
            <a:ext cx="1530157" cy="4253399"/>
          </a:xfrm>
          <a:prstGeom prst="rect">
            <a:avLst/>
          </a:prstGeom>
        </p:spPr>
      </p:pic>
    </p:spTree>
    <p:extLst>
      <p:ext uri="{BB962C8B-B14F-4D97-AF65-F5344CB8AC3E}">
        <p14:creationId xmlns:p14="http://schemas.microsoft.com/office/powerpoint/2010/main" val="424191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3969026" y="1292157"/>
            <a:ext cx="4253948" cy="955752"/>
          </a:xfrm>
        </p:spPr>
        <p:txBody>
          <a:bodyPr>
            <a:normAutofit/>
          </a:bodyPr>
          <a:lstStyle/>
          <a:p>
            <a:pPr algn="ctr"/>
            <a:r>
              <a:rPr lang="en-US" sz="2800" b="1" dirty="0">
                <a:solidFill>
                  <a:schemeClr val="tx1"/>
                </a:solidFill>
                <a:latin typeface="Raleway" panose="020B0503030101060003" pitchFamily="34" charset="77"/>
              </a:rPr>
              <a:t>MYTHES OU RÉALITÉ</a:t>
            </a:r>
            <a:r>
              <a:rPr lang="en-US" sz="2800" b="1" spc="-200" dirty="0">
                <a:solidFill>
                  <a:schemeClr val="tx1"/>
                </a:solidFill>
                <a:latin typeface="Raleway" panose="020B0503030101060003" pitchFamily="34" charset="77"/>
              </a:rPr>
              <a:t>S?  </a:t>
            </a: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1133480" y="2268379"/>
            <a:ext cx="10248900" cy="1256725"/>
          </a:xfrm>
        </p:spPr>
        <p:txBody>
          <a:bodyPr>
            <a:noAutofit/>
          </a:bodyPr>
          <a:lstStyle/>
          <a:p>
            <a:pPr marL="0" lvl="0" indent="0">
              <a:lnSpc>
                <a:spcPct val="70000"/>
              </a:lnSpc>
              <a:buNone/>
            </a:pPr>
            <a:r>
              <a:rPr lang="fr-FR" sz="2600" b="1" dirty="0">
                <a:latin typeface="Raleway" panose="020B0503030101060003" pitchFamily="34" charset="77"/>
              </a:rPr>
              <a:t>Toute l’information que l’on retrouve sur les médias sociaux est vraie </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10</a:t>
            </a:fld>
            <a:endParaRPr lang="en-US" dirty="0"/>
          </a:p>
        </p:txBody>
      </p:sp>
      <p:sp>
        <p:nvSpPr>
          <p:cNvPr id="8" name="Ellipse 7">
            <a:extLst>
              <a:ext uri="{FF2B5EF4-FFF2-40B4-BE49-F238E27FC236}">
                <a16:creationId xmlns:a16="http://schemas.microsoft.com/office/drawing/2014/main" id="{67467DF6-8EA6-AC44-B360-C7413DEF53C8}"/>
              </a:ext>
            </a:extLst>
          </p:cNvPr>
          <p:cNvSpPr/>
          <p:nvPr>
            <p:custDataLst>
              <p:tags r:id="rId4"/>
            </p:custDataLst>
          </p:nvPr>
        </p:nvSpPr>
        <p:spPr>
          <a:xfrm>
            <a:off x="552448" y="2228464"/>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cs typeface="Arial"/>
              </a:rPr>
              <a:t>6</a:t>
            </a:r>
          </a:p>
        </p:txBody>
      </p:sp>
      <p:sp>
        <p:nvSpPr>
          <p:cNvPr id="12" name="ZoneTexte 11"/>
          <p:cNvSpPr txBox="1"/>
          <p:nvPr>
            <p:custDataLst>
              <p:tags r:id="rId5"/>
            </p:custDataLst>
          </p:nvPr>
        </p:nvSpPr>
        <p:spPr>
          <a:xfrm>
            <a:off x="1133480" y="2775811"/>
            <a:ext cx="10064746" cy="2185214"/>
          </a:xfrm>
          <a:prstGeom prst="rect">
            <a:avLst/>
          </a:prstGeom>
          <a:noFill/>
        </p:spPr>
        <p:txBody>
          <a:bodyPr wrap="square" rtlCol="0">
            <a:spAutoFit/>
          </a:bodyPr>
          <a:lstStyle/>
          <a:p>
            <a:pPr algn="just"/>
            <a:r>
              <a:rPr lang="fr-FR" sz="2400" b="1" dirty="0">
                <a:solidFill>
                  <a:srgbClr val="86C4A7"/>
                </a:solidFill>
                <a:latin typeface="Raleway" panose="020B0503030101060003"/>
              </a:rPr>
              <a:t>MYTH</a:t>
            </a:r>
            <a:r>
              <a:rPr lang="fr-FR" sz="2400" b="1" spc="-200" dirty="0">
                <a:solidFill>
                  <a:srgbClr val="86C4A7"/>
                </a:solidFill>
                <a:latin typeface="Raleway" panose="020B0503030101060003"/>
              </a:rPr>
              <a:t>E!</a:t>
            </a:r>
            <a:r>
              <a:rPr lang="fr-FR" sz="4000" b="1" dirty="0">
                <a:solidFill>
                  <a:srgbClr val="86C4A7"/>
                </a:solidFill>
                <a:latin typeface="Raleway" panose="020B0503030101060003"/>
              </a:rPr>
              <a:t> </a:t>
            </a:r>
            <a:r>
              <a:rPr lang="fr-FR" sz="2400" dirty="0">
                <a:solidFill>
                  <a:schemeClr val="bg1">
                    <a:lumMod val="50000"/>
                  </a:schemeClr>
                </a:solidFill>
                <a:latin typeface="Raleway" panose="020B0503030101060003"/>
              </a:rPr>
              <a:t>De nos jours, l’information est accessible très rapidement, mais il est aussi très facile de diffuser soi-même toutes sortes de publications sans que nous soyons des experts sur un sujet particulier. Il se peut alors que l’information que nous trouvons sur les médias sociaux ne soit pas exacte. </a:t>
            </a:r>
            <a:endParaRPr lang="fr-CA" sz="2400" dirty="0">
              <a:solidFill>
                <a:schemeClr val="bg1">
                  <a:lumMod val="50000"/>
                </a:schemeClr>
              </a:solidFill>
              <a:latin typeface="Raleway" panose="020B0503030101060003"/>
            </a:endParaRPr>
          </a:p>
        </p:txBody>
      </p:sp>
      <p:sp>
        <p:nvSpPr>
          <p:cNvPr id="18" name="Titre 5">
            <a:extLst>
              <a:ext uri="{FF2B5EF4-FFF2-40B4-BE49-F238E27FC236}">
                <a16:creationId xmlns:a16="http://schemas.microsoft.com/office/drawing/2014/main" id="{779CC13D-B846-2940-A055-8F53D10BE8F6}"/>
              </a:ext>
            </a:extLst>
          </p:cNvPr>
          <p:cNvSpPr txBox="1">
            <a:spLocks/>
          </p:cNvSpPr>
          <p:nvPr>
            <p:custDataLst>
              <p:tags r:id="rId6"/>
            </p:custDataLst>
          </p:nvPr>
        </p:nvSpPr>
        <p:spPr>
          <a:xfrm>
            <a:off x="703385" y="365125"/>
            <a:ext cx="10650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Réfléchir… sans fil ou sans filtre?</a:t>
            </a:r>
          </a:p>
        </p:txBody>
      </p:sp>
    </p:spTree>
    <p:extLst>
      <p:ext uri="{BB962C8B-B14F-4D97-AF65-F5344CB8AC3E}">
        <p14:creationId xmlns:p14="http://schemas.microsoft.com/office/powerpoint/2010/main" val="421984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custDataLst>
              <p:tags r:id="rId1"/>
            </p:custDataLst>
          </p:nvPr>
        </p:nvSpPr>
        <p:spPr>
          <a:xfrm>
            <a:off x="3780064" y="0"/>
            <a:ext cx="2775858"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11</a:t>
            </a:fld>
            <a:endParaRPr lang="en-US" dirty="0"/>
          </a:p>
        </p:txBody>
      </p:sp>
      <p:sp>
        <p:nvSpPr>
          <p:cNvPr id="8" name="Titre 5">
            <a:extLst>
              <a:ext uri="{FF2B5EF4-FFF2-40B4-BE49-F238E27FC236}">
                <a16:creationId xmlns:a16="http://schemas.microsoft.com/office/drawing/2014/main" id="{75C82A81-DE36-444D-A433-1308B25BB36C}"/>
              </a:ext>
            </a:extLst>
          </p:cNvPr>
          <p:cNvSpPr txBox="1">
            <a:spLocks/>
          </p:cNvSpPr>
          <p:nvPr>
            <p:custDataLst>
              <p:tags r:id="rId3"/>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Sacha et les médias sociaux</a:t>
            </a:r>
          </a:p>
        </p:txBody>
      </p:sp>
      <p:sp>
        <p:nvSpPr>
          <p:cNvPr id="6" name="ZoneTexte 5">
            <a:extLst>
              <a:ext uri="{FF2B5EF4-FFF2-40B4-BE49-F238E27FC236}">
                <a16:creationId xmlns:a16="http://schemas.microsoft.com/office/drawing/2014/main" id="{2B7AFA2F-5CA9-48D9-99F3-D73E22285ECB}"/>
              </a:ext>
            </a:extLst>
          </p:cNvPr>
          <p:cNvSpPr txBox="1"/>
          <p:nvPr/>
        </p:nvSpPr>
        <p:spPr>
          <a:xfrm>
            <a:off x="2383510" y="5311524"/>
            <a:ext cx="1077778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800" dirty="0">
                <a:solidFill>
                  <a:schemeClr val="tx1">
                    <a:lumMod val="65000"/>
                    <a:lumOff val="35000"/>
                  </a:schemeClr>
                </a:solidFill>
              </a:rPr>
              <a:t>Se connecter à son esprit… critique! – Partie 1</a:t>
            </a:r>
          </a:p>
        </p:txBody>
      </p:sp>
      <p:pic>
        <p:nvPicPr>
          <p:cNvPr id="2" name="Média en ligne 1" title="Atelier 10 - Se connecter à son esprit… critique! - Partie 1">
            <a:hlinkClick r:id="" action="ppaction://media"/>
            <a:extLst>
              <a:ext uri="{FF2B5EF4-FFF2-40B4-BE49-F238E27FC236}">
                <a16:creationId xmlns:a16="http://schemas.microsoft.com/office/drawing/2014/main" id="{7A3D1A1F-11EA-4047-9277-6D4DD7CB29D7}"/>
              </a:ext>
            </a:extLst>
          </p:cNvPr>
          <p:cNvPicPr>
            <a:picLocks noRot="1" noChangeAspect="1"/>
          </p:cNvPicPr>
          <p:nvPr>
            <a:videoFile r:link="rId4"/>
          </p:nvPr>
        </p:nvPicPr>
        <p:blipFill>
          <a:blip r:embed="rId6"/>
          <a:stretch>
            <a:fillRect/>
          </a:stretch>
        </p:blipFill>
        <p:spPr>
          <a:xfrm>
            <a:off x="3987094" y="2111829"/>
            <a:ext cx="4217812" cy="2383064"/>
          </a:xfrm>
          <a:prstGeom prst="rect">
            <a:avLst/>
          </a:prstGeom>
        </p:spPr>
      </p:pic>
      <p:sp>
        <p:nvSpPr>
          <p:cNvPr id="3" name="Rectangle 2"/>
          <p:cNvSpPr/>
          <p:nvPr/>
        </p:nvSpPr>
        <p:spPr>
          <a:xfrm>
            <a:off x="4439136" y="5834744"/>
            <a:ext cx="3654270" cy="707886"/>
          </a:xfrm>
          <a:prstGeom prst="rect">
            <a:avLst/>
          </a:prstGeom>
        </p:spPr>
        <p:txBody>
          <a:bodyPr wrap="none">
            <a:spAutoFit/>
          </a:bodyPr>
          <a:lstStyle/>
          <a:p>
            <a:r>
              <a:rPr lang="fr-CA" sz="2000" dirty="0">
                <a:latin typeface="Raleway" panose="020B0503030101060003"/>
                <a:hlinkClick r:id="rId7"/>
              </a:rPr>
              <a:t>https://youtu.be/kRZ0ml16vgM</a:t>
            </a:r>
            <a:endParaRPr lang="fr-CA" sz="2000" dirty="0">
              <a:latin typeface="Raleway" panose="020B0503030101060003"/>
            </a:endParaRPr>
          </a:p>
          <a:p>
            <a:endParaRPr lang="fr-CA" sz="2000" dirty="0">
              <a:latin typeface="Raleway" panose="020B0503030101060003"/>
            </a:endParaRPr>
          </a:p>
        </p:txBody>
      </p:sp>
    </p:spTree>
    <p:extLst>
      <p:ext uri="{BB962C8B-B14F-4D97-AF65-F5344CB8AC3E}">
        <p14:creationId xmlns:p14="http://schemas.microsoft.com/office/powerpoint/2010/main" val="10874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88637693-850B-8F4A-972E-AC4157FABC20}"/>
              </a:ext>
            </a:extLst>
          </p:cNvPr>
          <p:cNvSpPr/>
          <p:nvPr>
            <p:custDataLst>
              <p:tags r:id="rId1"/>
            </p:custDataLst>
          </p:nvPr>
        </p:nvSpPr>
        <p:spPr>
          <a:xfrm>
            <a:off x="1856756" y="-12700"/>
            <a:ext cx="6962859" cy="6184900"/>
          </a:xfrm>
          <a:custGeom>
            <a:avLst/>
            <a:gdLst>
              <a:gd name="connsiteX0" fmla="*/ 5483844 w 6962859"/>
              <a:gd name="connsiteY0" fmla="*/ 0 h 6184900"/>
              <a:gd name="connsiteX1" fmla="*/ 6728444 w 6962859"/>
              <a:gd name="connsiteY1" fmla="*/ 1117600 h 6184900"/>
              <a:gd name="connsiteX2" fmla="*/ 1330944 w 6962859"/>
              <a:gd name="connsiteY2" fmla="*/ 2146300 h 6184900"/>
              <a:gd name="connsiteX3" fmla="*/ 35544 w 6962859"/>
              <a:gd name="connsiteY3" fmla="*/ 3492500 h 6184900"/>
              <a:gd name="connsiteX4" fmla="*/ 2258044 w 6962859"/>
              <a:gd name="connsiteY4" fmla="*/ 5562600 h 6184900"/>
              <a:gd name="connsiteX5" fmla="*/ 2296144 w 6962859"/>
              <a:gd name="connsiteY5" fmla="*/ 6184900 h 6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859" h="6184900">
                <a:moveTo>
                  <a:pt x="5483844" y="0"/>
                </a:moveTo>
                <a:cubicBezTo>
                  <a:pt x="6452219" y="379941"/>
                  <a:pt x="7420594" y="759883"/>
                  <a:pt x="6728444" y="1117600"/>
                </a:cubicBezTo>
                <a:cubicBezTo>
                  <a:pt x="6036294" y="1475317"/>
                  <a:pt x="2446427" y="1750483"/>
                  <a:pt x="1330944" y="2146300"/>
                </a:cubicBezTo>
                <a:cubicBezTo>
                  <a:pt x="215461" y="2542117"/>
                  <a:pt x="-118973" y="2923117"/>
                  <a:pt x="35544" y="3492500"/>
                </a:cubicBezTo>
                <a:cubicBezTo>
                  <a:pt x="190061" y="4061883"/>
                  <a:pt x="1881277" y="5113867"/>
                  <a:pt x="2258044" y="5562600"/>
                </a:cubicBezTo>
                <a:cubicBezTo>
                  <a:pt x="2634811" y="6011333"/>
                  <a:pt x="2465477" y="6098116"/>
                  <a:pt x="2296144" y="6184900"/>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12</a:t>
            </a:fld>
            <a:endParaRPr lang="en-US" dirty="0"/>
          </a:p>
        </p:txBody>
      </p:sp>
      <p:sp>
        <p:nvSpPr>
          <p:cNvPr id="9" name="Titre 5"/>
          <p:cNvSpPr>
            <a:spLocks noGrp="1"/>
          </p:cNvSpPr>
          <p:nvPr>
            <p:ph type="title"/>
            <p:custDataLst>
              <p:tags r:id="rId3"/>
            </p:custDataLst>
          </p:nvPr>
        </p:nvSpPr>
        <p:spPr>
          <a:xfrm>
            <a:off x="484969" y="230052"/>
            <a:ext cx="5478210" cy="1325563"/>
          </a:xfrm>
        </p:spPr>
        <p:txBody>
          <a:bodyPr>
            <a:normAutofit fontScale="90000"/>
          </a:bodyPr>
          <a:lstStyle/>
          <a:p>
            <a:r>
              <a:rPr lang="fr-CA" b="1" dirty="0">
                <a:latin typeface="Raleway" panose="020B0503030101060003" pitchFamily="34" charset="77"/>
              </a:rPr>
              <a:t>    </a:t>
            </a:r>
            <a:br>
              <a:rPr lang="fr-CA" b="1" dirty="0">
                <a:latin typeface="Raleway" panose="020B0503030101060003" pitchFamily="34" charset="77"/>
              </a:rPr>
            </a:br>
            <a:r>
              <a:rPr lang="fr-CA" b="1" dirty="0">
                <a:latin typeface="Raleway" panose="020B0503030101060003" pitchFamily="34" charset="77"/>
              </a:rPr>
              <a:t>Il ne faut pas croire tout ce qu’on lit… </a:t>
            </a:r>
            <a:endParaRPr lang="fr-CA" b="1" spc="-250" dirty="0">
              <a:latin typeface="Raleway" panose="020B0503030101060003" pitchFamily="34" charset="77"/>
            </a:endParaRPr>
          </a:p>
        </p:txBody>
      </p:sp>
      <p:sp>
        <p:nvSpPr>
          <p:cNvPr id="4" name="ZoneTexte 3">
            <a:extLst>
              <a:ext uri="{FF2B5EF4-FFF2-40B4-BE49-F238E27FC236}">
                <a16:creationId xmlns:a16="http://schemas.microsoft.com/office/drawing/2014/main" id="{B5E2F51D-7111-4469-BBEF-1E4A39D26A24}"/>
              </a:ext>
            </a:extLst>
          </p:cNvPr>
          <p:cNvSpPr txBox="1"/>
          <p:nvPr>
            <p:custDataLst>
              <p:tags r:id="rId4"/>
            </p:custDataLst>
          </p:nvPr>
        </p:nvSpPr>
        <p:spPr>
          <a:xfrm>
            <a:off x="9075199" y="5863745"/>
            <a:ext cx="2839916" cy="276999"/>
          </a:xfrm>
          <a:prstGeom prst="rect">
            <a:avLst/>
          </a:prstGeom>
          <a:noFill/>
        </p:spPr>
        <p:txBody>
          <a:bodyPr wrap="square" rtlCol="0">
            <a:spAutoFit/>
          </a:bodyPr>
          <a:lstStyle/>
          <a:p>
            <a:r>
              <a:rPr lang="fr-CA" sz="1200" dirty="0">
                <a:solidFill>
                  <a:schemeClr val="tx1">
                    <a:lumMod val="50000"/>
                    <a:lumOff val="50000"/>
                  </a:schemeClr>
                </a:solidFill>
                <a:latin typeface="Raleway"/>
              </a:rPr>
              <a:t>Inspiré de Éduscol, 2018; </a:t>
            </a:r>
            <a:r>
              <a:rPr lang="fr-CA" sz="1200" dirty="0" err="1">
                <a:solidFill>
                  <a:schemeClr val="tx1">
                    <a:lumMod val="50000"/>
                    <a:lumOff val="50000"/>
                  </a:schemeClr>
                </a:solidFill>
                <a:latin typeface="Raleway"/>
              </a:rPr>
              <a:t>Sotir</a:t>
            </a:r>
            <a:r>
              <a:rPr lang="fr-CA" sz="1200" dirty="0">
                <a:solidFill>
                  <a:schemeClr val="tx1">
                    <a:lumMod val="50000"/>
                    <a:lumOff val="50000"/>
                  </a:schemeClr>
                </a:solidFill>
                <a:latin typeface="Raleway"/>
              </a:rPr>
              <a:t>, 2014</a:t>
            </a:r>
          </a:p>
        </p:txBody>
      </p:sp>
      <p:sp>
        <p:nvSpPr>
          <p:cNvPr id="2" name="ZoneTexte 1"/>
          <p:cNvSpPr txBox="1"/>
          <p:nvPr/>
        </p:nvSpPr>
        <p:spPr>
          <a:xfrm>
            <a:off x="990869" y="4168802"/>
            <a:ext cx="4733866" cy="646331"/>
          </a:xfrm>
          <a:prstGeom prst="rect">
            <a:avLst/>
          </a:prstGeom>
          <a:solidFill>
            <a:schemeClr val="bg1"/>
          </a:solidFill>
        </p:spPr>
        <p:txBody>
          <a:bodyPr wrap="square" rtlCol="0">
            <a:spAutoFit/>
          </a:bodyPr>
          <a:lstStyle/>
          <a:p>
            <a:r>
              <a:rPr lang="fr-CA" b="1" dirty="0">
                <a:latin typeface="Raleway" panose="020B0003030101060003" pitchFamily="34" charset="0"/>
              </a:rPr>
              <a:t>Attitudes</a:t>
            </a:r>
            <a:r>
              <a:rPr lang="fr-CA" dirty="0">
                <a:latin typeface="Raleway" panose="020B0003030101060003" pitchFamily="34" charset="0"/>
              </a:rPr>
              <a:t> (manière d’être, traits de personnalité, caractéristiques personnelles)</a:t>
            </a:r>
          </a:p>
        </p:txBody>
      </p:sp>
      <p:pic>
        <p:nvPicPr>
          <p:cNvPr id="8" name="Image 7">
            <a:extLst>
              <a:ext uri="{FF2B5EF4-FFF2-40B4-BE49-F238E27FC236}">
                <a16:creationId xmlns:a16="http://schemas.microsoft.com/office/drawing/2014/main" id="{3B34EDEB-FB65-4ABF-BF5F-13CCB5FFE607}"/>
              </a:ext>
            </a:extLst>
          </p:cNvPr>
          <p:cNvPicPr>
            <a:picLocks noChangeAspect="1"/>
          </p:cNvPicPr>
          <p:nvPr>
            <p:custDataLst>
              <p:tags r:id="rId5"/>
            </p:custDataLst>
          </p:nvPr>
        </p:nvPicPr>
        <p:blipFill>
          <a:blip r:embed="rId7"/>
          <a:stretch>
            <a:fillRect/>
          </a:stretch>
        </p:blipFill>
        <p:spPr>
          <a:xfrm>
            <a:off x="4209091" y="129030"/>
            <a:ext cx="7910866" cy="5901439"/>
          </a:xfrm>
          <a:prstGeom prst="rect">
            <a:avLst/>
          </a:prstGeom>
        </p:spPr>
      </p:pic>
      <p:sp>
        <p:nvSpPr>
          <p:cNvPr id="3" name="ZoneTexte 2"/>
          <p:cNvSpPr txBox="1"/>
          <p:nvPr/>
        </p:nvSpPr>
        <p:spPr>
          <a:xfrm>
            <a:off x="964479" y="5223752"/>
            <a:ext cx="4519190" cy="646331"/>
          </a:xfrm>
          <a:prstGeom prst="rect">
            <a:avLst/>
          </a:prstGeom>
          <a:solidFill>
            <a:schemeClr val="bg1"/>
          </a:solidFill>
        </p:spPr>
        <p:txBody>
          <a:bodyPr wrap="square" rtlCol="0">
            <a:spAutoFit/>
          </a:bodyPr>
          <a:lstStyle/>
          <a:p>
            <a:r>
              <a:rPr lang="fr-CA" b="1" dirty="0">
                <a:latin typeface="Raleway" panose="020B0003030101060003" pitchFamily="34" charset="0"/>
              </a:rPr>
              <a:t>Pratiques</a:t>
            </a:r>
            <a:r>
              <a:rPr lang="fr-CA" dirty="0">
                <a:latin typeface="Raleway" panose="020B0003030101060003" pitchFamily="34" charset="0"/>
              </a:rPr>
              <a:t> (actions concrètes à mettre en œuvre, gestes essentiels à poser)</a:t>
            </a:r>
          </a:p>
        </p:txBody>
      </p:sp>
      <p:sp>
        <p:nvSpPr>
          <p:cNvPr id="10" name="Ellipse 9"/>
          <p:cNvSpPr/>
          <p:nvPr/>
        </p:nvSpPr>
        <p:spPr>
          <a:xfrm>
            <a:off x="223864" y="5172130"/>
            <a:ext cx="684577" cy="697953"/>
          </a:xfrm>
          <a:prstGeom prst="ellipse">
            <a:avLst/>
          </a:prstGeom>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p:cNvSpPr/>
          <p:nvPr/>
        </p:nvSpPr>
        <p:spPr>
          <a:xfrm>
            <a:off x="200608" y="4172159"/>
            <a:ext cx="684577" cy="697953"/>
          </a:xfrm>
          <a:prstGeom prst="ellipse">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257819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a:extLst>
              <a:ext uri="{FF2B5EF4-FFF2-40B4-BE49-F238E27FC236}">
                <a16:creationId xmlns:a16="http://schemas.microsoft.com/office/drawing/2014/main" id="{D75DDE49-AB6D-1549-9FC8-F8AD0505923A}"/>
              </a:ext>
            </a:extLst>
          </p:cNvPr>
          <p:cNvSpPr/>
          <p:nvPr>
            <p:custDataLst>
              <p:tags r:id="rId1"/>
            </p:custDataLst>
          </p:nvPr>
        </p:nvSpPr>
        <p:spPr>
          <a:xfrm>
            <a:off x="3490889" y="-57150"/>
            <a:ext cx="6100243" cy="6215063"/>
          </a:xfrm>
          <a:custGeom>
            <a:avLst/>
            <a:gdLst>
              <a:gd name="connsiteX0" fmla="*/ 2209824 w 6100243"/>
              <a:gd name="connsiteY0" fmla="*/ 0 h 6215063"/>
              <a:gd name="connsiteX1" fmla="*/ 166711 w 6100243"/>
              <a:gd name="connsiteY1" fmla="*/ 1428750 h 6215063"/>
              <a:gd name="connsiteX2" fmla="*/ 6081736 w 6100243"/>
              <a:gd name="connsiteY2" fmla="*/ 2914650 h 6215063"/>
              <a:gd name="connsiteX3" fmla="*/ 2009799 w 6100243"/>
              <a:gd name="connsiteY3" fmla="*/ 4357688 h 6215063"/>
              <a:gd name="connsiteX4" fmla="*/ 1452586 w 6100243"/>
              <a:gd name="connsiteY4" fmla="*/ 6215063 h 621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0243" h="6215063">
                <a:moveTo>
                  <a:pt x="2209824" y="0"/>
                </a:moveTo>
                <a:cubicBezTo>
                  <a:pt x="865608" y="471487"/>
                  <a:pt x="-478608" y="942975"/>
                  <a:pt x="166711" y="1428750"/>
                </a:cubicBezTo>
                <a:cubicBezTo>
                  <a:pt x="812030" y="1914525"/>
                  <a:pt x="5774555" y="2426494"/>
                  <a:pt x="6081736" y="2914650"/>
                </a:cubicBezTo>
                <a:cubicBezTo>
                  <a:pt x="6388917" y="3402806"/>
                  <a:pt x="2781324" y="3807619"/>
                  <a:pt x="2009799" y="4357688"/>
                </a:cubicBezTo>
                <a:cubicBezTo>
                  <a:pt x="1238274" y="4907757"/>
                  <a:pt x="1345430" y="5561410"/>
                  <a:pt x="1452586" y="6215063"/>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5"/>
          <p:cNvSpPr>
            <a:spLocks noGrp="1"/>
          </p:cNvSpPr>
          <p:nvPr>
            <p:ph type="title"/>
            <p:custDataLst>
              <p:tags r:id="rId2"/>
            </p:custDataLst>
          </p:nvPr>
        </p:nvSpPr>
        <p:spPr>
          <a:xfrm>
            <a:off x="795490" y="235084"/>
            <a:ext cx="10515600" cy="1325563"/>
          </a:xfrm>
        </p:spPr>
        <p:txBody>
          <a:bodyPr/>
          <a:lstStyle/>
          <a:p>
            <a:r>
              <a:rPr lang="fr-CA" b="1" dirty="0">
                <a:latin typeface="Raleway" panose="020B0503030101060003" pitchFamily="34" charset="77"/>
              </a:rPr>
              <a:t>L’avocat du diabl</a:t>
            </a:r>
            <a:r>
              <a:rPr lang="fr-CA" b="1" spc="-200" dirty="0">
                <a:latin typeface="Raleway" panose="020B0503030101060003" pitchFamily="34" charset="77"/>
              </a:rPr>
              <a:t>e </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13</a:t>
            </a:fld>
            <a:endParaRPr lang="en-US" dirty="0"/>
          </a:p>
        </p:txBody>
      </p:sp>
      <p:sp>
        <p:nvSpPr>
          <p:cNvPr id="17" name="Rectangle : coins arrondis 16">
            <a:extLst>
              <a:ext uri="{FF2B5EF4-FFF2-40B4-BE49-F238E27FC236}">
                <a16:creationId xmlns:a16="http://schemas.microsoft.com/office/drawing/2014/main" id="{F25BB6B4-F17A-4CFD-8980-13DC584C2421}"/>
              </a:ext>
            </a:extLst>
          </p:cNvPr>
          <p:cNvSpPr/>
          <p:nvPr>
            <p:custDataLst>
              <p:tags r:id="rId4"/>
            </p:custDataLst>
          </p:nvPr>
        </p:nvSpPr>
        <p:spPr>
          <a:xfrm>
            <a:off x="7756339" y="1296727"/>
            <a:ext cx="3541233" cy="2709847"/>
          </a:xfrm>
          <a:prstGeom prst="roundRect">
            <a:avLst/>
          </a:prstGeom>
          <a:solidFill>
            <a:srgbClr val="86C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latin typeface="Raleway"/>
              </a:rPr>
              <a:t>Rappelle-to</a:t>
            </a:r>
            <a:r>
              <a:rPr lang="fr-CA" sz="2400" b="1" spc="-200" dirty="0">
                <a:latin typeface="Raleway"/>
              </a:rPr>
              <a:t>i ! </a:t>
            </a:r>
          </a:p>
          <a:p>
            <a:pPr algn="ctr"/>
            <a:endParaRPr lang="fr-CA" sz="1050" b="1" dirty="0">
              <a:latin typeface="Raleway"/>
            </a:endParaRPr>
          </a:p>
          <a:p>
            <a:pPr algn="ctr"/>
            <a:r>
              <a:rPr lang="fr-CA" sz="2400" dirty="0">
                <a:latin typeface="Raleway"/>
              </a:rPr>
              <a:t>Pour que ton opinion soit optimale, tu dois faire preuve </a:t>
            </a:r>
            <a:r>
              <a:rPr lang="fr-CA" sz="2400" b="1" dirty="0">
                <a:latin typeface="Raleway"/>
              </a:rPr>
              <a:t>d’esprit critique</a:t>
            </a:r>
            <a:r>
              <a:rPr lang="fr-CA" sz="2400" dirty="0">
                <a:latin typeface="Raleway"/>
              </a:rPr>
              <a:t>. </a:t>
            </a:r>
          </a:p>
        </p:txBody>
      </p:sp>
      <p:sp>
        <p:nvSpPr>
          <p:cNvPr id="18" name="Rectangle 17">
            <a:extLst>
              <a:ext uri="{FF2B5EF4-FFF2-40B4-BE49-F238E27FC236}">
                <a16:creationId xmlns:a16="http://schemas.microsoft.com/office/drawing/2014/main" id="{8E8D26AD-3494-4527-8A93-8CD830A0640D}"/>
              </a:ext>
            </a:extLst>
          </p:cNvPr>
          <p:cNvSpPr/>
          <p:nvPr>
            <p:custDataLst>
              <p:tags r:id="rId5"/>
            </p:custDataLst>
          </p:nvPr>
        </p:nvSpPr>
        <p:spPr>
          <a:xfrm>
            <a:off x="880910" y="1333458"/>
            <a:ext cx="6734328" cy="26363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latin typeface="Raleway" panose="020B0003030101060003" pitchFamily="34" charset="0"/>
              </a:rPr>
              <a:t>Nous t’invitons à participer à un </a:t>
            </a:r>
            <a:r>
              <a:rPr lang="fr-CA" sz="2800" b="1" dirty="0">
                <a:solidFill>
                  <a:schemeClr val="tx1"/>
                </a:solidFill>
                <a:effectLst>
                  <a:outerShdw blurRad="38100" dist="38100" dir="2700000" algn="tl">
                    <a:srgbClr val="000000">
                      <a:alpha val="43137"/>
                    </a:srgbClr>
                  </a:outerShdw>
                </a:effectLst>
                <a:latin typeface="Raleway" panose="020B0003030101060003" pitchFamily="34" charset="0"/>
              </a:rPr>
              <a:t>débat</a:t>
            </a:r>
            <a:r>
              <a:rPr lang="fr-CA" sz="2800" b="1" dirty="0">
                <a:solidFill>
                  <a:schemeClr val="tx1"/>
                </a:solidFill>
                <a:latin typeface="Raleway" panose="020B0003030101060003" pitchFamily="34" charset="0"/>
              </a:rPr>
              <a:t>  à propos des </a:t>
            </a:r>
            <a:r>
              <a:rPr lang="fr-CA" sz="2800" b="1" dirty="0">
                <a:solidFill>
                  <a:schemeClr val="tx1"/>
                </a:solidFill>
                <a:effectLst>
                  <a:outerShdw blurRad="38100" dist="38100" dir="2700000" algn="tl">
                    <a:srgbClr val="000000">
                      <a:alpha val="43137"/>
                    </a:srgbClr>
                  </a:outerShdw>
                </a:effectLst>
                <a:latin typeface="Raleway" panose="020B0003030101060003" pitchFamily="34" charset="0"/>
              </a:rPr>
              <a:t>médias sociaux</a:t>
            </a:r>
            <a:r>
              <a:rPr lang="fr-CA" sz="2800" b="1" dirty="0">
                <a:solidFill>
                  <a:schemeClr val="tx1"/>
                </a:solidFill>
                <a:latin typeface="Raleway" panose="020B0003030101060003" pitchFamily="34" charset="0"/>
              </a:rPr>
              <a:t>.</a:t>
            </a:r>
          </a:p>
          <a:p>
            <a:pPr algn="ctr"/>
            <a:endParaRPr lang="fr-CA" sz="1100" b="1" dirty="0">
              <a:solidFill>
                <a:schemeClr val="tx1"/>
              </a:solidFill>
              <a:latin typeface="Raleway" panose="020B0003030101060003" pitchFamily="34" charset="0"/>
            </a:endParaRPr>
          </a:p>
          <a:p>
            <a:pPr algn="ctr"/>
            <a:r>
              <a:rPr lang="fr-CA" sz="2800" b="1" dirty="0">
                <a:solidFill>
                  <a:schemeClr val="tx1"/>
                </a:solidFill>
                <a:latin typeface="Raleway" panose="020B0003030101060003" pitchFamily="34" charset="0"/>
              </a:rPr>
              <a:t>Ce débat a pour objectif de t’amener   à </a:t>
            </a:r>
            <a:r>
              <a:rPr lang="fr-CA" sz="2800" b="1" dirty="0">
                <a:solidFill>
                  <a:schemeClr val="tx1"/>
                </a:solidFill>
                <a:effectLst>
                  <a:outerShdw blurRad="38100" dist="38100" dir="2700000" algn="tl">
                    <a:srgbClr val="000000">
                      <a:alpha val="43137"/>
                    </a:srgbClr>
                  </a:outerShdw>
                </a:effectLst>
                <a:latin typeface="Raleway" panose="020B0003030101060003" pitchFamily="34" charset="0"/>
              </a:rPr>
              <a:t>confronter tes arguments </a:t>
            </a:r>
            <a:r>
              <a:rPr lang="fr-CA" sz="2800" b="1" dirty="0">
                <a:solidFill>
                  <a:schemeClr val="tx1"/>
                </a:solidFill>
                <a:latin typeface="Raleway" panose="020B0003030101060003" pitchFamily="34" charset="0"/>
              </a:rPr>
              <a:t>à ceux des autres et à </a:t>
            </a:r>
            <a:r>
              <a:rPr lang="fr-CA" sz="2800" b="1" dirty="0">
                <a:solidFill>
                  <a:schemeClr val="tx1"/>
                </a:solidFill>
                <a:effectLst>
                  <a:outerShdw blurRad="38100" dist="38100" dir="2700000" algn="tl">
                    <a:srgbClr val="000000">
                      <a:alpha val="43137"/>
                    </a:srgbClr>
                  </a:outerShdw>
                </a:effectLst>
                <a:latin typeface="Raleway" panose="020B0003030101060003" pitchFamily="34" charset="0"/>
              </a:rPr>
              <a:t>réfléchir</a:t>
            </a:r>
            <a:r>
              <a:rPr lang="fr-CA" sz="2800" b="1" dirty="0">
                <a:solidFill>
                  <a:schemeClr val="tx1"/>
                </a:solidFill>
                <a:latin typeface="Raleway" panose="020B0003030101060003" pitchFamily="34" charset="0"/>
              </a:rPr>
              <a:t>. </a:t>
            </a:r>
          </a:p>
        </p:txBody>
      </p:sp>
      <p:sp>
        <p:nvSpPr>
          <p:cNvPr id="19" name="Rectangle 18">
            <a:extLst>
              <a:ext uri="{FF2B5EF4-FFF2-40B4-BE49-F238E27FC236}">
                <a16:creationId xmlns:a16="http://schemas.microsoft.com/office/drawing/2014/main" id="{149A92BF-922E-4CA5-9229-FFC96F473398}"/>
              </a:ext>
            </a:extLst>
          </p:cNvPr>
          <p:cNvSpPr/>
          <p:nvPr>
            <p:custDataLst>
              <p:tags r:id="rId6"/>
            </p:custDataLst>
          </p:nvPr>
        </p:nvSpPr>
        <p:spPr>
          <a:xfrm>
            <a:off x="844702" y="4255322"/>
            <a:ext cx="8733870" cy="1704812"/>
          </a:xfrm>
          <a:prstGeom prst="rect">
            <a:avLst/>
          </a:prstGeom>
          <a:pattFill prst="pct5">
            <a:fgClr>
              <a:schemeClr val="accent1"/>
            </a:fgClr>
            <a:bgClr>
              <a:schemeClr val="bg1"/>
            </a:bgClr>
          </a:patt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dirty="0">
                <a:solidFill>
                  <a:srgbClr val="2F5CEE"/>
                </a:solidFill>
                <a:latin typeface="Raleway" panose="020B0003030101060003" pitchFamily="34" charset="0"/>
              </a:rPr>
              <a:t>Attentio</a:t>
            </a:r>
            <a:r>
              <a:rPr lang="fr-CA" sz="3200" b="1" spc="-200" dirty="0">
                <a:solidFill>
                  <a:srgbClr val="2F5CEE"/>
                </a:solidFill>
                <a:latin typeface="Raleway" panose="020B0003030101060003" pitchFamily="34" charset="0"/>
              </a:rPr>
              <a:t>n !</a:t>
            </a:r>
          </a:p>
          <a:p>
            <a:pPr algn="ctr"/>
            <a:r>
              <a:rPr lang="fr-CA" sz="2400" b="1" dirty="0">
                <a:solidFill>
                  <a:srgbClr val="2F5CEE"/>
                </a:solidFill>
                <a:latin typeface="Raleway" panose="020B0003030101060003" pitchFamily="34" charset="0"/>
              </a:rPr>
              <a:t>Le but d’un débat n’est pas d’avoir raison, mais bien de se  positionner en accord ou en désaccord avec l’affirmation.</a:t>
            </a:r>
          </a:p>
        </p:txBody>
      </p:sp>
      <p:grpSp>
        <p:nvGrpSpPr>
          <p:cNvPr id="20" name="Groupe 19">
            <a:extLst>
              <a:ext uri="{FF2B5EF4-FFF2-40B4-BE49-F238E27FC236}">
                <a16:creationId xmlns:a16="http://schemas.microsoft.com/office/drawing/2014/main" id="{93C798A6-5B58-4C5C-BEB3-55236C3BF964}"/>
              </a:ext>
            </a:extLst>
          </p:cNvPr>
          <p:cNvGrpSpPr/>
          <p:nvPr>
            <p:custDataLst>
              <p:tags r:id="rId7"/>
            </p:custDataLst>
          </p:nvPr>
        </p:nvGrpSpPr>
        <p:grpSpPr>
          <a:xfrm>
            <a:off x="583807" y="4155987"/>
            <a:ext cx="521788" cy="468887"/>
            <a:chOff x="538192" y="4168363"/>
            <a:chExt cx="1105989" cy="1061216"/>
          </a:xfrm>
        </p:grpSpPr>
        <p:sp>
          <p:nvSpPr>
            <p:cNvPr id="21" name="Ellipse 20">
              <a:extLst>
                <a:ext uri="{FF2B5EF4-FFF2-40B4-BE49-F238E27FC236}">
                  <a16:creationId xmlns:a16="http://schemas.microsoft.com/office/drawing/2014/main" id="{43E85422-430C-4A15-AFE9-B5369EC8BA61}"/>
                </a:ext>
              </a:extLst>
            </p:cNvPr>
            <p:cNvSpPr/>
            <p:nvPr/>
          </p:nvSpPr>
          <p:spPr>
            <a:xfrm>
              <a:off x="538192" y="4168363"/>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2" name="Image 21">
              <a:extLst>
                <a:ext uri="{FF2B5EF4-FFF2-40B4-BE49-F238E27FC236}">
                  <a16:creationId xmlns:a16="http://schemas.microsoft.com/office/drawing/2014/main" id="{E9036120-3D1A-41FB-B6BA-54367E942DAD}"/>
                </a:ext>
              </a:extLst>
            </p:cNvPr>
            <p:cNvPicPr>
              <a:picLocks noChangeAspect="1"/>
            </p:cNvPicPr>
            <p:nvPr/>
          </p:nvPicPr>
          <p:blipFill>
            <a:blip r:embed="rId9"/>
            <a:stretch>
              <a:fillRect/>
            </a:stretch>
          </p:blipFill>
          <p:spPr>
            <a:xfrm>
              <a:off x="566096" y="4173880"/>
              <a:ext cx="1050182" cy="1050182"/>
            </a:xfrm>
            <a:prstGeom prst="rect">
              <a:avLst/>
            </a:prstGeom>
          </p:spPr>
        </p:pic>
      </p:grpSp>
      <p:pic>
        <p:nvPicPr>
          <p:cNvPr id="4" name="Image 3">
            <a:extLst>
              <a:ext uri="{FF2B5EF4-FFF2-40B4-BE49-F238E27FC236}">
                <a16:creationId xmlns:a16="http://schemas.microsoft.com/office/drawing/2014/main" id="{F32DEE63-85A6-4B5A-811F-13CE7BCC1291}"/>
              </a:ext>
            </a:extLst>
          </p:cNvPr>
          <p:cNvPicPr>
            <a:picLocks noChangeAspect="1"/>
          </p:cNvPicPr>
          <p:nvPr/>
        </p:nvPicPr>
        <p:blipFill>
          <a:blip r:embed="rId10"/>
          <a:stretch>
            <a:fillRect/>
          </a:stretch>
        </p:blipFill>
        <p:spPr>
          <a:xfrm flipH="1">
            <a:off x="10616916" y="3429000"/>
            <a:ext cx="1217969" cy="2582936"/>
          </a:xfrm>
          <a:prstGeom prst="rect">
            <a:avLst/>
          </a:prstGeom>
        </p:spPr>
      </p:pic>
    </p:spTree>
    <p:extLst>
      <p:ext uri="{BB962C8B-B14F-4D97-AF65-F5344CB8AC3E}">
        <p14:creationId xmlns:p14="http://schemas.microsoft.com/office/powerpoint/2010/main" val="322408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2488223" y="0"/>
            <a:ext cx="4999431"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14</a:t>
            </a:fld>
            <a:endParaRPr lang="en-US" dirty="0"/>
          </a:p>
        </p:txBody>
      </p:sp>
      <p:sp>
        <p:nvSpPr>
          <p:cNvPr id="18" name="Rectangle 17">
            <a:extLst>
              <a:ext uri="{FF2B5EF4-FFF2-40B4-BE49-F238E27FC236}">
                <a16:creationId xmlns:a16="http://schemas.microsoft.com/office/drawing/2014/main" id="{8E8D26AD-3494-4527-8A93-8CD830A0640D}"/>
              </a:ext>
            </a:extLst>
          </p:cNvPr>
          <p:cNvSpPr/>
          <p:nvPr>
            <p:custDataLst>
              <p:tags r:id="rId3"/>
            </p:custDataLst>
          </p:nvPr>
        </p:nvSpPr>
        <p:spPr>
          <a:xfrm>
            <a:off x="1283996" y="1976023"/>
            <a:ext cx="9358236" cy="2463821"/>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b="1" i="1" dirty="0">
                <a:solidFill>
                  <a:schemeClr val="tx1"/>
                </a:solidFill>
                <a:latin typeface="Raleway" panose="020B0003030101060003" pitchFamily="34" charset="0"/>
              </a:rPr>
              <a:t>Est-ce que les médias sociaux sont bénéfiques ou plutôt nuisibles aux relations humaines?</a:t>
            </a:r>
          </a:p>
        </p:txBody>
      </p:sp>
      <p:sp>
        <p:nvSpPr>
          <p:cNvPr id="8" name="Titre 5">
            <a:extLst>
              <a:ext uri="{FF2B5EF4-FFF2-40B4-BE49-F238E27FC236}">
                <a16:creationId xmlns:a16="http://schemas.microsoft.com/office/drawing/2014/main" id="{BE4A83D4-8215-C94F-BD1A-3EDDAC5CFE93}"/>
              </a:ext>
            </a:extLst>
          </p:cNvPr>
          <p:cNvSpPr>
            <a:spLocks noGrp="1"/>
          </p:cNvSpPr>
          <p:nvPr>
            <p:ph type="title"/>
            <p:custDataLst>
              <p:tags r:id="rId4"/>
            </p:custDataLst>
          </p:nvPr>
        </p:nvSpPr>
        <p:spPr>
          <a:xfrm>
            <a:off x="795490" y="235084"/>
            <a:ext cx="10515600" cy="1325563"/>
          </a:xfrm>
        </p:spPr>
        <p:txBody>
          <a:bodyPr/>
          <a:lstStyle/>
          <a:p>
            <a:r>
              <a:rPr lang="fr-CA" b="1" dirty="0">
                <a:latin typeface="Raleway" panose="020B0503030101060003" pitchFamily="34" charset="77"/>
              </a:rPr>
              <a:t>L’avocat du diabl</a:t>
            </a:r>
            <a:r>
              <a:rPr lang="fr-CA" b="1" spc="-200" dirty="0">
                <a:latin typeface="Raleway" panose="020B0503030101060003" pitchFamily="34" charset="77"/>
              </a:rPr>
              <a:t>e </a:t>
            </a:r>
          </a:p>
        </p:txBody>
      </p:sp>
      <p:grpSp>
        <p:nvGrpSpPr>
          <p:cNvPr id="10" name="Groupe 9">
            <a:extLst>
              <a:ext uri="{FF2B5EF4-FFF2-40B4-BE49-F238E27FC236}">
                <a16:creationId xmlns:a16="http://schemas.microsoft.com/office/drawing/2014/main" id="{17B3C99C-32C2-9E4C-B8CE-6A939D117B72}"/>
              </a:ext>
            </a:extLst>
          </p:cNvPr>
          <p:cNvGrpSpPr/>
          <p:nvPr>
            <p:custDataLst>
              <p:tags r:id="rId5"/>
            </p:custDataLst>
          </p:nvPr>
        </p:nvGrpSpPr>
        <p:grpSpPr>
          <a:xfrm>
            <a:off x="721241" y="1795731"/>
            <a:ext cx="1125511" cy="999229"/>
            <a:chOff x="538191" y="2590420"/>
            <a:chExt cx="1105989" cy="1061216"/>
          </a:xfrm>
        </p:grpSpPr>
        <p:sp>
          <p:nvSpPr>
            <p:cNvPr id="11" name="Ellipse 10">
              <a:extLst>
                <a:ext uri="{FF2B5EF4-FFF2-40B4-BE49-F238E27FC236}">
                  <a16:creationId xmlns:a16="http://schemas.microsoft.com/office/drawing/2014/main" id="{3F588B5E-8193-1447-96E5-4DD74C89D504}"/>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2" name="Image 11">
              <a:extLst>
                <a:ext uri="{FF2B5EF4-FFF2-40B4-BE49-F238E27FC236}">
                  <a16:creationId xmlns:a16="http://schemas.microsoft.com/office/drawing/2014/main" id="{0801BE5F-7D1E-814F-A474-3BC0DBD914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spTree>
    <p:extLst>
      <p:ext uri="{BB962C8B-B14F-4D97-AF65-F5344CB8AC3E}">
        <p14:creationId xmlns:p14="http://schemas.microsoft.com/office/powerpoint/2010/main" val="2976843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custDataLst>
              <p:tags r:id="rId1"/>
            </p:custDataLst>
          </p:nvPr>
        </p:nvSpPr>
        <p:spPr>
          <a:xfrm>
            <a:off x="670333" y="-16997"/>
            <a:ext cx="5728382" cy="6168415"/>
          </a:xfrm>
          <a:custGeom>
            <a:avLst/>
            <a:gdLst>
              <a:gd name="connsiteX0" fmla="*/ 1366285 w 5728382"/>
              <a:gd name="connsiteY0" fmla="*/ 8684 h 6168415"/>
              <a:gd name="connsiteX1" fmla="*/ 235754 w 5728382"/>
              <a:gd name="connsiteY1" fmla="*/ 299630 h 6168415"/>
              <a:gd name="connsiteX2" fmla="*/ 5422896 w 5728382"/>
              <a:gd name="connsiteY2" fmla="*/ 1978801 h 6168415"/>
              <a:gd name="connsiteX3" fmla="*/ 4674751 w 5728382"/>
              <a:gd name="connsiteY3" fmla="*/ 6168415 h 6168415"/>
            </a:gdLst>
            <a:ahLst/>
            <a:cxnLst>
              <a:cxn ang="0">
                <a:pos x="connsiteX0" y="connsiteY0"/>
              </a:cxn>
              <a:cxn ang="0">
                <a:pos x="connsiteX1" y="connsiteY1"/>
              </a:cxn>
              <a:cxn ang="0">
                <a:pos x="connsiteX2" y="connsiteY2"/>
              </a:cxn>
              <a:cxn ang="0">
                <a:pos x="connsiteX3" y="connsiteY3"/>
              </a:cxn>
            </a:cxnLst>
            <a:rect l="l" t="t" r="r" b="b"/>
            <a:pathLst>
              <a:path w="5728382" h="6168415">
                <a:moveTo>
                  <a:pt x="1366285" y="8684"/>
                </a:moveTo>
                <a:cubicBezTo>
                  <a:pt x="462968" y="-10020"/>
                  <a:pt x="-440348" y="-28723"/>
                  <a:pt x="235754" y="299630"/>
                </a:cubicBezTo>
                <a:cubicBezTo>
                  <a:pt x="911856" y="627983"/>
                  <a:pt x="4683063" y="1000670"/>
                  <a:pt x="5422896" y="1978801"/>
                </a:cubicBezTo>
                <a:cubicBezTo>
                  <a:pt x="6162729" y="2956932"/>
                  <a:pt x="5418740" y="4562673"/>
                  <a:pt x="4674751" y="6168415"/>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15</a:t>
            </a:fld>
            <a:endParaRPr lang="en-US" dirty="0"/>
          </a:p>
        </p:txBody>
      </p:sp>
      <p:sp>
        <p:nvSpPr>
          <p:cNvPr id="18" name="Rectangle 17">
            <a:extLst>
              <a:ext uri="{FF2B5EF4-FFF2-40B4-BE49-F238E27FC236}">
                <a16:creationId xmlns:a16="http://schemas.microsoft.com/office/drawing/2014/main" id="{8E8D26AD-3494-4527-8A93-8CD830A0640D}"/>
              </a:ext>
            </a:extLst>
          </p:cNvPr>
          <p:cNvSpPr/>
          <p:nvPr>
            <p:custDataLst>
              <p:tags r:id="rId3"/>
            </p:custDataLst>
          </p:nvPr>
        </p:nvSpPr>
        <p:spPr>
          <a:xfrm>
            <a:off x="1262872" y="1974854"/>
            <a:ext cx="9510752" cy="1016659"/>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i="1" dirty="0">
                <a:solidFill>
                  <a:schemeClr val="tx1"/>
                </a:solidFill>
                <a:latin typeface="Raleway" panose="020B0003030101060003" pitchFamily="34" charset="0"/>
              </a:rPr>
              <a:t>Et alors, quelle est ta position? </a:t>
            </a:r>
          </a:p>
        </p:txBody>
      </p:sp>
      <p:sp>
        <p:nvSpPr>
          <p:cNvPr id="11" name="Rectangle 10">
            <a:extLst>
              <a:ext uri="{FF2B5EF4-FFF2-40B4-BE49-F238E27FC236}">
                <a16:creationId xmlns:a16="http://schemas.microsoft.com/office/drawing/2014/main" id="{BCBD86C5-BA35-42C2-9E6D-DFDDC31D81C5}"/>
              </a:ext>
            </a:extLst>
          </p:cNvPr>
          <p:cNvSpPr/>
          <p:nvPr>
            <p:custDataLst>
              <p:tags r:id="rId4"/>
            </p:custDataLst>
          </p:nvPr>
        </p:nvSpPr>
        <p:spPr>
          <a:xfrm>
            <a:off x="6647892" y="3413784"/>
            <a:ext cx="3878523" cy="149348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solidFill>
                  <a:schemeClr val="tx1"/>
                </a:solidFill>
                <a:latin typeface="Raleway" panose="020B0003030101060003" pitchFamily="34" charset="0"/>
              </a:rPr>
              <a:t>Les médias sociaux sont </a:t>
            </a:r>
            <a:r>
              <a:rPr lang="fr-CA" sz="2400" b="1" dirty="0">
                <a:solidFill>
                  <a:schemeClr val="tx1"/>
                </a:solidFill>
                <a:latin typeface="Raleway" panose="020B0003030101060003" pitchFamily="34" charset="0"/>
              </a:rPr>
              <a:t>nuisibles</a:t>
            </a:r>
            <a:r>
              <a:rPr lang="fr-CA" sz="2400" dirty="0">
                <a:solidFill>
                  <a:schemeClr val="tx1"/>
                </a:solidFill>
                <a:latin typeface="Raleway" panose="020B0003030101060003" pitchFamily="34" charset="0"/>
              </a:rPr>
              <a:t> aux relations humaines. </a:t>
            </a:r>
          </a:p>
        </p:txBody>
      </p:sp>
      <p:sp>
        <p:nvSpPr>
          <p:cNvPr id="12" name="Rectangle 11">
            <a:extLst>
              <a:ext uri="{FF2B5EF4-FFF2-40B4-BE49-F238E27FC236}">
                <a16:creationId xmlns:a16="http://schemas.microsoft.com/office/drawing/2014/main" id="{D765626B-CB4F-406D-8FB0-61D2A050AC5A}"/>
              </a:ext>
            </a:extLst>
          </p:cNvPr>
          <p:cNvSpPr/>
          <p:nvPr>
            <p:custDataLst>
              <p:tags r:id="rId5"/>
            </p:custDataLst>
          </p:nvPr>
        </p:nvSpPr>
        <p:spPr>
          <a:xfrm>
            <a:off x="1665584" y="3413784"/>
            <a:ext cx="3878523" cy="1460432"/>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solidFill>
                  <a:schemeClr val="tx1"/>
                </a:solidFill>
                <a:latin typeface="Raleway" panose="020B0003030101060003" pitchFamily="34" charset="0"/>
              </a:rPr>
              <a:t>Les médias sociaux sont </a:t>
            </a:r>
            <a:r>
              <a:rPr lang="fr-CA" sz="2400" b="1" dirty="0">
                <a:solidFill>
                  <a:schemeClr val="tx1"/>
                </a:solidFill>
                <a:latin typeface="Raleway" panose="020B0003030101060003" pitchFamily="34" charset="0"/>
              </a:rPr>
              <a:t>bénéfiques</a:t>
            </a:r>
            <a:r>
              <a:rPr lang="fr-CA" sz="2400" dirty="0">
                <a:solidFill>
                  <a:schemeClr val="tx1"/>
                </a:solidFill>
                <a:latin typeface="Raleway" panose="020B0003030101060003" pitchFamily="34" charset="0"/>
              </a:rPr>
              <a:t> aux relations humaines</a:t>
            </a:r>
            <a:r>
              <a:rPr lang="fr-FR" sz="2400" dirty="0">
                <a:solidFill>
                  <a:schemeClr val="tx1"/>
                </a:solidFill>
                <a:latin typeface="Raleway" panose="020B0003030101060003" pitchFamily="34" charset="0"/>
              </a:rPr>
              <a:t>. </a:t>
            </a:r>
            <a:endParaRPr lang="fr-CA" sz="2400" dirty="0">
              <a:solidFill>
                <a:schemeClr val="tx1"/>
              </a:solidFill>
              <a:latin typeface="Raleway" panose="020B0003030101060003" pitchFamily="34" charset="0"/>
            </a:endParaRPr>
          </a:p>
        </p:txBody>
      </p:sp>
      <p:pic>
        <p:nvPicPr>
          <p:cNvPr id="3" name="Graphique 2" descr="Signe du pouce levé ">
            <a:extLst>
              <a:ext uri="{FF2B5EF4-FFF2-40B4-BE49-F238E27FC236}">
                <a16:creationId xmlns:a16="http://schemas.microsoft.com/office/drawing/2014/main" id="{D59F5BE3-15A7-4B70-97D5-811C2273CAA5}"/>
              </a:ext>
            </a:extLst>
          </p:cNvPr>
          <p:cNvPicPr>
            <a:picLocks noChangeAspect="1"/>
          </p:cNvPicPr>
          <p:nvPr>
            <p:custDataLst>
              <p:tags r:id="rId6"/>
            </p:custDataLst>
          </p:nvPr>
        </p:nvPicPr>
        <p:blipFill>
          <a:blip r:embed="rId11">
            <a:extLst>
              <a:ext uri="{96DAC541-7B7A-43D3-8B79-37D633B846F1}">
                <asvg:svgBlip xmlns:asvg="http://schemas.microsoft.com/office/drawing/2016/SVG/main" r:embed="rId12"/>
              </a:ext>
            </a:extLst>
          </a:blip>
          <a:stretch>
            <a:fillRect/>
          </a:stretch>
        </p:blipFill>
        <p:spPr>
          <a:xfrm rot="10800000">
            <a:off x="9982200" y="4417016"/>
            <a:ext cx="914400" cy="914400"/>
          </a:xfrm>
          <a:prstGeom prst="rect">
            <a:avLst/>
          </a:prstGeom>
        </p:spPr>
      </p:pic>
      <p:pic>
        <p:nvPicPr>
          <p:cNvPr id="15" name="Graphique 14" descr="Signe du pouce levé ">
            <a:extLst>
              <a:ext uri="{FF2B5EF4-FFF2-40B4-BE49-F238E27FC236}">
                <a16:creationId xmlns:a16="http://schemas.microsoft.com/office/drawing/2014/main" id="{C46157C9-4A05-4FD4-A55C-84EEA7130C94}"/>
              </a:ext>
            </a:extLst>
          </p:cNvPr>
          <p:cNvPicPr>
            <a:picLocks noChangeAspect="1"/>
          </p:cNvPicPr>
          <p:nvPr>
            <p:custDataLst>
              <p:tags r:id="rId7"/>
            </p:custDataLst>
          </p:nvPr>
        </p:nvPicPr>
        <p:blipFill>
          <a:blip r:embed="rId11">
            <a:extLst>
              <a:ext uri="{96DAC541-7B7A-43D3-8B79-37D633B846F1}">
                <asvg:svgBlip xmlns:asvg="http://schemas.microsoft.com/office/drawing/2016/SVG/main" r:embed="rId12"/>
              </a:ext>
            </a:extLst>
          </a:blip>
          <a:stretch>
            <a:fillRect/>
          </a:stretch>
        </p:blipFill>
        <p:spPr>
          <a:xfrm>
            <a:off x="1208384" y="4160527"/>
            <a:ext cx="914400" cy="914400"/>
          </a:xfrm>
          <a:prstGeom prst="rect">
            <a:avLst/>
          </a:prstGeom>
        </p:spPr>
      </p:pic>
      <p:sp>
        <p:nvSpPr>
          <p:cNvPr id="13" name="Titre 5">
            <a:extLst>
              <a:ext uri="{FF2B5EF4-FFF2-40B4-BE49-F238E27FC236}">
                <a16:creationId xmlns:a16="http://schemas.microsoft.com/office/drawing/2014/main" id="{24C5DB6B-47EF-4E4B-8B0A-AE9740772E02}"/>
              </a:ext>
            </a:extLst>
          </p:cNvPr>
          <p:cNvSpPr>
            <a:spLocks noGrp="1"/>
          </p:cNvSpPr>
          <p:nvPr>
            <p:ph type="title"/>
            <p:custDataLst>
              <p:tags r:id="rId8"/>
            </p:custDataLst>
          </p:nvPr>
        </p:nvSpPr>
        <p:spPr>
          <a:xfrm>
            <a:off x="795490" y="235084"/>
            <a:ext cx="10515600" cy="1325563"/>
          </a:xfrm>
        </p:spPr>
        <p:txBody>
          <a:bodyPr/>
          <a:lstStyle/>
          <a:p>
            <a:r>
              <a:rPr lang="fr-CA" b="1" dirty="0">
                <a:latin typeface="Raleway" panose="020B0503030101060003" pitchFamily="34" charset="77"/>
              </a:rPr>
              <a:t>L’avocat du diabl</a:t>
            </a:r>
            <a:r>
              <a:rPr lang="fr-CA" b="1" spc="-200" dirty="0">
                <a:latin typeface="Raleway" panose="020B0503030101060003" pitchFamily="34" charset="77"/>
              </a:rPr>
              <a:t>e</a:t>
            </a:r>
          </a:p>
        </p:txBody>
      </p:sp>
      <p:grpSp>
        <p:nvGrpSpPr>
          <p:cNvPr id="14" name="Groupe 13">
            <a:extLst>
              <a:ext uri="{FF2B5EF4-FFF2-40B4-BE49-F238E27FC236}">
                <a16:creationId xmlns:a16="http://schemas.microsoft.com/office/drawing/2014/main" id="{0D545A2A-E20E-A244-8E36-410D5BA1635E}"/>
              </a:ext>
            </a:extLst>
          </p:cNvPr>
          <p:cNvGrpSpPr/>
          <p:nvPr>
            <p:custDataLst>
              <p:tags r:id="rId9"/>
            </p:custDataLst>
          </p:nvPr>
        </p:nvGrpSpPr>
        <p:grpSpPr>
          <a:xfrm>
            <a:off x="868031" y="1808345"/>
            <a:ext cx="555454" cy="537535"/>
            <a:chOff x="538191" y="2590420"/>
            <a:chExt cx="1105989" cy="1061216"/>
          </a:xfrm>
        </p:grpSpPr>
        <p:sp>
          <p:nvSpPr>
            <p:cNvPr id="16" name="Ellipse 15">
              <a:extLst>
                <a:ext uri="{FF2B5EF4-FFF2-40B4-BE49-F238E27FC236}">
                  <a16:creationId xmlns:a16="http://schemas.microsoft.com/office/drawing/2014/main" id="{5199A616-241F-5948-8D7D-C340925C639A}"/>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7" name="Image 16">
              <a:extLst>
                <a:ext uri="{FF2B5EF4-FFF2-40B4-BE49-F238E27FC236}">
                  <a16:creationId xmlns:a16="http://schemas.microsoft.com/office/drawing/2014/main" id="{53516FEA-FD0F-D84D-9D90-768C35F9E71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spTree>
    <p:extLst>
      <p:ext uri="{BB962C8B-B14F-4D97-AF65-F5344CB8AC3E}">
        <p14:creationId xmlns:p14="http://schemas.microsoft.com/office/powerpoint/2010/main" val="125675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custDataLst>
              <p:tags r:id="rId1"/>
            </p:custDataLst>
          </p:nvPr>
        </p:nvSpPr>
        <p:spPr>
          <a:xfrm>
            <a:off x="1381997" y="-16625"/>
            <a:ext cx="4091034" cy="6184669"/>
          </a:xfrm>
          <a:custGeom>
            <a:avLst/>
            <a:gdLst>
              <a:gd name="connsiteX0" fmla="*/ 2175850 w 4091034"/>
              <a:gd name="connsiteY0" fmla="*/ 0 h 6184669"/>
              <a:gd name="connsiteX1" fmla="*/ 1278076 w 4091034"/>
              <a:gd name="connsiteY1" fmla="*/ 523701 h 6184669"/>
              <a:gd name="connsiteX2" fmla="*/ 4079465 w 4091034"/>
              <a:gd name="connsiteY2" fmla="*/ 1604356 h 6184669"/>
              <a:gd name="connsiteX3" fmla="*/ 22854 w 4091034"/>
              <a:gd name="connsiteY3" fmla="*/ 3707476 h 6184669"/>
              <a:gd name="connsiteX4" fmla="*/ 2732803 w 4091034"/>
              <a:gd name="connsiteY4" fmla="*/ 6184669 h 6184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034" h="6184669">
                <a:moveTo>
                  <a:pt x="2175850" y="0"/>
                </a:moveTo>
                <a:cubicBezTo>
                  <a:pt x="1568328" y="128154"/>
                  <a:pt x="960807" y="256308"/>
                  <a:pt x="1278076" y="523701"/>
                </a:cubicBezTo>
                <a:cubicBezTo>
                  <a:pt x="1595345" y="791094"/>
                  <a:pt x="4288669" y="1073727"/>
                  <a:pt x="4079465" y="1604356"/>
                </a:cubicBezTo>
                <a:cubicBezTo>
                  <a:pt x="3870261" y="2134985"/>
                  <a:pt x="247298" y="2944090"/>
                  <a:pt x="22854" y="3707476"/>
                </a:cubicBezTo>
                <a:cubicBezTo>
                  <a:pt x="-201590" y="4470862"/>
                  <a:pt x="1265606" y="5327765"/>
                  <a:pt x="2732803" y="6184669"/>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16</a:t>
            </a:fld>
            <a:endParaRPr lang="en-US" dirty="0"/>
          </a:p>
        </p:txBody>
      </p:sp>
      <p:sp>
        <p:nvSpPr>
          <p:cNvPr id="18" name="Rectangle 17">
            <a:extLst>
              <a:ext uri="{FF2B5EF4-FFF2-40B4-BE49-F238E27FC236}">
                <a16:creationId xmlns:a16="http://schemas.microsoft.com/office/drawing/2014/main" id="{8E8D26AD-3494-4527-8A93-8CD830A0640D}"/>
              </a:ext>
            </a:extLst>
          </p:cNvPr>
          <p:cNvSpPr/>
          <p:nvPr>
            <p:custDataLst>
              <p:tags r:id="rId3"/>
            </p:custDataLst>
          </p:nvPr>
        </p:nvSpPr>
        <p:spPr>
          <a:xfrm>
            <a:off x="1281151" y="1560647"/>
            <a:ext cx="8701049" cy="460739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bg1">
                    <a:lumMod val="65000"/>
                  </a:schemeClr>
                </a:solidFill>
                <a:latin typeface="Raleway" panose="020B0503030101060003" pitchFamily="34" charset="0"/>
              </a:rPr>
              <a:t>Are </a:t>
            </a:r>
            <a:r>
              <a:rPr lang="fr-CA" sz="2000" b="1" dirty="0" err="1">
                <a:solidFill>
                  <a:schemeClr val="bg1">
                    <a:lumMod val="65000"/>
                  </a:schemeClr>
                </a:solidFill>
                <a:latin typeface="Raleway" panose="020B0503030101060003" pitchFamily="34" charset="0"/>
              </a:rPr>
              <a:t>you</a:t>
            </a:r>
            <a:r>
              <a:rPr lang="fr-CA" sz="2000" b="1" dirty="0">
                <a:solidFill>
                  <a:schemeClr val="bg1">
                    <a:lumMod val="65000"/>
                  </a:schemeClr>
                </a:solidFill>
                <a:latin typeface="Raleway" panose="020B0503030101060003" pitchFamily="34" charset="0"/>
              </a:rPr>
              <a:t> living an </a:t>
            </a:r>
            <a:r>
              <a:rPr lang="fr-CA" sz="2000" b="1" dirty="0" err="1">
                <a:solidFill>
                  <a:schemeClr val="bg1">
                    <a:lumMod val="65000"/>
                  </a:schemeClr>
                </a:solidFill>
                <a:latin typeface="Raleway" panose="020B0503030101060003" pitchFamily="34" charset="0"/>
              </a:rPr>
              <a:t>insta</a:t>
            </a:r>
            <a:r>
              <a:rPr lang="fr-CA" sz="2000" b="1" dirty="0">
                <a:solidFill>
                  <a:schemeClr val="bg1">
                    <a:lumMod val="65000"/>
                  </a:schemeClr>
                </a:solidFill>
                <a:latin typeface="Raleway" panose="020B0503030101060003" pitchFamily="34" charset="0"/>
              </a:rPr>
              <a:t> lie? </a:t>
            </a:r>
            <a:endParaRPr lang="fr-CA" sz="2800" b="1" u="sng" dirty="0">
              <a:hlinkClick r:id="rId7">
                <a:extLst>
                  <a:ext uri="{A12FA001-AC4F-418D-AE19-62706E023703}">
                    <ahyp:hlinkClr xmlns:ahyp="http://schemas.microsoft.com/office/drawing/2018/hyperlinkcolor" val="tx"/>
                  </a:ext>
                </a:extLst>
              </a:hlinkClick>
            </a:endParaRPr>
          </a:p>
          <a:p>
            <a:pPr algn="ctr"/>
            <a:endParaRPr lang="fr-CA" sz="2800" u="sng" dirty="0">
              <a:hlinkClick r:id="rId7">
                <a:extLst>
                  <a:ext uri="{A12FA001-AC4F-418D-AE19-62706E023703}">
                    <ahyp:hlinkClr xmlns:ahyp="http://schemas.microsoft.com/office/drawing/2018/hyperlinkcolor" val="tx"/>
                  </a:ext>
                </a:extLst>
              </a:hlinkClick>
            </a:endParaRPr>
          </a:p>
          <a:p>
            <a:pPr algn="ctr"/>
            <a:endParaRPr lang="fr-CA" sz="2800" u="sng" dirty="0">
              <a:hlinkClick r:id="rId7">
                <a:extLst>
                  <a:ext uri="{A12FA001-AC4F-418D-AE19-62706E023703}">
                    <ahyp:hlinkClr xmlns:ahyp="http://schemas.microsoft.com/office/drawing/2018/hyperlinkcolor" val="tx"/>
                  </a:ext>
                </a:extLst>
              </a:hlinkClick>
            </a:endParaRPr>
          </a:p>
          <a:p>
            <a:pPr algn="ctr"/>
            <a:endParaRPr lang="fr-CA" sz="2800" u="sng" dirty="0">
              <a:hlinkClick r:id="rId7">
                <a:extLst>
                  <a:ext uri="{A12FA001-AC4F-418D-AE19-62706E023703}">
                    <ahyp:hlinkClr xmlns:ahyp="http://schemas.microsoft.com/office/drawing/2018/hyperlinkcolor" val="tx"/>
                  </a:ext>
                </a:extLst>
              </a:hlinkClick>
            </a:endParaRPr>
          </a:p>
          <a:p>
            <a:pPr algn="ctr"/>
            <a:endParaRPr lang="fr-CA" sz="2800" u="sng" dirty="0">
              <a:hlinkClick r:id="rId7">
                <a:extLst>
                  <a:ext uri="{A12FA001-AC4F-418D-AE19-62706E023703}">
                    <ahyp:hlinkClr xmlns:ahyp="http://schemas.microsoft.com/office/drawing/2018/hyperlinkcolor" val="tx"/>
                  </a:ext>
                </a:extLst>
              </a:hlinkClick>
            </a:endParaRPr>
          </a:p>
          <a:p>
            <a:pPr algn="ctr"/>
            <a:endParaRPr lang="fr-CA" sz="2800" u="sng" dirty="0">
              <a:hlinkClick r:id="rId7">
                <a:extLst>
                  <a:ext uri="{A12FA001-AC4F-418D-AE19-62706E023703}">
                    <ahyp:hlinkClr xmlns:ahyp="http://schemas.microsoft.com/office/drawing/2018/hyperlinkcolor" val="tx"/>
                  </a:ext>
                </a:extLst>
              </a:hlinkClick>
            </a:endParaRPr>
          </a:p>
          <a:p>
            <a:pPr algn="ctr"/>
            <a:endParaRPr lang="fr-CA" sz="2800" u="sng" dirty="0">
              <a:hlinkClick r:id="rId7">
                <a:extLst>
                  <a:ext uri="{A12FA001-AC4F-418D-AE19-62706E023703}">
                    <ahyp:hlinkClr xmlns:ahyp="http://schemas.microsoft.com/office/drawing/2018/hyperlinkcolor" val="tx"/>
                  </a:ext>
                </a:extLst>
              </a:hlinkClick>
            </a:endParaRPr>
          </a:p>
          <a:p>
            <a:pPr algn="ctr"/>
            <a:endParaRPr lang="fr-CA" sz="2800" u="sng" dirty="0">
              <a:hlinkClick r:id="rId7">
                <a:extLst>
                  <a:ext uri="{A12FA001-AC4F-418D-AE19-62706E023703}">
                    <ahyp:hlinkClr xmlns:ahyp="http://schemas.microsoft.com/office/drawing/2018/hyperlinkcolor" val="tx"/>
                  </a:ext>
                </a:extLst>
              </a:hlinkClick>
            </a:endParaRPr>
          </a:p>
          <a:p>
            <a:pPr algn="ctr"/>
            <a:endParaRPr lang="fr-CA" sz="2800" u="sng" dirty="0">
              <a:hlinkClick r:id="rId7">
                <a:extLst>
                  <a:ext uri="{A12FA001-AC4F-418D-AE19-62706E023703}">
                    <ahyp:hlinkClr xmlns:ahyp="http://schemas.microsoft.com/office/drawing/2018/hyperlinkcolor" val="tx"/>
                  </a:ext>
                </a:extLst>
              </a:hlinkClick>
            </a:endParaRPr>
          </a:p>
          <a:p>
            <a:pPr algn="ctr"/>
            <a:endParaRPr lang="fr-CA" sz="2800" u="sng" dirty="0">
              <a:hlinkClick r:id="rId7">
                <a:extLst>
                  <a:ext uri="{A12FA001-AC4F-418D-AE19-62706E023703}">
                    <ahyp:hlinkClr xmlns:ahyp="http://schemas.microsoft.com/office/drawing/2018/hyperlinkcolor" val="tx"/>
                  </a:ext>
                </a:extLst>
              </a:hlinkClick>
            </a:endParaRPr>
          </a:p>
          <a:p>
            <a:pPr algn="ctr"/>
            <a:r>
              <a:rPr lang="fr-CA" sz="1400" u="sng" dirty="0">
                <a:solidFill>
                  <a:schemeClr val="bg1">
                    <a:lumMod val="65000"/>
                  </a:schemeClr>
                </a:solidFill>
                <a:latin typeface="Raleway" panose="020B0503030101060003" pitchFamily="34" charset="0"/>
                <a:hlinkClick r:id="rId7">
                  <a:extLst>
                    <a:ext uri="{A12FA001-AC4F-418D-AE19-62706E023703}">
                      <ahyp:hlinkClr xmlns:ahyp="http://schemas.microsoft.com/office/drawing/2018/hyperlinkcolor" val="tx"/>
                    </a:ext>
                  </a:extLst>
                </a:hlinkClick>
              </a:rPr>
              <a:t>Lien URL: </a:t>
            </a:r>
            <a:r>
              <a:rPr lang="fr-CA" sz="1400" dirty="0">
                <a:solidFill>
                  <a:schemeClr val="bg1">
                    <a:lumMod val="65000"/>
                  </a:schemeClr>
                </a:solidFill>
                <a:latin typeface="Raleway" panose="020B0503030101060003" pitchFamily="34" charset="0"/>
                <a:hlinkClick r:id="rId7">
                  <a:extLst>
                    <a:ext uri="{A12FA001-AC4F-418D-AE19-62706E023703}">
                      <ahyp:hlinkClr xmlns:ahyp="http://schemas.microsoft.com/office/drawing/2018/hyperlinkcolor" val="tx"/>
                    </a:ext>
                  </a:extLst>
                </a:hlinkClick>
              </a:rPr>
              <a:t>https://www.youtube.com/watch?v=0EFHbruKEmw</a:t>
            </a:r>
            <a:endParaRPr lang="fr-CA" sz="1400" b="1" i="1" dirty="0">
              <a:solidFill>
                <a:schemeClr val="bg1">
                  <a:lumMod val="65000"/>
                </a:schemeClr>
              </a:solidFill>
              <a:latin typeface="Raleway" panose="020B0503030101060003" pitchFamily="34" charset="0"/>
            </a:endParaRPr>
          </a:p>
        </p:txBody>
      </p:sp>
      <p:sp>
        <p:nvSpPr>
          <p:cNvPr id="11" name="Titre 5">
            <a:extLst>
              <a:ext uri="{FF2B5EF4-FFF2-40B4-BE49-F238E27FC236}">
                <a16:creationId xmlns:a16="http://schemas.microsoft.com/office/drawing/2014/main" id="{EA9A7338-F33E-3B4E-86BB-A319E030CBB0}"/>
              </a:ext>
            </a:extLst>
          </p:cNvPr>
          <p:cNvSpPr>
            <a:spLocks noGrp="1"/>
          </p:cNvSpPr>
          <p:nvPr>
            <p:ph type="title"/>
            <p:custDataLst>
              <p:tags r:id="rId4"/>
            </p:custDataLst>
          </p:nvPr>
        </p:nvSpPr>
        <p:spPr>
          <a:xfrm>
            <a:off x="795490" y="235084"/>
            <a:ext cx="10515600" cy="1325563"/>
          </a:xfrm>
        </p:spPr>
        <p:txBody>
          <a:bodyPr/>
          <a:lstStyle/>
          <a:p>
            <a:r>
              <a:rPr lang="fr-CA" b="1" dirty="0">
                <a:latin typeface="Raleway" panose="020B0503030101060003" pitchFamily="34" charset="77"/>
              </a:rPr>
              <a:t>L’avocat du diabl</a:t>
            </a:r>
            <a:r>
              <a:rPr lang="fr-CA" b="1" spc="-200" dirty="0">
                <a:latin typeface="Raleway" panose="020B0503030101060003" pitchFamily="34" charset="77"/>
              </a:rPr>
              <a:t>e </a:t>
            </a:r>
          </a:p>
        </p:txBody>
      </p:sp>
      <p:pic>
        <p:nvPicPr>
          <p:cNvPr id="3" name="Image 2"/>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2352823" y="2110188"/>
            <a:ext cx="6257777" cy="3519999"/>
          </a:xfrm>
          <a:prstGeom prst="rect">
            <a:avLst/>
          </a:prstGeom>
        </p:spPr>
      </p:pic>
    </p:spTree>
    <p:extLst>
      <p:ext uri="{BB962C8B-B14F-4D97-AF65-F5344CB8AC3E}">
        <p14:creationId xmlns:p14="http://schemas.microsoft.com/office/powerpoint/2010/main" val="697108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custDataLst>
              <p:tags r:id="rId1"/>
            </p:custDataLst>
          </p:nvPr>
        </p:nvSpPr>
        <p:spPr>
          <a:xfrm>
            <a:off x="1381997" y="-16625"/>
            <a:ext cx="4091034" cy="6184669"/>
          </a:xfrm>
          <a:custGeom>
            <a:avLst/>
            <a:gdLst>
              <a:gd name="connsiteX0" fmla="*/ 2175850 w 4091034"/>
              <a:gd name="connsiteY0" fmla="*/ 0 h 6184669"/>
              <a:gd name="connsiteX1" fmla="*/ 1278076 w 4091034"/>
              <a:gd name="connsiteY1" fmla="*/ 523701 h 6184669"/>
              <a:gd name="connsiteX2" fmla="*/ 4079465 w 4091034"/>
              <a:gd name="connsiteY2" fmla="*/ 1604356 h 6184669"/>
              <a:gd name="connsiteX3" fmla="*/ 22854 w 4091034"/>
              <a:gd name="connsiteY3" fmla="*/ 3707476 h 6184669"/>
              <a:gd name="connsiteX4" fmla="*/ 2732803 w 4091034"/>
              <a:gd name="connsiteY4" fmla="*/ 6184669 h 6184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034" h="6184669">
                <a:moveTo>
                  <a:pt x="2175850" y="0"/>
                </a:moveTo>
                <a:cubicBezTo>
                  <a:pt x="1568328" y="128154"/>
                  <a:pt x="960807" y="256308"/>
                  <a:pt x="1278076" y="523701"/>
                </a:cubicBezTo>
                <a:cubicBezTo>
                  <a:pt x="1595345" y="791094"/>
                  <a:pt x="4288669" y="1073727"/>
                  <a:pt x="4079465" y="1604356"/>
                </a:cubicBezTo>
                <a:cubicBezTo>
                  <a:pt x="3870261" y="2134985"/>
                  <a:pt x="247298" y="2944090"/>
                  <a:pt x="22854" y="3707476"/>
                </a:cubicBezTo>
                <a:cubicBezTo>
                  <a:pt x="-201590" y="4470862"/>
                  <a:pt x="1265606" y="5327765"/>
                  <a:pt x="2732803" y="6184669"/>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17</a:t>
            </a:fld>
            <a:endParaRPr lang="en-US" dirty="0"/>
          </a:p>
        </p:txBody>
      </p:sp>
      <p:sp>
        <p:nvSpPr>
          <p:cNvPr id="18" name="Rectangle 17">
            <a:extLst>
              <a:ext uri="{FF2B5EF4-FFF2-40B4-BE49-F238E27FC236}">
                <a16:creationId xmlns:a16="http://schemas.microsoft.com/office/drawing/2014/main" id="{8E8D26AD-3494-4527-8A93-8CD830A0640D}"/>
              </a:ext>
            </a:extLst>
          </p:cNvPr>
          <p:cNvSpPr/>
          <p:nvPr>
            <p:custDataLst>
              <p:tags r:id="rId3"/>
            </p:custDataLst>
          </p:nvPr>
        </p:nvSpPr>
        <p:spPr>
          <a:xfrm>
            <a:off x="1188282" y="1577405"/>
            <a:ext cx="9815436" cy="1016659"/>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i="1" dirty="0">
                <a:solidFill>
                  <a:schemeClr val="tx1"/>
                </a:solidFill>
                <a:latin typeface="Raleway" panose="020B0003030101060003" pitchFamily="34" charset="0"/>
              </a:rPr>
              <a:t>Que retiens-tu de cette expérience de débat?</a:t>
            </a:r>
          </a:p>
        </p:txBody>
      </p:sp>
      <p:pic>
        <p:nvPicPr>
          <p:cNvPr id="4" name="Graphique 3" descr="Groupe">
            <a:extLst>
              <a:ext uri="{FF2B5EF4-FFF2-40B4-BE49-F238E27FC236}">
                <a16:creationId xmlns:a16="http://schemas.microsoft.com/office/drawing/2014/main" id="{5AA39306-2954-4A97-9FBF-C94D0B5EE8FE}"/>
              </a:ext>
            </a:extLst>
          </p:cNvPr>
          <p:cNvPicPr>
            <a:picLocks noChangeAspect="1"/>
          </p:cNvPicPr>
          <p:nvPr>
            <p:custDataLst>
              <p:tags r:id="rId4"/>
            </p:custDataLst>
          </p:nvPr>
        </p:nvPicPr>
        <p:blipFill>
          <a:blip r:embed="rId9">
            <a:extLst>
              <a:ext uri="{96DAC541-7B7A-43D3-8B79-37D633B846F1}">
                <asvg:svgBlip xmlns:asvg="http://schemas.microsoft.com/office/drawing/2016/SVG/main" r:embed="rId10"/>
              </a:ext>
            </a:extLst>
          </a:blip>
          <a:stretch>
            <a:fillRect/>
          </a:stretch>
        </p:blipFill>
        <p:spPr>
          <a:xfrm>
            <a:off x="1913792" y="2553965"/>
            <a:ext cx="3238499" cy="3238499"/>
          </a:xfrm>
          <a:prstGeom prst="rect">
            <a:avLst/>
          </a:prstGeom>
        </p:spPr>
      </p:pic>
      <p:sp>
        <p:nvSpPr>
          <p:cNvPr id="10" name="Phylactère : pensées 9">
            <a:extLst>
              <a:ext uri="{FF2B5EF4-FFF2-40B4-BE49-F238E27FC236}">
                <a16:creationId xmlns:a16="http://schemas.microsoft.com/office/drawing/2014/main" id="{EBEA468E-2A7B-4CC4-9E90-4F6637E156E7}"/>
              </a:ext>
            </a:extLst>
          </p:cNvPr>
          <p:cNvSpPr/>
          <p:nvPr>
            <p:custDataLst>
              <p:tags r:id="rId5"/>
            </p:custDataLst>
          </p:nvPr>
        </p:nvSpPr>
        <p:spPr>
          <a:xfrm>
            <a:off x="6430108" y="3090723"/>
            <a:ext cx="3842238" cy="2164984"/>
          </a:xfrm>
          <a:prstGeom prst="cloudCallout">
            <a:avLst>
              <a:gd name="adj1" fmla="val -73677"/>
              <a:gd name="adj2" fmla="val -32531"/>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latin typeface="Raleway" panose="020B0003030101060003"/>
              </a:rPr>
              <a:t>Partage tes réflexions</a:t>
            </a:r>
          </a:p>
        </p:txBody>
      </p:sp>
      <p:sp>
        <p:nvSpPr>
          <p:cNvPr id="11" name="Titre 5">
            <a:extLst>
              <a:ext uri="{FF2B5EF4-FFF2-40B4-BE49-F238E27FC236}">
                <a16:creationId xmlns:a16="http://schemas.microsoft.com/office/drawing/2014/main" id="{EA9A7338-F33E-3B4E-86BB-A319E030CBB0}"/>
              </a:ext>
            </a:extLst>
          </p:cNvPr>
          <p:cNvSpPr>
            <a:spLocks noGrp="1"/>
          </p:cNvSpPr>
          <p:nvPr>
            <p:ph type="title"/>
            <p:custDataLst>
              <p:tags r:id="rId6"/>
            </p:custDataLst>
          </p:nvPr>
        </p:nvSpPr>
        <p:spPr>
          <a:xfrm>
            <a:off x="795490" y="235084"/>
            <a:ext cx="10515600" cy="1325563"/>
          </a:xfrm>
        </p:spPr>
        <p:txBody>
          <a:bodyPr/>
          <a:lstStyle/>
          <a:p>
            <a:r>
              <a:rPr lang="fr-CA" b="1" dirty="0">
                <a:latin typeface="Raleway" panose="020B0503030101060003" pitchFamily="34" charset="77"/>
              </a:rPr>
              <a:t>L’avocat du diabl</a:t>
            </a:r>
            <a:r>
              <a:rPr lang="fr-CA" b="1" spc="-200" dirty="0">
                <a:latin typeface="Raleway" panose="020B0503030101060003" pitchFamily="34" charset="77"/>
              </a:rPr>
              <a:t>e </a:t>
            </a:r>
          </a:p>
        </p:txBody>
      </p:sp>
      <p:grpSp>
        <p:nvGrpSpPr>
          <p:cNvPr id="12" name="Groupe 11">
            <a:extLst>
              <a:ext uri="{FF2B5EF4-FFF2-40B4-BE49-F238E27FC236}">
                <a16:creationId xmlns:a16="http://schemas.microsoft.com/office/drawing/2014/main" id="{A85FD7F5-A41F-E145-BEC7-40C309BA156A}"/>
              </a:ext>
            </a:extLst>
          </p:cNvPr>
          <p:cNvGrpSpPr/>
          <p:nvPr>
            <p:custDataLst>
              <p:tags r:id="rId7"/>
            </p:custDataLst>
          </p:nvPr>
        </p:nvGrpSpPr>
        <p:grpSpPr>
          <a:xfrm>
            <a:off x="795490" y="1398242"/>
            <a:ext cx="555454" cy="537535"/>
            <a:chOff x="538191" y="2590420"/>
            <a:chExt cx="1105989" cy="1061216"/>
          </a:xfrm>
        </p:grpSpPr>
        <p:sp>
          <p:nvSpPr>
            <p:cNvPr id="13" name="Ellipse 12">
              <a:extLst>
                <a:ext uri="{FF2B5EF4-FFF2-40B4-BE49-F238E27FC236}">
                  <a16:creationId xmlns:a16="http://schemas.microsoft.com/office/drawing/2014/main" id="{93D1515C-3CA9-A846-8E0A-AB6DDE9EA880}"/>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4" name="Image 13">
              <a:extLst>
                <a:ext uri="{FF2B5EF4-FFF2-40B4-BE49-F238E27FC236}">
                  <a16:creationId xmlns:a16="http://schemas.microsoft.com/office/drawing/2014/main" id="{D76206E1-7715-E74E-9F4A-591556850DD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spTree>
    <p:extLst>
      <p:ext uri="{BB962C8B-B14F-4D97-AF65-F5344CB8AC3E}">
        <p14:creationId xmlns:p14="http://schemas.microsoft.com/office/powerpoint/2010/main" val="2752455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88637693-850B-8F4A-972E-AC4157FABC20}"/>
              </a:ext>
            </a:extLst>
          </p:cNvPr>
          <p:cNvSpPr/>
          <p:nvPr>
            <p:custDataLst>
              <p:tags r:id="rId1"/>
            </p:custDataLst>
          </p:nvPr>
        </p:nvSpPr>
        <p:spPr>
          <a:xfrm>
            <a:off x="1856756" y="-12700"/>
            <a:ext cx="6962859" cy="6184900"/>
          </a:xfrm>
          <a:custGeom>
            <a:avLst/>
            <a:gdLst>
              <a:gd name="connsiteX0" fmla="*/ 5483844 w 6962859"/>
              <a:gd name="connsiteY0" fmla="*/ 0 h 6184900"/>
              <a:gd name="connsiteX1" fmla="*/ 6728444 w 6962859"/>
              <a:gd name="connsiteY1" fmla="*/ 1117600 h 6184900"/>
              <a:gd name="connsiteX2" fmla="*/ 1330944 w 6962859"/>
              <a:gd name="connsiteY2" fmla="*/ 2146300 h 6184900"/>
              <a:gd name="connsiteX3" fmla="*/ 35544 w 6962859"/>
              <a:gd name="connsiteY3" fmla="*/ 3492500 h 6184900"/>
              <a:gd name="connsiteX4" fmla="*/ 2258044 w 6962859"/>
              <a:gd name="connsiteY4" fmla="*/ 5562600 h 6184900"/>
              <a:gd name="connsiteX5" fmla="*/ 2296144 w 6962859"/>
              <a:gd name="connsiteY5" fmla="*/ 6184900 h 6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859" h="6184900">
                <a:moveTo>
                  <a:pt x="5483844" y="0"/>
                </a:moveTo>
                <a:cubicBezTo>
                  <a:pt x="6452219" y="379941"/>
                  <a:pt x="7420594" y="759883"/>
                  <a:pt x="6728444" y="1117600"/>
                </a:cubicBezTo>
                <a:cubicBezTo>
                  <a:pt x="6036294" y="1475317"/>
                  <a:pt x="2446427" y="1750483"/>
                  <a:pt x="1330944" y="2146300"/>
                </a:cubicBezTo>
                <a:cubicBezTo>
                  <a:pt x="215461" y="2542117"/>
                  <a:pt x="-118973" y="2923117"/>
                  <a:pt x="35544" y="3492500"/>
                </a:cubicBezTo>
                <a:cubicBezTo>
                  <a:pt x="190061" y="4061883"/>
                  <a:pt x="1881277" y="5113867"/>
                  <a:pt x="2258044" y="5562600"/>
                </a:cubicBezTo>
                <a:cubicBezTo>
                  <a:pt x="2634811" y="6011333"/>
                  <a:pt x="2465477" y="6098116"/>
                  <a:pt x="2296144" y="6184900"/>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18</a:t>
            </a:fld>
            <a:endParaRPr lang="en-US" dirty="0"/>
          </a:p>
        </p:txBody>
      </p:sp>
      <p:sp>
        <p:nvSpPr>
          <p:cNvPr id="47" name="Rectangle : coins arrondis 46">
            <a:extLst>
              <a:ext uri="{FF2B5EF4-FFF2-40B4-BE49-F238E27FC236}">
                <a16:creationId xmlns:a16="http://schemas.microsoft.com/office/drawing/2014/main" id="{E026477D-06E6-4D69-8B85-F49A5DC4FD92}"/>
              </a:ext>
            </a:extLst>
          </p:cNvPr>
          <p:cNvSpPr/>
          <p:nvPr>
            <p:custDataLst>
              <p:tags r:id="rId3"/>
            </p:custDataLst>
          </p:nvPr>
        </p:nvSpPr>
        <p:spPr>
          <a:xfrm>
            <a:off x="361950" y="1884212"/>
            <a:ext cx="3152775" cy="3661076"/>
          </a:xfrm>
          <a:prstGeom prst="roundRect">
            <a:avLst/>
          </a:prstGeom>
          <a:solidFill>
            <a:srgbClr val="86C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latin typeface="Raleway" panose="020B0003030101060003"/>
              </a:rPr>
              <a:t>Les médias sociaux peuvent être riches et déborder de possibilités. La pratique de la pleine conscience peut t’aider à en tirer le meilleur.  </a:t>
            </a:r>
          </a:p>
        </p:txBody>
      </p:sp>
      <p:sp>
        <p:nvSpPr>
          <p:cNvPr id="48" name="Rectangle 47">
            <a:extLst>
              <a:ext uri="{FF2B5EF4-FFF2-40B4-BE49-F238E27FC236}">
                <a16:creationId xmlns:a16="http://schemas.microsoft.com/office/drawing/2014/main" id="{593C8284-7AC7-47D2-A5F1-1D7E494F7EB2}"/>
              </a:ext>
            </a:extLst>
          </p:cNvPr>
          <p:cNvSpPr/>
          <p:nvPr>
            <p:custDataLst>
              <p:tags r:id="rId4"/>
            </p:custDataLst>
          </p:nvPr>
        </p:nvSpPr>
        <p:spPr>
          <a:xfrm>
            <a:off x="3914775" y="1690688"/>
            <a:ext cx="7915275" cy="1985634"/>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rgbClr val="2F5CEE"/>
                </a:solidFill>
                <a:latin typeface="Raleway" panose="020B0003030101060003" pitchFamily="34" charset="0"/>
              </a:rPr>
              <a:t>Lorsque tu te connectes à tes médias sociaux… </a:t>
            </a:r>
          </a:p>
          <a:p>
            <a:pPr algn="ctr"/>
            <a:endParaRPr lang="fr-CA" sz="900" b="1" dirty="0">
              <a:solidFill>
                <a:srgbClr val="2F5CEE"/>
              </a:solidFill>
              <a:latin typeface="Raleway" panose="020B0003030101060003" pitchFamily="34" charset="0"/>
            </a:endParaRPr>
          </a:p>
          <a:p>
            <a:pPr algn="ctr"/>
            <a:r>
              <a:rPr lang="fr-CA" dirty="0">
                <a:solidFill>
                  <a:schemeClr val="tx1"/>
                </a:solidFill>
                <a:latin typeface="Raleway" panose="020B0003030101060003" pitchFamily="34" charset="0"/>
              </a:rPr>
              <a:t>Arrête-toi, dépose-toi.</a:t>
            </a:r>
          </a:p>
          <a:p>
            <a:pPr algn="ctr"/>
            <a:r>
              <a:rPr lang="fr-CA" dirty="0">
                <a:solidFill>
                  <a:schemeClr val="tx1"/>
                </a:solidFill>
                <a:latin typeface="Raleway" panose="020B0003030101060003" pitchFamily="34" charset="0"/>
              </a:rPr>
              <a:t>Questionne-toi.</a:t>
            </a:r>
          </a:p>
          <a:p>
            <a:pPr algn="ctr"/>
            <a:r>
              <a:rPr lang="fr-CA" dirty="0">
                <a:solidFill>
                  <a:schemeClr val="tx1"/>
                </a:solidFill>
                <a:latin typeface="Raleway" panose="020B0003030101060003" pitchFamily="34" charset="0"/>
              </a:rPr>
              <a:t>Quelles sont tes intentions?</a:t>
            </a:r>
          </a:p>
          <a:p>
            <a:pPr algn="ctr"/>
            <a:r>
              <a:rPr lang="fr-CA" dirty="0">
                <a:solidFill>
                  <a:schemeClr val="tx1"/>
                </a:solidFill>
                <a:latin typeface="Raleway" panose="020B0003030101060003" pitchFamily="34" charset="0"/>
              </a:rPr>
              <a:t>Que viens-tu chercher ici? Comment te sens-tu?</a:t>
            </a:r>
          </a:p>
        </p:txBody>
      </p:sp>
      <p:pic>
        <p:nvPicPr>
          <p:cNvPr id="8" name="Image 7">
            <a:extLst>
              <a:ext uri="{FF2B5EF4-FFF2-40B4-BE49-F238E27FC236}">
                <a16:creationId xmlns:a16="http://schemas.microsoft.com/office/drawing/2014/main" id="{D2698EAB-A72C-4037-988B-788152D8700A}"/>
              </a:ext>
            </a:extLst>
          </p:cNvPr>
          <p:cNvPicPr>
            <a:picLocks noChangeAspect="1"/>
          </p:cNvPicPr>
          <p:nvPr>
            <p:custDataLst>
              <p:tags r:id="rId5"/>
            </p:custDataLst>
          </p:nvPr>
        </p:nvPicPr>
        <p:blipFill>
          <a:blip r:embed="rId9"/>
          <a:stretch>
            <a:fillRect/>
          </a:stretch>
        </p:blipFill>
        <p:spPr>
          <a:xfrm>
            <a:off x="244129" y="732493"/>
            <a:ext cx="590826" cy="590826"/>
          </a:xfrm>
          <a:prstGeom prst="rect">
            <a:avLst/>
          </a:prstGeom>
        </p:spPr>
      </p:pic>
      <p:sp>
        <p:nvSpPr>
          <p:cNvPr id="3" name="Titre 2">
            <a:extLst>
              <a:ext uri="{FF2B5EF4-FFF2-40B4-BE49-F238E27FC236}">
                <a16:creationId xmlns:a16="http://schemas.microsoft.com/office/drawing/2014/main" id="{15CF7C5F-854A-2842-9CA3-A21F99A45A9A}"/>
              </a:ext>
            </a:extLst>
          </p:cNvPr>
          <p:cNvSpPr>
            <a:spLocks noGrp="1"/>
          </p:cNvSpPr>
          <p:nvPr>
            <p:ph type="title"/>
            <p:custDataLst>
              <p:tags r:id="rId6"/>
            </p:custDataLst>
          </p:nvPr>
        </p:nvSpPr>
        <p:spPr/>
        <p:txBody>
          <a:bodyPr/>
          <a:lstStyle/>
          <a:p>
            <a:r>
              <a:rPr lang="fr-CA" b="1" dirty="0">
                <a:latin typeface="Raleway" panose="020B0503030101060003" pitchFamily="34" charset="77"/>
              </a:rPr>
              <a:t>Quand la poussière retombe</a:t>
            </a:r>
            <a:endParaRPr lang="fr-FR" b="1" dirty="0">
              <a:latin typeface="Raleway" panose="020B0503030101060003" pitchFamily="34" charset="77"/>
            </a:endParaRPr>
          </a:p>
        </p:txBody>
      </p:sp>
      <p:sp>
        <p:nvSpPr>
          <p:cNvPr id="11" name="Rectangle 10">
            <a:extLst>
              <a:ext uri="{FF2B5EF4-FFF2-40B4-BE49-F238E27FC236}">
                <a16:creationId xmlns:a16="http://schemas.microsoft.com/office/drawing/2014/main" id="{69C58CAE-E279-E04C-9F7B-093AC14D61B0}"/>
              </a:ext>
            </a:extLst>
          </p:cNvPr>
          <p:cNvSpPr/>
          <p:nvPr>
            <p:custDataLst>
              <p:tags r:id="rId7"/>
            </p:custDataLst>
          </p:nvPr>
        </p:nvSpPr>
        <p:spPr>
          <a:xfrm>
            <a:off x="3914774" y="4173539"/>
            <a:ext cx="7915275" cy="1842292"/>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rgbClr val="2F5CEE"/>
                </a:solidFill>
                <a:latin typeface="Raleway" panose="020B0003030101060003" pitchFamily="34" charset="0"/>
              </a:rPr>
              <a:t>Une fois que tu te déconnectes…</a:t>
            </a:r>
          </a:p>
          <a:p>
            <a:pPr algn="ctr"/>
            <a:endParaRPr lang="fr-CA" sz="900" b="1" dirty="0">
              <a:solidFill>
                <a:srgbClr val="2F5CEE"/>
              </a:solidFill>
              <a:latin typeface="Raleway" panose="020B0003030101060003" pitchFamily="34" charset="0"/>
            </a:endParaRPr>
          </a:p>
          <a:p>
            <a:pPr algn="ctr"/>
            <a:r>
              <a:rPr lang="fr-CA" dirty="0">
                <a:solidFill>
                  <a:schemeClr val="tx1"/>
                </a:solidFill>
                <a:latin typeface="Raleway" panose="020B0003030101060003" pitchFamily="34" charset="0"/>
              </a:rPr>
              <a:t>Observe ce qui se passe à l’intérieur de toi.</a:t>
            </a:r>
          </a:p>
          <a:p>
            <a:pPr algn="ctr"/>
            <a:r>
              <a:rPr lang="fr-CA" dirty="0">
                <a:solidFill>
                  <a:schemeClr val="tx1"/>
                </a:solidFill>
                <a:latin typeface="Raleway" panose="020B0003030101060003" pitchFamily="34" charset="0"/>
              </a:rPr>
              <a:t>Comment les médias sociaux te font-ils te sentir et te comporter?</a:t>
            </a:r>
          </a:p>
          <a:p>
            <a:pPr algn="ctr"/>
            <a:r>
              <a:rPr lang="fr-CA" dirty="0">
                <a:solidFill>
                  <a:schemeClr val="tx1"/>
                </a:solidFill>
                <a:latin typeface="Raleway" panose="020B0003030101060003" pitchFamily="34" charset="0"/>
              </a:rPr>
              <a:t>Choisis avec soin les pages que tu aimes et les personnes que tu suis.</a:t>
            </a:r>
          </a:p>
          <a:p>
            <a:pPr algn="ctr"/>
            <a:r>
              <a:rPr lang="fr-CA" dirty="0">
                <a:solidFill>
                  <a:schemeClr val="tx1"/>
                </a:solidFill>
                <a:latin typeface="Raleway" panose="020B0003030101060003" pitchFamily="34" charset="0"/>
              </a:rPr>
              <a:t>Détermine ce qu’elles t’apportent.  </a:t>
            </a:r>
          </a:p>
        </p:txBody>
      </p:sp>
    </p:spTree>
    <p:extLst>
      <p:ext uri="{BB962C8B-B14F-4D97-AF65-F5344CB8AC3E}">
        <p14:creationId xmlns:p14="http://schemas.microsoft.com/office/powerpoint/2010/main" val="3625459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19</a:t>
            </a:fld>
            <a:endParaRPr lang="en-US" dirty="0"/>
          </a:p>
        </p:txBody>
      </p:sp>
      <p:sp>
        <p:nvSpPr>
          <p:cNvPr id="11" name="Rectangle : coins arrondis 10">
            <a:extLst>
              <a:ext uri="{FF2B5EF4-FFF2-40B4-BE49-F238E27FC236}">
                <a16:creationId xmlns:a16="http://schemas.microsoft.com/office/drawing/2014/main" id="{866F7C1B-69E0-46DF-925E-2CBDDD27D4B5}"/>
              </a:ext>
            </a:extLst>
          </p:cNvPr>
          <p:cNvSpPr/>
          <p:nvPr>
            <p:custDataLst>
              <p:tags r:id="rId3"/>
            </p:custDataLst>
          </p:nvPr>
        </p:nvSpPr>
        <p:spPr>
          <a:xfrm>
            <a:off x="361950" y="1867794"/>
            <a:ext cx="3152775" cy="2832793"/>
          </a:xfrm>
          <a:prstGeom prst="roundRect">
            <a:avLst/>
          </a:prstGeom>
          <a:solidFill>
            <a:srgbClr val="86C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latin typeface="Raleway"/>
              </a:rPr>
              <a:t>Tu en sais maintenant un peu plus sur les conséquences de l’utilisation des médias sociaux.</a:t>
            </a:r>
            <a:endParaRPr lang="fr-CA" sz="2400" dirty="0">
              <a:latin typeface="Raleway"/>
            </a:endParaRPr>
          </a:p>
        </p:txBody>
      </p:sp>
      <p:sp>
        <p:nvSpPr>
          <p:cNvPr id="20" name="Rectangle 19">
            <a:extLst>
              <a:ext uri="{FF2B5EF4-FFF2-40B4-BE49-F238E27FC236}">
                <a16:creationId xmlns:a16="http://schemas.microsoft.com/office/drawing/2014/main" id="{B0F030FC-5711-4994-8E60-19419F139AF8}"/>
              </a:ext>
            </a:extLst>
          </p:cNvPr>
          <p:cNvSpPr/>
          <p:nvPr>
            <p:custDataLst>
              <p:tags r:id="rId4"/>
            </p:custDataLst>
          </p:nvPr>
        </p:nvSpPr>
        <p:spPr>
          <a:xfrm>
            <a:off x="4379435" y="1866913"/>
            <a:ext cx="7043053" cy="6289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Raleway" panose="020B0003030101060003" pitchFamily="34" charset="0"/>
              </a:rPr>
              <a:t>Essaie de te nourrir de vraies relations</a:t>
            </a:r>
          </a:p>
        </p:txBody>
      </p:sp>
      <p:sp>
        <p:nvSpPr>
          <p:cNvPr id="21" name="Rectangle 20">
            <a:extLst>
              <a:ext uri="{FF2B5EF4-FFF2-40B4-BE49-F238E27FC236}">
                <a16:creationId xmlns:a16="http://schemas.microsoft.com/office/drawing/2014/main" id="{D66C20F6-BF70-4F56-BAA9-2C7EA4D991C6}"/>
              </a:ext>
            </a:extLst>
          </p:cNvPr>
          <p:cNvSpPr/>
          <p:nvPr>
            <p:custDataLst>
              <p:tags r:id="rId5"/>
            </p:custDataLst>
          </p:nvPr>
        </p:nvSpPr>
        <p:spPr>
          <a:xfrm>
            <a:off x="4379435" y="2575821"/>
            <a:ext cx="7043053" cy="6289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Raleway" panose="020B0003030101060003" pitchFamily="34" charset="0"/>
              </a:rPr>
              <a:t>Prends des pauses</a:t>
            </a:r>
          </a:p>
        </p:txBody>
      </p:sp>
      <p:sp>
        <p:nvSpPr>
          <p:cNvPr id="22" name="Rectangle 21">
            <a:extLst>
              <a:ext uri="{FF2B5EF4-FFF2-40B4-BE49-F238E27FC236}">
                <a16:creationId xmlns:a16="http://schemas.microsoft.com/office/drawing/2014/main" id="{1B7AE004-F8C3-47F5-AE22-D59EA6893300}"/>
              </a:ext>
            </a:extLst>
          </p:cNvPr>
          <p:cNvSpPr/>
          <p:nvPr>
            <p:custDataLst>
              <p:tags r:id="rId6"/>
            </p:custDataLst>
          </p:nvPr>
        </p:nvSpPr>
        <p:spPr>
          <a:xfrm>
            <a:off x="4364342" y="3312630"/>
            <a:ext cx="7043054" cy="6289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Raleway" panose="020B0003030101060003" pitchFamily="34" charset="0"/>
              </a:rPr>
              <a:t>Observe comment tu te sens</a:t>
            </a:r>
          </a:p>
        </p:txBody>
      </p:sp>
      <p:sp>
        <p:nvSpPr>
          <p:cNvPr id="23" name="Rectangle 22">
            <a:extLst>
              <a:ext uri="{FF2B5EF4-FFF2-40B4-BE49-F238E27FC236}">
                <a16:creationId xmlns:a16="http://schemas.microsoft.com/office/drawing/2014/main" id="{0FC247E4-C4A9-4F59-8710-CF077B65CCB1}"/>
              </a:ext>
            </a:extLst>
          </p:cNvPr>
          <p:cNvSpPr/>
          <p:nvPr>
            <p:custDataLst>
              <p:tags r:id="rId7"/>
            </p:custDataLst>
          </p:nvPr>
        </p:nvSpPr>
        <p:spPr>
          <a:xfrm>
            <a:off x="5184700" y="4135634"/>
            <a:ext cx="5402338" cy="1704812"/>
          </a:xfrm>
          <a:prstGeom prst="rect">
            <a:avLst/>
          </a:prstGeom>
          <a:pattFill prst="pct5">
            <a:fgClr>
              <a:schemeClr val="accent1"/>
            </a:fgClr>
            <a:bgClr>
              <a:schemeClr val="bg1"/>
            </a:bgClr>
          </a:patt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rgbClr val="2F5CEE"/>
                </a:solidFill>
                <a:latin typeface="Raleway" panose="020B0003030101060003" pitchFamily="34" charset="0"/>
              </a:rPr>
              <a:t>Attentio</a:t>
            </a:r>
            <a:r>
              <a:rPr lang="fr-CA" sz="2400" b="1" spc="-200" dirty="0">
                <a:solidFill>
                  <a:srgbClr val="2F5CEE"/>
                </a:solidFill>
                <a:latin typeface="Raleway" panose="020B0003030101060003" pitchFamily="34" charset="0"/>
              </a:rPr>
              <a:t>n!</a:t>
            </a:r>
          </a:p>
          <a:p>
            <a:pPr algn="ctr"/>
            <a:r>
              <a:rPr lang="fr-CA" sz="2400" b="1" dirty="0">
                <a:solidFill>
                  <a:srgbClr val="2F5CEE"/>
                </a:solidFill>
                <a:latin typeface="Raleway" panose="020B0003030101060003" pitchFamily="34" charset="0"/>
              </a:rPr>
              <a:t>L’idée n’est pas de te juger, mais bien d’observer et de prendre conscience de tes pratiques</a:t>
            </a:r>
            <a:r>
              <a:rPr lang="fr-CA" b="1" dirty="0">
                <a:solidFill>
                  <a:srgbClr val="2F5CEE"/>
                </a:solidFill>
                <a:latin typeface="Raleway" panose="020B0003030101060003" pitchFamily="34" charset="0"/>
              </a:rPr>
              <a:t>. </a:t>
            </a:r>
          </a:p>
        </p:txBody>
      </p:sp>
      <p:grpSp>
        <p:nvGrpSpPr>
          <p:cNvPr id="24" name="Groupe 23">
            <a:extLst>
              <a:ext uri="{FF2B5EF4-FFF2-40B4-BE49-F238E27FC236}">
                <a16:creationId xmlns:a16="http://schemas.microsoft.com/office/drawing/2014/main" id="{50FFC90A-B21C-4D04-A515-B2139F6620F4}"/>
              </a:ext>
            </a:extLst>
          </p:cNvPr>
          <p:cNvGrpSpPr/>
          <p:nvPr>
            <p:custDataLst>
              <p:tags r:id="rId8"/>
            </p:custDataLst>
          </p:nvPr>
        </p:nvGrpSpPr>
        <p:grpSpPr>
          <a:xfrm>
            <a:off x="4923805" y="4049440"/>
            <a:ext cx="521788" cy="468887"/>
            <a:chOff x="538192" y="4168363"/>
            <a:chExt cx="1105989" cy="1061216"/>
          </a:xfrm>
        </p:grpSpPr>
        <p:sp>
          <p:nvSpPr>
            <p:cNvPr id="25" name="Ellipse 24">
              <a:extLst>
                <a:ext uri="{FF2B5EF4-FFF2-40B4-BE49-F238E27FC236}">
                  <a16:creationId xmlns:a16="http://schemas.microsoft.com/office/drawing/2014/main" id="{2C93F322-26C3-4529-A9FF-EBCDA91603EE}"/>
                </a:ext>
              </a:extLst>
            </p:cNvPr>
            <p:cNvSpPr/>
            <p:nvPr/>
          </p:nvSpPr>
          <p:spPr>
            <a:xfrm>
              <a:off x="538192" y="4168363"/>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6" name="Image 25">
              <a:extLst>
                <a:ext uri="{FF2B5EF4-FFF2-40B4-BE49-F238E27FC236}">
                  <a16:creationId xmlns:a16="http://schemas.microsoft.com/office/drawing/2014/main" id="{06FE9633-5F83-45A5-AD41-5D7ECA169EE7}"/>
                </a:ext>
              </a:extLst>
            </p:cNvPr>
            <p:cNvPicPr>
              <a:picLocks noChangeAspect="1"/>
            </p:cNvPicPr>
            <p:nvPr/>
          </p:nvPicPr>
          <p:blipFill>
            <a:blip r:embed="rId12"/>
            <a:stretch>
              <a:fillRect/>
            </a:stretch>
          </p:blipFill>
          <p:spPr>
            <a:xfrm>
              <a:off x="566096" y="4173880"/>
              <a:ext cx="1050182" cy="1050182"/>
            </a:xfrm>
            <a:prstGeom prst="rect">
              <a:avLst/>
            </a:prstGeom>
          </p:spPr>
        </p:pic>
      </p:grpSp>
      <p:pic>
        <p:nvPicPr>
          <p:cNvPr id="17" name="Image 16">
            <a:extLst>
              <a:ext uri="{FF2B5EF4-FFF2-40B4-BE49-F238E27FC236}">
                <a16:creationId xmlns:a16="http://schemas.microsoft.com/office/drawing/2014/main" id="{1F41B720-07DD-8542-8D76-9A88E00CCE73}"/>
              </a:ext>
            </a:extLst>
          </p:cNvPr>
          <p:cNvPicPr>
            <a:picLocks noChangeAspect="1"/>
          </p:cNvPicPr>
          <p:nvPr>
            <p:custDataLst>
              <p:tags r:id="rId9"/>
            </p:custDataLst>
          </p:nvPr>
        </p:nvPicPr>
        <p:blipFill>
          <a:blip r:embed="rId13"/>
          <a:stretch>
            <a:fillRect/>
          </a:stretch>
        </p:blipFill>
        <p:spPr>
          <a:xfrm>
            <a:off x="244129" y="732493"/>
            <a:ext cx="590826" cy="590826"/>
          </a:xfrm>
          <a:prstGeom prst="rect">
            <a:avLst/>
          </a:prstGeom>
        </p:spPr>
      </p:pic>
      <p:sp>
        <p:nvSpPr>
          <p:cNvPr id="18" name="Titre 2">
            <a:extLst>
              <a:ext uri="{FF2B5EF4-FFF2-40B4-BE49-F238E27FC236}">
                <a16:creationId xmlns:a16="http://schemas.microsoft.com/office/drawing/2014/main" id="{E9CA11F4-F2C6-8846-A68F-0E3FE0FB97CF}"/>
              </a:ext>
            </a:extLst>
          </p:cNvPr>
          <p:cNvSpPr>
            <a:spLocks noGrp="1"/>
          </p:cNvSpPr>
          <p:nvPr>
            <p:ph type="title"/>
            <p:custDataLst>
              <p:tags r:id="rId10"/>
            </p:custDataLst>
          </p:nvPr>
        </p:nvSpPr>
        <p:spPr>
          <a:xfrm>
            <a:off x="838200" y="365125"/>
            <a:ext cx="10515600" cy="1325563"/>
          </a:xfrm>
        </p:spPr>
        <p:txBody>
          <a:bodyPr/>
          <a:lstStyle/>
          <a:p>
            <a:r>
              <a:rPr lang="fr-CA" b="1" dirty="0">
                <a:latin typeface="Raleway" panose="020B0503030101060003" pitchFamily="34" charset="77"/>
              </a:rPr>
              <a:t>Quand la poussière retombe</a:t>
            </a:r>
            <a:endParaRPr lang="fr-FR" b="1" dirty="0">
              <a:latin typeface="Raleway" panose="020B0503030101060003" pitchFamily="34" charset="77"/>
            </a:endParaRPr>
          </a:p>
        </p:txBody>
      </p:sp>
    </p:spTree>
    <p:extLst>
      <p:ext uri="{BB962C8B-B14F-4D97-AF65-F5344CB8AC3E}">
        <p14:creationId xmlns:p14="http://schemas.microsoft.com/office/powerpoint/2010/main" val="33422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F18778DC-D300-684C-8CF5-3E123291CD90}"/>
              </a:ext>
            </a:extLst>
          </p:cNvPr>
          <p:cNvSpPr txBox="1">
            <a:spLocks/>
          </p:cNvSpPr>
          <p:nvPr>
            <p:custDataLst>
              <p:tags r:id="rId1"/>
            </p:custDataLst>
          </p:nvPr>
        </p:nvSpPr>
        <p:spPr>
          <a:xfrm>
            <a:off x="609600" y="3437792"/>
            <a:ext cx="10972800" cy="13705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003030101060003" pitchFamily="34" charset="0"/>
              </a:rPr>
              <a:t>SE CONNECTER À SON                          ESPRIT… CRITIQUE!</a:t>
            </a:r>
            <a:endParaRPr lang="fr-CA" b="1" spc="-200" dirty="0">
              <a:latin typeface="Raleway" panose="020B0003030101060003" pitchFamily="34" charset="0"/>
            </a:endParaRPr>
          </a:p>
        </p:txBody>
      </p:sp>
    </p:spTree>
    <p:extLst>
      <p:ext uri="{BB962C8B-B14F-4D97-AF65-F5344CB8AC3E}">
        <p14:creationId xmlns:p14="http://schemas.microsoft.com/office/powerpoint/2010/main" val="2716323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custDataLst>
              <p:tags r:id="rId1"/>
            </p:custDataLst>
          </p:nvPr>
        </p:nvSpPr>
        <p:spPr>
          <a:xfrm>
            <a:off x="3780064" y="0"/>
            <a:ext cx="2775858"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20</a:t>
            </a:fld>
            <a:endParaRPr lang="en-US" dirty="0"/>
          </a:p>
        </p:txBody>
      </p:sp>
      <p:sp>
        <p:nvSpPr>
          <p:cNvPr id="8" name="Titre 5">
            <a:extLst>
              <a:ext uri="{FF2B5EF4-FFF2-40B4-BE49-F238E27FC236}">
                <a16:creationId xmlns:a16="http://schemas.microsoft.com/office/drawing/2014/main" id="{75C82A81-DE36-444D-A433-1308B25BB36C}"/>
              </a:ext>
            </a:extLst>
          </p:cNvPr>
          <p:cNvSpPr txBox="1">
            <a:spLocks/>
          </p:cNvSpPr>
          <p:nvPr>
            <p:custDataLst>
              <p:tags r:id="rId3"/>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Sacha et les médias sociaux</a:t>
            </a:r>
          </a:p>
        </p:txBody>
      </p:sp>
      <p:sp>
        <p:nvSpPr>
          <p:cNvPr id="6" name="ZoneTexte 5">
            <a:extLst>
              <a:ext uri="{FF2B5EF4-FFF2-40B4-BE49-F238E27FC236}">
                <a16:creationId xmlns:a16="http://schemas.microsoft.com/office/drawing/2014/main" id="{07A67792-1CF0-45BD-9B79-BF1F2DD1EF68}"/>
              </a:ext>
            </a:extLst>
          </p:cNvPr>
          <p:cNvSpPr txBox="1"/>
          <p:nvPr/>
        </p:nvSpPr>
        <p:spPr>
          <a:xfrm>
            <a:off x="2383510" y="5311524"/>
            <a:ext cx="1077778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800" dirty="0">
                <a:solidFill>
                  <a:schemeClr val="tx1">
                    <a:lumMod val="65000"/>
                    <a:lumOff val="35000"/>
                  </a:schemeClr>
                </a:solidFill>
              </a:rPr>
              <a:t>Se connecter à son esprit… critique! – Partie 2</a:t>
            </a:r>
          </a:p>
        </p:txBody>
      </p:sp>
      <p:pic>
        <p:nvPicPr>
          <p:cNvPr id="2" name="Média en ligne 1" title="Atelier 10 - Se connecter à son esprit… critique! - Partie 2">
            <a:hlinkClick r:id="" action="ppaction://media"/>
            <a:extLst>
              <a:ext uri="{FF2B5EF4-FFF2-40B4-BE49-F238E27FC236}">
                <a16:creationId xmlns:a16="http://schemas.microsoft.com/office/drawing/2014/main" id="{53417820-C5C6-4CE6-BE0E-7DDBB61B0453}"/>
              </a:ext>
            </a:extLst>
          </p:cNvPr>
          <p:cNvPicPr>
            <a:picLocks noRot="1" noChangeAspect="1"/>
          </p:cNvPicPr>
          <p:nvPr>
            <a:videoFile r:link="rId4"/>
          </p:nvPr>
        </p:nvPicPr>
        <p:blipFill>
          <a:blip r:embed="rId6"/>
          <a:stretch>
            <a:fillRect/>
          </a:stretch>
        </p:blipFill>
        <p:spPr>
          <a:xfrm>
            <a:off x="3836307" y="2152273"/>
            <a:ext cx="4519386" cy="2553453"/>
          </a:xfrm>
          <a:prstGeom prst="rect">
            <a:avLst/>
          </a:prstGeom>
        </p:spPr>
      </p:pic>
      <p:sp>
        <p:nvSpPr>
          <p:cNvPr id="3" name="Rectangle 2"/>
          <p:cNvSpPr/>
          <p:nvPr/>
        </p:nvSpPr>
        <p:spPr>
          <a:xfrm>
            <a:off x="4388900" y="5895177"/>
            <a:ext cx="3511218" cy="707886"/>
          </a:xfrm>
          <a:prstGeom prst="rect">
            <a:avLst/>
          </a:prstGeom>
        </p:spPr>
        <p:txBody>
          <a:bodyPr wrap="none">
            <a:spAutoFit/>
          </a:bodyPr>
          <a:lstStyle/>
          <a:p>
            <a:r>
              <a:rPr lang="fr-CA" sz="2000" dirty="0">
                <a:latin typeface="Raleway" panose="020B0503030101060003"/>
                <a:hlinkClick r:id="rId7"/>
              </a:rPr>
              <a:t>https://youtu.be/VJhKdSp0Tfo</a:t>
            </a:r>
            <a:endParaRPr lang="fr-CA" sz="2000" dirty="0">
              <a:latin typeface="Raleway" panose="020B0503030101060003"/>
            </a:endParaRPr>
          </a:p>
          <a:p>
            <a:endParaRPr lang="fr-CA" sz="2000" dirty="0">
              <a:latin typeface="Raleway" panose="020B0503030101060003"/>
            </a:endParaRPr>
          </a:p>
        </p:txBody>
      </p:sp>
    </p:spTree>
    <p:extLst>
      <p:ext uri="{BB962C8B-B14F-4D97-AF65-F5344CB8AC3E}">
        <p14:creationId xmlns:p14="http://schemas.microsoft.com/office/powerpoint/2010/main" val="427451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rme libre 10"/>
          <p:cNvSpPr/>
          <p:nvPr>
            <p:custDataLst>
              <p:tags r:id="rId1"/>
            </p:custDataLst>
          </p:nvPr>
        </p:nvSpPr>
        <p:spPr>
          <a:xfrm>
            <a:off x="4538748" y="8313"/>
            <a:ext cx="4589683" cy="6149600"/>
          </a:xfrm>
          <a:custGeom>
            <a:avLst/>
            <a:gdLst>
              <a:gd name="connsiteX0" fmla="*/ 3678416 w 5832470"/>
              <a:gd name="connsiteY0" fmla="*/ 0 h 5702531"/>
              <a:gd name="connsiteX1" fmla="*/ 3977674 w 5832470"/>
              <a:gd name="connsiteY1" fmla="*/ 623454 h 5702531"/>
              <a:gd name="connsiteX2" fmla="*/ 602707 w 5832470"/>
              <a:gd name="connsiteY2" fmla="*/ 1803862 h 5702531"/>
              <a:gd name="connsiteX3" fmla="*/ 361638 w 5832470"/>
              <a:gd name="connsiteY3" fmla="*/ 3025832 h 5702531"/>
              <a:gd name="connsiteX4" fmla="*/ 4393311 w 5832470"/>
              <a:gd name="connsiteY4" fmla="*/ 3690851 h 5702531"/>
              <a:gd name="connsiteX5" fmla="*/ 5731660 w 5832470"/>
              <a:gd name="connsiteY5" fmla="*/ 5062451 h 5702531"/>
              <a:gd name="connsiteX6" fmla="*/ 2015871 w 5832470"/>
              <a:gd name="connsiteY6" fmla="*/ 5702531 h 57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2470" h="5702531">
                <a:moveTo>
                  <a:pt x="3678416" y="0"/>
                </a:moveTo>
                <a:cubicBezTo>
                  <a:pt x="4084354" y="161405"/>
                  <a:pt x="4490292" y="322810"/>
                  <a:pt x="3977674" y="623454"/>
                </a:cubicBezTo>
                <a:cubicBezTo>
                  <a:pt x="3465056" y="924098"/>
                  <a:pt x="1205380" y="1403466"/>
                  <a:pt x="602707" y="1803862"/>
                </a:cubicBezTo>
                <a:cubicBezTo>
                  <a:pt x="34" y="2204258"/>
                  <a:pt x="-270129" y="2711334"/>
                  <a:pt x="361638" y="3025832"/>
                </a:cubicBezTo>
                <a:cubicBezTo>
                  <a:pt x="993405" y="3340330"/>
                  <a:pt x="3498307" y="3351415"/>
                  <a:pt x="4393311" y="3690851"/>
                </a:cubicBezTo>
                <a:cubicBezTo>
                  <a:pt x="5288315" y="4030288"/>
                  <a:pt x="6127900" y="4727171"/>
                  <a:pt x="5731660" y="5062451"/>
                </a:cubicBezTo>
                <a:cubicBezTo>
                  <a:pt x="5335420" y="5397731"/>
                  <a:pt x="3675645" y="5550131"/>
                  <a:pt x="2015871" y="5702531"/>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2"/>
            </p:custDataLst>
          </p:nvPr>
        </p:nvSpPr>
        <p:spPr>
          <a:xfrm>
            <a:off x="809763" y="365125"/>
            <a:ext cx="10515600" cy="1325563"/>
          </a:xfrm>
        </p:spPr>
        <p:txBody>
          <a:bodyPr/>
          <a:lstStyle/>
          <a:p>
            <a:r>
              <a:rPr lang="fr-CA" b="1" dirty="0">
                <a:latin typeface="Raleway" panose="020B0503030101060003" pitchFamily="34" charset="77"/>
              </a:rPr>
              <a:t>Défi HORS-PISTE</a:t>
            </a: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fld id="{C145B74D-6A0D-CF46-9BFB-933D6D9953E9}" type="slidenum">
              <a:rPr lang="en-US" smtClean="0"/>
              <a:t>21</a:t>
            </a:fld>
            <a:endParaRPr lang="en-US" dirty="0"/>
          </a:p>
        </p:txBody>
      </p:sp>
      <p:sp>
        <p:nvSpPr>
          <p:cNvPr id="8" name="Rectangle 7"/>
          <p:cNvSpPr/>
          <p:nvPr>
            <p:custDataLst>
              <p:tags r:id="rId4"/>
            </p:custDataLst>
          </p:nvPr>
        </p:nvSpPr>
        <p:spPr>
          <a:xfrm>
            <a:off x="766760" y="1566028"/>
            <a:ext cx="5300803" cy="4078314"/>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rgbClr val="2F5CEE"/>
                </a:solidFill>
                <a:latin typeface="Raleway" panose="020B0003030101060003" pitchFamily="34" charset="0"/>
              </a:rPr>
              <a:t>Questionne ton utilisation </a:t>
            </a:r>
          </a:p>
          <a:p>
            <a:pPr algn="ctr"/>
            <a:r>
              <a:rPr lang="fr-CA" sz="2800" b="1" dirty="0">
                <a:solidFill>
                  <a:srgbClr val="2F5CEE"/>
                </a:solidFill>
                <a:latin typeface="Raleway" panose="020B0003030101060003" pitchFamily="34" charset="0"/>
              </a:rPr>
              <a:t>des médias sociaux :</a:t>
            </a:r>
          </a:p>
          <a:p>
            <a:pPr algn="ctr"/>
            <a:r>
              <a:rPr lang="fr-CA" sz="1050" b="1" i="1" dirty="0">
                <a:solidFill>
                  <a:srgbClr val="2F5CEE"/>
                </a:solidFill>
                <a:latin typeface="Raleway" panose="020B0003030101060003" pitchFamily="34" charset="0"/>
              </a:rPr>
              <a:t> </a:t>
            </a:r>
          </a:p>
          <a:p>
            <a:pPr algn="ctr"/>
            <a:endParaRPr lang="fr-CA" sz="1050" b="1" i="1" dirty="0">
              <a:solidFill>
                <a:srgbClr val="2F5CEE"/>
              </a:solidFill>
              <a:latin typeface="Raleway" panose="020B0003030101060003" pitchFamily="34" charset="0"/>
            </a:endParaRPr>
          </a:p>
          <a:p>
            <a:pPr marL="342900" indent="-342900" algn="ctr">
              <a:buFont typeface="Arial" panose="020B0604020202020204" pitchFamily="34" charset="0"/>
              <a:buChar char="•"/>
            </a:pPr>
            <a:r>
              <a:rPr lang="fr-CA" sz="2400" i="1" dirty="0">
                <a:solidFill>
                  <a:schemeClr val="tx1"/>
                </a:solidFill>
                <a:latin typeface="Raleway" panose="020B0003030101060003" pitchFamily="34" charset="0"/>
              </a:rPr>
              <a:t>As-tu envie de modifier ton utilisation?</a:t>
            </a:r>
          </a:p>
          <a:p>
            <a:pPr marL="342900" indent="-342900" algn="ctr">
              <a:buFont typeface="Arial" panose="020B0604020202020204" pitchFamily="34" charset="0"/>
              <a:buChar char="•"/>
            </a:pPr>
            <a:r>
              <a:rPr lang="fr-CA" sz="2400" i="1" dirty="0">
                <a:solidFill>
                  <a:schemeClr val="tx1"/>
                </a:solidFill>
                <a:latin typeface="Raleway" panose="020B0003030101060003" pitchFamily="34" charset="0"/>
              </a:rPr>
              <a:t>De quelle manière?</a:t>
            </a:r>
          </a:p>
          <a:p>
            <a:pPr marL="342900" indent="-342900" algn="ctr">
              <a:buFont typeface="Arial" panose="020B0604020202020204" pitchFamily="34" charset="0"/>
              <a:buChar char="•"/>
            </a:pPr>
            <a:r>
              <a:rPr lang="fr-CA" sz="2400" i="1" dirty="0">
                <a:solidFill>
                  <a:schemeClr val="tx1"/>
                </a:solidFill>
                <a:latin typeface="Raleway" panose="020B0003030101060003" pitchFamily="34" charset="0"/>
              </a:rPr>
              <a:t>Que prendras-tu en considération lorsque tu utiliseras les médias sociaux prochainement?</a:t>
            </a:r>
          </a:p>
        </p:txBody>
      </p:sp>
      <p:sp>
        <p:nvSpPr>
          <p:cNvPr id="9" name="Rectangle 8"/>
          <p:cNvSpPr/>
          <p:nvPr>
            <p:custDataLst>
              <p:tags r:id="rId5"/>
            </p:custDataLst>
          </p:nvPr>
        </p:nvSpPr>
        <p:spPr>
          <a:xfrm>
            <a:off x="6181722" y="1566027"/>
            <a:ext cx="5300803" cy="4078315"/>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2F5CEE"/>
                </a:solidFill>
                <a:latin typeface="Raleway" panose="020B0003030101060003" pitchFamily="34" charset="0"/>
              </a:rPr>
              <a:t>Trouve des moyens qui peuvent t’aider à utiliser judicieusement </a:t>
            </a:r>
          </a:p>
          <a:p>
            <a:pPr algn="ctr"/>
            <a:r>
              <a:rPr lang="fr-FR" sz="2800" b="1" dirty="0">
                <a:solidFill>
                  <a:srgbClr val="2F5CEE"/>
                </a:solidFill>
                <a:latin typeface="Raleway" panose="020B0003030101060003" pitchFamily="34" charset="0"/>
              </a:rPr>
              <a:t>les médias sociaux </a:t>
            </a:r>
          </a:p>
          <a:p>
            <a:pPr algn="ctr"/>
            <a:r>
              <a:rPr lang="fr-FR" sz="2800">
                <a:solidFill>
                  <a:srgbClr val="2F5CEE"/>
                </a:solidFill>
                <a:latin typeface="Raleway" panose="020B0003030101060003" pitchFamily="34" charset="0"/>
              </a:rPr>
              <a:t>(2 attitudes </a:t>
            </a:r>
            <a:r>
              <a:rPr lang="fr-FR" sz="2800" dirty="0">
                <a:solidFill>
                  <a:srgbClr val="2F5CEE"/>
                </a:solidFill>
                <a:latin typeface="Raleway" panose="020B0003030101060003" pitchFamily="34" charset="0"/>
              </a:rPr>
              <a:t>ou pratiques de l’esprit critique). </a:t>
            </a:r>
          </a:p>
          <a:p>
            <a:pPr algn="ctr"/>
            <a:r>
              <a:rPr lang="fr-FR" sz="2800" b="1" dirty="0">
                <a:solidFill>
                  <a:srgbClr val="2F5CEE"/>
                </a:solidFill>
                <a:latin typeface="Raleway" panose="020B0003030101060003" pitchFamily="34" charset="0"/>
              </a:rPr>
              <a:t> </a:t>
            </a:r>
          </a:p>
          <a:p>
            <a:pPr algn="ctr"/>
            <a:r>
              <a:rPr lang="fr-FR" sz="2800" b="1" dirty="0">
                <a:solidFill>
                  <a:srgbClr val="2F5CEE"/>
                </a:solidFill>
                <a:latin typeface="Raleway" panose="020B0003030101060003" pitchFamily="34" charset="0"/>
              </a:rPr>
              <a:t>Partage-les avec </a:t>
            </a:r>
          </a:p>
          <a:p>
            <a:pPr algn="ctr"/>
            <a:r>
              <a:rPr lang="fr-FR" sz="2800" b="1" dirty="0">
                <a:solidFill>
                  <a:srgbClr val="2F5CEE"/>
                </a:solidFill>
                <a:latin typeface="Raleway" panose="020B0003030101060003" pitchFamily="34" charset="0"/>
              </a:rPr>
              <a:t>tes amies et tes amis. </a:t>
            </a:r>
          </a:p>
          <a:p>
            <a:pPr algn="ctr"/>
            <a:endParaRPr lang="fr-CA" i="1" dirty="0">
              <a:solidFill>
                <a:schemeClr val="tx1"/>
              </a:solidFill>
              <a:latin typeface="Raleway" panose="020B0003030101060003" pitchFamily="34" charset="0"/>
            </a:endParaRPr>
          </a:p>
        </p:txBody>
      </p:sp>
      <p:grpSp>
        <p:nvGrpSpPr>
          <p:cNvPr id="7" name="Groupe 6">
            <a:extLst>
              <a:ext uri="{FF2B5EF4-FFF2-40B4-BE49-F238E27FC236}">
                <a16:creationId xmlns:a16="http://schemas.microsoft.com/office/drawing/2014/main" id="{0F885A30-B72E-6642-B937-5FC9BD5FF831}"/>
              </a:ext>
            </a:extLst>
          </p:cNvPr>
          <p:cNvGrpSpPr/>
          <p:nvPr>
            <p:custDataLst>
              <p:tags r:id="rId6"/>
            </p:custDataLst>
          </p:nvPr>
        </p:nvGrpSpPr>
        <p:grpSpPr>
          <a:xfrm>
            <a:off x="532036" y="1391598"/>
            <a:ext cx="555454" cy="537535"/>
            <a:chOff x="538191" y="2590420"/>
            <a:chExt cx="1105989" cy="1061216"/>
          </a:xfrm>
        </p:grpSpPr>
        <p:sp>
          <p:nvSpPr>
            <p:cNvPr id="10" name="Ellipse 9">
              <a:extLst>
                <a:ext uri="{FF2B5EF4-FFF2-40B4-BE49-F238E27FC236}">
                  <a16:creationId xmlns:a16="http://schemas.microsoft.com/office/drawing/2014/main" id="{D772A4F8-D72A-4D45-8796-1173D990765F}"/>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2" name="Image 11">
              <a:extLst>
                <a:ext uri="{FF2B5EF4-FFF2-40B4-BE49-F238E27FC236}">
                  <a16:creationId xmlns:a16="http://schemas.microsoft.com/office/drawing/2014/main" id="{81958B6E-9EED-F84D-8ADC-475AE1102E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pic>
        <p:nvPicPr>
          <p:cNvPr id="13" name="Image 12">
            <a:extLst>
              <a:ext uri="{FF2B5EF4-FFF2-40B4-BE49-F238E27FC236}">
                <a16:creationId xmlns:a16="http://schemas.microsoft.com/office/drawing/2014/main" id="{FE73CA05-B565-46DE-83F6-B84977BCCBAE}"/>
              </a:ext>
            </a:extLst>
          </p:cNvPr>
          <p:cNvPicPr>
            <a:picLocks noChangeAspect="1"/>
          </p:cNvPicPr>
          <p:nvPr>
            <p:custDataLst>
              <p:tags r:id="rId7"/>
            </p:custDataLst>
          </p:nvPr>
        </p:nvPicPr>
        <p:blipFill>
          <a:blip r:embed="rId10">
            <a:extLst>
              <a:ext uri="{28A0092B-C50C-407E-A947-70E740481C1C}">
                <a14:useLocalDpi xmlns:a14="http://schemas.microsoft.com/office/drawing/2010/main" val="0"/>
              </a:ext>
            </a:extLst>
          </a:blip>
          <a:stretch>
            <a:fillRect/>
          </a:stretch>
        </p:blipFill>
        <p:spPr>
          <a:xfrm>
            <a:off x="5880602" y="5731933"/>
            <a:ext cx="602240" cy="688274"/>
          </a:xfrm>
          <a:prstGeom prst="rect">
            <a:avLst/>
          </a:prstGeom>
        </p:spPr>
      </p:pic>
    </p:spTree>
    <p:extLst>
      <p:ext uri="{BB962C8B-B14F-4D97-AF65-F5344CB8AC3E}">
        <p14:creationId xmlns:p14="http://schemas.microsoft.com/office/powerpoint/2010/main" val="2742887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rme libre 10"/>
          <p:cNvSpPr/>
          <p:nvPr>
            <p:custDataLst>
              <p:tags r:id="rId1"/>
            </p:custDataLst>
          </p:nvPr>
        </p:nvSpPr>
        <p:spPr>
          <a:xfrm>
            <a:off x="4538748" y="8313"/>
            <a:ext cx="4589683" cy="5478087"/>
          </a:xfrm>
          <a:custGeom>
            <a:avLst/>
            <a:gdLst>
              <a:gd name="connsiteX0" fmla="*/ 3678416 w 5832470"/>
              <a:gd name="connsiteY0" fmla="*/ 0 h 5702531"/>
              <a:gd name="connsiteX1" fmla="*/ 3977674 w 5832470"/>
              <a:gd name="connsiteY1" fmla="*/ 623454 h 5702531"/>
              <a:gd name="connsiteX2" fmla="*/ 602707 w 5832470"/>
              <a:gd name="connsiteY2" fmla="*/ 1803862 h 5702531"/>
              <a:gd name="connsiteX3" fmla="*/ 361638 w 5832470"/>
              <a:gd name="connsiteY3" fmla="*/ 3025832 h 5702531"/>
              <a:gd name="connsiteX4" fmla="*/ 4393311 w 5832470"/>
              <a:gd name="connsiteY4" fmla="*/ 3690851 h 5702531"/>
              <a:gd name="connsiteX5" fmla="*/ 5731660 w 5832470"/>
              <a:gd name="connsiteY5" fmla="*/ 5062451 h 5702531"/>
              <a:gd name="connsiteX6" fmla="*/ 2015871 w 5832470"/>
              <a:gd name="connsiteY6" fmla="*/ 5702531 h 57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2470" h="5702531">
                <a:moveTo>
                  <a:pt x="3678416" y="0"/>
                </a:moveTo>
                <a:cubicBezTo>
                  <a:pt x="4084354" y="161405"/>
                  <a:pt x="4490292" y="322810"/>
                  <a:pt x="3977674" y="623454"/>
                </a:cubicBezTo>
                <a:cubicBezTo>
                  <a:pt x="3465056" y="924098"/>
                  <a:pt x="1205380" y="1403466"/>
                  <a:pt x="602707" y="1803862"/>
                </a:cubicBezTo>
                <a:cubicBezTo>
                  <a:pt x="34" y="2204258"/>
                  <a:pt x="-270129" y="2711334"/>
                  <a:pt x="361638" y="3025832"/>
                </a:cubicBezTo>
                <a:cubicBezTo>
                  <a:pt x="993405" y="3340330"/>
                  <a:pt x="3498307" y="3351415"/>
                  <a:pt x="4393311" y="3690851"/>
                </a:cubicBezTo>
                <a:cubicBezTo>
                  <a:pt x="5288315" y="4030288"/>
                  <a:pt x="6127900" y="4727171"/>
                  <a:pt x="5731660" y="5062451"/>
                </a:cubicBezTo>
                <a:cubicBezTo>
                  <a:pt x="5335420" y="5397731"/>
                  <a:pt x="3675645" y="5550131"/>
                  <a:pt x="2015871" y="5702531"/>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5B74D-6A0D-CF46-9BFB-933D6D9953E9}" type="slidenum">
              <a:rPr kumimoji="0" lang="en-US" sz="1800" b="0" i="0" u="none" strike="noStrike" kern="1200" cap="none" spc="0" normalizeH="0" baseline="0" noProof="0" smtClean="0">
                <a:ln>
                  <a:noFill/>
                </a:ln>
                <a:solidFill>
                  <a:srgbClr val="2F5CE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srgbClr val="2F5CEE"/>
              </a:solidFill>
              <a:effectLst/>
              <a:uLnTx/>
              <a:uFillTx/>
              <a:latin typeface="Arial"/>
              <a:ea typeface="+mn-ea"/>
              <a:cs typeface="+mn-cs"/>
            </a:endParaRPr>
          </a:p>
        </p:txBody>
      </p:sp>
      <p:sp>
        <p:nvSpPr>
          <p:cNvPr id="8" name="Rectangle 7"/>
          <p:cNvSpPr/>
          <p:nvPr>
            <p:custDataLst>
              <p:tags r:id="rId3"/>
            </p:custDataLst>
          </p:nvPr>
        </p:nvSpPr>
        <p:spPr>
          <a:xfrm>
            <a:off x="838200" y="2155234"/>
            <a:ext cx="5181600" cy="278294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rPr>
              <a:t>Rends-toi sur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0" i="1" u="none" strike="noStrike" kern="1200" cap="none" spc="0" normalizeH="0" baseline="0" noProof="0" dirty="0">
              <a:ln>
                <a:noFill/>
              </a:ln>
              <a:solidFill>
                <a:prstClr val="black"/>
              </a:solidFill>
              <a:effectLst/>
              <a:uLnTx/>
              <a:uFillTx/>
              <a:latin typeface="Raleway" panose="020B0003030101060003" pitchFamily="34" charset="0"/>
              <a:ea typeface="+mn-ea"/>
              <a:cs typeface="+mn-cs"/>
            </a:endParaRPr>
          </a:p>
        </p:txBody>
      </p:sp>
      <p:sp>
        <p:nvSpPr>
          <p:cNvPr id="9" name="Rectangle 8"/>
          <p:cNvSpPr/>
          <p:nvPr>
            <p:custDataLst>
              <p:tags r:id="rId4"/>
            </p:custDataLst>
          </p:nvPr>
        </p:nvSpPr>
        <p:spPr>
          <a:xfrm>
            <a:off x="6172202" y="2155234"/>
            <a:ext cx="5181600" cy="2782944"/>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rPr>
              <a:t>Suis-nous sur Instagram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rPr>
              <a:t>@</a:t>
            </a:r>
            <a:r>
              <a:rPr kumimoji="0" lang="fr-CA" sz="2400" b="1" i="0" u="none" strike="noStrike" kern="1200" cap="none" spc="0" normalizeH="0" baseline="0" noProof="0" dirty="0" err="1">
                <a:ln>
                  <a:noFill/>
                </a:ln>
                <a:solidFill>
                  <a:srgbClr val="2F5CEE"/>
                </a:solidFill>
                <a:effectLst/>
                <a:uLnTx/>
                <a:uFillTx/>
                <a:latin typeface="Raleway" panose="020B0003030101060003" pitchFamily="34" charset="0"/>
                <a:ea typeface="+mn-ea"/>
                <a:cs typeface="+mn-cs"/>
              </a:rPr>
              <a:t>horspiste_explo</a:t>
            </a:r>
            <a:endParaRPr kumimoji="0" lang="fr-CA" sz="24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0" i="1" u="none" strike="noStrike" kern="1200" cap="none" spc="0" normalizeH="0" baseline="0" noProof="0" dirty="0">
              <a:ln>
                <a:noFill/>
              </a:ln>
              <a:solidFill>
                <a:prstClr val="black"/>
              </a:solidFill>
              <a:effectLst/>
              <a:uLnTx/>
              <a:uFillTx/>
              <a:latin typeface="Raleway" panose="020B0003030101060003" pitchFamily="34" charset="0"/>
              <a:ea typeface="+mn-ea"/>
              <a:cs typeface="+mn-cs"/>
            </a:endParaRPr>
          </a:p>
        </p:txBody>
      </p:sp>
      <p:pic>
        <p:nvPicPr>
          <p:cNvPr id="12" name="Image 11"/>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5799037" y="5154938"/>
            <a:ext cx="602240" cy="688274"/>
          </a:xfrm>
          <a:prstGeom prst="rect">
            <a:avLst/>
          </a:prstGeom>
        </p:spPr>
      </p:pic>
      <p:sp>
        <p:nvSpPr>
          <p:cNvPr id="10" name="Titre 5">
            <a:extLst>
              <a:ext uri="{FF2B5EF4-FFF2-40B4-BE49-F238E27FC236}">
                <a16:creationId xmlns:a16="http://schemas.microsoft.com/office/drawing/2014/main" id="{1E0637E3-BAA6-A34D-9025-6A795D054852}"/>
              </a:ext>
            </a:extLst>
          </p:cNvPr>
          <p:cNvSpPr>
            <a:spLocks noGrp="1"/>
          </p:cNvSpPr>
          <p:nvPr>
            <p:ph type="title"/>
            <p:custDataLst>
              <p:tags r:id="rId6"/>
            </p:custDataLst>
          </p:nvPr>
        </p:nvSpPr>
        <p:spPr>
          <a:xfrm>
            <a:off x="838200" y="365125"/>
            <a:ext cx="10515600" cy="1325563"/>
          </a:xfrm>
        </p:spPr>
        <p:txBody>
          <a:bodyPr/>
          <a:lstStyle/>
          <a:p>
            <a:r>
              <a:rPr lang="fr-CA" b="1" dirty="0">
                <a:latin typeface="Raleway" panose="020B0503030101060003" pitchFamily="34" charset="77"/>
              </a:rPr>
              <a:t>Pour plus de contenu…</a:t>
            </a:r>
          </a:p>
        </p:txBody>
      </p:sp>
      <p:pic>
        <p:nvPicPr>
          <p:cNvPr id="1028" name="Picture 4">
            <a:extLst>
              <a:ext uri="{FF2B5EF4-FFF2-40B4-BE49-F238E27FC236}">
                <a16:creationId xmlns:a16="http://schemas.microsoft.com/office/drawing/2014/main" id="{A70A9372-0492-4EBC-BCF4-1443EA70DC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8656" y="3052895"/>
            <a:ext cx="1805078" cy="180507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0B36F144-D8EB-4F8C-9DD6-2C4CE2C85676}"/>
              </a:ext>
            </a:extLst>
          </p:cNvPr>
          <p:cNvPicPr>
            <a:picLocks noChangeAspect="1"/>
          </p:cNvPicPr>
          <p:nvPr/>
        </p:nvPicPr>
        <p:blipFill rotWithShape="1">
          <a:blip r:embed="rId10"/>
          <a:srcRect l="8597" t="9145" r="10254" b="9477"/>
          <a:stretch/>
        </p:blipFill>
        <p:spPr>
          <a:xfrm>
            <a:off x="1080721" y="3205048"/>
            <a:ext cx="2895533" cy="1417412"/>
          </a:xfrm>
          <a:prstGeom prst="rect">
            <a:avLst/>
          </a:prstGeom>
        </p:spPr>
      </p:pic>
      <p:pic>
        <p:nvPicPr>
          <p:cNvPr id="15" name="Image 14">
            <a:extLst>
              <a:ext uri="{FF2B5EF4-FFF2-40B4-BE49-F238E27FC236}">
                <a16:creationId xmlns:a16="http://schemas.microsoft.com/office/drawing/2014/main" id="{6873C40E-04D4-46A9-9CAC-8426AC82FAFF}"/>
              </a:ext>
            </a:extLst>
          </p:cNvPr>
          <p:cNvPicPr>
            <a:picLocks noChangeAspect="1"/>
          </p:cNvPicPr>
          <p:nvPr/>
        </p:nvPicPr>
        <p:blipFill>
          <a:blip r:embed="rId11"/>
          <a:stretch>
            <a:fillRect/>
          </a:stretch>
        </p:blipFill>
        <p:spPr>
          <a:xfrm>
            <a:off x="8087962" y="3429000"/>
            <a:ext cx="1230604" cy="1230604"/>
          </a:xfrm>
          <a:prstGeom prst="rect">
            <a:avLst/>
          </a:prstGeom>
        </p:spPr>
      </p:pic>
    </p:spTree>
    <p:extLst>
      <p:ext uri="{BB962C8B-B14F-4D97-AF65-F5344CB8AC3E}">
        <p14:creationId xmlns:p14="http://schemas.microsoft.com/office/powerpoint/2010/main" val="319417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custDataLst>
              <p:tags r:id="rId1"/>
            </p:custDataLst>
          </p:nvPr>
        </p:nvGrpSpPr>
        <p:grpSpPr>
          <a:xfrm>
            <a:off x="1201312" y="2196298"/>
            <a:ext cx="9020989" cy="958347"/>
            <a:chOff x="1279039" y="1647643"/>
            <a:chExt cx="6887818" cy="1823266"/>
          </a:xfrm>
        </p:grpSpPr>
        <p:sp>
          <p:nvSpPr>
            <p:cNvPr id="7" name="Rectangle à coins arrondis 6"/>
            <p:cNvSpPr/>
            <p:nvPr/>
          </p:nvSpPr>
          <p:spPr>
            <a:xfrm>
              <a:off x="1279039" y="1647643"/>
              <a:ext cx="6887817" cy="1823266"/>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sp>
          <p:nvSpPr>
            <p:cNvPr id="10" name="ZoneTexte 9">
              <a:extLst>
                <a:ext uri="{FF2B5EF4-FFF2-40B4-BE49-F238E27FC236}">
                  <a16:creationId xmlns:a16="http://schemas.microsoft.com/office/drawing/2014/main" id="{F4C7753F-33C2-4046-A0B5-1B1D1AA0D2AB}"/>
                </a:ext>
              </a:extLst>
            </p:cNvPr>
            <p:cNvSpPr txBox="1"/>
            <p:nvPr/>
          </p:nvSpPr>
          <p:spPr>
            <a:xfrm>
              <a:off x="1503231" y="1784976"/>
              <a:ext cx="6663626" cy="1346761"/>
            </a:xfrm>
            <a:prstGeom prst="rect">
              <a:avLst/>
            </a:prstGeom>
            <a:noFill/>
          </p:spPr>
          <p:txBody>
            <a:bodyPr wrap="square" rtlCol="0">
              <a:spAutoFit/>
            </a:bodyPr>
            <a:lstStyle/>
            <a:p>
              <a:pPr marL="442913"/>
              <a:r>
                <a:rPr lang="fr-FR" sz="2000" dirty="0">
                  <a:latin typeface="Raleway" panose="020B0003030101060003" pitchFamily="34" charset="0"/>
                </a:rPr>
                <a:t>d’identifier et de décortiquer des enjeux relatifs à l’utilisation des médias sociaux et de mieux comprendre ta responsabilité</a:t>
              </a:r>
            </a:p>
          </p:txBody>
        </p:sp>
      </p:gr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custDataLst>
              <p:tags r:id="rId2"/>
            </p:custDataLst>
          </p:nvPr>
        </p:nvSpPr>
        <p:spPr/>
        <p:txBody>
          <a:bodyPr/>
          <a:lstStyle/>
          <a:p>
            <a:fld id="{C145B74D-6A0D-CF46-9BFB-933D6D9953E9}" type="slidenum">
              <a:rPr lang="en-US" smtClean="0"/>
              <a:pPr/>
              <a:t>3</a:t>
            </a:fld>
            <a:endParaRPr lang="en-US" dirty="0"/>
          </a:p>
        </p:txBody>
      </p:sp>
      <p:sp>
        <p:nvSpPr>
          <p:cNvPr id="5" name="Title 3">
            <a:extLst>
              <a:ext uri="{FF2B5EF4-FFF2-40B4-BE49-F238E27FC236}">
                <a16:creationId xmlns:a16="http://schemas.microsoft.com/office/drawing/2014/main" id="{7E3F4489-0FBE-F641-92FD-638D280486FD}"/>
              </a:ext>
            </a:extLst>
          </p:cNvPr>
          <p:cNvSpPr>
            <a:spLocks noGrp="1"/>
          </p:cNvSpPr>
          <p:nvPr>
            <p:ph type="title"/>
            <p:custDataLst>
              <p:tags r:id="rId3"/>
            </p:custDataLst>
          </p:nvPr>
        </p:nvSpPr>
        <p:spPr>
          <a:xfrm>
            <a:off x="838200" y="428166"/>
            <a:ext cx="10515600" cy="1325563"/>
          </a:xfrm>
        </p:spPr>
        <p:txBody>
          <a:bodyPr>
            <a:normAutofit/>
          </a:bodyPr>
          <a:lstStyle/>
          <a:p>
            <a:r>
              <a:rPr lang="fr-CA" b="1" dirty="0">
                <a:latin typeface="Raleway" panose="020B0003030101060003" pitchFamily="34" charset="0"/>
              </a:rPr>
              <a:t>À la fin de l’atelier, tu seras en </a:t>
            </a:r>
            <a:br>
              <a:rPr lang="fr-CA" b="1" dirty="0">
                <a:latin typeface="Raleway" panose="020B0003030101060003" pitchFamily="34" charset="0"/>
              </a:rPr>
            </a:br>
            <a:r>
              <a:rPr lang="fr-CA" b="1" dirty="0">
                <a:latin typeface="Raleway" panose="020B0003030101060003" pitchFamily="34" charset="0"/>
              </a:rPr>
              <a:t>mesure…</a:t>
            </a:r>
          </a:p>
        </p:txBody>
      </p:sp>
      <p:grpSp>
        <p:nvGrpSpPr>
          <p:cNvPr id="11" name="Groupe 10"/>
          <p:cNvGrpSpPr/>
          <p:nvPr>
            <p:custDataLst>
              <p:tags r:id="rId4"/>
            </p:custDataLst>
          </p:nvPr>
        </p:nvGrpSpPr>
        <p:grpSpPr>
          <a:xfrm>
            <a:off x="2480201" y="3337726"/>
            <a:ext cx="8146557" cy="954107"/>
            <a:chOff x="1279039" y="1647643"/>
            <a:chExt cx="6887817" cy="954107"/>
          </a:xfrm>
        </p:grpSpPr>
        <p:sp>
          <p:nvSpPr>
            <p:cNvPr id="12" name="Rectangle à coins arrondis 11"/>
            <p:cNvSpPr/>
            <p:nvPr/>
          </p:nvSpPr>
          <p:spPr>
            <a:xfrm>
              <a:off x="1279039" y="1647643"/>
              <a:ext cx="6887817"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sp>
          <p:nvSpPr>
            <p:cNvPr id="15" name="ZoneTexte 14">
              <a:extLst>
                <a:ext uri="{FF2B5EF4-FFF2-40B4-BE49-F238E27FC236}">
                  <a16:creationId xmlns:a16="http://schemas.microsoft.com/office/drawing/2014/main" id="{F4C7753F-33C2-4046-A0B5-1B1D1AA0D2AB}"/>
                </a:ext>
              </a:extLst>
            </p:cNvPr>
            <p:cNvSpPr txBox="1"/>
            <p:nvPr/>
          </p:nvSpPr>
          <p:spPr>
            <a:xfrm>
              <a:off x="1704145" y="1779803"/>
              <a:ext cx="6352130" cy="707886"/>
            </a:xfrm>
            <a:prstGeom prst="rect">
              <a:avLst/>
            </a:prstGeom>
            <a:noFill/>
          </p:spPr>
          <p:txBody>
            <a:bodyPr wrap="square" rtlCol="0">
              <a:spAutoFit/>
            </a:bodyPr>
            <a:lstStyle/>
            <a:p>
              <a:pPr marL="442913"/>
              <a:r>
                <a:rPr lang="fr-FR" sz="2000" dirty="0">
                  <a:latin typeface="Raleway" panose="020B0003030101060003" pitchFamily="34" charset="0"/>
                </a:rPr>
                <a:t>d’utiliser des outils réflexifs te permettant </a:t>
              </a:r>
            </a:p>
            <a:p>
              <a:pPr marL="442913"/>
              <a:r>
                <a:rPr lang="fr-FR" sz="2000" dirty="0">
                  <a:latin typeface="Raleway" panose="020B0003030101060003" pitchFamily="34" charset="0"/>
                </a:rPr>
                <a:t>de te poser des questions justement</a:t>
              </a:r>
            </a:p>
          </p:txBody>
        </p:sp>
      </p:grpSp>
      <p:grpSp>
        <p:nvGrpSpPr>
          <p:cNvPr id="23" name="Groupe 22">
            <a:extLst>
              <a:ext uri="{FF2B5EF4-FFF2-40B4-BE49-F238E27FC236}">
                <a16:creationId xmlns:a16="http://schemas.microsoft.com/office/drawing/2014/main" id="{0A55DBB9-244D-4AE7-B327-52E04C3D4262}"/>
              </a:ext>
            </a:extLst>
          </p:cNvPr>
          <p:cNvGrpSpPr/>
          <p:nvPr>
            <p:custDataLst>
              <p:tags r:id="rId5"/>
            </p:custDataLst>
          </p:nvPr>
        </p:nvGrpSpPr>
        <p:grpSpPr>
          <a:xfrm>
            <a:off x="3825345" y="4478855"/>
            <a:ext cx="8146557" cy="863657"/>
            <a:chOff x="721293" y="1517651"/>
            <a:chExt cx="7081469" cy="1325563"/>
          </a:xfrm>
        </p:grpSpPr>
        <p:sp>
          <p:nvSpPr>
            <p:cNvPr id="24" name="Rectangle à coins arrondis 16">
              <a:extLst>
                <a:ext uri="{FF2B5EF4-FFF2-40B4-BE49-F238E27FC236}">
                  <a16:creationId xmlns:a16="http://schemas.microsoft.com/office/drawing/2014/main" id="{F62A2BF3-A8D9-418C-9571-F550756050F8}"/>
                </a:ext>
              </a:extLst>
            </p:cNvPr>
            <p:cNvSpPr/>
            <p:nvPr/>
          </p:nvSpPr>
          <p:spPr>
            <a:xfrm>
              <a:off x="721293" y="1517651"/>
              <a:ext cx="6887817" cy="1325563"/>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sp>
          <p:nvSpPr>
            <p:cNvPr id="25" name="ZoneTexte 24">
              <a:extLst>
                <a:ext uri="{FF2B5EF4-FFF2-40B4-BE49-F238E27FC236}">
                  <a16:creationId xmlns:a16="http://schemas.microsoft.com/office/drawing/2014/main" id="{F80BD888-D58B-4BE4-8DBB-D98F26C4727B}"/>
                </a:ext>
              </a:extLst>
            </p:cNvPr>
            <p:cNvSpPr txBox="1"/>
            <p:nvPr/>
          </p:nvSpPr>
          <p:spPr>
            <a:xfrm>
              <a:off x="1094232" y="1608514"/>
              <a:ext cx="6708530" cy="1086482"/>
            </a:xfrm>
            <a:prstGeom prst="rect">
              <a:avLst/>
            </a:prstGeom>
            <a:noFill/>
          </p:spPr>
          <p:txBody>
            <a:bodyPr wrap="square" rtlCol="0">
              <a:spAutoFit/>
            </a:bodyPr>
            <a:lstStyle/>
            <a:p>
              <a:pPr marL="271463"/>
              <a:r>
                <a:rPr lang="fr-FR" sz="2000" dirty="0">
                  <a:latin typeface="Raleway" panose="020B0003030101060003" pitchFamily="34" charset="0"/>
                </a:rPr>
                <a:t>de mettre en pratique ton esprit critique à propos des médias sociaux</a:t>
              </a:r>
            </a:p>
          </p:txBody>
        </p:sp>
      </p:grpSp>
      <p:grpSp>
        <p:nvGrpSpPr>
          <p:cNvPr id="17" name="Groupe 16">
            <a:extLst>
              <a:ext uri="{FF2B5EF4-FFF2-40B4-BE49-F238E27FC236}">
                <a16:creationId xmlns:a16="http://schemas.microsoft.com/office/drawing/2014/main" id="{33D1595A-78FF-0148-891F-F50EB2A2B737}"/>
              </a:ext>
            </a:extLst>
          </p:cNvPr>
          <p:cNvGrpSpPr/>
          <p:nvPr>
            <p:custDataLst>
              <p:tags r:id="rId6"/>
            </p:custDataLst>
          </p:nvPr>
        </p:nvGrpSpPr>
        <p:grpSpPr>
          <a:xfrm>
            <a:off x="623445" y="2106114"/>
            <a:ext cx="1155734" cy="1155734"/>
            <a:chOff x="925363" y="1908490"/>
            <a:chExt cx="1155734" cy="1155734"/>
          </a:xfrm>
        </p:grpSpPr>
        <p:sp>
          <p:nvSpPr>
            <p:cNvPr id="18" name="Ellipse 17">
              <a:extLst>
                <a:ext uri="{FF2B5EF4-FFF2-40B4-BE49-F238E27FC236}">
                  <a16:creationId xmlns:a16="http://schemas.microsoft.com/office/drawing/2014/main" id="{038ACFAC-A733-1645-8B00-078E5345F59E}"/>
                </a:ext>
              </a:extLst>
            </p:cNvPr>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9" name="Image 18">
              <a:extLst>
                <a:ext uri="{FF2B5EF4-FFF2-40B4-BE49-F238E27FC236}">
                  <a16:creationId xmlns:a16="http://schemas.microsoft.com/office/drawing/2014/main" id="{244C578B-2A9C-DE4A-BA18-04791D18FDAC}"/>
                </a:ext>
              </a:extLst>
            </p:cNvPr>
            <p:cNvPicPr>
              <a:picLocks noChangeAspect="1"/>
            </p:cNvPicPr>
            <p:nvPr/>
          </p:nvPicPr>
          <p:blipFill>
            <a:blip r:embed="rId10"/>
            <a:stretch>
              <a:fillRect/>
            </a:stretch>
          </p:blipFill>
          <p:spPr>
            <a:xfrm>
              <a:off x="925363" y="1908490"/>
              <a:ext cx="1155734" cy="1155734"/>
            </a:xfrm>
            <a:prstGeom prst="rect">
              <a:avLst/>
            </a:prstGeom>
          </p:spPr>
        </p:pic>
      </p:grpSp>
      <p:grpSp>
        <p:nvGrpSpPr>
          <p:cNvPr id="20" name="Groupe 19">
            <a:extLst>
              <a:ext uri="{FF2B5EF4-FFF2-40B4-BE49-F238E27FC236}">
                <a16:creationId xmlns:a16="http://schemas.microsoft.com/office/drawing/2014/main" id="{766994E1-DAD3-144A-8B84-82B19C151D30}"/>
              </a:ext>
            </a:extLst>
          </p:cNvPr>
          <p:cNvGrpSpPr/>
          <p:nvPr>
            <p:custDataLst>
              <p:tags r:id="rId7"/>
            </p:custDataLst>
          </p:nvPr>
        </p:nvGrpSpPr>
        <p:grpSpPr>
          <a:xfrm>
            <a:off x="1902334" y="3236912"/>
            <a:ext cx="1155734" cy="1155734"/>
            <a:chOff x="925363" y="1908490"/>
            <a:chExt cx="1155734" cy="1155734"/>
          </a:xfrm>
        </p:grpSpPr>
        <p:sp>
          <p:nvSpPr>
            <p:cNvPr id="26" name="Ellipse 25">
              <a:extLst>
                <a:ext uri="{FF2B5EF4-FFF2-40B4-BE49-F238E27FC236}">
                  <a16:creationId xmlns:a16="http://schemas.microsoft.com/office/drawing/2014/main" id="{CEE900C6-DE79-E64A-8F30-554C81CD5E91}"/>
                </a:ext>
              </a:extLst>
            </p:cNvPr>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7" name="Image 26">
              <a:extLst>
                <a:ext uri="{FF2B5EF4-FFF2-40B4-BE49-F238E27FC236}">
                  <a16:creationId xmlns:a16="http://schemas.microsoft.com/office/drawing/2014/main" id="{DA224440-AF37-484A-8616-994FF5B4A7EA}"/>
                </a:ext>
              </a:extLst>
            </p:cNvPr>
            <p:cNvPicPr>
              <a:picLocks noChangeAspect="1"/>
            </p:cNvPicPr>
            <p:nvPr/>
          </p:nvPicPr>
          <p:blipFill>
            <a:blip r:embed="rId10"/>
            <a:stretch>
              <a:fillRect/>
            </a:stretch>
          </p:blipFill>
          <p:spPr>
            <a:xfrm>
              <a:off x="925363" y="1908490"/>
              <a:ext cx="1155734" cy="1155734"/>
            </a:xfrm>
            <a:prstGeom prst="rect">
              <a:avLst/>
            </a:prstGeom>
          </p:spPr>
        </p:pic>
      </p:grpSp>
      <p:grpSp>
        <p:nvGrpSpPr>
          <p:cNvPr id="28" name="Groupe 27">
            <a:extLst>
              <a:ext uri="{FF2B5EF4-FFF2-40B4-BE49-F238E27FC236}">
                <a16:creationId xmlns:a16="http://schemas.microsoft.com/office/drawing/2014/main" id="{75FD1110-BFBE-3D41-BA0A-76D4591DF256}"/>
              </a:ext>
            </a:extLst>
          </p:cNvPr>
          <p:cNvGrpSpPr/>
          <p:nvPr>
            <p:custDataLst>
              <p:tags r:id="rId8"/>
            </p:custDataLst>
          </p:nvPr>
        </p:nvGrpSpPr>
        <p:grpSpPr>
          <a:xfrm>
            <a:off x="3247479" y="4327390"/>
            <a:ext cx="1155734" cy="1155734"/>
            <a:chOff x="925363" y="1908490"/>
            <a:chExt cx="1155734" cy="1155734"/>
          </a:xfrm>
        </p:grpSpPr>
        <p:sp>
          <p:nvSpPr>
            <p:cNvPr id="29" name="Ellipse 28">
              <a:extLst>
                <a:ext uri="{FF2B5EF4-FFF2-40B4-BE49-F238E27FC236}">
                  <a16:creationId xmlns:a16="http://schemas.microsoft.com/office/drawing/2014/main" id="{36EFC9FA-BB93-434C-A383-AB6A204EF5C4}"/>
                </a:ext>
              </a:extLst>
            </p:cNvPr>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0" name="Image 29">
              <a:extLst>
                <a:ext uri="{FF2B5EF4-FFF2-40B4-BE49-F238E27FC236}">
                  <a16:creationId xmlns:a16="http://schemas.microsoft.com/office/drawing/2014/main" id="{E2AC432D-BC4A-614E-ACEC-1BBD3C93587A}"/>
                </a:ext>
              </a:extLst>
            </p:cNvPr>
            <p:cNvPicPr>
              <a:picLocks noChangeAspect="1"/>
            </p:cNvPicPr>
            <p:nvPr/>
          </p:nvPicPr>
          <p:blipFill>
            <a:blip r:embed="rId10"/>
            <a:stretch>
              <a:fillRect/>
            </a:stretch>
          </p:blipFill>
          <p:spPr>
            <a:xfrm>
              <a:off x="925363" y="1908490"/>
              <a:ext cx="1155734" cy="1155734"/>
            </a:xfrm>
            <a:prstGeom prst="rect">
              <a:avLst/>
            </a:prstGeom>
          </p:spPr>
        </p:pic>
      </p:grpSp>
    </p:spTree>
    <p:extLst>
      <p:ext uri="{BB962C8B-B14F-4D97-AF65-F5344CB8AC3E}">
        <p14:creationId xmlns:p14="http://schemas.microsoft.com/office/powerpoint/2010/main" val="133696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a:extLst>
              <a:ext uri="{FF2B5EF4-FFF2-40B4-BE49-F238E27FC236}">
                <a16:creationId xmlns:a16="http://schemas.microsoft.com/office/drawing/2014/main" id="{C2A36167-A261-3447-960A-FD93288B821D}"/>
              </a:ext>
            </a:extLst>
          </p:cNvPr>
          <p:cNvSpPr/>
          <p:nvPr>
            <p:custDataLst>
              <p:tags r:id="rId1"/>
            </p:custDataLst>
          </p:nvPr>
        </p:nvSpPr>
        <p:spPr>
          <a:xfrm>
            <a:off x="3787366" y="-13252"/>
            <a:ext cx="4972321" cy="6175513"/>
          </a:xfrm>
          <a:custGeom>
            <a:avLst/>
            <a:gdLst>
              <a:gd name="connsiteX0" fmla="*/ 3501330 w 4972321"/>
              <a:gd name="connsiteY0" fmla="*/ 0 h 6175513"/>
              <a:gd name="connsiteX1" fmla="*/ 4694025 w 4972321"/>
              <a:gd name="connsiteY1" fmla="*/ 636104 h 6175513"/>
              <a:gd name="connsiteX2" fmla="*/ 387069 w 4972321"/>
              <a:gd name="connsiteY2" fmla="*/ 1457739 h 6175513"/>
              <a:gd name="connsiteX3" fmla="*/ 466582 w 4972321"/>
              <a:gd name="connsiteY3" fmla="*/ 2398643 h 6175513"/>
              <a:gd name="connsiteX4" fmla="*/ 2692947 w 4972321"/>
              <a:gd name="connsiteY4" fmla="*/ 3167269 h 6175513"/>
              <a:gd name="connsiteX5" fmla="*/ 705121 w 4972321"/>
              <a:gd name="connsiteY5" fmla="*/ 4055165 h 6175513"/>
              <a:gd name="connsiteX6" fmla="*/ 4972321 w 4972321"/>
              <a:gd name="connsiteY6" fmla="*/ 6175513 h 61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2321" h="6175513">
                <a:moveTo>
                  <a:pt x="3501330" y="0"/>
                </a:moveTo>
                <a:cubicBezTo>
                  <a:pt x="4357199" y="196574"/>
                  <a:pt x="5213068" y="393148"/>
                  <a:pt x="4694025" y="636104"/>
                </a:cubicBezTo>
                <a:cubicBezTo>
                  <a:pt x="4174982" y="879060"/>
                  <a:pt x="1091643" y="1163983"/>
                  <a:pt x="387069" y="1457739"/>
                </a:cubicBezTo>
                <a:cubicBezTo>
                  <a:pt x="-317505" y="1751496"/>
                  <a:pt x="82269" y="2113721"/>
                  <a:pt x="466582" y="2398643"/>
                </a:cubicBezTo>
                <a:cubicBezTo>
                  <a:pt x="850895" y="2683565"/>
                  <a:pt x="2653191" y="2891182"/>
                  <a:pt x="2692947" y="3167269"/>
                </a:cubicBezTo>
                <a:cubicBezTo>
                  <a:pt x="2732703" y="3443356"/>
                  <a:pt x="325225" y="3553791"/>
                  <a:pt x="705121" y="4055165"/>
                </a:cubicBezTo>
                <a:cubicBezTo>
                  <a:pt x="1085017" y="4556539"/>
                  <a:pt x="3028669" y="5366026"/>
                  <a:pt x="4972321" y="6175513"/>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70395AB4-8E71-4C04-A2BA-21D4A20D6273}"/>
              </a:ext>
            </a:extLst>
          </p:cNvPr>
          <p:cNvPicPr>
            <a:picLocks noChangeAspect="1"/>
          </p:cNvPicPr>
          <p:nvPr>
            <p:custDataLst>
              <p:tags r:id="rId2"/>
            </p:custDataLst>
          </p:nvPr>
        </p:nvPicPr>
        <p:blipFill>
          <a:blip r:embed="rId16">
            <a:duotone>
              <a:schemeClr val="bg2">
                <a:shade val="45000"/>
                <a:satMod val="135000"/>
              </a:schemeClr>
              <a:prstClr val="white"/>
            </a:duotone>
          </a:blip>
          <a:stretch>
            <a:fillRect/>
          </a:stretch>
        </p:blipFill>
        <p:spPr>
          <a:xfrm>
            <a:off x="7830931" y="1208130"/>
            <a:ext cx="3903374" cy="1854956"/>
          </a:xfrm>
          <a:prstGeom prst="rect">
            <a:avLst/>
          </a:prstGeom>
        </p:spPr>
      </p:pic>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a:xfrm>
            <a:off x="8610600" y="6356350"/>
            <a:ext cx="2743200" cy="365125"/>
          </a:xfrm>
        </p:spPr>
        <p:txBody>
          <a:bodyPr/>
          <a:lstStyle/>
          <a:p>
            <a:fld id="{C145B74D-6A0D-CF46-9BFB-933D6D9953E9}" type="slidenum">
              <a:rPr lang="en-US" smtClean="0"/>
              <a:t>4</a:t>
            </a:fld>
            <a:endParaRPr lang="en-US" dirty="0"/>
          </a:p>
        </p:txBody>
      </p:sp>
      <p:sp>
        <p:nvSpPr>
          <p:cNvPr id="9" name="Titre 5"/>
          <p:cNvSpPr>
            <a:spLocks noGrp="1"/>
          </p:cNvSpPr>
          <p:nvPr>
            <p:ph type="title"/>
            <p:custDataLst>
              <p:tags r:id="rId4"/>
            </p:custDataLst>
          </p:nvPr>
        </p:nvSpPr>
        <p:spPr>
          <a:xfrm>
            <a:off x="606353" y="144218"/>
            <a:ext cx="10650415" cy="1325563"/>
          </a:xfrm>
        </p:spPr>
        <p:txBody>
          <a:bodyPr/>
          <a:lstStyle/>
          <a:p>
            <a:r>
              <a:rPr lang="fr-CA" b="1" dirty="0">
                <a:latin typeface="Raleway" panose="020B0503030101060003" pitchFamily="34" charset="77"/>
              </a:rPr>
              <a:t>Réfléchir… sans fil ou sans filtre?</a:t>
            </a:r>
          </a:p>
        </p:txBody>
      </p:sp>
      <p:grpSp>
        <p:nvGrpSpPr>
          <p:cNvPr id="16" name="Groupe 15">
            <a:extLst>
              <a:ext uri="{FF2B5EF4-FFF2-40B4-BE49-F238E27FC236}">
                <a16:creationId xmlns:a16="http://schemas.microsoft.com/office/drawing/2014/main" id="{7788BED0-3503-43E4-9928-42383913A94B}"/>
              </a:ext>
            </a:extLst>
          </p:cNvPr>
          <p:cNvGrpSpPr/>
          <p:nvPr>
            <p:custDataLst>
              <p:tags r:id="rId5"/>
            </p:custDataLst>
          </p:nvPr>
        </p:nvGrpSpPr>
        <p:grpSpPr>
          <a:xfrm>
            <a:off x="339969" y="2186371"/>
            <a:ext cx="7177479" cy="675163"/>
            <a:chOff x="1898721" y="3469529"/>
            <a:chExt cx="6884017" cy="1157377"/>
          </a:xfrm>
        </p:grpSpPr>
        <p:sp>
          <p:nvSpPr>
            <p:cNvPr id="17" name="Rectangle 16">
              <a:extLst>
                <a:ext uri="{FF2B5EF4-FFF2-40B4-BE49-F238E27FC236}">
                  <a16:creationId xmlns:a16="http://schemas.microsoft.com/office/drawing/2014/main" id="{411E97F1-2AC1-407C-9CA5-DC6746A0A6C4}"/>
                </a:ext>
              </a:extLst>
            </p:cNvPr>
            <p:cNvSpPr/>
            <p:nvPr>
              <p:custDataLst>
                <p:tags r:id="rId14"/>
              </p:custDataLst>
            </p:nvPr>
          </p:nvSpPr>
          <p:spPr>
            <a:xfrm>
              <a:off x="2120350" y="3634480"/>
              <a:ext cx="6662388" cy="992426"/>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Qu’est-ce que tu fais sur ces médias sociaux? </a:t>
              </a:r>
            </a:p>
          </p:txBody>
        </p:sp>
        <p:grpSp>
          <p:nvGrpSpPr>
            <p:cNvPr id="18" name="Groupe 17">
              <a:extLst>
                <a:ext uri="{FF2B5EF4-FFF2-40B4-BE49-F238E27FC236}">
                  <a16:creationId xmlns:a16="http://schemas.microsoft.com/office/drawing/2014/main" id="{0AEA1E3F-597D-4FD4-898F-D7CF0879BAF9}"/>
                </a:ext>
              </a:extLst>
            </p:cNvPr>
            <p:cNvGrpSpPr/>
            <p:nvPr/>
          </p:nvGrpSpPr>
          <p:grpSpPr>
            <a:xfrm>
              <a:off x="1898721" y="3469529"/>
              <a:ext cx="472002" cy="590722"/>
              <a:chOff x="790562" y="2385449"/>
              <a:chExt cx="1105989" cy="1329269"/>
            </a:xfrm>
          </p:grpSpPr>
          <p:sp>
            <p:nvSpPr>
              <p:cNvPr id="19" name="Ellipse 18">
                <a:extLst>
                  <a:ext uri="{FF2B5EF4-FFF2-40B4-BE49-F238E27FC236}">
                    <a16:creationId xmlns:a16="http://schemas.microsoft.com/office/drawing/2014/main" id="{D1C459FF-5875-421F-83D5-F907B0101068}"/>
                  </a:ext>
                </a:extLst>
              </p:cNvPr>
              <p:cNvSpPr/>
              <p:nvPr/>
            </p:nvSpPr>
            <p:spPr>
              <a:xfrm>
                <a:off x="790562" y="2385449"/>
                <a:ext cx="1105989" cy="132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20" name="Image 19">
                <a:extLst>
                  <a:ext uri="{FF2B5EF4-FFF2-40B4-BE49-F238E27FC236}">
                    <a16:creationId xmlns:a16="http://schemas.microsoft.com/office/drawing/2014/main" id="{F5BA6A86-244A-43BF-B570-CF584945AC9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0788" y="2385457"/>
                <a:ext cx="936880" cy="1329261"/>
              </a:xfrm>
              <a:prstGeom prst="rect">
                <a:avLst/>
              </a:prstGeom>
            </p:spPr>
          </p:pic>
        </p:grpSp>
      </p:grpSp>
      <p:grpSp>
        <p:nvGrpSpPr>
          <p:cNvPr id="27" name="Groupe 26">
            <a:extLst>
              <a:ext uri="{FF2B5EF4-FFF2-40B4-BE49-F238E27FC236}">
                <a16:creationId xmlns:a16="http://schemas.microsoft.com/office/drawing/2014/main" id="{C0974C8D-B36E-4FBB-BF7A-9BBF02A3B0D7}"/>
              </a:ext>
            </a:extLst>
          </p:cNvPr>
          <p:cNvGrpSpPr/>
          <p:nvPr>
            <p:custDataLst>
              <p:tags r:id="rId6"/>
            </p:custDataLst>
          </p:nvPr>
        </p:nvGrpSpPr>
        <p:grpSpPr>
          <a:xfrm>
            <a:off x="893754" y="1332305"/>
            <a:ext cx="7120846" cy="675162"/>
            <a:chOff x="1284698" y="3514963"/>
            <a:chExt cx="6981417" cy="1157376"/>
          </a:xfrm>
        </p:grpSpPr>
        <p:sp>
          <p:nvSpPr>
            <p:cNvPr id="28" name="Rectangle 27">
              <a:extLst>
                <a:ext uri="{FF2B5EF4-FFF2-40B4-BE49-F238E27FC236}">
                  <a16:creationId xmlns:a16="http://schemas.microsoft.com/office/drawing/2014/main" id="{8FE7E67D-374E-4E58-B75A-77E87F2843A2}"/>
                </a:ext>
              </a:extLst>
            </p:cNvPr>
            <p:cNvSpPr/>
            <p:nvPr>
              <p:custDataLst>
                <p:tags r:id="rId13"/>
              </p:custDataLst>
            </p:nvPr>
          </p:nvSpPr>
          <p:spPr>
            <a:xfrm>
              <a:off x="1603726" y="3679912"/>
              <a:ext cx="6662389" cy="99242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Quels sont les médias sociaux que tu utilises? </a:t>
              </a:r>
            </a:p>
          </p:txBody>
        </p:sp>
        <p:grpSp>
          <p:nvGrpSpPr>
            <p:cNvPr id="29" name="Groupe 28">
              <a:extLst>
                <a:ext uri="{FF2B5EF4-FFF2-40B4-BE49-F238E27FC236}">
                  <a16:creationId xmlns:a16="http://schemas.microsoft.com/office/drawing/2014/main" id="{B0F16090-F068-40B6-A141-C2E2DD395209}"/>
                </a:ext>
              </a:extLst>
            </p:cNvPr>
            <p:cNvGrpSpPr/>
            <p:nvPr/>
          </p:nvGrpSpPr>
          <p:grpSpPr>
            <a:xfrm>
              <a:off x="1284698" y="3514963"/>
              <a:ext cx="472001" cy="590720"/>
              <a:chOff x="-648210" y="2487686"/>
              <a:chExt cx="1105989" cy="1329265"/>
            </a:xfrm>
          </p:grpSpPr>
          <p:sp>
            <p:nvSpPr>
              <p:cNvPr id="30" name="Ellipse 29">
                <a:extLst>
                  <a:ext uri="{FF2B5EF4-FFF2-40B4-BE49-F238E27FC236}">
                    <a16:creationId xmlns:a16="http://schemas.microsoft.com/office/drawing/2014/main" id="{63CBF2E4-DC2F-4590-8108-5D6662A9ACBE}"/>
                  </a:ext>
                </a:extLst>
              </p:cNvPr>
              <p:cNvSpPr/>
              <p:nvPr/>
            </p:nvSpPr>
            <p:spPr>
              <a:xfrm>
                <a:off x="-648210" y="2487686"/>
                <a:ext cx="1105989" cy="132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31" name="Image 30">
                <a:extLst>
                  <a:ext uri="{FF2B5EF4-FFF2-40B4-BE49-F238E27FC236}">
                    <a16:creationId xmlns:a16="http://schemas.microsoft.com/office/drawing/2014/main" id="{7F33F19F-2540-4AFF-8249-28B072BA042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0904" y="2487690"/>
                <a:ext cx="936882" cy="1329261"/>
              </a:xfrm>
              <a:prstGeom prst="rect">
                <a:avLst/>
              </a:prstGeom>
            </p:spPr>
          </p:pic>
        </p:grpSp>
      </p:grpSp>
      <p:grpSp>
        <p:nvGrpSpPr>
          <p:cNvPr id="32" name="Groupe 31">
            <a:extLst>
              <a:ext uri="{FF2B5EF4-FFF2-40B4-BE49-F238E27FC236}">
                <a16:creationId xmlns:a16="http://schemas.microsoft.com/office/drawing/2014/main" id="{F9BF1FB9-FCBF-4E5B-AB6E-0BB085A4E22F}"/>
              </a:ext>
            </a:extLst>
          </p:cNvPr>
          <p:cNvGrpSpPr/>
          <p:nvPr>
            <p:custDataLst>
              <p:tags r:id="rId7"/>
            </p:custDataLst>
          </p:nvPr>
        </p:nvGrpSpPr>
        <p:grpSpPr>
          <a:xfrm>
            <a:off x="1219154" y="3040067"/>
            <a:ext cx="8866478" cy="675162"/>
            <a:chOff x="-766765" y="3469530"/>
            <a:chExt cx="8538349" cy="1157376"/>
          </a:xfrm>
        </p:grpSpPr>
        <p:sp>
          <p:nvSpPr>
            <p:cNvPr id="33" name="Rectangle 32">
              <a:extLst>
                <a:ext uri="{FF2B5EF4-FFF2-40B4-BE49-F238E27FC236}">
                  <a16:creationId xmlns:a16="http://schemas.microsoft.com/office/drawing/2014/main" id="{2FE548F3-90A6-4CD0-8FFD-29F1A21C64FD}"/>
                </a:ext>
              </a:extLst>
            </p:cNvPr>
            <p:cNvSpPr/>
            <p:nvPr>
              <p:custDataLst>
                <p:tags r:id="rId12"/>
              </p:custDataLst>
            </p:nvPr>
          </p:nvSpPr>
          <p:spPr>
            <a:xfrm>
              <a:off x="-530767" y="3634480"/>
              <a:ext cx="8302351" cy="992426"/>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Combien d’heures par jour utilises-tu les médias sociaux? </a:t>
              </a:r>
            </a:p>
          </p:txBody>
        </p:sp>
        <p:grpSp>
          <p:nvGrpSpPr>
            <p:cNvPr id="34" name="Groupe 33">
              <a:extLst>
                <a:ext uri="{FF2B5EF4-FFF2-40B4-BE49-F238E27FC236}">
                  <a16:creationId xmlns:a16="http://schemas.microsoft.com/office/drawing/2014/main" id="{94EC69B4-5F36-4DC7-A947-A80EB1E40462}"/>
                </a:ext>
              </a:extLst>
            </p:cNvPr>
            <p:cNvGrpSpPr/>
            <p:nvPr/>
          </p:nvGrpSpPr>
          <p:grpSpPr>
            <a:xfrm>
              <a:off x="-766765" y="3469530"/>
              <a:ext cx="472001" cy="590720"/>
              <a:chOff x="-5455183" y="2385453"/>
              <a:chExt cx="1105989" cy="1329265"/>
            </a:xfrm>
          </p:grpSpPr>
          <p:sp>
            <p:nvSpPr>
              <p:cNvPr id="35" name="Ellipse 34">
                <a:extLst>
                  <a:ext uri="{FF2B5EF4-FFF2-40B4-BE49-F238E27FC236}">
                    <a16:creationId xmlns:a16="http://schemas.microsoft.com/office/drawing/2014/main" id="{7829DF85-116F-405D-94DB-08AA54569F43}"/>
                  </a:ext>
                </a:extLst>
              </p:cNvPr>
              <p:cNvSpPr/>
              <p:nvPr/>
            </p:nvSpPr>
            <p:spPr>
              <a:xfrm>
                <a:off x="-5455183" y="2385453"/>
                <a:ext cx="1105989" cy="132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36" name="Image 35">
                <a:extLst>
                  <a:ext uri="{FF2B5EF4-FFF2-40B4-BE49-F238E27FC236}">
                    <a16:creationId xmlns:a16="http://schemas.microsoft.com/office/drawing/2014/main" id="{D66B9B4F-A902-4C79-84E6-6DBC311C3A0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91295" y="2385457"/>
                <a:ext cx="936882" cy="1329261"/>
              </a:xfrm>
              <a:prstGeom prst="rect">
                <a:avLst/>
              </a:prstGeom>
            </p:spPr>
          </p:pic>
        </p:grpSp>
      </p:grpSp>
      <p:grpSp>
        <p:nvGrpSpPr>
          <p:cNvPr id="37" name="Groupe 36">
            <a:extLst>
              <a:ext uri="{FF2B5EF4-FFF2-40B4-BE49-F238E27FC236}">
                <a16:creationId xmlns:a16="http://schemas.microsoft.com/office/drawing/2014/main" id="{A928EB7A-B5F3-4413-AFC6-40DBD1030163}"/>
              </a:ext>
            </a:extLst>
          </p:cNvPr>
          <p:cNvGrpSpPr/>
          <p:nvPr>
            <p:custDataLst>
              <p:tags r:id="rId8"/>
            </p:custDataLst>
          </p:nvPr>
        </p:nvGrpSpPr>
        <p:grpSpPr>
          <a:xfrm>
            <a:off x="3258561" y="5151178"/>
            <a:ext cx="7290171" cy="713114"/>
            <a:chOff x="1447001" y="3404473"/>
            <a:chExt cx="7479034" cy="1222433"/>
          </a:xfrm>
        </p:grpSpPr>
        <p:sp>
          <p:nvSpPr>
            <p:cNvPr id="38" name="Rectangle 37">
              <a:extLst>
                <a:ext uri="{FF2B5EF4-FFF2-40B4-BE49-F238E27FC236}">
                  <a16:creationId xmlns:a16="http://schemas.microsoft.com/office/drawing/2014/main" id="{9E153653-493B-4E9F-A1B6-E21A4B77A384}"/>
                </a:ext>
              </a:extLst>
            </p:cNvPr>
            <p:cNvSpPr/>
            <p:nvPr>
              <p:custDataLst>
                <p:tags r:id="rId11"/>
              </p:custDataLst>
            </p:nvPr>
          </p:nvSpPr>
          <p:spPr>
            <a:xfrm>
              <a:off x="1639897" y="3634480"/>
              <a:ext cx="7286138" cy="992426"/>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Quels sont les avantages des médias sociaux? </a:t>
              </a:r>
            </a:p>
          </p:txBody>
        </p:sp>
        <p:grpSp>
          <p:nvGrpSpPr>
            <p:cNvPr id="39" name="Groupe 38">
              <a:extLst>
                <a:ext uri="{FF2B5EF4-FFF2-40B4-BE49-F238E27FC236}">
                  <a16:creationId xmlns:a16="http://schemas.microsoft.com/office/drawing/2014/main" id="{1229FDFE-77A6-4898-A6E6-ADF762EA5291}"/>
                </a:ext>
              </a:extLst>
            </p:cNvPr>
            <p:cNvGrpSpPr/>
            <p:nvPr/>
          </p:nvGrpSpPr>
          <p:grpSpPr>
            <a:xfrm>
              <a:off x="1447001" y="3404473"/>
              <a:ext cx="472001" cy="673896"/>
              <a:chOff x="-267904" y="2239056"/>
              <a:chExt cx="1105988" cy="1516430"/>
            </a:xfrm>
          </p:grpSpPr>
          <p:sp>
            <p:nvSpPr>
              <p:cNvPr id="40" name="Ellipse 39">
                <a:extLst>
                  <a:ext uri="{FF2B5EF4-FFF2-40B4-BE49-F238E27FC236}">
                    <a16:creationId xmlns:a16="http://schemas.microsoft.com/office/drawing/2014/main" id="{E20E6BFC-AE0E-4FA4-B21C-1212B98F2CAA}"/>
                  </a:ext>
                </a:extLst>
              </p:cNvPr>
              <p:cNvSpPr/>
              <p:nvPr/>
            </p:nvSpPr>
            <p:spPr>
              <a:xfrm>
                <a:off x="-267904" y="2426225"/>
                <a:ext cx="1105988" cy="132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41" name="Image 40">
                <a:extLst>
                  <a:ext uri="{FF2B5EF4-FFF2-40B4-BE49-F238E27FC236}">
                    <a16:creationId xmlns:a16="http://schemas.microsoft.com/office/drawing/2014/main" id="{B2394EDD-FFAC-48EF-B80E-FD5057FCDD7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6318" y="2239056"/>
                <a:ext cx="936880" cy="1329261"/>
              </a:xfrm>
              <a:prstGeom prst="rect">
                <a:avLst/>
              </a:prstGeom>
            </p:spPr>
          </p:pic>
        </p:grpSp>
      </p:grpSp>
      <p:grpSp>
        <p:nvGrpSpPr>
          <p:cNvPr id="42" name="Groupe 41">
            <a:extLst>
              <a:ext uri="{FF2B5EF4-FFF2-40B4-BE49-F238E27FC236}">
                <a16:creationId xmlns:a16="http://schemas.microsoft.com/office/drawing/2014/main" id="{9D99D293-F73F-4145-842C-234074F12CC1}"/>
              </a:ext>
            </a:extLst>
          </p:cNvPr>
          <p:cNvGrpSpPr/>
          <p:nvPr>
            <p:custDataLst>
              <p:tags r:id="rId9"/>
            </p:custDataLst>
          </p:nvPr>
        </p:nvGrpSpPr>
        <p:grpSpPr>
          <a:xfrm>
            <a:off x="1813134" y="3854563"/>
            <a:ext cx="9540666" cy="1237519"/>
            <a:chOff x="1207036" y="3337794"/>
            <a:chExt cx="9787832" cy="2121379"/>
          </a:xfrm>
        </p:grpSpPr>
        <p:sp>
          <p:nvSpPr>
            <p:cNvPr id="43" name="Rectangle 42">
              <a:extLst>
                <a:ext uri="{FF2B5EF4-FFF2-40B4-BE49-F238E27FC236}">
                  <a16:creationId xmlns:a16="http://schemas.microsoft.com/office/drawing/2014/main" id="{76F07CA0-78D0-4041-B705-B41FAB13C382}"/>
                </a:ext>
              </a:extLst>
            </p:cNvPr>
            <p:cNvSpPr/>
            <p:nvPr>
              <p:custDataLst>
                <p:tags r:id="rId10"/>
              </p:custDataLst>
            </p:nvPr>
          </p:nvSpPr>
          <p:spPr>
            <a:xfrm>
              <a:off x="1410046" y="3488219"/>
              <a:ext cx="9584822" cy="1970954"/>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T’arrive-t-il de passer du temps sur les médias sociaux de façon automatique, sans te rendre compte du temps que tu y as consacré? </a:t>
              </a:r>
            </a:p>
          </p:txBody>
        </p:sp>
        <p:grpSp>
          <p:nvGrpSpPr>
            <p:cNvPr id="44" name="Groupe 43">
              <a:extLst>
                <a:ext uri="{FF2B5EF4-FFF2-40B4-BE49-F238E27FC236}">
                  <a16:creationId xmlns:a16="http://schemas.microsoft.com/office/drawing/2014/main" id="{531A39E1-1D27-4AE2-BB6D-37CD142CE19C}"/>
                </a:ext>
              </a:extLst>
            </p:cNvPr>
            <p:cNvGrpSpPr/>
            <p:nvPr/>
          </p:nvGrpSpPr>
          <p:grpSpPr>
            <a:xfrm>
              <a:off x="1207036" y="3337794"/>
              <a:ext cx="472003" cy="639844"/>
              <a:chOff x="-830185" y="2089014"/>
              <a:chExt cx="1105991" cy="1439804"/>
            </a:xfrm>
          </p:grpSpPr>
          <p:sp>
            <p:nvSpPr>
              <p:cNvPr id="45" name="Ellipse 44">
                <a:extLst>
                  <a:ext uri="{FF2B5EF4-FFF2-40B4-BE49-F238E27FC236}">
                    <a16:creationId xmlns:a16="http://schemas.microsoft.com/office/drawing/2014/main" id="{8DB38305-D03B-46FD-B3C1-23517DD7CC6C}"/>
                  </a:ext>
                </a:extLst>
              </p:cNvPr>
              <p:cNvSpPr/>
              <p:nvPr/>
            </p:nvSpPr>
            <p:spPr>
              <a:xfrm>
                <a:off x="-830185" y="2199556"/>
                <a:ext cx="1105991" cy="13292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46" name="Image 45">
                <a:extLst>
                  <a:ext uri="{FF2B5EF4-FFF2-40B4-BE49-F238E27FC236}">
                    <a16:creationId xmlns:a16="http://schemas.microsoft.com/office/drawing/2014/main" id="{B6989409-E487-4B7E-9836-B1DA57E1F0F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30185" y="2089014"/>
                <a:ext cx="936880" cy="1329262"/>
              </a:xfrm>
              <a:prstGeom prst="rect">
                <a:avLst/>
              </a:prstGeom>
            </p:spPr>
          </p:pic>
        </p:grpSp>
      </p:grpSp>
    </p:spTree>
    <p:extLst>
      <p:ext uri="{BB962C8B-B14F-4D97-AF65-F5344CB8AC3E}">
        <p14:creationId xmlns:p14="http://schemas.microsoft.com/office/powerpoint/2010/main" val="310967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3969026" y="1292157"/>
            <a:ext cx="4253948" cy="955752"/>
          </a:xfrm>
        </p:spPr>
        <p:txBody>
          <a:bodyPr>
            <a:normAutofit/>
          </a:bodyPr>
          <a:lstStyle/>
          <a:p>
            <a:pPr algn="ctr"/>
            <a:r>
              <a:rPr lang="en-US" sz="2800" b="1" dirty="0">
                <a:solidFill>
                  <a:schemeClr val="tx1"/>
                </a:solidFill>
                <a:latin typeface="Raleway" panose="020B0503030101060003" pitchFamily="34" charset="77"/>
              </a:rPr>
              <a:t>MYTHES OU RÉALITÉ</a:t>
            </a:r>
            <a:r>
              <a:rPr lang="en-US" sz="2800" b="1" spc="-200" dirty="0">
                <a:solidFill>
                  <a:schemeClr val="tx1"/>
                </a:solidFill>
                <a:latin typeface="Raleway" panose="020B0503030101060003" pitchFamily="34" charset="77"/>
              </a:rPr>
              <a:t>S?  </a:t>
            </a: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1133480" y="2196421"/>
            <a:ext cx="10248900" cy="1256725"/>
          </a:xfrm>
        </p:spPr>
        <p:txBody>
          <a:bodyPr>
            <a:normAutofit/>
          </a:bodyPr>
          <a:lstStyle/>
          <a:p>
            <a:pPr marL="0" indent="0">
              <a:buNone/>
            </a:pPr>
            <a:r>
              <a:rPr lang="fr-FR" sz="2600" b="1" dirty="0">
                <a:latin typeface="Raleway" panose="020B0503030101060003" pitchFamily="34" charset="77"/>
              </a:rPr>
              <a:t>Utiliser les médias sociaux n’a pas d’impact sur la santé des personnes</a:t>
            </a:r>
          </a:p>
          <a:p>
            <a:pPr lvl="1" algn="just">
              <a:buFont typeface="Wingdings" panose="05000000000000000000" pitchFamily="2" charset="2"/>
              <a:buChar char="§"/>
            </a:pPr>
            <a:endParaRPr lang="fr-FR" sz="3100" b="1" dirty="0">
              <a:solidFill>
                <a:schemeClr val="accent1">
                  <a:lumMod val="75000"/>
                </a:schemeClr>
              </a:solidFill>
            </a:endParaRPr>
          </a:p>
          <a:p>
            <a:pPr marL="0" indent="0">
              <a:buNone/>
            </a:pPr>
            <a:endParaRPr lang="en-US"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5</a:t>
            </a:fld>
            <a:endParaRPr lang="en-US" dirty="0"/>
          </a:p>
        </p:txBody>
      </p:sp>
      <p:sp>
        <p:nvSpPr>
          <p:cNvPr id="8" name="Ellipse 7">
            <a:extLst>
              <a:ext uri="{FF2B5EF4-FFF2-40B4-BE49-F238E27FC236}">
                <a16:creationId xmlns:a16="http://schemas.microsoft.com/office/drawing/2014/main" id="{67467DF6-8EA6-AC44-B360-C7413DEF53C8}"/>
              </a:ext>
            </a:extLst>
          </p:cNvPr>
          <p:cNvSpPr/>
          <p:nvPr>
            <p:custDataLst>
              <p:tags r:id="rId4"/>
            </p:custDataLst>
          </p:nvPr>
        </p:nvSpPr>
        <p:spPr>
          <a:xfrm>
            <a:off x="552448" y="2133942"/>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1</a:t>
            </a:r>
          </a:p>
        </p:txBody>
      </p:sp>
      <p:sp>
        <p:nvSpPr>
          <p:cNvPr id="12" name="ZoneTexte 11"/>
          <p:cNvSpPr txBox="1"/>
          <p:nvPr>
            <p:custDataLst>
              <p:tags r:id="rId5"/>
            </p:custDataLst>
          </p:nvPr>
        </p:nvSpPr>
        <p:spPr>
          <a:xfrm>
            <a:off x="1133480" y="2978651"/>
            <a:ext cx="10064746" cy="2677656"/>
          </a:xfrm>
          <a:prstGeom prst="rect">
            <a:avLst/>
          </a:prstGeom>
          <a:noFill/>
        </p:spPr>
        <p:txBody>
          <a:bodyPr wrap="square" rtlCol="0">
            <a:spAutoFit/>
          </a:bodyPr>
          <a:lstStyle/>
          <a:p>
            <a:pPr algn="just"/>
            <a:r>
              <a:rPr lang="fr-FR" sz="2400" b="1" dirty="0">
                <a:solidFill>
                  <a:srgbClr val="86C4A7"/>
                </a:solidFill>
                <a:latin typeface="Raleway" panose="020B0503030101060003" pitchFamily="34" charset="77"/>
              </a:rPr>
              <a:t>MYTH</a:t>
            </a:r>
            <a:r>
              <a:rPr lang="fr-FR" sz="2400" b="1" spc="-200" dirty="0">
                <a:solidFill>
                  <a:srgbClr val="86C4A7"/>
                </a:solidFill>
                <a:latin typeface="Raleway" panose="020B0503030101060003" pitchFamily="34" charset="77"/>
              </a:rPr>
              <a:t>E!</a:t>
            </a:r>
            <a:r>
              <a:rPr lang="fr-FR" sz="2400" b="1" dirty="0">
                <a:solidFill>
                  <a:srgbClr val="86C4A7"/>
                </a:solidFill>
                <a:latin typeface="Raleway" panose="020B0503030101060003" pitchFamily="34" charset="77"/>
              </a:rPr>
              <a:t> </a:t>
            </a:r>
            <a:r>
              <a:rPr lang="fr-FR" sz="2400" dirty="0">
                <a:solidFill>
                  <a:schemeClr val="tx1">
                    <a:lumMod val="65000"/>
                    <a:lumOff val="35000"/>
                  </a:schemeClr>
                </a:solidFill>
                <a:latin typeface="Raleway" panose="020B0503030101060003" pitchFamily="34" charset="77"/>
              </a:rPr>
              <a:t>La présence accrue sur les médias sociaux peut notamment avoir des effets néfastes sur le sommeil et peut générer du stress. L’utilisation des nouveaux médias (téléphones intelligents, tablettes, ordinateurs, etc.) avant d’aller dormir est associée à un temps de sommeil réduit en période scolaire et à des effets négatifs sur le fonctionnement diurne (somnolence en classe, difficulté à se lever le matin, etc.) et sur l’humeur (plus de tristesse).</a:t>
            </a:r>
            <a:endParaRPr lang="fr-CA" sz="2400" dirty="0">
              <a:solidFill>
                <a:schemeClr val="tx1">
                  <a:lumMod val="65000"/>
                  <a:lumOff val="35000"/>
                </a:schemeClr>
              </a:solidFill>
              <a:latin typeface="Raleway" panose="020B0503030101060003" pitchFamily="34" charset="77"/>
            </a:endParaRPr>
          </a:p>
        </p:txBody>
      </p:sp>
      <p:sp>
        <p:nvSpPr>
          <p:cNvPr id="18" name="Titre 5">
            <a:extLst>
              <a:ext uri="{FF2B5EF4-FFF2-40B4-BE49-F238E27FC236}">
                <a16:creationId xmlns:a16="http://schemas.microsoft.com/office/drawing/2014/main" id="{779CC13D-B846-2940-A055-8F53D10BE8F6}"/>
              </a:ext>
            </a:extLst>
          </p:cNvPr>
          <p:cNvSpPr txBox="1">
            <a:spLocks/>
          </p:cNvSpPr>
          <p:nvPr>
            <p:custDataLst>
              <p:tags r:id="rId6"/>
            </p:custDataLst>
          </p:nvPr>
        </p:nvSpPr>
        <p:spPr>
          <a:xfrm>
            <a:off x="703385" y="365125"/>
            <a:ext cx="10650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Réfléchir… sans fil ou sans filtre?</a:t>
            </a:r>
          </a:p>
        </p:txBody>
      </p:sp>
      <p:sp>
        <p:nvSpPr>
          <p:cNvPr id="19" name="ZoneTexte 18">
            <a:extLst>
              <a:ext uri="{FF2B5EF4-FFF2-40B4-BE49-F238E27FC236}">
                <a16:creationId xmlns:a16="http://schemas.microsoft.com/office/drawing/2014/main" id="{E8D5E468-8C7E-9649-BE71-3BF8BE748F93}"/>
              </a:ext>
            </a:extLst>
          </p:cNvPr>
          <p:cNvSpPr txBox="1"/>
          <p:nvPr>
            <p:custDataLst>
              <p:tags r:id="rId7"/>
            </p:custDataLst>
          </p:nvPr>
        </p:nvSpPr>
        <p:spPr>
          <a:xfrm>
            <a:off x="9809545" y="5917477"/>
            <a:ext cx="2380780" cy="215444"/>
          </a:xfrm>
          <a:prstGeom prst="rect">
            <a:avLst/>
          </a:prstGeom>
          <a:noFill/>
        </p:spPr>
        <p:txBody>
          <a:bodyPr wrap="none" rtlCol="0">
            <a:spAutoFit/>
          </a:bodyPr>
          <a:lstStyle/>
          <a:p>
            <a:r>
              <a:rPr lang="fr-FR" sz="800" dirty="0" err="1">
                <a:latin typeface="Raleway" panose="020B0503030101060003" pitchFamily="34" charset="77"/>
              </a:rPr>
              <a:t>Icon</a:t>
            </a:r>
            <a:r>
              <a:rPr lang="fr-FR" sz="800" dirty="0">
                <a:latin typeface="Raleway" panose="020B0503030101060003" pitchFamily="34" charset="77"/>
              </a:rPr>
              <a:t> fait par Good </a:t>
            </a:r>
            <a:r>
              <a:rPr lang="fr-FR" sz="800" dirty="0" err="1">
                <a:latin typeface="Raleway" panose="020B0503030101060003" pitchFamily="34" charset="77"/>
              </a:rPr>
              <a:t>Ware</a:t>
            </a:r>
            <a:r>
              <a:rPr lang="fr-FR" sz="800" dirty="0">
                <a:latin typeface="Raleway" panose="020B0503030101060003" pitchFamily="34" charset="77"/>
              </a:rPr>
              <a:t> sur </a:t>
            </a:r>
            <a:r>
              <a:rPr lang="fr-FR" sz="800" dirty="0">
                <a:latin typeface="Raleway" panose="020B0503030101060003" pitchFamily="34" charset="77"/>
                <a:hlinkClick r:id="rId11"/>
              </a:rPr>
              <a:t>www.flaticon.com</a:t>
            </a:r>
            <a:r>
              <a:rPr lang="fr-FR" sz="800" dirty="0">
                <a:latin typeface="Raleway" panose="020B0503030101060003" pitchFamily="34" charset="77"/>
              </a:rPr>
              <a:t> </a:t>
            </a:r>
          </a:p>
        </p:txBody>
      </p:sp>
      <p:pic>
        <p:nvPicPr>
          <p:cNvPr id="7" name="Image 6">
            <a:extLst>
              <a:ext uri="{FF2B5EF4-FFF2-40B4-BE49-F238E27FC236}">
                <a16:creationId xmlns:a16="http://schemas.microsoft.com/office/drawing/2014/main" id="{4B60D6A2-A62A-AE46-944A-60CCD014D743}"/>
              </a:ext>
            </a:extLst>
          </p:cNvPr>
          <p:cNvPicPr>
            <a:picLocks noChangeAspect="1"/>
          </p:cNvPicPr>
          <p:nvPr>
            <p:custDataLst>
              <p:tags r:id="rId8"/>
            </p:custDataLst>
          </p:nvPr>
        </p:nvPicPr>
        <p:blipFill>
          <a:blip r:embed="rId12">
            <a:duotone>
              <a:schemeClr val="bg2">
                <a:shade val="45000"/>
                <a:satMod val="135000"/>
              </a:schemeClr>
              <a:prstClr val="white"/>
            </a:duotone>
          </a:blip>
          <a:stretch>
            <a:fillRect/>
          </a:stretch>
        </p:blipFill>
        <p:spPr>
          <a:xfrm>
            <a:off x="10136494" y="901748"/>
            <a:ext cx="1726881" cy="1726881"/>
          </a:xfrm>
          <a:prstGeom prst="rect">
            <a:avLst/>
          </a:prstGeom>
        </p:spPr>
      </p:pic>
    </p:spTree>
    <p:extLst>
      <p:ext uri="{BB962C8B-B14F-4D97-AF65-F5344CB8AC3E}">
        <p14:creationId xmlns:p14="http://schemas.microsoft.com/office/powerpoint/2010/main" val="385946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3969026" y="1292157"/>
            <a:ext cx="4253948" cy="955752"/>
          </a:xfrm>
        </p:spPr>
        <p:txBody>
          <a:bodyPr>
            <a:normAutofit/>
          </a:bodyPr>
          <a:lstStyle/>
          <a:p>
            <a:pPr algn="ctr"/>
            <a:r>
              <a:rPr lang="en-US" sz="2800" b="1" dirty="0">
                <a:solidFill>
                  <a:schemeClr val="tx1"/>
                </a:solidFill>
                <a:latin typeface="Raleway" panose="020B0503030101060003" pitchFamily="34" charset="77"/>
              </a:rPr>
              <a:t>MYTHES OU RÉALITÉ</a:t>
            </a:r>
            <a:r>
              <a:rPr lang="en-US" sz="2800" b="1" spc="-200" dirty="0">
                <a:solidFill>
                  <a:schemeClr val="tx1"/>
                </a:solidFill>
                <a:latin typeface="Raleway" panose="020B0503030101060003" pitchFamily="34" charset="77"/>
              </a:rPr>
              <a:t>S?  </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6</a:t>
            </a:fld>
            <a:endParaRPr lang="en-US" dirty="0"/>
          </a:p>
        </p:txBody>
      </p:sp>
      <p:sp>
        <p:nvSpPr>
          <p:cNvPr id="8" name="Ellipse 7">
            <a:extLst>
              <a:ext uri="{FF2B5EF4-FFF2-40B4-BE49-F238E27FC236}">
                <a16:creationId xmlns:a16="http://schemas.microsoft.com/office/drawing/2014/main" id="{67467DF6-8EA6-AC44-B360-C7413DEF53C8}"/>
              </a:ext>
            </a:extLst>
          </p:cNvPr>
          <p:cNvSpPr/>
          <p:nvPr>
            <p:custDataLst>
              <p:tags r:id="rId3"/>
            </p:custDataLst>
          </p:nvPr>
        </p:nvSpPr>
        <p:spPr>
          <a:xfrm>
            <a:off x="552448" y="2133942"/>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2</a:t>
            </a:r>
          </a:p>
        </p:txBody>
      </p:sp>
      <p:sp>
        <p:nvSpPr>
          <p:cNvPr id="12" name="ZoneTexte 11"/>
          <p:cNvSpPr txBox="1"/>
          <p:nvPr>
            <p:custDataLst>
              <p:tags r:id="rId4"/>
            </p:custDataLst>
          </p:nvPr>
        </p:nvSpPr>
        <p:spPr>
          <a:xfrm>
            <a:off x="1133480" y="2753643"/>
            <a:ext cx="10064746" cy="2554545"/>
          </a:xfrm>
          <a:prstGeom prst="rect">
            <a:avLst/>
          </a:prstGeom>
          <a:noFill/>
        </p:spPr>
        <p:txBody>
          <a:bodyPr wrap="square" rtlCol="0">
            <a:spAutoFit/>
          </a:bodyPr>
          <a:lstStyle/>
          <a:p>
            <a:pPr algn="just"/>
            <a:r>
              <a:rPr lang="fr-FR" sz="2400" b="1" dirty="0">
                <a:solidFill>
                  <a:srgbClr val="86C4A7"/>
                </a:solidFill>
                <a:latin typeface="Raleway" panose="020B0503030101060003" pitchFamily="34" charset="77"/>
              </a:rPr>
              <a:t>RÉALIT</a:t>
            </a:r>
            <a:r>
              <a:rPr lang="fr-FR" sz="2400" b="1" spc="-200" dirty="0">
                <a:solidFill>
                  <a:srgbClr val="86C4A7"/>
                </a:solidFill>
                <a:latin typeface="Raleway" panose="020B0503030101060003" pitchFamily="34" charset="77"/>
              </a:rPr>
              <a:t>É!</a:t>
            </a:r>
            <a:r>
              <a:rPr lang="fr-FR" sz="4000" b="1" dirty="0">
                <a:solidFill>
                  <a:srgbClr val="86C4A7"/>
                </a:solidFill>
                <a:latin typeface="Raleway" panose="020B0503030101060003" pitchFamily="34" charset="77"/>
              </a:rPr>
              <a:t> </a:t>
            </a:r>
            <a:r>
              <a:rPr lang="fr-FR" sz="2400" dirty="0">
                <a:solidFill>
                  <a:schemeClr val="bg1">
                    <a:lumMod val="50000"/>
                  </a:schemeClr>
                </a:solidFill>
                <a:latin typeface="Raleway" panose="020B0503030101060003" pitchFamily="34" charset="77"/>
              </a:rPr>
              <a:t>Par exemple, des chercheurs ont observé que </a:t>
            </a:r>
            <a:r>
              <a:rPr lang="fr-CA" sz="2400" dirty="0">
                <a:solidFill>
                  <a:schemeClr val="bg1">
                    <a:lumMod val="50000"/>
                  </a:schemeClr>
                </a:solidFill>
                <a:latin typeface="Raleway" panose="020B0503030101060003" pitchFamily="34" charset="77"/>
              </a:rPr>
              <a:t>chez les personnes qui sont généralement affectées négativement par la pluie, le fait de voir une publication annonçant de la pluie sur les médias sociaux peut générer chez ces personnes un affect négatif (p.ex. humeur maussade ou déprimée), même s’il ne pleut pas dans la région où elles se trouvent.</a:t>
            </a:r>
          </a:p>
        </p:txBody>
      </p:sp>
      <p:sp>
        <p:nvSpPr>
          <p:cNvPr id="18" name="Titre 5">
            <a:extLst>
              <a:ext uri="{FF2B5EF4-FFF2-40B4-BE49-F238E27FC236}">
                <a16:creationId xmlns:a16="http://schemas.microsoft.com/office/drawing/2014/main" id="{779CC13D-B846-2940-A055-8F53D10BE8F6}"/>
              </a:ext>
            </a:extLst>
          </p:cNvPr>
          <p:cNvSpPr txBox="1">
            <a:spLocks/>
          </p:cNvSpPr>
          <p:nvPr>
            <p:custDataLst>
              <p:tags r:id="rId5"/>
            </p:custDataLst>
          </p:nvPr>
        </p:nvSpPr>
        <p:spPr>
          <a:xfrm>
            <a:off x="703385" y="365125"/>
            <a:ext cx="10650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Réfléchir… sans fil ou sans filtre?</a:t>
            </a:r>
          </a:p>
        </p:txBody>
      </p:sp>
      <p:sp>
        <p:nvSpPr>
          <p:cNvPr id="10" name="Content Placeholder 2">
            <a:extLst>
              <a:ext uri="{FF2B5EF4-FFF2-40B4-BE49-F238E27FC236}">
                <a16:creationId xmlns:a16="http://schemas.microsoft.com/office/drawing/2014/main" id="{32716B6A-3154-7446-80FB-CF836C9E3D17}"/>
              </a:ext>
            </a:extLst>
          </p:cNvPr>
          <p:cNvSpPr>
            <a:spLocks noGrp="1"/>
          </p:cNvSpPr>
          <p:nvPr>
            <p:ph idx="1"/>
            <p:custDataLst>
              <p:tags r:id="rId6"/>
            </p:custDataLst>
          </p:nvPr>
        </p:nvSpPr>
        <p:spPr>
          <a:xfrm>
            <a:off x="1133480" y="2196422"/>
            <a:ext cx="10248900" cy="686752"/>
          </a:xfrm>
        </p:spPr>
        <p:txBody>
          <a:bodyPr>
            <a:normAutofit/>
          </a:bodyPr>
          <a:lstStyle/>
          <a:p>
            <a:pPr marL="0" lvl="0" indent="0">
              <a:lnSpc>
                <a:spcPct val="70000"/>
              </a:lnSpc>
              <a:buNone/>
            </a:pPr>
            <a:r>
              <a:rPr lang="fr-FR" sz="2600" b="1" dirty="0">
                <a:latin typeface="Raleway" panose="020B0503030101060003" pitchFamily="34" charset="77"/>
              </a:rPr>
              <a:t>Une publication à connotation négative peut avoir un impact sur mon humeur</a:t>
            </a:r>
            <a:endParaRPr lang="fr-FR" sz="2600" b="1" dirty="0">
              <a:solidFill>
                <a:schemeClr val="accent1">
                  <a:lumMod val="75000"/>
                </a:schemeClr>
              </a:solidFill>
              <a:latin typeface="Raleway" panose="020B0503030101060003" pitchFamily="34" charset="77"/>
            </a:endParaRPr>
          </a:p>
        </p:txBody>
      </p:sp>
    </p:spTree>
    <p:extLst>
      <p:ext uri="{BB962C8B-B14F-4D97-AF65-F5344CB8AC3E}">
        <p14:creationId xmlns:p14="http://schemas.microsoft.com/office/powerpoint/2010/main" val="115158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3969026" y="1292157"/>
            <a:ext cx="4253948" cy="955752"/>
          </a:xfrm>
        </p:spPr>
        <p:txBody>
          <a:bodyPr>
            <a:normAutofit/>
          </a:bodyPr>
          <a:lstStyle/>
          <a:p>
            <a:pPr algn="ctr"/>
            <a:r>
              <a:rPr lang="en-US" sz="2800" b="1" dirty="0">
                <a:solidFill>
                  <a:schemeClr val="tx1"/>
                </a:solidFill>
                <a:latin typeface="Raleway" panose="020B0503030101060003" pitchFamily="34" charset="77"/>
              </a:rPr>
              <a:t>MYTHES OU RÉALITÉ</a:t>
            </a:r>
            <a:r>
              <a:rPr lang="en-US" sz="2800" b="1" spc="-200" dirty="0">
                <a:solidFill>
                  <a:schemeClr val="tx1"/>
                </a:solidFill>
                <a:latin typeface="Raleway" panose="020B0503030101060003" pitchFamily="34" charset="77"/>
              </a:rPr>
              <a:t>S?  </a:t>
            </a: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1133480" y="2196421"/>
            <a:ext cx="10248900" cy="1256725"/>
          </a:xfrm>
        </p:spPr>
        <p:txBody>
          <a:bodyPr>
            <a:normAutofit/>
          </a:bodyPr>
          <a:lstStyle/>
          <a:p>
            <a:pPr marL="0" indent="0">
              <a:buNone/>
            </a:pPr>
            <a:r>
              <a:rPr lang="fr-FR" sz="2600" b="1" dirty="0">
                <a:latin typeface="Raleway" panose="020B0503030101060003" pitchFamily="34" charset="77"/>
              </a:rPr>
              <a:t>La cyberintimidation n’entraîne pas de réelles conséquences sur les personnes qui la subissent, contrairement à l’intimidation. </a:t>
            </a:r>
          </a:p>
          <a:p>
            <a:pPr marL="0" indent="0">
              <a:buNone/>
            </a:pPr>
            <a:endParaRPr lang="en-US"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7</a:t>
            </a:fld>
            <a:endParaRPr lang="en-US" dirty="0"/>
          </a:p>
        </p:txBody>
      </p:sp>
      <p:sp>
        <p:nvSpPr>
          <p:cNvPr id="8" name="Ellipse 7">
            <a:extLst>
              <a:ext uri="{FF2B5EF4-FFF2-40B4-BE49-F238E27FC236}">
                <a16:creationId xmlns:a16="http://schemas.microsoft.com/office/drawing/2014/main" id="{67467DF6-8EA6-AC44-B360-C7413DEF53C8}"/>
              </a:ext>
            </a:extLst>
          </p:cNvPr>
          <p:cNvSpPr/>
          <p:nvPr>
            <p:custDataLst>
              <p:tags r:id="rId4"/>
            </p:custDataLst>
          </p:nvPr>
        </p:nvSpPr>
        <p:spPr>
          <a:xfrm>
            <a:off x="552448" y="2133942"/>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3</a:t>
            </a:r>
          </a:p>
        </p:txBody>
      </p:sp>
      <p:sp>
        <p:nvSpPr>
          <p:cNvPr id="12" name="ZoneTexte 11"/>
          <p:cNvSpPr txBox="1"/>
          <p:nvPr>
            <p:custDataLst>
              <p:tags r:id="rId5"/>
            </p:custDataLst>
          </p:nvPr>
        </p:nvSpPr>
        <p:spPr>
          <a:xfrm>
            <a:off x="1133480" y="2907211"/>
            <a:ext cx="10064746" cy="2923877"/>
          </a:xfrm>
          <a:prstGeom prst="rect">
            <a:avLst/>
          </a:prstGeom>
          <a:noFill/>
        </p:spPr>
        <p:txBody>
          <a:bodyPr wrap="square" rtlCol="0">
            <a:spAutoFit/>
          </a:bodyPr>
          <a:lstStyle/>
          <a:p>
            <a:pPr algn="just"/>
            <a:r>
              <a:rPr lang="fr-FR" sz="2400" b="1" dirty="0">
                <a:solidFill>
                  <a:srgbClr val="86C4A7"/>
                </a:solidFill>
                <a:latin typeface="Raleway" panose="020B0503030101060003" pitchFamily="34" charset="77"/>
              </a:rPr>
              <a:t>MYTH</a:t>
            </a:r>
            <a:r>
              <a:rPr lang="fr-FR" sz="2400" b="1" spc="-200" dirty="0">
                <a:solidFill>
                  <a:srgbClr val="86C4A7"/>
                </a:solidFill>
                <a:latin typeface="Raleway" panose="020B0503030101060003" pitchFamily="34" charset="77"/>
              </a:rPr>
              <a:t>E!</a:t>
            </a:r>
            <a:r>
              <a:rPr lang="fr-FR" sz="4000" b="1" dirty="0">
                <a:solidFill>
                  <a:srgbClr val="86C4A7"/>
                </a:solidFill>
                <a:latin typeface="Raleway" panose="020B0503030101060003" pitchFamily="34" charset="77"/>
              </a:rPr>
              <a:t> </a:t>
            </a:r>
            <a:r>
              <a:rPr lang="fr-CA" sz="2400" dirty="0">
                <a:solidFill>
                  <a:schemeClr val="bg1">
                    <a:lumMod val="50000"/>
                  </a:schemeClr>
                </a:solidFill>
                <a:latin typeface="Raleway" panose="020B0503030101060003" pitchFamily="34" charset="77"/>
              </a:rPr>
              <a:t>Les conséquences de la cyberintimidation sont les mêmes que celles de l’intimidation et elles peuvent être néfastes (voire dévastatrices). La cyberintimidation engendre également des conséquences qui lui sont propres, comme le bris de l’intimité, l’atteinte à la vie privée et un sentiment d’impuissance face à un agresseur, parfois anonyme. De plus, il est souvent impossible d’en effacer les traces. </a:t>
            </a:r>
          </a:p>
        </p:txBody>
      </p:sp>
      <p:sp>
        <p:nvSpPr>
          <p:cNvPr id="18" name="Titre 5">
            <a:extLst>
              <a:ext uri="{FF2B5EF4-FFF2-40B4-BE49-F238E27FC236}">
                <a16:creationId xmlns:a16="http://schemas.microsoft.com/office/drawing/2014/main" id="{779CC13D-B846-2940-A055-8F53D10BE8F6}"/>
              </a:ext>
            </a:extLst>
          </p:cNvPr>
          <p:cNvSpPr txBox="1">
            <a:spLocks/>
          </p:cNvSpPr>
          <p:nvPr>
            <p:custDataLst>
              <p:tags r:id="rId6"/>
            </p:custDataLst>
          </p:nvPr>
        </p:nvSpPr>
        <p:spPr>
          <a:xfrm>
            <a:off x="703385" y="365125"/>
            <a:ext cx="10650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Réfléchir… sans fil ou sans filtre?</a:t>
            </a:r>
          </a:p>
        </p:txBody>
      </p:sp>
    </p:spTree>
    <p:extLst>
      <p:ext uri="{BB962C8B-B14F-4D97-AF65-F5344CB8AC3E}">
        <p14:creationId xmlns:p14="http://schemas.microsoft.com/office/powerpoint/2010/main" val="10678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3969026" y="1292157"/>
            <a:ext cx="4253948" cy="955752"/>
          </a:xfrm>
        </p:spPr>
        <p:txBody>
          <a:bodyPr>
            <a:normAutofit/>
          </a:bodyPr>
          <a:lstStyle/>
          <a:p>
            <a:pPr algn="ctr"/>
            <a:r>
              <a:rPr lang="en-US" sz="2800" b="1" dirty="0">
                <a:solidFill>
                  <a:schemeClr val="tx1"/>
                </a:solidFill>
                <a:latin typeface="Raleway" panose="020B0503030101060003" pitchFamily="34" charset="77"/>
              </a:rPr>
              <a:t>MYTHES OU RÉALITÉ</a:t>
            </a:r>
            <a:r>
              <a:rPr lang="en-US" sz="2800" b="1" spc="-200" dirty="0">
                <a:solidFill>
                  <a:schemeClr val="tx1"/>
                </a:solidFill>
                <a:latin typeface="Raleway" panose="020B0503030101060003" pitchFamily="34" charset="77"/>
              </a:rPr>
              <a:t>S?  </a:t>
            </a: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1133480" y="2096405"/>
            <a:ext cx="10248900" cy="1256725"/>
          </a:xfrm>
        </p:spPr>
        <p:txBody>
          <a:bodyPr>
            <a:normAutofit/>
          </a:bodyPr>
          <a:lstStyle/>
          <a:p>
            <a:pPr marL="0" indent="0">
              <a:lnSpc>
                <a:spcPct val="100000"/>
              </a:lnSpc>
              <a:buNone/>
            </a:pPr>
            <a:r>
              <a:rPr lang="fr-FR" sz="2600" b="1" dirty="0">
                <a:latin typeface="Raleway" panose="020B0503030101060003" pitchFamily="34" charset="77"/>
              </a:rPr>
              <a:t>Les médias sociaux peuvent nous aider à traverser des moments difficiles dans nos vies</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8</a:t>
            </a:fld>
            <a:endParaRPr lang="en-US" dirty="0"/>
          </a:p>
        </p:txBody>
      </p:sp>
      <p:sp>
        <p:nvSpPr>
          <p:cNvPr id="8" name="Ellipse 7">
            <a:extLst>
              <a:ext uri="{FF2B5EF4-FFF2-40B4-BE49-F238E27FC236}">
                <a16:creationId xmlns:a16="http://schemas.microsoft.com/office/drawing/2014/main" id="{67467DF6-8EA6-AC44-B360-C7413DEF53C8}"/>
              </a:ext>
            </a:extLst>
          </p:cNvPr>
          <p:cNvSpPr/>
          <p:nvPr>
            <p:custDataLst>
              <p:tags r:id="rId4"/>
            </p:custDataLst>
          </p:nvPr>
        </p:nvSpPr>
        <p:spPr>
          <a:xfrm>
            <a:off x="552448" y="2133942"/>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4</a:t>
            </a:r>
          </a:p>
        </p:txBody>
      </p:sp>
      <p:sp>
        <p:nvSpPr>
          <p:cNvPr id="12" name="ZoneTexte 11"/>
          <p:cNvSpPr txBox="1"/>
          <p:nvPr>
            <p:custDataLst>
              <p:tags r:id="rId5"/>
            </p:custDataLst>
          </p:nvPr>
        </p:nvSpPr>
        <p:spPr>
          <a:xfrm>
            <a:off x="1133480" y="2878635"/>
            <a:ext cx="10064746" cy="2554545"/>
          </a:xfrm>
          <a:prstGeom prst="rect">
            <a:avLst/>
          </a:prstGeom>
          <a:noFill/>
        </p:spPr>
        <p:txBody>
          <a:bodyPr wrap="square" rtlCol="0">
            <a:spAutoFit/>
          </a:bodyPr>
          <a:lstStyle/>
          <a:p>
            <a:pPr algn="just"/>
            <a:r>
              <a:rPr lang="fr-FR" sz="2400" b="1" dirty="0">
                <a:solidFill>
                  <a:srgbClr val="86C4A7"/>
                </a:solidFill>
                <a:latin typeface="Raleway" panose="020B0503030101060003" pitchFamily="34" charset="77"/>
              </a:rPr>
              <a:t>RÉALIT</a:t>
            </a:r>
            <a:r>
              <a:rPr lang="fr-FR" sz="2400" b="1" spc="-200" dirty="0">
                <a:solidFill>
                  <a:srgbClr val="86C4A7"/>
                </a:solidFill>
                <a:latin typeface="Raleway" panose="020B0503030101060003" pitchFamily="34" charset="77"/>
              </a:rPr>
              <a:t>É!</a:t>
            </a:r>
            <a:r>
              <a:rPr lang="fr-FR" sz="4000" b="1" dirty="0">
                <a:solidFill>
                  <a:srgbClr val="86C4A7"/>
                </a:solidFill>
                <a:latin typeface="Raleway" panose="020B0503030101060003" pitchFamily="34" charset="77"/>
              </a:rPr>
              <a:t> </a:t>
            </a:r>
            <a:r>
              <a:rPr lang="fr-FR" sz="2400" dirty="0">
                <a:solidFill>
                  <a:schemeClr val="bg1">
                    <a:lumMod val="50000"/>
                  </a:schemeClr>
                </a:solidFill>
                <a:latin typeface="Raleway" panose="020B0503030101060003" pitchFamily="34" charset="77"/>
              </a:rPr>
              <a:t>Certains jeunes révèlent que malgré les inconvénients des médias sociaux, ils permettent aussi d’avoir un sentiment de « connexion avec les autres » qui est bénéfique pour eux. Toutefois, les bénéfices sur le plan des émotions positives s’appliquent davantage aux </a:t>
            </a:r>
            <a:r>
              <a:rPr lang="fr-FR" sz="2400" dirty="0">
                <a:solidFill>
                  <a:schemeClr val="tx1">
                    <a:lumMod val="50000"/>
                    <a:lumOff val="50000"/>
                  </a:schemeClr>
                </a:solidFill>
                <a:latin typeface="Raleway" panose="020B0503030101060003" pitchFamily="34" charset="77"/>
              </a:rPr>
              <a:t>personnes</a:t>
            </a:r>
            <a:r>
              <a:rPr lang="fr-FR" sz="2400" dirty="0">
                <a:solidFill>
                  <a:srgbClr val="FF0000"/>
                </a:solidFill>
                <a:latin typeface="Raleway" panose="020B0503030101060003" pitchFamily="34" charset="77"/>
              </a:rPr>
              <a:t> </a:t>
            </a:r>
            <a:r>
              <a:rPr lang="fr-FR" sz="2400" dirty="0">
                <a:solidFill>
                  <a:schemeClr val="bg1">
                    <a:lumMod val="50000"/>
                  </a:schemeClr>
                </a:solidFill>
                <a:latin typeface="Raleway" panose="020B0503030101060003" pitchFamily="34" charset="77"/>
              </a:rPr>
              <a:t>qui ont une grande audience sur les médias sociaux (beaucoup d’amis ou d’abonnés). </a:t>
            </a:r>
            <a:endParaRPr lang="fr-CA" sz="2400" dirty="0">
              <a:solidFill>
                <a:schemeClr val="bg1">
                  <a:lumMod val="50000"/>
                </a:schemeClr>
              </a:solidFill>
              <a:latin typeface="Raleway" panose="020B0503030101060003" pitchFamily="34" charset="77"/>
            </a:endParaRPr>
          </a:p>
        </p:txBody>
      </p:sp>
      <p:sp>
        <p:nvSpPr>
          <p:cNvPr id="18" name="Titre 5">
            <a:extLst>
              <a:ext uri="{FF2B5EF4-FFF2-40B4-BE49-F238E27FC236}">
                <a16:creationId xmlns:a16="http://schemas.microsoft.com/office/drawing/2014/main" id="{779CC13D-B846-2940-A055-8F53D10BE8F6}"/>
              </a:ext>
            </a:extLst>
          </p:cNvPr>
          <p:cNvSpPr txBox="1">
            <a:spLocks/>
          </p:cNvSpPr>
          <p:nvPr>
            <p:custDataLst>
              <p:tags r:id="rId6"/>
            </p:custDataLst>
          </p:nvPr>
        </p:nvSpPr>
        <p:spPr>
          <a:xfrm>
            <a:off x="703385" y="365125"/>
            <a:ext cx="10650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Réfléchir… sans fil ou sans filtre?</a:t>
            </a:r>
          </a:p>
        </p:txBody>
      </p:sp>
    </p:spTree>
    <p:extLst>
      <p:ext uri="{BB962C8B-B14F-4D97-AF65-F5344CB8AC3E}">
        <p14:creationId xmlns:p14="http://schemas.microsoft.com/office/powerpoint/2010/main" val="418564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3969026" y="1292157"/>
            <a:ext cx="4253948" cy="955752"/>
          </a:xfrm>
        </p:spPr>
        <p:txBody>
          <a:bodyPr>
            <a:normAutofit/>
          </a:bodyPr>
          <a:lstStyle/>
          <a:p>
            <a:pPr algn="ctr"/>
            <a:r>
              <a:rPr lang="en-US" sz="2800" b="1" dirty="0">
                <a:solidFill>
                  <a:schemeClr val="tx1"/>
                </a:solidFill>
                <a:latin typeface="Raleway" panose="020B0503030101060003" pitchFamily="34" charset="77"/>
              </a:rPr>
              <a:t>MYTHES OU RÉALITÉ</a:t>
            </a:r>
            <a:r>
              <a:rPr lang="en-US" sz="2800" b="1" spc="-200" dirty="0">
                <a:solidFill>
                  <a:schemeClr val="tx1"/>
                </a:solidFill>
                <a:latin typeface="Raleway" panose="020B0503030101060003" pitchFamily="34" charset="77"/>
              </a:rPr>
              <a:t>S?  </a:t>
            </a: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1133480" y="2138431"/>
            <a:ext cx="10248900" cy="1256725"/>
          </a:xfrm>
        </p:spPr>
        <p:txBody>
          <a:bodyPr>
            <a:noAutofit/>
          </a:bodyPr>
          <a:lstStyle/>
          <a:p>
            <a:pPr marL="0" indent="0">
              <a:buNone/>
            </a:pPr>
            <a:r>
              <a:rPr lang="fr-FR" sz="2600" b="1" dirty="0">
                <a:latin typeface="Raleway" panose="020B0503030101060003" pitchFamily="34" charset="77"/>
              </a:rPr>
              <a:t>Nos informations personnelles ne sont pas en sécurité sur les médias sociaux</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9</a:t>
            </a:fld>
            <a:endParaRPr lang="en-US" dirty="0"/>
          </a:p>
        </p:txBody>
      </p:sp>
      <p:sp>
        <p:nvSpPr>
          <p:cNvPr id="12" name="ZoneTexte 11"/>
          <p:cNvSpPr txBox="1"/>
          <p:nvPr>
            <p:custDataLst>
              <p:tags r:id="rId4"/>
            </p:custDataLst>
          </p:nvPr>
        </p:nvSpPr>
        <p:spPr>
          <a:xfrm>
            <a:off x="1133480" y="2839586"/>
            <a:ext cx="10064746" cy="1815882"/>
          </a:xfrm>
          <a:prstGeom prst="rect">
            <a:avLst/>
          </a:prstGeom>
          <a:noFill/>
        </p:spPr>
        <p:txBody>
          <a:bodyPr wrap="square" rtlCol="0">
            <a:spAutoFit/>
          </a:bodyPr>
          <a:lstStyle/>
          <a:p>
            <a:pPr algn="just"/>
            <a:r>
              <a:rPr lang="fr-FR" sz="2400" b="1" dirty="0">
                <a:solidFill>
                  <a:srgbClr val="86C4A7"/>
                </a:solidFill>
                <a:latin typeface="Raleway" panose="020B0503030101060003" pitchFamily="34" charset="77"/>
              </a:rPr>
              <a:t>RÉALIT</a:t>
            </a:r>
            <a:r>
              <a:rPr lang="fr-FR" sz="2400" b="1" spc="-200" dirty="0">
                <a:solidFill>
                  <a:srgbClr val="86C4A7"/>
                </a:solidFill>
                <a:latin typeface="Raleway" panose="020B0503030101060003" pitchFamily="34" charset="77"/>
              </a:rPr>
              <a:t>É!</a:t>
            </a:r>
            <a:r>
              <a:rPr lang="fr-FR" sz="4000" b="1" dirty="0">
                <a:solidFill>
                  <a:srgbClr val="86C4A7"/>
                </a:solidFill>
                <a:latin typeface="Raleway" panose="020B0503030101060003" pitchFamily="34" charset="77"/>
              </a:rPr>
              <a:t> </a:t>
            </a:r>
            <a:r>
              <a:rPr lang="fr-FR" sz="2400" dirty="0">
                <a:solidFill>
                  <a:schemeClr val="bg1">
                    <a:lumMod val="50000"/>
                  </a:schemeClr>
                </a:solidFill>
                <a:latin typeface="Raleway" panose="020B0503030101060003" pitchFamily="34" charset="77"/>
              </a:rPr>
              <a:t>Les risques entourant nos informations personnelles sont nombreux sur les médias sociaux : vol d’identité, piratage de comptes,  perte de contrôle de sa vie privée. Plus on met d’informations, plus on est à risque de se faire voler son identité. </a:t>
            </a:r>
            <a:endParaRPr lang="fr-CA" sz="2400" dirty="0">
              <a:solidFill>
                <a:schemeClr val="bg1">
                  <a:lumMod val="50000"/>
                </a:schemeClr>
              </a:solidFill>
              <a:latin typeface="Raleway" panose="020B0503030101060003" pitchFamily="34" charset="77"/>
            </a:endParaRPr>
          </a:p>
        </p:txBody>
      </p:sp>
      <p:sp>
        <p:nvSpPr>
          <p:cNvPr id="18" name="Titre 5">
            <a:extLst>
              <a:ext uri="{FF2B5EF4-FFF2-40B4-BE49-F238E27FC236}">
                <a16:creationId xmlns:a16="http://schemas.microsoft.com/office/drawing/2014/main" id="{779CC13D-B846-2940-A055-8F53D10BE8F6}"/>
              </a:ext>
            </a:extLst>
          </p:cNvPr>
          <p:cNvSpPr txBox="1">
            <a:spLocks/>
          </p:cNvSpPr>
          <p:nvPr>
            <p:custDataLst>
              <p:tags r:id="rId5"/>
            </p:custDataLst>
          </p:nvPr>
        </p:nvSpPr>
        <p:spPr>
          <a:xfrm>
            <a:off x="703385" y="365125"/>
            <a:ext cx="10650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503030101060003" pitchFamily="34" charset="77"/>
              </a:rPr>
              <a:t>Réfléchir… sans fil ou sans filtre?</a:t>
            </a:r>
          </a:p>
        </p:txBody>
      </p:sp>
      <p:sp>
        <p:nvSpPr>
          <p:cNvPr id="4" name="Ellipse 3">
            <a:extLst>
              <a:ext uri="{FF2B5EF4-FFF2-40B4-BE49-F238E27FC236}">
                <a16:creationId xmlns:a16="http://schemas.microsoft.com/office/drawing/2014/main" id="{E4A88D0C-3522-4652-8E31-851F78AA7691}"/>
              </a:ext>
            </a:extLst>
          </p:cNvPr>
          <p:cNvSpPr/>
          <p:nvPr>
            <p:custDataLst>
              <p:tags r:id="rId6"/>
            </p:custDataLst>
          </p:nvPr>
        </p:nvSpPr>
        <p:spPr>
          <a:xfrm>
            <a:off x="601661" y="2183155"/>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5</a:t>
            </a:r>
          </a:p>
        </p:txBody>
      </p:sp>
    </p:spTree>
    <p:extLst>
      <p:ext uri="{BB962C8B-B14F-4D97-AF65-F5344CB8AC3E}">
        <p14:creationId xmlns:p14="http://schemas.microsoft.com/office/powerpoint/2010/main" val="222626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7"/>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7"/>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6"/>
</p:tagLst>
</file>

<file path=ppt/tags/tag118.xml><?xml version="1.0" encoding="utf-8"?>
<p:tagLst xmlns:a="http://schemas.openxmlformats.org/drawingml/2006/main" xmlns:r="http://schemas.openxmlformats.org/officeDocument/2006/relationships" xmlns:p="http://schemas.openxmlformats.org/presentationml/2006/main">
  <p:tag name="NUM" val="7"/>
</p:tagLst>
</file>

<file path=ppt/tags/tag119.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9"/>
</p:tagLst>
</file>

<file path=ppt/tags/tag121.xml><?xml version="1.0" encoding="utf-8"?>
<p:tagLst xmlns:a="http://schemas.openxmlformats.org/drawingml/2006/main" xmlns:r="http://schemas.openxmlformats.org/officeDocument/2006/relationships" xmlns:p="http://schemas.openxmlformats.org/presentationml/2006/main">
  <p:tag name="NUM" val="10"/>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6"/>
</p:tagLst>
</file>

<file path=ppt/tags/tag131.xml><?xml version="1.0" encoding="utf-8"?>
<p:tagLst xmlns:a="http://schemas.openxmlformats.org/drawingml/2006/main" xmlns:r="http://schemas.openxmlformats.org/officeDocument/2006/relationships" xmlns:p="http://schemas.openxmlformats.org/presentationml/2006/main">
  <p:tag name="NUM" val="7"/>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5"/>
</p:tagLst>
</file>

<file path=ppt/tags/tag137.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6"/>
</p:tagLst>
</file>

<file path=ppt/tags/tag78.xml><?xml version="1.0" encoding="utf-8"?>
<p:tagLst xmlns:a="http://schemas.openxmlformats.org/drawingml/2006/main" xmlns:r="http://schemas.openxmlformats.org/officeDocument/2006/relationships" xmlns:p="http://schemas.openxmlformats.org/presentationml/2006/main">
  <p:tag name="NUM" val="7"/>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8"/>
</p:tagLst>
</file>

<file path=ppt/tags/tag92.xml><?xml version="1.0" encoding="utf-8"?>
<p:tagLst xmlns:a="http://schemas.openxmlformats.org/drawingml/2006/main" xmlns:r="http://schemas.openxmlformats.org/officeDocument/2006/relationships" xmlns:p="http://schemas.openxmlformats.org/presentationml/2006/main">
  <p:tag name="NUM" val="9"/>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8E59987E48D4499024123DCC5A93A1" ma:contentTypeVersion="2" ma:contentTypeDescription="Crée un document." ma:contentTypeScope="" ma:versionID="c6146efdcd2ab3e134606b0801e30142">
  <xsd:schema xmlns:xsd="http://www.w3.org/2001/XMLSchema" xmlns:xs="http://www.w3.org/2001/XMLSchema" xmlns:p="http://schemas.microsoft.com/office/2006/metadata/properties" xmlns:ns2="bfe76c16-6ff6-4f08-a51c-f085bfa779f8" targetNamespace="http://schemas.microsoft.com/office/2006/metadata/properties" ma:root="true" ma:fieldsID="67481ec06b80427100a04eb508b04fd8" ns2:_="">
    <xsd:import namespace="bfe76c16-6ff6-4f08-a51c-f085bfa779f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e76c16-6ff6-4f08-a51c-f085bfa77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68B3AC-5868-47C3-A29D-7AA0B85404AD}">
  <ds:schemaRefs>
    <ds:schemaRef ds:uri="http://schemas.microsoft.com/sharepoint/v3/contenttype/forms"/>
  </ds:schemaRefs>
</ds:datastoreItem>
</file>

<file path=customXml/itemProps2.xml><?xml version="1.0" encoding="utf-8"?>
<ds:datastoreItem xmlns:ds="http://schemas.openxmlformats.org/officeDocument/2006/customXml" ds:itemID="{671F46D5-EF84-4BD2-92E8-CF7C01FFA821}">
  <ds:schemaRefs>
    <ds:schemaRef ds:uri="http://purl.org/dc/dcmitype/"/>
    <ds:schemaRef ds:uri="http://schemas.microsoft.com/office/2006/documentManagement/types"/>
    <ds:schemaRef ds:uri="http://schemas.microsoft.com/office/infopath/2007/PartnerControls"/>
    <ds:schemaRef ds:uri="http://www.w3.org/XML/1998/namespace"/>
    <ds:schemaRef ds:uri="http://purl.org/dc/elements/1.1/"/>
    <ds:schemaRef ds:uri="bfe76c16-6ff6-4f08-a51c-f085bfa779f8"/>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DCBCFB9-EA3E-455B-A64A-DB1B2637B3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e76c16-6ff6-4f08-a51c-f085bfa77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3108</TotalTime>
  <Words>1203</Words>
  <Application>Microsoft Office PowerPoint</Application>
  <PresentationFormat>Grand écran</PresentationFormat>
  <Paragraphs>153</Paragraphs>
  <Slides>22</Slides>
  <Notes>6</Notes>
  <HiddenSlides>0</HiddenSlides>
  <MMClips>2</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Arial Black</vt:lpstr>
      <vt:lpstr>Calibri</vt:lpstr>
      <vt:lpstr>Raleway</vt:lpstr>
      <vt:lpstr>Times New Roman</vt:lpstr>
      <vt:lpstr>Wingdings</vt:lpstr>
      <vt:lpstr>Office Theme</vt:lpstr>
      <vt:lpstr>Présentation PowerPoint</vt:lpstr>
      <vt:lpstr>Présentation PowerPoint</vt:lpstr>
      <vt:lpstr>À la fin de l’atelier, tu seras en  mesure…</vt:lpstr>
      <vt:lpstr>Réfléchir… sans fil ou sans filtre?</vt:lpstr>
      <vt:lpstr>MYTHES OU RÉALITÉS?  </vt:lpstr>
      <vt:lpstr>MYTHES OU RÉALITÉS?  </vt:lpstr>
      <vt:lpstr>MYTHES OU RÉALITÉS?  </vt:lpstr>
      <vt:lpstr>MYTHES OU RÉALITÉS?  </vt:lpstr>
      <vt:lpstr>MYTHES OU RÉALITÉS?  </vt:lpstr>
      <vt:lpstr>MYTHES OU RÉALITÉS?  </vt:lpstr>
      <vt:lpstr>Présentation PowerPoint</vt:lpstr>
      <vt:lpstr>     Il ne faut pas croire tout ce qu’on lit… </vt:lpstr>
      <vt:lpstr>L’avocat du diable </vt:lpstr>
      <vt:lpstr>L’avocat du diable </vt:lpstr>
      <vt:lpstr>L’avocat du diable</vt:lpstr>
      <vt:lpstr>L’avocat du diable </vt:lpstr>
      <vt:lpstr>L’avocat du diable </vt:lpstr>
      <vt:lpstr>Quand la poussière retombe</vt:lpstr>
      <vt:lpstr>Quand la poussière retombe</vt:lpstr>
      <vt:lpstr>Présentation PowerPoint</vt:lpstr>
      <vt:lpstr>Défi HORS-PISTE</vt:lpstr>
      <vt:lpstr>Pour plus de contenu…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Montembeault</dc:creator>
  <cp:lastModifiedBy>Marie-Christine Morin</cp:lastModifiedBy>
  <cp:revision>212</cp:revision>
  <dcterms:created xsi:type="dcterms:W3CDTF">2019-08-01T17:41:17Z</dcterms:created>
  <dcterms:modified xsi:type="dcterms:W3CDTF">2022-08-16T17:49:43Z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0x010100628E59987E48D4499024123DCC5A93A1</vt:lpwstr>
  </property>
  <property fmtid="{D5CDD505-2E9C-101B-9397-08002B2CF9AE}" pid="3" name="Order">
    <vt:r8>12646400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