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70" r:id="rId5"/>
    <p:sldId id="260" r:id="rId6"/>
    <p:sldId id="351" r:id="rId7"/>
    <p:sldId id="258" r:id="rId8"/>
    <p:sldId id="369" r:id="rId9"/>
    <p:sldId id="361" r:id="rId10"/>
    <p:sldId id="366" r:id="rId11"/>
    <p:sldId id="367" r:id="rId12"/>
    <p:sldId id="368" r:id="rId13"/>
    <p:sldId id="353" r:id="rId14"/>
    <p:sldId id="354" r:id="rId15"/>
    <p:sldId id="314" r:id="rId16"/>
    <p:sldId id="355" r:id="rId17"/>
    <p:sldId id="363" r:id="rId18"/>
    <p:sldId id="356" r:id="rId19"/>
    <p:sldId id="365" r:id="rId20"/>
    <p:sldId id="359" r:id="rId21"/>
    <p:sldId id="364" r:id="rId22"/>
    <p:sldId id="371" r:id="rId23"/>
    <p:sldId id="335" r:id="rId24"/>
    <p:sldId id="320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 S" initials="CS" lastIdx="4" clrIdx="0">
    <p:extLst>
      <p:ext uri="{19B8F6BF-5375-455C-9EA6-DF929625EA0E}">
        <p15:presenceInfo xmlns:p15="http://schemas.microsoft.com/office/powerpoint/2012/main" userId="7cde57f01685c5f0" providerId="Windows Live"/>
      </p:ext>
    </p:extLst>
  </p:cmAuthor>
  <p:cmAuthor id="2" name="Joelle Lepage" initials="JL" lastIdx="1" clrIdx="1">
    <p:extLst>
      <p:ext uri="{19B8F6BF-5375-455C-9EA6-DF929625EA0E}">
        <p15:presenceInfo xmlns:p15="http://schemas.microsoft.com/office/powerpoint/2012/main" userId="S-1-5-21-573346475-2301630103-2348164595-151776" providerId="AD"/>
      </p:ext>
    </p:extLst>
  </p:cmAuthor>
  <p:cmAuthor id="3" name="francine" initials="FB" lastIdx="3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4A7"/>
    <a:srgbClr val="2F5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08C0E9-6B63-4CA9-9458-08B026304862}" type="datetimeFigureOut">
              <a:rPr lang="fr-CA" smtClean="0"/>
              <a:t>2022-08-16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E5713F-5D88-4225-8FD3-07360DDA6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1229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EE4D95-9788-2742-B5F7-8804EEB19402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A42458-EA61-BD4A-87B6-C76BC5BDA1C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Sous-</a:t>
            </a:r>
            <a:r>
              <a:rPr lang="en-US" err="1"/>
              <a:t>titre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5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/>
              <a:t>Sous-</a:t>
            </a:r>
            <a:r>
              <a:rPr lang="en-US" err="1"/>
              <a:t>titre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/>
              <a:t>Sous-</a:t>
            </a:r>
            <a:r>
              <a:rPr lang="en-US" err="1"/>
              <a:t>titre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70" r:id="rId4"/>
    <p:sldLayoutId id="2147483661" r:id="rId5"/>
    <p:sldLayoutId id="2147483662" r:id="rId6"/>
    <p:sldLayoutId id="2147483668" r:id="rId7"/>
    <p:sldLayoutId id="2147483649" r:id="rId8"/>
    <p:sldLayoutId id="2147483658" r:id="rId9"/>
    <p:sldLayoutId id="2147483669" r:id="rId10"/>
    <p:sldLayoutId id="2147483650" r:id="rId11"/>
    <p:sldLayoutId id="2147483660" r:id="rId12"/>
    <p:sldLayoutId id="2147483652" r:id="rId13"/>
    <p:sldLayoutId id="2147483663" r:id="rId14"/>
    <p:sldLayoutId id="2147483654" r:id="rId15"/>
    <p:sldLayoutId id="2147483657" r:id="rId16"/>
    <p:sldLayoutId id="2147483664" r:id="rId17"/>
    <p:sldLayoutId id="2147483659" r:id="rId18"/>
    <p:sldLayoutId id="2147483665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47.png"/><Relationship Id="rId5" Type="http://schemas.openxmlformats.org/officeDocument/2006/relationships/tags" Target="../tags/tag51.xml"/><Relationship Id="rId10" Type="http://schemas.openxmlformats.org/officeDocument/2006/relationships/slideLayout" Target="../slideLayouts/slideLayout11.xml"/><Relationship Id="rId4" Type="http://schemas.openxmlformats.org/officeDocument/2006/relationships/tags" Target="../tags/tag50.xml"/><Relationship Id="rId9" Type="http://schemas.openxmlformats.org/officeDocument/2006/relationships/tags" Target="../tags/tag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hyperlink" Target="https://youtu.be/flYc6eU8-yo" TargetMode="Externa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56.jpeg"/><Relationship Id="rId5" Type="http://schemas.openxmlformats.org/officeDocument/2006/relationships/slideLayout" Target="../slideLayouts/slideLayout11.xml"/><Relationship Id="rId4" Type="http://schemas.openxmlformats.org/officeDocument/2006/relationships/video" Target="https://www.youtube.com/embed/flYc6eU8-yo?feature=oembed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slideLayout" Target="../slideLayouts/slideLayout11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2" Type="http://schemas.openxmlformats.org/officeDocument/2006/relationships/tags" Target="../tags/tag66.xml"/><Relationship Id="rId16" Type="http://schemas.openxmlformats.org/officeDocument/2006/relationships/image" Target="../media/image57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hyperlink" Target="http://www.flaticon.com/" TargetMode="Externa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79.xml"/><Relationship Id="rId7" Type="http://schemas.openxmlformats.org/officeDocument/2006/relationships/image" Target="../media/image58.jp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image" Target="../media/image59.jpeg"/><Relationship Id="rId4" Type="http://schemas.openxmlformats.org/officeDocument/2006/relationships/tags" Target="../tags/tag85.xml"/><Relationship Id="rId9" Type="http://schemas.openxmlformats.org/officeDocument/2006/relationships/hyperlink" Target="http://www.flaticon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91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60.png"/><Relationship Id="rId5" Type="http://schemas.openxmlformats.org/officeDocument/2006/relationships/tags" Target="../tags/tag99.xml"/><Relationship Id="rId10" Type="http://schemas.openxmlformats.org/officeDocument/2006/relationships/image" Target="../media/image47.png"/><Relationship Id="rId4" Type="http://schemas.openxmlformats.org/officeDocument/2006/relationships/tags" Target="../tags/tag98.xml"/><Relationship Id="rId9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hyperlink" Target="https://youtu.be/NnKc3VgWA0w" TargetMode="Externa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61.jpeg"/><Relationship Id="rId5" Type="http://schemas.openxmlformats.org/officeDocument/2006/relationships/slideLayout" Target="../slideLayouts/slideLayout11.xml"/><Relationship Id="rId4" Type="http://schemas.openxmlformats.org/officeDocument/2006/relationships/video" Target="https://www.youtube.com/embed/NnKc3VgWA0w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10" Type="http://schemas.openxmlformats.org/officeDocument/2006/relationships/image" Target="../media/image62.png"/><Relationship Id="rId4" Type="http://schemas.openxmlformats.org/officeDocument/2006/relationships/tags" Target="../tags/tag114.xml"/><Relationship Id="rId9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121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65.png"/><Relationship Id="rId5" Type="http://schemas.openxmlformats.org/officeDocument/2006/relationships/tags" Target="../tags/tag123.xml"/><Relationship Id="rId10" Type="http://schemas.openxmlformats.org/officeDocument/2006/relationships/image" Target="../media/image64.png"/><Relationship Id="rId4" Type="http://schemas.openxmlformats.org/officeDocument/2006/relationships/tags" Target="../tags/tag122.xml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5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49.png"/><Relationship Id="rId5" Type="http://schemas.openxmlformats.org/officeDocument/2006/relationships/tags" Target="../tags/tag20.xml"/><Relationship Id="rId10" Type="http://schemas.openxmlformats.org/officeDocument/2006/relationships/slideLayout" Target="../slideLayouts/slideLayout11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52.png"/><Relationship Id="rId5" Type="http://schemas.openxmlformats.org/officeDocument/2006/relationships/tags" Target="../tags/tag29.xml"/><Relationship Id="rId10" Type="http://schemas.openxmlformats.org/officeDocument/2006/relationships/image" Target="../media/image51.png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image" Target="../media/image54.png"/><Relationship Id="rId4" Type="http://schemas.openxmlformats.org/officeDocument/2006/relationships/tags" Target="../tags/tag36.xml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CA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7F300D-5EE2-4940-864F-506E2E93E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516" y="2544830"/>
            <a:ext cx="1302209" cy="42073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119132-E82F-42D7-9340-7BCD0BD0C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09" y="2498756"/>
            <a:ext cx="1530157" cy="42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1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297573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10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E94EAE-F21F-6B48-8BE3-CF5F6ECDC79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41784" y="1356166"/>
            <a:ext cx="10352520" cy="78548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i="1" dirty="0">
                <a:solidFill>
                  <a:schemeClr val="tx1"/>
                </a:solidFill>
                <a:latin typeface="Raleway" panose="020B0003030101060003" pitchFamily="34" charset="0"/>
              </a:rPr>
              <a:t>   À quel personnage penses-tu que le vêtement pourrait déplaire?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1AE755-9904-4087-8290-37409FC90FB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41784" y="2284965"/>
            <a:ext cx="10352520" cy="78548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i="1" dirty="0">
                <a:solidFill>
                  <a:schemeClr val="tx1"/>
                </a:solidFill>
                <a:latin typeface="Raleway" panose="020B0003030101060003" pitchFamily="34" charset="0"/>
              </a:rPr>
              <a:t>    Quel personnage pourrait être satisfait de l’agencement?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8F966D-ACE7-4A70-9E36-540349F8034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41781" y="3218447"/>
            <a:ext cx="10352523" cy="78548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20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r>
              <a:rPr lang="fr-FR" sz="2000" i="1" dirty="0">
                <a:solidFill>
                  <a:schemeClr val="tx1"/>
                </a:solidFill>
                <a:latin typeface="Raleway" panose="020B0003030101060003" pitchFamily="34" charset="0"/>
              </a:rPr>
              <a:t>         Et qu’en est-il de ton amie? Penses-tu qu’elle soit bien avec cet agencement?</a:t>
            </a:r>
          </a:p>
          <a:p>
            <a:pPr algn="r"/>
            <a:r>
              <a:rPr lang="fr-FR" sz="2000" i="1" dirty="0">
                <a:solidFill>
                  <a:schemeClr val="tx1"/>
                </a:solidFill>
                <a:latin typeface="Raleway" panose="020B0003030101060003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E9A77E-F7BC-46E2-94D3-5B4325B969B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341781" y="4147246"/>
            <a:ext cx="10352523" cy="785490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i="1" dirty="0">
                <a:solidFill>
                  <a:schemeClr val="tx1"/>
                </a:solidFill>
                <a:latin typeface="Raleway" panose="020B0003030101060003" pitchFamily="34" charset="0"/>
              </a:rPr>
              <a:t>      Est-ce que l’on peut satisfaire tout le monde? Si oui, comment? Sinon, pourquoi?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A199D4-DDE7-4447-A20C-270AE22490D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341783" y="5076046"/>
            <a:ext cx="10352521" cy="785490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i="1" dirty="0">
                <a:solidFill>
                  <a:schemeClr val="tx1"/>
                </a:solidFill>
                <a:latin typeface="Raleway" panose="020B0003030101060003" pitchFamily="34" charset="0"/>
              </a:rPr>
              <a:t> Est-ce que le fait de déplaire peut affecter notre relation avec les gens impliqués?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5D90205-CE38-4629-AB20-6C9DFF2BC05F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51021" y="2834744"/>
            <a:ext cx="1582627" cy="1635376"/>
            <a:chOff x="538191" y="2590420"/>
            <a:chExt cx="1105989" cy="106121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B5AFD34A-218B-424A-9BD4-E347697A5B02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CCEA5DD-7F58-447A-8DD1-127CBB54D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sp>
        <p:nvSpPr>
          <p:cNvPr id="16" name="Titre 5">
            <a:extLst>
              <a:ext uri="{FF2B5EF4-FFF2-40B4-BE49-F238E27FC236}">
                <a16:creationId xmlns:a16="http://schemas.microsoft.com/office/drawing/2014/main" id="{51CD8C9A-97C1-4AD8-918A-198092F6378A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97696" y="136525"/>
            <a:ext cx="10515600" cy="1325563"/>
          </a:xfrm>
        </p:spPr>
        <p:txBody>
          <a:bodyPr/>
          <a:lstStyle/>
          <a:p>
            <a:r>
              <a:rPr lang="fr-FR" b="1" dirty="0">
                <a:latin typeface="Raleway" panose="020B0503030101060003" pitchFamily="34" charset="77"/>
              </a:rPr>
              <a:t>  </a:t>
            </a:r>
            <a:r>
              <a:rPr lang="fr-CA" b="1" dirty="0">
                <a:latin typeface="Raleway" panose="020B0503030101060003" pitchFamily="34" charset="77"/>
              </a:rPr>
              <a:t>Le bal des opinions!</a:t>
            </a:r>
          </a:p>
        </p:txBody>
      </p:sp>
    </p:spTree>
    <p:extLst>
      <p:ext uri="{BB962C8B-B14F-4D97-AF65-F5344CB8AC3E}">
        <p14:creationId xmlns:p14="http://schemas.microsoft.com/office/powerpoint/2010/main" val="215018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11</a:t>
            </a:fld>
            <a:endParaRPr lang="en-US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4A88521-D130-47A8-A39A-A3A96E0E43A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05926" y="1427467"/>
            <a:ext cx="6102210" cy="1418227"/>
          </a:xfrm>
          <a:prstGeom prst="roundRect">
            <a:avLst/>
          </a:prstGeom>
          <a:solidFill>
            <a:srgbClr val="86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600" b="1">
                <a:latin typeface="Raleway" panose="020B0503030101060003" pitchFamily="34" charset="77"/>
              </a:rPr>
              <a:t>Au final, l’important, c’est ce que la personne elle-même désire porter.</a:t>
            </a:r>
          </a:p>
        </p:txBody>
      </p:sp>
      <p:sp>
        <p:nvSpPr>
          <p:cNvPr id="11" name="Rectangle : coins arrondis 1">
            <a:extLst>
              <a:ext uri="{FF2B5EF4-FFF2-40B4-BE49-F238E27FC236}">
                <a16:creationId xmlns:a16="http://schemas.microsoft.com/office/drawing/2014/main" id="{C4A88521-D130-47A8-A39A-A3A96E0E43A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11108" y="2998941"/>
            <a:ext cx="5492610" cy="1418227"/>
          </a:xfrm>
          <a:prstGeom prst="roundRect">
            <a:avLst/>
          </a:prstGeom>
          <a:solidFill>
            <a:srgbClr val="86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600" b="1">
                <a:latin typeface="Raleway" panose="020B0503030101060003" pitchFamily="34" charset="77"/>
              </a:rPr>
              <a:t>Il y a toujours quelqu’un qui ne sera pas d’accord avec tes choix.</a:t>
            </a:r>
          </a:p>
        </p:txBody>
      </p:sp>
      <p:sp>
        <p:nvSpPr>
          <p:cNvPr id="12" name="Rectangle : coins arrondis 1">
            <a:extLst>
              <a:ext uri="{FF2B5EF4-FFF2-40B4-BE49-F238E27FC236}">
                <a16:creationId xmlns:a16="http://schemas.microsoft.com/office/drawing/2014/main" id="{C4A88521-D130-47A8-A39A-A3A96E0E43A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80059" y="4570415"/>
            <a:ext cx="5492610" cy="1418227"/>
          </a:xfrm>
          <a:prstGeom prst="roundRect">
            <a:avLst/>
          </a:prstGeom>
          <a:solidFill>
            <a:srgbClr val="86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600" b="1" dirty="0">
                <a:latin typeface="Raleway" panose="020B0503030101060003" pitchFamily="34" charset="77"/>
              </a:rPr>
              <a:t>Rappelle-toi que les relations les plus solides ne se brisent pas avec un désaccord. </a:t>
            </a:r>
          </a:p>
        </p:txBody>
      </p:sp>
      <p:sp>
        <p:nvSpPr>
          <p:cNvPr id="10" name="Titre 5">
            <a:extLst>
              <a:ext uri="{FF2B5EF4-FFF2-40B4-BE49-F238E27FC236}">
                <a16:creationId xmlns:a16="http://schemas.microsoft.com/office/drawing/2014/main" id="{1FDE09C7-A56C-41E1-B7AB-E7827C6BE5A4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65667" y="206576"/>
            <a:ext cx="10515600" cy="1325563"/>
          </a:xfrm>
        </p:spPr>
        <p:txBody>
          <a:bodyPr/>
          <a:lstStyle/>
          <a:p>
            <a:r>
              <a:rPr lang="fr-FR" b="1" dirty="0">
                <a:latin typeface="Raleway" panose="020B0503030101060003" pitchFamily="34" charset="77"/>
              </a:rPr>
              <a:t>  </a:t>
            </a:r>
            <a:r>
              <a:rPr lang="fr-CA" b="1" dirty="0">
                <a:latin typeface="Raleway" panose="020B0503030101060003" pitchFamily="34" charset="77"/>
              </a:rPr>
              <a:t>Le bal des opinions!</a:t>
            </a:r>
          </a:p>
        </p:txBody>
      </p:sp>
    </p:spTree>
    <p:extLst>
      <p:ext uri="{BB962C8B-B14F-4D97-AF65-F5344CB8AC3E}">
        <p14:creationId xmlns:p14="http://schemas.microsoft.com/office/powerpoint/2010/main" val="86063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3780064" y="0"/>
            <a:ext cx="2775858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Nadège et les pressions sociales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2203D1A-3DC9-4B55-9497-D89994F5587D}"/>
              </a:ext>
            </a:extLst>
          </p:cNvPr>
          <p:cNvSpPr txBox="1"/>
          <p:nvPr/>
        </p:nvSpPr>
        <p:spPr>
          <a:xfrm>
            <a:off x="2223936" y="5316824"/>
            <a:ext cx="1077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 presse pas! Je ne suis pas un citron… – Partie 1</a:t>
            </a:r>
          </a:p>
        </p:txBody>
      </p:sp>
      <p:pic>
        <p:nvPicPr>
          <p:cNvPr id="2" name="Média en ligne 1" title="Atelier 5: Ne presse pas! Je ne suis pas un citron… - Partie 1">
            <a:hlinkClick r:id="" action="ppaction://media"/>
            <a:extLst>
              <a:ext uri="{FF2B5EF4-FFF2-40B4-BE49-F238E27FC236}">
                <a16:creationId xmlns:a16="http://schemas.microsoft.com/office/drawing/2014/main" id="{81C9DE83-C57D-4DB7-8540-454F6852ED3E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6"/>
          <a:stretch>
            <a:fillRect/>
          </a:stretch>
        </p:blipFill>
        <p:spPr>
          <a:xfrm>
            <a:off x="3735119" y="1973655"/>
            <a:ext cx="4721761" cy="26677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3506" y="5840044"/>
            <a:ext cx="3355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>
                <a:latin typeface="Raleway" panose="020B0503030101060003"/>
                <a:hlinkClick r:id="rId7"/>
              </a:rPr>
              <a:t>https://youtu.be/flYc6eU8-yo</a:t>
            </a:r>
            <a:endParaRPr lang="fr-CA" sz="2000" dirty="0">
              <a:latin typeface="Raleway" panose="020B0503030101060003"/>
            </a:endParaRPr>
          </a:p>
          <a:p>
            <a:endParaRPr lang="fr-CA" sz="2000" dirty="0"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10874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>
            <a:extLst>
              <a:ext uri="{FF2B5EF4-FFF2-40B4-BE49-F238E27FC236}">
                <a16:creationId xmlns:a16="http://schemas.microsoft.com/office/drawing/2014/main" id="{4C5B2E21-91D3-6944-8AB3-30B2777BF6A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73128" y="0"/>
            <a:ext cx="5595368" cy="6204030"/>
          </a:xfrm>
          <a:custGeom>
            <a:avLst/>
            <a:gdLst>
              <a:gd name="connsiteX0" fmla="*/ 2678548 w 5595368"/>
              <a:gd name="connsiteY0" fmla="*/ 0 h 6204030"/>
              <a:gd name="connsiteX1" fmla="*/ 27945 w 5595368"/>
              <a:gd name="connsiteY1" fmla="*/ 590309 h 6204030"/>
              <a:gd name="connsiteX2" fmla="*/ 1254862 w 5595368"/>
              <a:gd name="connsiteY2" fmla="*/ 1794076 h 6204030"/>
              <a:gd name="connsiteX3" fmla="*/ 722426 w 5595368"/>
              <a:gd name="connsiteY3" fmla="*/ 3194613 h 6204030"/>
              <a:gd name="connsiteX4" fmla="*/ 3592948 w 5595368"/>
              <a:gd name="connsiteY4" fmla="*/ 4340506 h 6204030"/>
              <a:gd name="connsiteX5" fmla="*/ 5595368 w 5595368"/>
              <a:gd name="connsiteY5" fmla="*/ 6204030 h 620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5368" h="6204030">
                <a:moveTo>
                  <a:pt x="2678548" y="0"/>
                </a:moveTo>
                <a:cubicBezTo>
                  <a:pt x="1471887" y="145648"/>
                  <a:pt x="265226" y="291296"/>
                  <a:pt x="27945" y="590309"/>
                </a:cubicBezTo>
                <a:cubicBezTo>
                  <a:pt x="-209336" y="889322"/>
                  <a:pt x="1139115" y="1360025"/>
                  <a:pt x="1254862" y="1794076"/>
                </a:cubicBezTo>
                <a:cubicBezTo>
                  <a:pt x="1370609" y="2228127"/>
                  <a:pt x="332745" y="2770208"/>
                  <a:pt x="722426" y="3194613"/>
                </a:cubicBezTo>
                <a:cubicBezTo>
                  <a:pt x="1112107" y="3619018"/>
                  <a:pt x="2780791" y="3838937"/>
                  <a:pt x="3592948" y="4340506"/>
                </a:cubicBezTo>
                <a:cubicBezTo>
                  <a:pt x="4405105" y="4842075"/>
                  <a:pt x="5000236" y="5523052"/>
                  <a:pt x="5595368" y="6204030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13</a:t>
            </a:fld>
            <a:endParaRPr lang="en-US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>
                <a:latin typeface="Raleway" panose="020B0503030101060003" pitchFamily="34" charset="77"/>
              </a:rPr>
              <a:t>Presse-citron!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E94EAE-F21F-6B48-8BE3-CF5F6ECDC79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8201" y="1770686"/>
            <a:ext cx="7249868" cy="628910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i="1">
                <a:solidFill>
                  <a:schemeClr val="tx1"/>
                </a:solidFill>
                <a:latin typeface="Raleway" panose="020B0003030101060003" pitchFamily="34" charset="0"/>
              </a:rPr>
              <a:t>Peux-tu me dire ce qu’est une pression sociale?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1AE755-9904-4087-8290-37409FC90FB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38200" y="3356180"/>
            <a:ext cx="7249869" cy="77937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Que se passe-t-il à l’intérieur de toi-même à force de subir ces pressions?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362DBCA-1205-4B12-9A51-C411D83822D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314896" y="4299391"/>
            <a:ext cx="6295447" cy="1550246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i="1" dirty="0">
                <a:latin typeface="Raleway" panose="020B0503030101060003" pitchFamily="34" charset="77"/>
              </a:rPr>
              <a:t>On finit par se les imposer à soi-même, sans même s’en rendre compte!</a:t>
            </a:r>
            <a:endParaRPr lang="fr-CA" sz="2800" b="1" i="1" dirty="0">
              <a:latin typeface="Raleway" panose="020B0503030101060003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E94EAE-F21F-6B48-8BE3-CF5F6ECDC79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38200" y="2570125"/>
            <a:ext cx="7249868" cy="628910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De qui, d’où peut-elle provenir?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450C137-9AD3-5349-BF34-C42709FE9BA0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464688" y="1664724"/>
            <a:ext cx="472003" cy="471600"/>
            <a:chOff x="538191" y="2590420"/>
            <a:chExt cx="1105989" cy="1061216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507C8C9-0123-D246-A285-3863D139786D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ACF1BB5-9A32-7B40-9461-411F0321B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0C21E6A-4027-7741-9742-43335B91AAD9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464688" y="2452544"/>
            <a:ext cx="472003" cy="471600"/>
            <a:chOff x="538191" y="2590420"/>
            <a:chExt cx="1105989" cy="1061216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BFC26EE7-352E-E848-AE38-CD0FA168C2DE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8B48F6EA-AC8B-3542-B28C-0D7FB329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8128D09-6E36-EB4F-9922-5577A78C1FA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464688" y="3274267"/>
            <a:ext cx="472003" cy="471600"/>
            <a:chOff x="538191" y="2590420"/>
            <a:chExt cx="1105989" cy="1061216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2424A655-29E9-C340-8D6F-F7ACE877ED56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BD3D21A3-7A36-3447-9B1E-46A9C7FFB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82F234C0-C0CE-C640-B007-157C35260A3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998771" y="5931765"/>
            <a:ext cx="2233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err="1">
                <a:latin typeface="Raleway" panose="020B0503030101060003" pitchFamily="34" charset="77"/>
              </a:rPr>
              <a:t>Icon</a:t>
            </a:r>
            <a:r>
              <a:rPr lang="fr-FR" sz="800">
                <a:latin typeface="Raleway" panose="020B0503030101060003" pitchFamily="34" charset="77"/>
              </a:rPr>
              <a:t> fait par </a:t>
            </a:r>
            <a:r>
              <a:rPr lang="fr-FR" sz="800" err="1">
                <a:latin typeface="Raleway" panose="020B0503030101060003" pitchFamily="34" charset="77"/>
              </a:rPr>
              <a:t>wanicon</a:t>
            </a:r>
            <a:r>
              <a:rPr lang="fr-FR" sz="800">
                <a:latin typeface="Raleway" panose="020B0503030101060003" pitchFamily="34" charset="77"/>
              </a:rPr>
              <a:t> sur </a:t>
            </a:r>
            <a:r>
              <a:rPr lang="fr-FR" sz="800">
                <a:latin typeface="Raleway" panose="020B0503030101060003" pitchFamily="34" charset="77"/>
                <a:hlinkClick r:id="rId15"/>
              </a:rPr>
              <a:t>www.flaticon.com</a:t>
            </a:r>
            <a:r>
              <a:rPr lang="fr-FR" sz="800">
                <a:latin typeface="Raleway" panose="020B0503030101060003" pitchFamily="34" charset="77"/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49C079-9C01-314E-8995-A4573A4E9C3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00822" y="935204"/>
            <a:ext cx="2644347" cy="264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7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8226E4B-4A34-400E-9A45-43F5C99C72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6718" y="350567"/>
            <a:ext cx="4514850" cy="3200400"/>
          </a:xfrm>
          <a:prstGeom prst="rect">
            <a:avLst/>
          </a:prstGeom>
        </p:spPr>
      </p:pic>
      <p:sp>
        <p:nvSpPr>
          <p:cNvPr id="3" name="Forme libre 2">
            <a:extLst>
              <a:ext uri="{FF2B5EF4-FFF2-40B4-BE49-F238E27FC236}">
                <a16:creationId xmlns:a16="http://schemas.microsoft.com/office/drawing/2014/main" id="{6FD53A5E-F859-F24A-9CA5-A0E9CE9A7E2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96178" y="0"/>
            <a:ext cx="5417270" cy="6180881"/>
          </a:xfrm>
          <a:custGeom>
            <a:avLst/>
            <a:gdLst>
              <a:gd name="connsiteX0" fmla="*/ 3310678 w 5417270"/>
              <a:gd name="connsiteY0" fmla="*/ 0 h 6180881"/>
              <a:gd name="connsiteX1" fmla="*/ 4572318 w 5417270"/>
              <a:gd name="connsiteY1" fmla="*/ 625033 h 6180881"/>
              <a:gd name="connsiteX2" fmla="*/ 318 w 5417270"/>
              <a:gd name="connsiteY2" fmla="*/ 1747777 h 6180881"/>
              <a:gd name="connsiteX3" fmla="*/ 4340825 w 5417270"/>
              <a:gd name="connsiteY3" fmla="*/ 3229337 h 6180881"/>
              <a:gd name="connsiteX4" fmla="*/ 5417270 w 5417270"/>
              <a:gd name="connsiteY4" fmla="*/ 6180881 h 618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270" h="6180881">
                <a:moveTo>
                  <a:pt x="3310678" y="0"/>
                </a:moveTo>
                <a:cubicBezTo>
                  <a:pt x="4217361" y="166868"/>
                  <a:pt x="5124045" y="333737"/>
                  <a:pt x="4572318" y="625033"/>
                </a:cubicBezTo>
                <a:cubicBezTo>
                  <a:pt x="4020591" y="916329"/>
                  <a:pt x="38900" y="1313726"/>
                  <a:pt x="318" y="1747777"/>
                </a:cubicBezTo>
                <a:cubicBezTo>
                  <a:pt x="-38264" y="2181828"/>
                  <a:pt x="3438000" y="2490486"/>
                  <a:pt x="4340825" y="3229337"/>
                </a:cubicBezTo>
                <a:cubicBezTo>
                  <a:pt x="5243650" y="3968188"/>
                  <a:pt x="5330460" y="5074534"/>
                  <a:pt x="5417270" y="618088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14</a:t>
            </a:fld>
            <a:endParaRPr lang="en-US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>
                <a:latin typeface="Raleway" panose="020B0503030101060003" pitchFamily="34" charset="77"/>
              </a:rPr>
              <a:t>Presse-citron!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362DBCA-1205-4B12-9A51-C411D83822D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0433" y="1950767"/>
            <a:ext cx="3898307" cy="2479680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Raleway" panose="020B0503030101060003" pitchFamily="34" charset="77"/>
              </a:rPr>
              <a:t>Face </a:t>
            </a:r>
            <a:r>
              <a:rPr lang="fr-FR" sz="2800" b="1">
                <a:latin typeface="Raleway" panose="020B0503030101060003" pitchFamily="34" charset="77"/>
              </a:rPr>
              <a:t>aux pressions </a:t>
            </a:r>
            <a:r>
              <a:rPr lang="fr-FR" sz="2800" b="1" dirty="0">
                <a:latin typeface="Raleway" panose="020B0503030101060003" pitchFamily="34" charset="77"/>
              </a:rPr>
              <a:t>sociales, on peut céder OU résister! </a:t>
            </a:r>
            <a:endParaRPr lang="fr-CA" sz="2800" b="1" dirty="0">
              <a:latin typeface="Raleway" panose="020B0503030101060003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274A58-D63A-4F68-B32C-2F36AFADD0C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357028" y="1277940"/>
            <a:ext cx="3250344" cy="10681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i="1" dirty="0">
                <a:solidFill>
                  <a:schemeClr val="tx1"/>
                </a:solidFill>
                <a:latin typeface="Raleway" panose="020B0003030101060003" pitchFamily="34" charset="0"/>
              </a:rPr>
              <a:t>Et notre façon de réagir dépend en partie de notre confiance en soi!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83016D5-C4AB-443A-A388-28278171C7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9318"/>
          <a:stretch/>
        </p:blipFill>
        <p:spPr>
          <a:xfrm>
            <a:off x="5206514" y="1940547"/>
            <a:ext cx="2915284" cy="49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93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 15">
            <a:extLst>
              <a:ext uri="{FF2B5EF4-FFF2-40B4-BE49-F238E27FC236}">
                <a16:creationId xmlns:a16="http://schemas.microsoft.com/office/drawing/2014/main" id="{4AC775E5-2098-3548-ACF0-24FA4A7E9F7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35965" y="0"/>
            <a:ext cx="6355068" cy="6169306"/>
          </a:xfrm>
          <a:custGeom>
            <a:avLst/>
            <a:gdLst>
              <a:gd name="connsiteX0" fmla="*/ 5508440 w 6355068"/>
              <a:gd name="connsiteY0" fmla="*/ 0 h 6169306"/>
              <a:gd name="connsiteX1" fmla="*/ 5913554 w 6355068"/>
              <a:gd name="connsiteY1" fmla="*/ 393539 h 6169306"/>
              <a:gd name="connsiteX2" fmla="*/ 103063 w 6355068"/>
              <a:gd name="connsiteY2" fmla="*/ 1296365 h 6169306"/>
              <a:gd name="connsiteX3" fmla="*/ 2117058 w 6355068"/>
              <a:gd name="connsiteY3" fmla="*/ 4213185 h 6169306"/>
              <a:gd name="connsiteX4" fmla="*/ 1098486 w 6355068"/>
              <a:gd name="connsiteY4" fmla="*/ 6169306 h 61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068" h="6169306">
                <a:moveTo>
                  <a:pt x="5508440" y="0"/>
                </a:moveTo>
                <a:cubicBezTo>
                  <a:pt x="6161445" y="88739"/>
                  <a:pt x="6814450" y="177478"/>
                  <a:pt x="5913554" y="393539"/>
                </a:cubicBezTo>
                <a:cubicBezTo>
                  <a:pt x="5012658" y="609600"/>
                  <a:pt x="735812" y="659757"/>
                  <a:pt x="103063" y="1296365"/>
                </a:cubicBezTo>
                <a:cubicBezTo>
                  <a:pt x="-529686" y="1932973"/>
                  <a:pt x="1951154" y="3401028"/>
                  <a:pt x="2117058" y="4213185"/>
                </a:cubicBezTo>
                <a:cubicBezTo>
                  <a:pt x="2282962" y="5025342"/>
                  <a:pt x="1690724" y="5597324"/>
                  <a:pt x="1098486" y="616930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15</a:t>
            </a:fld>
            <a:endParaRPr lang="en-US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Presse-toi pas et affirme-toi!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1ABB8-938E-134D-B290-98E7DE4C4C6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00702" y="1886090"/>
            <a:ext cx="3670426" cy="1341121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>
                <a:solidFill>
                  <a:srgbClr val="2F5CEE"/>
                </a:solidFill>
                <a:latin typeface="Raleway" panose="020B0003030101060003" pitchFamily="34" charset="0"/>
              </a:rPr>
              <a:t>Affirme-toi et prends des décisions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512A08-E574-224A-93DC-5B336833840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997965" y="1881590"/>
            <a:ext cx="6355835" cy="3192776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2F5CEE"/>
                </a:solidFill>
                <a:latin typeface="Raleway" panose="020B0003030101060003" pitchFamily="34" charset="0"/>
              </a:rPr>
              <a:t>Pour t’aider, utilise la pause PRESSE-TOI PAS!</a:t>
            </a:r>
          </a:p>
          <a:p>
            <a:pPr algn="ctr"/>
            <a:endParaRPr lang="fr-CA" sz="20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marL="342900" indent="-342900">
              <a:buFontTx/>
              <a:buChar char="-"/>
            </a:pPr>
            <a:r>
              <a:rPr lang="fr-CA" sz="2000" dirty="0">
                <a:solidFill>
                  <a:schemeClr val="tx1"/>
                </a:solidFill>
                <a:latin typeface="Raleway" panose="020B0003030101060003" pitchFamily="34" charset="0"/>
              </a:rPr>
              <a:t>Arrête-toi</a:t>
            </a:r>
          </a:p>
          <a:p>
            <a:pPr marL="342900" indent="-342900">
              <a:buFontTx/>
              <a:buChar char="-"/>
            </a:pPr>
            <a:r>
              <a:rPr lang="fr-CA" sz="2000" dirty="0">
                <a:solidFill>
                  <a:schemeClr val="tx1"/>
                </a:solidFill>
                <a:latin typeface="Raleway" panose="020B0003030101060003" pitchFamily="34" charset="0"/>
              </a:rPr>
              <a:t>Ferme les yeux</a:t>
            </a:r>
          </a:p>
          <a:p>
            <a:pPr marL="342900" indent="-342900">
              <a:buFontTx/>
              <a:buChar char="-"/>
            </a:pPr>
            <a:r>
              <a:rPr lang="fr-CA" sz="2000" dirty="0">
                <a:solidFill>
                  <a:schemeClr val="tx1"/>
                </a:solidFill>
                <a:latin typeface="Raleway" panose="020B0003030101060003" pitchFamily="34" charset="0"/>
              </a:rPr>
              <a:t>Prends trois (3) respirations</a:t>
            </a:r>
          </a:p>
          <a:p>
            <a:pPr marL="342900" indent="-342900">
              <a:buFontTx/>
              <a:buChar char="-"/>
            </a:pPr>
            <a:r>
              <a:rPr lang="fr-CA" sz="2000" dirty="0">
                <a:solidFill>
                  <a:schemeClr val="tx1"/>
                </a:solidFill>
                <a:latin typeface="Raleway" panose="020B0003030101060003" pitchFamily="34" charset="0"/>
              </a:rPr>
              <a:t>Demande-toi : </a:t>
            </a:r>
          </a:p>
          <a:p>
            <a:pPr algn="r"/>
            <a:r>
              <a:rPr lang="fr-CA" sz="2000" b="1" i="1" dirty="0">
                <a:solidFill>
                  <a:schemeClr val="tx1"/>
                </a:solidFill>
                <a:latin typeface="Raleway" panose="020B0003030101060003" pitchFamily="34" charset="0"/>
              </a:rPr>
              <a:t>Qu’est-ce que tu ressens? </a:t>
            </a:r>
          </a:p>
          <a:p>
            <a:pPr algn="r"/>
            <a:r>
              <a:rPr lang="fr-CA" sz="2000" b="1" i="1" dirty="0">
                <a:solidFill>
                  <a:schemeClr val="tx1"/>
                </a:solidFill>
                <a:latin typeface="Raleway" panose="020B0003030101060003" pitchFamily="34" charset="0"/>
              </a:rPr>
              <a:t>À quoi tu penses?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2C627EF-357A-8841-A370-1049BB497ED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894576" y="5923925"/>
            <a:ext cx="22974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err="1">
                <a:latin typeface="Raleway" panose="020B0503030101060003" pitchFamily="34" charset="77"/>
              </a:rPr>
              <a:t>Icon</a:t>
            </a:r>
            <a:r>
              <a:rPr lang="fr-FR" sz="800">
                <a:latin typeface="Raleway" panose="020B0503030101060003" pitchFamily="34" charset="77"/>
              </a:rPr>
              <a:t> fait par </a:t>
            </a:r>
            <a:r>
              <a:rPr lang="fr-FR" sz="800" err="1">
                <a:latin typeface="Raleway" panose="020B0503030101060003" pitchFamily="34" charset="77"/>
              </a:rPr>
              <a:t>Nhor</a:t>
            </a:r>
            <a:r>
              <a:rPr lang="fr-FR" sz="800">
                <a:latin typeface="Raleway" panose="020B0503030101060003" pitchFamily="34" charset="77"/>
              </a:rPr>
              <a:t> </a:t>
            </a:r>
            <a:r>
              <a:rPr lang="fr-FR" sz="800" err="1">
                <a:latin typeface="Raleway" panose="020B0503030101060003" pitchFamily="34" charset="77"/>
              </a:rPr>
              <a:t>Phai</a:t>
            </a:r>
            <a:r>
              <a:rPr lang="fr-FR" sz="800">
                <a:latin typeface="Raleway" panose="020B0503030101060003" pitchFamily="34" charset="77"/>
              </a:rPr>
              <a:t> sur </a:t>
            </a:r>
            <a:r>
              <a:rPr lang="fr-FR" sz="800">
                <a:latin typeface="Raleway" panose="020B0503030101060003" pitchFamily="34" charset="77"/>
                <a:hlinkClick r:id="rId9"/>
              </a:rPr>
              <a:t>www.flaticon.com</a:t>
            </a:r>
            <a:r>
              <a:rPr lang="fr-FR" sz="800">
                <a:latin typeface="Raleway" panose="020B0503030101060003" pitchFamily="34" charset="77"/>
              </a:rPr>
              <a:t> </a:t>
            </a:r>
          </a:p>
        </p:txBody>
      </p:sp>
      <p:pic>
        <p:nvPicPr>
          <p:cNvPr id="2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B10A7D8-9E29-4A67-804C-4AC8F9DFC4A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07622" y="3603570"/>
            <a:ext cx="2255518" cy="231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38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C2A836FD-4DF9-3549-8F69-74671D7CDF7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32162" y="0"/>
            <a:ext cx="3483980" cy="6197600"/>
          </a:xfrm>
          <a:custGeom>
            <a:avLst/>
            <a:gdLst>
              <a:gd name="connsiteX0" fmla="*/ 4492150 w 4805893"/>
              <a:gd name="connsiteY0" fmla="*/ 0 h 6197600"/>
              <a:gd name="connsiteX1" fmla="*/ 2460150 w 4805893"/>
              <a:gd name="connsiteY1" fmla="*/ 482600 h 6197600"/>
              <a:gd name="connsiteX2" fmla="*/ 4784250 w 4805893"/>
              <a:gd name="connsiteY2" fmla="*/ 1943100 h 6197600"/>
              <a:gd name="connsiteX3" fmla="*/ 771050 w 4805893"/>
              <a:gd name="connsiteY3" fmla="*/ 3403600 h 6197600"/>
              <a:gd name="connsiteX4" fmla="*/ 174150 w 4805893"/>
              <a:gd name="connsiteY4" fmla="*/ 4330700 h 6197600"/>
              <a:gd name="connsiteX5" fmla="*/ 2904650 w 4805893"/>
              <a:gd name="connsiteY5" fmla="*/ 6197600 h 61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5893" h="6197600">
                <a:moveTo>
                  <a:pt x="4492150" y="0"/>
                </a:moveTo>
                <a:cubicBezTo>
                  <a:pt x="3451808" y="79375"/>
                  <a:pt x="2411467" y="158750"/>
                  <a:pt x="2460150" y="482600"/>
                </a:cubicBezTo>
                <a:cubicBezTo>
                  <a:pt x="2508833" y="806450"/>
                  <a:pt x="5065767" y="1456267"/>
                  <a:pt x="4784250" y="1943100"/>
                </a:cubicBezTo>
                <a:cubicBezTo>
                  <a:pt x="4502733" y="2429933"/>
                  <a:pt x="1539400" y="3005667"/>
                  <a:pt x="771050" y="3403600"/>
                </a:cubicBezTo>
                <a:cubicBezTo>
                  <a:pt x="2700" y="3801533"/>
                  <a:pt x="-181450" y="3865033"/>
                  <a:pt x="174150" y="4330700"/>
                </a:cubicBezTo>
                <a:cubicBezTo>
                  <a:pt x="529750" y="4796367"/>
                  <a:pt x="1717200" y="5496983"/>
                  <a:pt x="2904650" y="6197600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16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1ABB8-938E-134D-B290-98E7DE4C4C6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27675" y="1943735"/>
            <a:ext cx="4125234" cy="116374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>
                <a:solidFill>
                  <a:srgbClr val="2F5CEE"/>
                </a:solidFill>
                <a:latin typeface="Raleway" panose="020B0003030101060003" pitchFamily="34" charset="0"/>
              </a:rPr>
              <a:t>À chaque pause…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512A08-E574-224A-93DC-5B336833840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44462" y="3605189"/>
            <a:ext cx="6818663" cy="1671582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/>
            <a:r>
              <a:rPr lang="fr-CA" sz="2400" i="1">
                <a:solidFill>
                  <a:schemeClr val="tx1"/>
                </a:solidFill>
                <a:latin typeface="Raleway" panose="020B0003030101060003" pitchFamily="34" charset="0"/>
              </a:rPr>
              <a:t>Quelles sont tes émotions et sensations? </a:t>
            </a:r>
          </a:p>
          <a:p>
            <a:pPr marL="361950"/>
            <a:r>
              <a:rPr lang="fr-CA" sz="2400" i="1">
                <a:solidFill>
                  <a:schemeClr val="tx1"/>
                </a:solidFill>
                <a:latin typeface="Raleway" panose="020B0003030101060003" pitchFamily="34" charset="0"/>
              </a:rPr>
              <a:t>Qu’est-ce que tu choisis de faire avec cette situation?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B6B97EA-445C-764F-9F0C-71B8332FDBC9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708460" y="3411473"/>
            <a:ext cx="472003" cy="471600"/>
            <a:chOff x="538191" y="2590420"/>
            <a:chExt cx="1105989" cy="1061216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814B1A2-8D8A-EA47-9D80-EF3DD04DBEAE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E92EAA5F-A6D3-FB45-A4FA-E36E2B1D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6420FA40-CBB7-4C8C-B2CB-58C5D1CF38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2807" y="1866900"/>
            <a:ext cx="1557966" cy="4330700"/>
          </a:xfrm>
          <a:prstGeom prst="rect">
            <a:avLst/>
          </a:prstGeom>
        </p:spPr>
      </p:pic>
      <p:sp>
        <p:nvSpPr>
          <p:cNvPr id="14" name="Titre 5">
            <a:extLst>
              <a:ext uri="{FF2B5EF4-FFF2-40B4-BE49-F238E27FC236}">
                <a16:creationId xmlns:a16="http://schemas.microsoft.com/office/drawing/2014/main" id="{8BA7D30A-C010-4831-9D1D-BA6C7678ABEA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Presse-toi pas et affirme-toi! </a:t>
            </a:r>
          </a:p>
        </p:txBody>
      </p:sp>
    </p:spTree>
    <p:extLst>
      <p:ext uri="{BB962C8B-B14F-4D97-AF65-F5344CB8AC3E}">
        <p14:creationId xmlns:p14="http://schemas.microsoft.com/office/powerpoint/2010/main" val="4204678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17</a:t>
            </a:fld>
            <a:endParaRPr lang="en-US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17320" y="373708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Stratégies pour résister et s’affirmer!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8F966D-ACE7-4A70-9E36-540349F8034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39722" y="2168192"/>
            <a:ext cx="7772400" cy="103410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i="1">
                <a:solidFill>
                  <a:schemeClr val="tx1"/>
                </a:solidFill>
                <a:latin typeface="Raleway" panose="020B0003030101060003" pitchFamily="34" charset="0"/>
              </a:rPr>
              <a:t>Quelles sont les pressions que les jeunes vivent aujourd’hui?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E9A77E-F7BC-46E2-94D3-5B4325B969B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39722" y="3527757"/>
            <a:ext cx="7772400" cy="103410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Selon toi, quelles sont les stratégies pour t’affirmer devant les pressions sociales? Que fais-tu? 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C966399-99E3-964F-8EC8-822CC50FA94B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957822" y="2055813"/>
            <a:ext cx="472003" cy="471600"/>
            <a:chOff x="538191" y="2590420"/>
            <a:chExt cx="1105989" cy="1061216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152CAAC6-AF7B-6345-A174-1B69EFF9115A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10EB238-91D6-7D4B-978E-BDDCBCF5F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B6CDF67-E0A8-AA4C-BD7D-93400DAF9BEA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957822" y="3391222"/>
            <a:ext cx="472003" cy="471600"/>
            <a:chOff x="538191" y="2590420"/>
            <a:chExt cx="1105989" cy="1061216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2A876B17-E736-DA44-B9F8-B9E9D022115A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FFF6F775-F73E-234B-8F99-66F59552C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A95B70EA-7720-4F60-87EB-6E108072355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3" y="732493"/>
            <a:ext cx="590826" cy="5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51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18</a:t>
            </a:fld>
            <a:endParaRPr lang="en-US"/>
          </a:p>
        </p:txBody>
      </p:sp>
      <p:sp>
        <p:nvSpPr>
          <p:cNvPr id="12" name="Rectangle à coins arrondis 3">
            <a:extLst>
              <a:ext uri="{FF2B5EF4-FFF2-40B4-BE49-F238E27FC236}">
                <a16:creationId xmlns:a16="http://schemas.microsoft.com/office/drawing/2014/main" id="{FDBFC419-DCD7-4CB4-8305-434C74FC6F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47927" y="1567893"/>
            <a:ext cx="10515599" cy="4357893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b="1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3200" b="1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3AB21D9-D8D7-4E96-8B34-9DB354C958F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390454" y="1828807"/>
            <a:ext cx="9630543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solidFill>
                  <a:schemeClr val="bg1"/>
                </a:solidFill>
                <a:latin typeface="Raleway" panose="020B0003030101060003" pitchFamily="34" charset="0"/>
              </a:rPr>
              <a:t>Respecter tes besoins, tes droits, tes pensées et tes sentiments (et remettre en question les idées reçues, ne pas tout avaler)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solidFill>
                  <a:schemeClr val="bg1"/>
                </a:solidFill>
                <a:latin typeface="Raleway" panose="020B0003030101060003" pitchFamily="34" charset="0"/>
              </a:rPr>
              <a:t>T’affirmer, communiquer clairement et honnêtement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solidFill>
                  <a:schemeClr val="bg1"/>
                </a:solidFill>
                <a:latin typeface="Raleway" panose="020B0003030101060003" pitchFamily="34" charset="0"/>
              </a:rPr>
              <a:t>Clarifier les attentes de l’autre et tes attentes personnelles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solidFill>
                  <a:schemeClr val="bg1"/>
                </a:solidFill>
                <a:latin typeface="Raleway" panose="020B0003030101060003" pitchFamily="34" charset="0"/>
              </a:rPr>
              <a:t>Voir s’il y a un point commun entre tes idées et les idées de l’autre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solidFill>
                  <a:schemeClr val="bg1"/>
                </a:solidFill>
                <a:latin typeface="Raleway" panose="020B0003030101060003" pitchFamily="34" charset="0"/>
              </a:rPr>
              <a:t>Faire une proposition, trouver un compromis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solidFill>
                  <a:schemeClr val="bg1"/>
                </a:solidFill>
                <a:latin typeface="Raleway" panose="020B0003030101060003" pitchFamily="34" charset="0"/>
              </a:rPr>
              <a:t>Affronter la peur de déplaire, t’assumer et te faire confiance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solidFill>
                  <a:schemeClr val="bg1"/>
                </a:solidFill>
                <a:latin typeface="Raleway" panose="020B0003030101060003" pitchFamily="34" charset="0"/>
              </a:rPr>
              <a:t>Utiliser l’humour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solidFill>
                  <a:schemeClr val="bg1"/>
                </a:solidFill>
                <a:latin typeface="Raleway" panose="020B0003030101060003" pitchFamily="34" charset="0"/>
              </a:rPr>
              <a:t>Poser des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solidFill>
                  <a:schemeClr val="bg1"/>
                </a:solidFill>
                <a:latin typeface="Raleway" panose="020B0003030101060003" pitchFamily="34" charset="0"/>
              </a:rPr>
              <a:t>Dire non ou, dans l’incertitude, dire que tu prendras le temps d’y penser</a:t>
            </a:r>
            <a:endParaRPr lang="fr-CA" sz="23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0" name="Titre 5">
            <a:extLst>
              <a:ext uri="{FF2B5EF4-FFF2-40B4-BE49-F238E27FC236}">
                <a16:creationId xmlns:a16="http://schemas.microsoft.com/office/drawing/2014/main" id="{707958A9-7FE4-4531-8D25-9E9919111DD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05397" y="2734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Stratégies pour résister et s’affirmer!</a:t>
            </a:r>
          </a:p>
        </p:txBody>
      </p:sp>
    </p:spTree>
    <p:extLst>
      <p:ext uri="{BB962C8B-B14F-4D97-AF65-F5344CB8AC3E}">
        <p14:creationId xmlns:p14="http://schemas.microsoft.com/office/powerpoint/2010/main" val="3433975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3780064" y="0"/>
            <a:ext cx="2775858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>
                <a:latin typeface="Raleway" panose="020B0503030101060003" pitchFamily="34" charset="77"/>
              </a:rPr>
              <a:t>Nadège et les pressions sociales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452643-D44A-46ED-A6CC-66C35A3D721F}"/>
              </a:ext>
            </a:extLst>
          </p:cNvPr>
          <p:cNvSpPr txBox="1"/>
          <p:nvPr/>
        </p:nvSpPr>
        <p:spPr>
          <a:xfrm>
            <a:off x="2223936" y="5316824"/>
            <a:ext cx="1077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 presse pas! Je ne suis pas un citron… – Partie 2</a:t>
            </a:r>
          </a:p>
        </p:txBody>
      </p:sp>
      <p:pic>
        <p:nvPicPr>
          <p:cNvPr id="2" name="Média en ligne 1" title="Atelier 5 - Ne presse pas! Je ne suis pas un citron… - Partie 2">
            <a:hlinkClick r:id="" action="ppaction://media"/>
            <a:extLst>
              <a:ext uri="{FF2B5EF4-FFF2-40B4-BE49-F238E27FC236}">
                <a16:creationId xmlns:a16="http://schemas.microsoft.com/office/drawing/2014/main" id="{7B5DC365-7594-4E3B-B2E7-F87A4254EC8D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6"/>
          <a:stretch>
            <a:fillRect/>
          </a:stretch>
        </p:blipFill>
        <p:spPr>
          <a:xfrm>
            <a:off x="3845220" y="1914060"/>
            <a:ext cx="5108775" cy="2886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6114" y="5847916"/>
            <a:ext cx="3735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>
                <a:latin typeface="Raleway" panose="020B0503030101060003"/>
                <a:hlinkClick r:id="rId7"/>
              </a:rPr>
              <a:t>https://youtu.be/NnKc3VgWA0w</a:t>
            </a:r>
            <a:endParaRPr lang="fr-CA" sz="2000" dirty="0">
              <a:latin typeface="Raleway" panose="020B0503030101060003"/>
            </a:endParaRPr>
          </a:p>
          <a:p>
            <a:endParaRPr lang="fr-CA" sz="2000" dirty="0"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104290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429000"/>
            <a:ext cx="9144000" cy="1370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>
                <a:latin typeface="Raleway" panose="020B0003030101060003" pitchFamily="34" charset="0"/>
              </a:rPr>
              <a:t>Ne </a:t>
            </a:r>
            <a:r>
              <a:rPr lang="en-US" b="1" cap="all" err="1">
                <a:latin typeface="Raleway" panose="020B0003030101060003" pitchFamily="34" charset="0"/>
              </a:rPr>
              <a:t>Presse</a:t>
            </a:r>
            <a:r>
              <a:rPr lang="en-US" b="1" cap="all">
                <a:latin typeface="Raleway" panose="020B0003030101060003" pitchFamily="34" charset="0"/>
              </a:rPr>
              <a:t> Pas! Je ne </a:t>
            </a:r>
            <a:r>
              <a:rPr lang="en-US" b="1" cap="all" err="1">
                <a:latin typeface="Raleway" panose="020B0003030101060003" pitchFamily="34" charset="0"/>
              </a:rPr>
              <a:t>suis</a:t>
            </a:r>
            <a:r>
              <a:rPr lang="en-US" b="1" cap="all">
                <a:latin typeface="Raleway" panose="020B0003030101060003" pitchFamily="34" charset="0"/>
              </a:rPr>
              <a:t> pas un citron…</a:t>
            </a:r>
          </a:p>
        </p:txBody>
      </p:sp>
      <p:sp>
        <p:nvSpPr>
          <p:cNvPr id="7" name="Subtitle 10">
            <a:extLst>
              <a:ext uri="{FF2B5EF4-FFF2-40B4-BE49-F238E27FC236}">
                <a16:creationId xmlns:a16="http://schemas.microsoft.com/office/drawing/2014/main" id="{A4C2CCB0-478F-3D42-A9BE-BCE13B8397A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524000" y="4978634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23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6">
            <a:extLst>
              <a:ext uri="{FF2B5EF4-FFF2-40B4-BE49-F238E27FC236}">
                <a16:creationId xmlns:a16="http://schemas.microsoft.com/office/drawing/2014/main" id="{ED9CF859-9AA6-4CA4-8CD6-26935BB1551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23805" y="0"/>
            <a:ext cx="2577703" cy="5467404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C3131F-8674-884B-A69A-FA44DF50304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Défi HORS-PISTE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6267653" y="2689473"/>
            <a:ext cx="5181600" cy="938688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rgbClr val="2F5CEE"/>
                </a:solidFill>
                <a:latin typeface="Raleway" panose="020B0003030101060003" pitchFamily="34" charset="0"/>
              </a:rPr>
              <a:t>Essaie de t’affirmer davantage dans cette situation.</a:t>
            </a: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914400" y="1409148"/>
            <a:ext cx="5181600" cy="3499338"/>
          </a:xfrm>
          <a:prstGeom prst="rect">
            <a:avLst/>
          </a:prstGeom>
          <a:solidFill>
            <a:schemeClr val="bg1"/>
          </a:solidFill>
          <a:ln w="28575"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86C4A7"/>
                </a:solidFill>
                <a:latin typeface="Raleway" panose="020B0003030101060003" pitchFamily="34" charset="0"/>
              </a:rPr>
              <a:t>Identifie une situation où tu vis une forme de pression :</a:t>
            </a:r>
          </a:p>
          <a:p>
            <a:pPr marL="9906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rgbClr val="86C4A7"/>
                </a:solidFill>
                <a:latin typeface="Raleway" panose="020B0003030101060003" pitchFamily="34" charset="0"/>
              </a:rPr>
              <a:t>avec tes amies ou tes amis,</a:t>
            </a:r>
          </a:p>
          <a:p>
            <a:pPr marL="9906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rgbClr val="86C4A7"/>
                </a:solidFill>
                <a:latin typeface="Raleway" panose="020B0003030101060003" pitchFamily="34" charset="0"/>
              </a:rPr>
              <a:t>dans la classe </a:t>
            </a:r>
          </a:p>
          <a:p>
            <a:pPr marL="9906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rgbClr val="86C4A7"/>
                </a:solidFill>
                <a:latin typeface="Raleway" panose="020B0003030101060003" pitchFamily="34" charset="0"/>
              </a:rPr>
              <a:t>sur l’heure du dîner</a:t>
            </a:r>
          </a:p>
          <a:p>
            <a:pPr marL="9906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rgbClr val="86C4A7"/>
                </a:solidFill>
                <a:latin typeface="Raleway" panose="020B0003030101060003" pitchFamily="34" charset="0"/>
              </a:rPr>
              <a:t>dans une activité ou un sport,</a:t>
            </a:r>
          </a:p>
          <a:p>
            <a:pPr marL="9906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rgbClr val="86C4A7"/>
                </a:solidFill>
                <a:latin typeface="Raleway" panose="020B0003030101060003" pitchFamily="34" charset="0"/>
              </a:rPr>
              <a:t>dans ta famille,</a:t>
            </a:r>
          </a:p>
          <a:p>
            <a:pPr marL="9906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rgbClr val="86C4A7"/>
                </a:solidFill>
                <a:latin typeface="Raleway" panose="020B0003030101060003" pitchFamily="34" charset="0"/>
              </a:rPr>
              <a:t>etc.</a:t>
            </a:r>
            <a:endParaRPr lang="fr-CA" sz="2000" dirty="0">
              <a:solidFill>
                <a:srgbClr val="86C4A7"/>
              </a:solidFill>
              <a:latin typeface="Raleway" panose="020B0003030101060003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6267653" y="3776472"/>
            <a:ext cx="5181600" cy="830467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>
                <a:solidFill>
                  <a:srgbClr val="2F5CEE"/>
                </a:solidFill>
                <a:latin typeface="Raleway" panose="020B0003030101060003" pitchFamily="34" charset="0"/>
              </a:rPr>
              <a:t>Pratique une des stratégies apprises.</a:t>
            </a: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15" y="5128471"/>
            <a:ext cx="602240" cy="6882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ACB618-E081-47F3-9F85-10E6D39DCDF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267653" y="1646934"/>
            <a:ext cx="5181600" cy="938688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rgbClr val="2F5CEE"/>
                </a:solidFill>
                <a:latin typeface="Raleway" panose="020B0003030101060003" pitchFamily="34" charset="0"/>
              </a:rPr>
              <a:t>Observe à l’intérieur de toi ce que cette pression te fait vivre. </a:t>
            </a:r>
          </a:p>
        </p:txBody>
      </p:sp>
    </p:spTree>
    <p:extLst>
      <p:ext uri="{BB962C8B-B14F-4D97-AF65-F5344CB8AC3E}">
        <p14:creationId xmlns:p14="http://schemas.microsoft.com/office/powerpoint/2010/main" val="2742887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>
            <p:custDataLst>
              <p:tags r:id="rId1"/>
            </p:custDataLst>
          </p:nvPr>
        </p:nvSpPr>
        <p:spPr>
          <a:xfrm>
            <a:off x="4538748" y="8313"/>
            <a:ext cx="4589683" cy="5478087"/>
          </a:xfrm>
          <a:custGeom>
            <a:avLst/>
            <a:gdLst>
              <a:gd name="connsiteX0" fmla="*/ 3678416 w 5832470"/>
              <a:gd name="connsiteY0" fmla="*/ 0 h 5702531"/>
              <a:gd name="connsiteX1" fmla="*/ 3977674 w 5832470"/>
              <a:gd name="connsiteY1" fmla="*/ 623454 h 5702531"/>
              <a:gd name="connsiteX2" fmla="*/ 602707 w 5832470"/>
              <a:gd name="connsiteY2" fmla="*/ 1803862 h 5702531"/>
              <a:gd name="connsiteX3" fmla="*/ 361638 w 5832470"/>
              <a:gd name="connsiteY3" fmla="*/ 3025832 h 5702531"/>
              <a:gd name="connsiteX4" fmla="*/ 4393311 w 5832470"/>
              <a:gd name="connsiteY4" fmla="*/ 3690851 h 5702531"/>
              <a:gd name="connsiteX5" fmla="*/ 5731660 w 5832470"/>
              <a:gd name="connsiteY5" fmla="*/ 5062451 h 5702531"/>
              <a:gd name="connsiteX6" fmla="*/ 2015871 w 5832470"/>
              <a:gd name="connsiteY6" fmla="*/ 5702531 h 57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470" h="5702531">
                <a:moveTo>
                  <a:pt x="3678416" y="0"/>
                </a:moveTo>
                <a:cubicBezTo>
                  <a:pt x="4084354" y="161405"/>
                  <a:pt x="4490292" y="322810"/>
                  <a:pt x="3977674" y="623454"/>
                </a:cubicBezTo>
                <a:cubicBezTo>
                  <a:pt x="3465056" y="924098"/>
                  <a:pt x="1205380" y="1403466"/>
                  <a:pt x="602707" y="1803862"/>
                </a:cubicBezTo>
                <a:cubicBezTo>
                  <a:pt x="34" y="2204258"/>
                  <a:pt x="-270129" y="2711334"/>
                  <a:pt x="361638" y="3025832"/>
                </a:cubicBezTo>
                <a:cubicBezTo>
                  <a:pt x="993405" y="3340330"/>
                  <a:pt x="3498307" y="3351415"/>
                  <a:pt x="4393311" y="3690851"/>
                </a:cubicBezTo>
                <a:cubicBezTo>
                  <a:pt x="5288315" y="4030288"/>
                  <a:pt x="6127900" y="4727171"/>
                  <a:pt x="5731660" y="5062451"/>
                </a:cubicBezTo>
                <a:cubicBezTo>
                  <a:pt x="5335420" y="5397731"/>
                  <a:pt x="3675645" y="5550131"/>
                  <a:pt x="2015871" y="570253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55234"/>
            <a:ext cx="5181600" cy="278294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Rends-toi sur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8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8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172202" y="2155234"/>
            <a:ext cx="5181600" cy="278294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Suis-nous sur Instagram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@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horspiste_explo</a:t>
            </a: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37" y="5154938"/>
            <a:ext cx="602240" cy="688274"/>
          </a:xfrm>
          <a:prstGeom prst="rect">
            <a:avLst/>
          </a:prstGeom>
        </p:spPr>
      </p:pic>
      <p:sp>
        <p:nvSpPr>
          <p:cNvPr id="10" name="Titre 5">
            <a:extLst>
              <a:ext uri="{FF2B5EF4-FFF2-40B4-BE49-F238E27FC236}">
                <a16:creationId xmlns:a16="http://schemas.microsoft.com/office/drawing/2014/main" id="{1E0637E3-BAA6-A34D-9025-6A795D054852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Pour plus de contenu…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0A9372-0492-4EBC-BCF4-1443EA70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6" y="3052895"/>
            <a:ext cx="1805078" cy="180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B36F144-D8EB-4F8C-9DD6-2C4CE2C856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97" t="9145" r="10254" b="9477"/>
          <a:stretch/>
        </p:blipFill>
        <p:spPr>
          <a:xfrm>
            <a:off x="1080721" y="3205048"/>
            <a:ext cx="2895533" cy="14174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873C40E-04D4-46A9-9CAC-8426AC82FA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7962" y="3429000"/>
            <a:ext cx="1230604" cy="12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7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89583" y="436774"/>
            <a:ext cx="10515600" cy="1325563"/>
          </a:xfrm>
        </p:spPr>
        <p:txBody>
          <a:bodyPr>
            <a:normAutofit/>
          </a:bodyPr>
          <a:lstStyle/>
          <a:p>
            <a:r>
              <a:rPr lang="fr-CA" b="1">
                <a:latin typeface="Raleway" panose="020B0003030101060003" pitchFamily="34" charset="0"/>
              </a:rPr>
              <a:t>À la fin de l’atelier, tu seras en </a:t>
            </a:r>
            <a:br>
              <a:rPr lang="fr-CA" b="1">
                <a:latin typeface="Raleway" panose="020B0003030101060003" pitchFamily="34" charset="0"/>
              </a:rPr>
            </a:br>
            <a:r>
              <a:rPr lang="fr-CA" b="1">
                <a:latin typeface="Raleway" panose="020B0003030101060003" pitchFamily="34" charset="0"/>
              </a:rPr>
              <a:t>mesure…</a:t>
            </a:r>
          </a:p>
        </p:txBody>
      </p:sp>
      <p:grpSp>
        <p:nvGrpSpPr>
          <p:cNvPr id="6" name="Groupe 5"/>
          <p:cNvGrpSpPr/>
          <p:nvPr>
            <p:custDataLst>
              <p:tags r:id="rId3"/>
            </p:custDataLst>
          </p:nvPr>
        </p:nvGrpSpPr>
        <p:grpSpPr>
          <a:xfrm>
            <a:off x="733141" y="2034386"/>
            <a:ext cx="7465684" cy="1155734"/>
            <a:chOff x="925363" y="1546829"/>
            <a:chExt cx="7465684" cy="1155734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Ellipse 7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63" y="1546829"/>
              <a:ext cx="1155734" cy="115573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855433" y="1651670"/>
              <a:ext cx="65356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875"/>
              <a:r>
                <a:rPr lang="fr-FR" sz="2800" dirty="0">
                  <a:latin typeface="Raleway" panose="020B0003030101060003" pitchFamily="34" charset="0"/>
                </a:rPr>
                <a:t>de comprendre ce que sont les pressions sociales</a:t>
              </a:r>
            </a:p>
          </p:txBody>
        </p:sp>
      </p:grpSp>
      <p:grpSp>
        <p:nvGrpSpPr>
          <p:cNvPr id="11" name="Groupe 10"/>
          <p:cNvGrpSpPr/>
          <p:nvPr>
            <p:custDataLst>
              <p:tags r:id="rId4"/>
            </p:custDataLst>
          </p:nvPr>
        </p:nvGrpSpPr>
        <p:grpSpPr>
          <a:xfrm>
            <a:off x="1587370" y="3190120"/>
            <a:ext cx="8167682" cy="1155734"/>
            <a:chOff x="925363" y="1546829"/>
            <a:chExt cx="7465684" cy="1155734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63" y="1546829"/>
              <a:ext cx="1155734" cy="1155734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784799" y="1651364"/>
              <a:ext cx="6606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7188"/>
              <a:r>
                <a:rPr lang="fr-FR" sz="2800" dirty="0">
                  <a:latin typeface="Raleway" panose="020B0003030101060003" pitchFamily="34" charset="0"/>
                </a:rPr>
                <a:t>de comprendre l’influence des pressions sociales sur toi</a:t>
              </a:r>
            </a:p>
          </p:txBody>
        </p:sp>
      </p:grpSp>
      <p:grpSp>
        <p:nvGrpSpPr>
          <p:cNvPr id="16" name="Groupe 15"/>
          <p:cNvGrpSpPr/>
          <p:nvPr>
            <p:custDataLst>
              <p:tags r:id="rId5"/>
            </p:custDataLst>
          </p:nvPr>
        </p:nvGrpSpPr>
        <p:grpSpPr>
          <a:xfrm>
            <a:off x="2513559" y="4345854"/>
            <a:ext cx="7241493" cy="1155734"/>
            <a:chOff x="925363" y="1546829"/>
            <a:chExt cx="7241493" cy="1155734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63" y="1546829"/>
              <a:ext cx="1155734" cy="1155734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777922" y="1649847"/>
              <a:ext cx="63889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7188"/>
              <a:r>
                <a:rPr lang="fr-FR" sz="2800">
                  <a:latin typeface="Raleway" panose="020B0003030101060003" pitchFamily="34" charset="0"/>
                </a:rPr>
                <a:t>d’expérimenter différentes stratégies pour t’affirmer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467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4</a:t>
            </a:fld>
            <a:endParaRPr lang="en-US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>
                <a:latin typeface="Raleway" panose="020B0503030101060003" pitchFamily="34" charset="77"/>
              </a:rPr>
              <a:t>  </a:t>
            </a:r>
            <a:r>
              <a:rPr lang="fr-CA" b="1" dirty="0">
                <a:latin typeface="Raleway" panose="020B0503030101060003" pitchFamily="34" charset="77"/>
              </a:rPr>
              <a:t>Le bal des opinions!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E94EAE-F21F-6B48-8BE3-CF5F6ECDC79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97131" y="1531662"/>
            <a:ext cx="9197738" cy="4286042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CA" sz="2400" dirty="0">
                <a:solidFill>
                  <a:schemeClr val="tx1"/>
                </a:solidFill>
                <a:latin typeface="Raleway"/>
              </a:rPr>
              <a:t>Demain a lieu le traditionnel bal masqué annuel à l’école! Ton amie, plutôt extravertie, adore attirer l’attention sur elle. Elle te demande ton avis sur ce qu’elle devrait porter. Voici ce que tu lui proposes … </a:t>
            </a:r>
            <a:endParaRPr lang="fr-FR" sz="2400" dirty="0">
              <a:solidFill>
                <a:schemeClr val="tx1"/>
              </a:solidFill>
              <a:latin typeface="Raleway"/>
            </a:endParaRPr>
          </a:p>
          <a:p>
            <a:pPr algn="r"/>
            <a:r>
              <a:rPr lang="fr-FR" sz="2400" b="1" i="1" dirty="0">
                <a:solidFill>
                  <a:schemeClr val="tx1"/>
                </a:solidFill>
                <a:latin typeface="Raleway"/>
              </a:rPr>
              <a:t>Tu lui proposes de porter ceci...</a:t>
            </a:r>
            <a:r>
              <a:rPr lang="fr-FR" sz="2400" i="1" dirty="0">
                <a:solidFill>
                  <a:schemeClr val="tx1"/>
                </a:solidFill>
                <a:latin typeface="Raleway"/>
              </a:rPr>
              <a:t> </a:t>
            </a:r>
            <a:endParaRPr lang="fr-CA" dirty="0">
              <a:solidFill>
                <a:schemeClr val="tx1"/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2641549-0997-2F4A-B38F-5DB1B2D9A08C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161842" y="5130294"/>
            <a:ext cx="472003" cy="471600"/>
            <a:chOff x="538191" y="2590420"/>
            <a:chExt cx="1105989" cy="1061216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DBBE6FE-1D6C-6D45-8BF1-A3167D2AA928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6A10AF87-51FC-944A-9913-E89B046C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286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C570C2-5E70-4376-84A5-5B31D8CB50E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https://www.sparklers-club.com/ressources/blog/96-p1-comment-organiser-un-bal-masque-pour-un-anniversaire-.jpg">
            <a:extLst>
              <a:ext uri="{FF2B5EF4-FFF2-40B4-BE49-F238E27FC236}">
                <a16:creationId xmlns:a16="http://schemas.microsoft.com/office/drawing/2014/main" id="{64018EB8-88AE-48A9-A59C-ADF6D11AA2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51" y="195903"/>
            <a:ext cx="7366298" cy="558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31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6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415BB-C06A-4F2C-8ED1-5637C8505D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9090" y="3171463"/>
            <a:ext cx="3343310" cy="265949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>
                <a:solidFill>
                  <a:schemeClr val="tx1"/>
                </a:solidFill>
                <a:latin typeface="Raleway"/>
              </a:rPr>
              <a:t>Est-ce que le choix vestimentaire proposé respecte ces critères?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3D8548-2B16-3E49-A6FB-7CCF885160A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822950" y="1472703"/>
            <a:ext cx="2406652" cy="24066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BB7144-2382-DE41-A34D-1FCEF515543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84648" y="3424304"/>
            <a:ext cx="2406652" cy="2406652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72ED1DF9-99DC-FB41-8C8D-CD8B557A205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9163167" y="2034158"/>
            <a:ext cx="2743199" cy="1046675"/>
            <a:chOff x="9186316" y="1459458"/>
            <a:chExt cx="2743199" cy="1046675"/>
          </a:xfrm>
        </p:grpSpPr>
        <p:sp>
          <p:nvSpPr>
            <p:cNvPr id="8" name="Bulle rectangulaire 7">
              <a:extLst>
                <a:ext uri="{FF2B5EF4-FFF2-40B4-BE49-F238E27FC236}">
                  <a16:creationId xmlns:a16="http://schemas.microsoft.com/office/drawing/2014/main" id="{281388DF-51CA-9C46-AC97-708D7A623764}"/>
                </a:ext>
              </a:extLst>
            </p:cNvPr>
            <p:cNvSpPr/>
            <p:nvPr/>
          </p:nvSpPr>
          <p:spPr>
            <a:xfrm rot="5400000">
              <a:off x="10034578" y="611196"/>
              <a:ext cx="1046675" cy="2743199"/>
            </a:xfrm>
            <a:prstGeom prst="wedgeRectCallout">
              <a:avLst/>
            </a:prstGeom>
            <a:solidFill>
              <a:srgbClr val="2F5C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868C18C-E434-8C4A-B90F-702E7A15BB09}"/>
                </a:ext>
              </a:extLst>
            </p:cNvPr>
            <p:cNvSpPr txBox="1"/>
            <p:nvPr/>
          </p:nvSpPr>
          <p:spPr>
            <a:xfrm>
              <a:off x="9330656" y="1751962"/>
              <a:ext cx="2114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  <a:latin typeface="Raleway" panose="020B0503030101060003" pitchFamily="34" charset="77"/>
                </a:rPr>
                <a:t>Pas trop cher!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9F3D7AD-37B3-144D-B9D2-2B80F84E0B8D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610600" y="3259310"/>
            <a:ext cx="2743199" cy="1046675"/>
            <a:chOff x="8610600" y="3259310"/>
            <a:chExt cx="2743199" cy="1046675"/>
          </a:xfrm>
        </p:grpSpPr>
        <p:sp>
          <p:nvSpPr>
            <p:cNvPr id="24" name="Bulle rectangulaire 23">
              <a:extLst>
                <a:ext uri="{FF2B5EF4-FFF2-40B4-BE49-F238E27FC236}">
                  <a16:creationId xmlns:a16="http://schemas.microsoft.com/office/drawing/2014/main" id="{BBBEE40C-B17E-5141-BB41-1BBCDB8D7A01}"/>
                </a:ext>
              </a:extLst>
            </p:cNvPr>
            <p:cNvSpPr/>
            <p:nvPr/>
          </p:nvSpPr>
          <p:spPr>
            <a:xfrm rot="5400000">
              <a:off x="9458862" y="2411048"/>
              <a:ext cx="1046675" cy="2743199"/>
            </a:xfrm>
            <a:prstGeom prst="wedgeRectCallout">
              <a:avLst/>
            </a:prstGeom>
            <a:solidFill>
              <a:srgbClr val="2F5C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BCAAD4B-92A9-E44A-A0E5-F0DB8907B23A}"/>
                </a:ext>
              </a:extLst>
            </p:cNvPr>
            <p:cNvSpPr txBox="1"/>
            <p:nvPr/>
          </p:nvSpPr>
          <p:spPr>
            <a:xfrm>
              <a:off x="8842303" y="3551416"/>
              <a:ext cx="1920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  <a:latin typeface="Raleway" panose="020B0503030101060003" pitchFamily="34" charset="77"/>
                </a:rPr>
                <a:t>Confortable!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E753438-804D-9046-8ECC-681B802AD704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91567" y="4484462"/>
            <a:ext cx="2743199" cy="1046675"/>
            <a:chOff x="7556047" y="5112180"/>
            <a:chExt cx="2743199" cy="1046675"/>
          </a:xfrm>
        </p:grpSpPr>
        <p:sp>
          <p:nvSpPr>
            <p:cNvPr id="27" name="Bulle rectangulaire 26">
              <a:extLst>
                <a:ext uri="{FF2B5EF4-FFF2-40B4-BE49-F238E27FC236}">
                  <a16:creationId xmlns:a16="http://schemas.microsoft.com/office/drawing/2014/main" id="{BEA6F662-1E74-3D4B-9BBC-02E6FBBD787E}"/>
                </a:ext>
              </a:extLst>
            </p:cNvPr>
            <p:cNvSpPr/>
            <p:nvPr/>
          </p:nvSpPr>
          <p:spPr>
            <a:xfrm rot="5400000">
              <a:off x="8404309" y="4263918"/>
              <a:ext cx="1046675" cy="2743199"/>
            </a:xfrm>
            <a:prstGeom prst="wedgeRectCallout">
              <a:avLst/>
            </a:prstGeom>
            <a:solidFill>
              <a:srgbClr val="2F5C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48613EF-3CB2-574E-806B-09A9D93DF4E8}"/>
                </a:ext>
              </a:extLst>
            </p:cNvPr>
            <p:cNvSpPr txBox="1"/>
            <p:nvPr/>
          </p:nvSpPr>
          <p:spPr>
            <a:xfrm>
              <a:off x="7772522" y="5398542"/>
              <a:ext cx="2310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>
                  <a:solidFill>
                    <a:schemeClr val="bg1"/>
                  </a:solidFill>
                  <a:latin typeface="Raleway" panose="020B0503030101060003" pitchFamily="34" charset="77"/>
                </a:rPr>
                <a:t>Pas trop sexy!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A176F8D-5F1A-9D49-88A6-1A74ADA4153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09633" y="1458581"/>
            <a:ext cx="3343310" cy="1481390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2F5CEE"/>
                </a:solidFill>
                <a:latin typeface="Raleway"/>
              </a:rPr>
              <a:t>Ce que pensent </a:t>
            </a:r>
            <a:endParaRPr lang="fr-FR" dirty="0">
              <a:latin typeface="Raleway"/>
            </a:endParaRPr>
          </a:p>
          <a:p>
            <a:pPr algn="ctr"/>
            <a:r>
              <a:rPr lang="fr-FR" sz="2800" dirty="0">
                <a:solidFill>
                  <a:srgbClr val="2F5CEE"/>
                </a:solidFill>
                <a:latin typeface="Raleway"/>
              </a:rPr>
              <a:t>les </a:t>
            </a:r>
            <a:r>
              <a:rPr lang="fr-FR" sz="2800" b="1" dirty="0">
                <a:solidFill>
                  <a:srgbClr val="2F5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parents</a:t>
            </a:r>
            <a:r>
              <a:rPr lang="fr-FR" sz="2800" b="1" dirty="0">
                <a:solidFill>
                  <a:srgbClr val="2F5CEE"/>
                </a:solidFill>
                <a:latin typeface="Raleway"/>
              </a:rPr>
              <a:t>…</a:t>
            </a:r>
            <a:endParaRPr lang="fr-FR" dirty="0">
              <a:latin typeface="Raleway"/>
            </a:endParaRPr>
          </a:p>
        </p:txBody>
      </p:sp>
      <p:sp>
        <p:nvSpPr>
          <p:cNvPr id="20" name="Titre 5">
            <a:extLst>
              <a:ext uri="{FF2B5EF4-FFF2-40B4-BE49-F238E27FC236}">
                <a16:creationId xmlns:a16="http://schemas.microsoft.com/office/drawing/2014/main" id="{A0935734-7672-498D-B555-5F35ED78B5E1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65150" y="1471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Raleway" panose="020B0503030101060003" pitchFamily="34" charset="77"/>
              </a:rPr>
              <a:t>  </a:t>
            </a:r>
            <a:r>
              <a:rPr lang="fr-CA" b="1" dirty="0">
                <a:latin typeface="Raleway" panose="020B0503030101060003" pitchFamily="34" charset="77"/>
              </a:rPr>
              <a:t>Le bal des opinions!</a:t>
            </a:r>
          </a:p>
        </p:txBody>
      </p:sp>
    </p:spTree>
    <p:extLst>
      <p:ext uri="{BB962C8B-B14F-4D97-AF65-F5344CB8AC3E}">
        <p14:creationId xmlns:p14="http://schemas.microsoft.com/office/powerpoint/2010/main" val="166921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7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415BB-C06A-4F2C-8ED1-5637C8505D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9090" y="3171463"/>
            <a:ext cx="3343310" cy="265949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>
                <a:solidFill>
                  <a:schemeClr val="tx1"/>
                </a:solidFill>
                <a:latin typeface="Raleway"/>
              </a:rPr>
              <a:t>Est-ce que le choix vestimentaire proposé respecte ces critères?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2ED1DF9-99DC-FB41-8C8D-CD8B557A205E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63167" y="2034159"/>
            <a:ext cx="2743199" cy="990594"/>
            <a:chOff x="9186316" y="1459458"/>
            <a:chExt cx="2743199" cy="1046675"/>
          </a:xfrm>
        </p:grpSpPr>
        <p:sp>
          <p:nvSpPr>
            <p:cNvPr id="8" name="Bulle rectangulaire 7">
              <a:extLst>
                <a:ext uri="{FF2B5EF4-FFF2-40B4-BE49-F238E27FC236}">
                  <a16:creationId xmlns:a16="http://schemas.microsoft.com/office/drawing/2014/main" id="{281388DF-51CA-9C46-AC97-708D7A623764}"/>
                </a:ext>
              </a:extLst>
            </p:cNvPr>
            <p:cNvSpPr/>
            <p:nvPr/>
          </p:nvSpPr>
          <p:spPr>
            <a:xfrm rot="5400000">
              <a:off x="10034578" y="611196"/>
              <a:ext cx="1046675" cy="2743199"/>
            </a:xfrm>
            <a:prstGeom prst="wedgeRectCallout">
              <a:avLst/>
            </a:prstGeom>
            <a:solidFill>
              <a:srgbClr val="2F5C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868C18C-E434-8C4A-B90F-702E7A15BB09}"/>
                </a:ext>
              </a:extLst>
            </p:cNvPr>
            <p:cNvSpPr txBox="1"/>
            <p:nvPr/>
          </p:nvSpPr>
          <p:spPr>
            <a:xfrm>
              <a:off x="9941400" y="1723504"/>
              <a:ext cx="1233030" cy="487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Raleway" panose="020B0503030101060003" pitchFamily="34" charset="77"/>
                </a:rPr>
                <a:t>Simple!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E753438-804D-9046-8ECC-681B802AD70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791567" y="4484462"/>
            <a:ext cx="2743199" cy="1046675"/>
            <a:chOff x="7556047" y="5112180"/>
            <a:chExt cx="2743199" cy="1046675"/>
          </a:xfrm>
        </p:grpSpPr>
        <p:sp>
          <p:nvSpPr>
            <p:cNvPr id="27" name="Bulle rectangulaire 26">
              <a:extLst>
                <a:ext uri="{FF2B5EF4-FFF2-40B4-BE49-F238E27FC236}">
                  <a16:creationId xmlns:a16="http://schemas.microsoft.com/office/drawing/2014/main" id="{BEA6F662-1E74-3D4B-9BBC-02E6FBBD787E}"/>
                </a:ext>
              </a:extLst>
            </p:cNvPr>
            <p:cNvSpPr/>
            <p:nvPr/>
          </p:nvSpPr>
          <p:spPr>
            <a:xfrm rot="5400000">
              <a:off x="8404309" y="4263918"/>
              <a:ext cx="1046675" cy="2743199"/>
            </a:xfrm>
            <a:prstGeom prst="wedgeRectCallout">
              <a:avLst/>
            </a:prstGeom>
            <a:solidFill>
              <a:srgbClr val="2F5C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48613EF-3CB2-574E-806B-09A9D93DF4E8}"/>
                </a:ext>
              </a:extLst>
            </p:cNvPr>
            <p:cNvSpPr txBox="1"/>
            <p:nvPr/>
          </p:nvSpPr>
          <p:spPr>
            <a:xfrm>
              <a:off x="7819009" y="5220018"/>
              <a:ext cx="22172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Raleway" panose="020B0503030101060003" pitchFamily="34" charset="77"/>
                </a:rPr>
                <a:t>Original, pas</a:t>
              </a:r>
            </a:p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Raleway" panose="020B0503030101060003" pitchFamily="34" charset="77"/>
                </a:rPr>
                <a:t> trop ordinaire!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A176F8D-5F1A-9D49-88A6-1A74ADA4153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19090" y="1543362"/>
            <a:ext cx="3343310" cy="1481390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2F5CEE"/>
                </a:solidFill>
                <a:latin typeface="Raleway"/>
              </a:rPr>
              <a:t>Ce que pensent les </a:t>
            </a:r>
            <a:r>
              <a:rPr lang="fr-FR" sz="2800" b="1" dirty="0">
                <a:solidFill>
                  <a:srgbClr val="2F5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amies</a:t>
            </a:r>
            <a:r>
              <a:rPr lang="fr-FR" sz="2800" b="1" dirty="0">
                <a:solidFill>
                  <a:srgbClr val="2F5CEE"/>
                </a:solidFill>
                <a:latin typeface="Raleway"/>
              </a:rPr>
              <a:t> </a:t>
            </a:r>
            <a:r>
              <a:rPr lang="fr-FR" sz="2800" dirty="0">
                <a:solidFill>
                  <a:srgbClr val="2F5CEE"/>
                </a:solidFill>
                <a:latin typeface="Raleway"/>
              </a:rPr>
              <a:t>ou les</a:t>
            </a:r>
            <a:r>
              <a:rPr lang="fr-FR" sz="2800" b="1" dirty="0">
                <a:solidFill>
                  <a:srgbClr val="2F5CEE"/>
                </a:solidFill>
                <a:latin typeface="Raleway"/>
              </a:rPr>
              <a:t> </a:t>
            </a:r>
            <a:r>
              <a:rPr lang="fr-FR" sz="2800" b="1" dirty="0">
                <a:solidFill>
                  <a:srgbClr val="2F5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amis</a:t>
            </a:r>
            <a:r>
              <a:rPr lang="fr-FR" sz="2800" dirty="0">
                <a:solidFill>
                  <a:srgbClr val="2F5CEE"/>
                </a:solidFill>
                <a:latin typeface="Raleway"/>
              </a:rPr>
              <a:t>…</a:t>
            </a:r>
            <a:endParaRPr lang="fr-FR" dirty="0">
              <a:latin typeface="Raleway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72A4DD-ECBA-E34F-8585-4D3F2C7AAEE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834259" y="1455248"/>
            <a:ext cx="2404800" cy="24048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2C15EF7-A0F6-D245-8FE5-B5ADF8B8D47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178875" y="3426156"/>
            <a:ext cx="2404800" cy="2404800"/>
          </a:xfrm>
          <a:prstGeom prst="rect">
            <a:avLst/>
          </a:prstGeom>
        </p:spPr>
      </p:pic>
      <p:sp>
        <p:nvSpPr>
          <p:cNvPr id="17" name="Titre 5">
            <a:extLst>
              <a:ext uri="{FF2B5EF4-FFF2-40B4-BE49-F238E27FC236}">
                <a16:creationId xmlns:a16="http://schemas.microsoft.com/office/drawing/2014/main" id="{E77C7DBB-C846-4F90-A11E-2402A4C83C81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905933" y="228640"/>
            <a:ext cx="10515600" cy="1325563"/>
          </a:xfrm>
        </p:spPr>
        <p:txBody>
          <a:bodyPr/>
          <a:lstStyle/>
          <a:p>
            <a:r>
              <a:rPr lang="fr-FR" b="1" dirty="0">
                <a:latin typeface="Raleway" panose="020B0503030101060003" pitchFamily="34" charset="77"/>
              </a:rPr>
              <a:t>  </a:t>
            </a:r>
            <a:r>
              <a:rPr lang="fr-CA" b="1" dirty="0">
                <a:latin typeface="Raleway" panose="020B0503030101060003" pitchFamily="34" charset="77"/>
              </a:rPr>
              <a:t>Le bal des opinions!</a:t>
            </a:r>
          </a:p>
        </p:txBody>
      </p:sp>
    </p:spTree>
    <p:extLst>
      <p:ext uri="{BB962C8B-B14F-4D97-AF65-F5344CB8AC3E}">
        <p14:creationId xmlns:p14="http://schemas.microsoft.com/office/powerpoint/2010/main" val="93415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8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415BB-C06A-4F2C-8ED1-5637C8505D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9090" y="3171463"/>
            <a:ext cx="3343310" cy="265949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>
                <a:solidFill>
                  <a:schemeClr val="tx1"/>
                </a:solidFill>
                <a:latin typeface="Raleway"/>
              </a:rPr>
              <a:t>Est-ce que le choix vestimentaire proposé respecte ces critères?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176F8D-5F1A-9D49-88A6-1A74ADA415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633" y="1458581"/>
            <a:ext cx="3343310" cy="1481390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2F5CEE"/>
                </a:solidFill>
                <a:latin typeface="Raleway" panose="020B0003030101060003" pitchFamily="34" charset="0"/>
              </a:rPr>
              <a:t>Ce que pensent les </a:t>
            </a:r>
            <a:r>
              <a:rPr lang="fr-FR" sz="2800" b="1" dirty="0">
                <a:solidFill>
                  <a:srgbClr val="2F5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003030101060003" pitchFamily="34" charset="0"/>
              </a:rPr>
              <a:t>profs</a:t>
            </a:r>
            <a:r>
              <a:rPr lang="fr-FR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…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C67CAA0-0F99-B64A-A768-09BA8679148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610600" y="3004479"/>
            <a:ext cx="2743199" cy="1717804"/>
            <a:chOff x="8610599" y="3259310"/>
            <a:chExt cx="2743199" cy="1717804"/>
          </a:xfrm>
        </p:grpSpPr>
        <p:sp>
          <p:nvSpPr>
            <p:cNvPr id="17" name="Bulle rectangulaire 16">
              <a:extLst>
                <a:ext uri="{FF2B5EF4-FFF2-40B4-BE49-F238E27FC236}">
                  <a16:creationId xmlns:a16="http://schemas.microsoft.com/office/drawing/2014/main" id="{633CA7A1-187A-914C-9D55-3FBAD03DC8C1}"/>
                </a:ext>
              </a:extLst>
            </p:cNvPr>
            <p:cNvSpPr/>
            <p:nvPr/>
          </p:nvSpPr>
          <p:spPr>
            <a:xfrm rot="5400000">
              <a:off x="9123297" y="2746612"/>
              <a:ext cx="1717804" cy="2743199"/>
            </a:xfrm>
            <a:prstGeom prst="wedgeRectCallout">
              <a:avLst/>
            </a:prstGeom>
            <a:solidFill>
              <a:srgbClr val="2F5C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C1E5824-2391-CD4D-A5BB-22D9878E7ED5}"/>
                </a:ext>
              </a:extLst>
            </p:cNvPr>
            <p:cNvSpPr txBox="1"/>
            <p:nvPr/>
          </p:nvSpPr>
          <p:spPr>
            <a:xfrm>
              <a:off x="8726828" y="3530674"/>
              <a:ext cx="25107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  <a:latin typeface="Raleway" panose="020B0503030101060003" pitchFamily="34" charset="77"/>
                </a:rPr>
                <a:t>Respecte le code de vie de l’école?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EF52D45D-6EF8-5C41-A9DE-3E2D4738AA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78875" y="3426156"/>
            <a:ext cx="2404800" cy="2404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BCAFAAE-965C-FB44-9EA2-45601A818B1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800954" y="1458581"/>
            <a:ext cx="2404800" cy="2404800"/>
          </a:xfrm>
          <a:prstGeom prst="rect">
            <a:avLst/>
          </a:prstGeom>
        </p:spPr>
      </p:pic>
      <p:sp>
        <p:nvSpPr>
          <p:cNvPr id="13" name="Titre 5">
            <a:extLst>
              <a:ext uri="{FF2B5EF4-FFF2-40B4-BE49-F238E27FC236}">
                <a16:creationId xmlns:a16="http://schemas.microsoft.com/office/drawing/2014/main" id="{1F09ABC1-410C-48D4-8285-0E6E2536DC3D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199100"/>
            <a:ext cx="10515600" cy="1325563"/>
          </a:xfrm>
        </p:spPr>
        <p:txBody>
          <a:bodyPr/>
          <a:lstStyle/>
          <a:p>
            <a:r>
              <a:rPr lang="fr-FR" b="1" dirty="0">
                <a:latin typeface="Raleway" panose="020B0503030101060003" pitchFamily="34" charset="77"/>
              </a:rPr>
              <a:t>  </a:t>
            </a:r>
            <a:r>
              <a:rPr lang="fr-CA" b="1" dirty="0">
                <a:latin typeface="Raleway" panose="020B0503030101060003" pitchFamily="34" charset="77"/>
              </a:rPr>
              <a:t>Le bal des opinions!</a:t>
            </a:r>
          </a:p>
        </p:txBody>
      </p:sp>
    </p:spTree>
    <p:extLst>
      <p:ext uri="{BB962C8B-B14F-4D97-AF65-F5344CB8AC3E}">
        <p14:creationId xmlns:p14="http://schemas.microsoft.com/office/powerpoint/2010/main" val="39133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9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415BB-C06A-4F2C-8ED1-5637C8505D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9090" y="3171463"/>
            <a:ext cx="3343310" cy="265949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>
                <a:solidFill>
                  <a:schemeClr val="tx1"/>
                </a:solidFill>
                <a:latin typeface="Raleway"/>
              </a:rPr>
              <a:t>Est-ce que le choix vestimentaire proposé respecte ces critères?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176F8D-5F1A-9D49-88A6-1A74ADA415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633" y="1458581"/>
            <a:ext cx="3343310" cy="1481390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2F5CEE"/>
                </a:solidFill>
                <a:latin typeface="Raleway" panose="020B0003030101060003" pitchFamily="34" charset="0"/>
              </a:rPr>
              <a:t>Ce que pense la </a:t>
            </a:r>
            <a:r>
              <a:rPr lang="fr-FR" sz="2800" b="1" dirty="0">
                <a:solidFill>
                  <a:srgbClr val="2F5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003030101060003" pitchFamily="34" charset="0"/>
              </a:rPr>
              <a:t>société</a:t>
            </a:r>
            <a:r>
              <a:rPr lang="fr-FR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…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2DDBD6-9C5D-1F47-847A-09A327CA73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406767" y="1839193"/>
            <a:ext cx="3179614" cy="3179614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0A0A2234-C162-094B-AFC7-0E98105BF1F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065605" y="2490501"/>
            <a:ext cx="2743199" cy="1046675"/>
            <a:chOff x="9186316" y="1459458"/>
            <a:chExt cx="2743199" cy="1046675"/>
          </a:xfrm>
        </p:grpSpPr>
        <p:sp>
          <p:nvSpPr>
            <p:cNvPr id="20" name="Bulle rectangulaire 19">
              <a:extLst>
                <a:ext uri="{FF2B5EF4-FFF2-40B4-BE49-F238E27FC236}">
                  <a16:creationId xmlns:a16="http://schemas.microsoft.com/office/drawing/2014/main" id="{26866C5B-00AD-B94A-8E11-6CA26AF905AC}"/>
                </a:ext>
              </a:extLst>
            </p:cNvPr>
            <p:cNvSpPr/>
            <p:nvPr/>
          </p:nvSpPr>
          <p:spPr>
            <a:xfrm rot="5400000">
              <a:off x="10034578" y="611196"/>
              <a:ext cx="1046675" cy="2743199"/>
            </a:xfrm>
            <a:prstGeom prst="wedgeRectCallout">
              <a:avLst/>
            </a:prstGeom>
            <a:solidFill>
              <a:srgbClr val="2F5C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743F91A-29CA-114B-8F85-7104BFD07BEA}"/>
                </a:ext>
              </a:extLst>
            </p:cNvPr>
            <p:cNvSpPr txBox="1"/>
            <p:nvPr/>
          </p:nvSpPr>
          <p:spPr>
            <a:xfrm>
              <a:off x="9312882" y="1567296"/>
              <a:ext cx="25436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1" dirty="0">
                  <a:solidFill>
                    <a:schemeClr val="bg1"/>
                  </a:solidFill>
                  <a:latin typeface="Raleway" panose="020B0503030101060003" pitchFamily="34" charset="77"/>
                </a:rPr>
                <a:t>Tendance, à la mode!</a:t>
              </a:r>
              <a:endParaRPr lang="fr-FR" sz="2400" b="1" dirty="0">
                <a:solidFill>
                  <a:schemeClr val="bg1"/>
                </a:solidFill>
                <a:latin typeface="Raleway" panose="020B0503030101060003" pitchFamily="34" charset="77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0194AFF-FC95-5647-9C84-B73AE0E91D8B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065605" y="3813651"/>
            <a:ext cx="2743199" cy="1046675"/>
            <a:chOff x="7556047" y="5112180"/>
            <a:chExt cx="2743199" cy="1046675"/>
          </a:xfrm>
        </p:grpSpPr>
        <p:sp>
          <p:nvSpPr>
            <p:cNvPr id="23" name="Bulle rectangulaire 22">
              <a:extLst>
                <a:ext uri="{FF2B5EF4-FFF2-40B4-BE49-F238E27FC236}">
                  <a16:creationId xmlns:a16="http://schemas.microsoft.com/office/drawing/2014/main" id="{B5B5B851-80AA-574C-A1F6-4DF658305E57}"/>
                </a:ext>
              </a:extLst>
            </p:cNvPr>
            <p:cNvSpPr/>
            <p:nvPr/>
          </p:nvSpPr>
          <p:spPr>
            <a:xfrm rot="5400000">
              <a:off x="8404309" y="4263918"/>
              <a:ext cx="1046675" cy="2743199"/>
            </a:xfrm>
            <a:prstGeom prst="wedgeRectCallout">
              <a:avLst/>
            </a:prstGeom>
            <a:solidFill>
              <a:srgbClr val="2F5C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6EEB54C-AA9C-E541-BE52-5E3B844D9785}"/>
                </a:ext>
              </a:extLst>
            </p:cNvPr>
            <p:cNvSpPr txBox="1"/>
            <p:nvPr/>
          </p:nvSpPr>
          <p:spPr>
            <a:xfrm>
              <a:off x="7682612" y="5220018"/>
              <a:ext cx="2543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Raleway" panose="020B0503030101060003" pitchFamily="34" charset="77"/>
                </a:rPr>
                <a:t>Usagé ou recyclé!</a:t>
              </a:r>
            </a:p>
          </p:txBody>
        </p:sp>
      </p:grpSp>
      <p:sp>
        <p:nvSpPr>
          <p:cNvPr id="15" name="Titre 5">
            <a:extLst>
              <a:ext uri="{FF2B5EF4-FFF2-40B4-BE49-F238E27FC236}">
                <a16:creationId xmlns:a16="http://schemas.microsoft.com/office/drawing/2014/main" id="{4153A113-69B0-4762-8485-79F90E230339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133018"/>
            <a:ext cx="10515600" cy="1325563"/>
          </a:xfrm>
        </p:spPr>
        <p:txBody>
          <a:bodyPr/>
          <a:lstStyle/>
          <a:p>
            <a:r>
              <a:rPr lang="fr-FR" b="1" dirty="0">
                <a:latin typeface="Raleway" panose="020B0503030101060003" pitchFamily="34" charset="77"/>
              </a:rPr>
              <a:t>  </a:t>
            </a:r>
            <a:r>
              <a:rPr lang="fr-CA" b="1" dirty="0">
                <a:latin typeface="Raleway" panose="020B0503030101060003" pitchFamily="34" charset="77"/>
              </a:rPr>
              <a:t>Le bal des opinions!</a:t>
            </a:r>
          </a:p>
        </p:txBody>
      </p:sp>
    </p:spTree>
    <p:extLst>
      <p:ext uri="{BB962C8B-B14F-4D97-AF65-F5344CB8AC3E}">
        <p14:creationId xmlns:p14="http://schemas.microsoft.com/office/powerpoint/2010/main" val="1520936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E59987E48D4499024123DCC5A93A1" ma:contentTypeVersion="2" ma:contentTypeDescription="Crée un document." ma:contentTypeScope="" ma:versionID="c6146efdcd2ab3e134606b0801e30142">
  <xsd:schema xmlns:xsd="http://www.w3.org/2001/XMLSchema" xmlns:xs="http://www.w3.org/2001/XMLSchema" xmlns:p="http://schemas.microsoft.com/office/2006/metadata/properties" xmlns:ns2="bfe76c16-6ff6-4f08-a51c-f085bfa779f8" targetNamespace="http://schemas.microsoft.com/office/2006/metadata/properties" ma:root="true" ma:fieldsID="67481ec06b80427100a04eb508b04fd8" ns2:_="">
    <xsd:import namespace="bfe76c16-6ff6-4f08-a51c-f085bfa779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76c16-6ff6-4f08-a51c-f085bfa77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BB9708-5CEB-4A4C-A9C7-69B1B507B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e76c16-6ff6-4f08-a51c-f085bfa77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1F46D5-EF84-4BD2-92E8-CF7C01FFA82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bfe76c16-6ff6-4f08-a51c-f085bfa779f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68B3AC-5868-47C3-A29D-7AA0B85404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805</Words>
  <Application>Microsoft Office PowerPoint</Application>
  <PresentationFormat>Grand écran</PresentationFormat>
  <Paragraphs>131</Paragraphs>
  <Slides>21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Raleway</vt:lpstr>
      <vt:lpstr>Times New Roman</vt:lpstr>
      <vt:lpstr>Office Theme</vt:lpstr>
      <vt:lpstr>Présentation PowerPoint</vt:lpstr>
      <vt:lpstr>Présentation PowerPoint</vt:lpstr>
      <vt:lpstr>À la fin de l’atelier, tu seras en  mesure…</vt:lpstr>
      <vt:lpstr>  Le bal des opinions!</vt:lpstr>
      <vt:lpstr>Présentation PowerPoint</vt:lpstr>
      <vt:lpstr>Présentation PowerPoint</vt:lpstr>
      <vt:lpstr>  Le bal des opinions!</vt:lpstr>
      <vt:lpstr>  Le bal des opinions!</vt:lpstr>
      <vt:lpstr>  Le bal des opinions!</vt:lpstr>
      <vt:lpstr>  Le bal des opinions!</vt:lpstr>
      <vt:lpstr>  Le bal des opinions!</vt:lpstr>
      <vt:lpstr>Présentation PowerPoint</vt:lpstr>
      <vt:lpstr>Presse-citron!</vt:lpstr>
      <vt:lpstr>Presse-citron!</vt:lpstr>
      <vt:lpstr>Presse-toi pas et affirme-toi! </vt:lpstr>
      <vt:lpstr>Presse-toi pas et affirme-toi! </vt:lpstr>
      <vt:lpstr>Stratégies pour résister et s’affirmer!</vt:lpstr>
      <vt:lpstr>Présentation PowerPoint</vt:lpstr>
      <vt:lpstr>Présentation PowerPoint</vt:lpstr>
      <vt:lpstr>Défi HORS-PISTE</vt:lpstr>
      <vt:lpstr>Pour plus de contenu…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 Montembeault</dc:creator>
  <cp:lastModifiedBy>Marie-Christine Morin</cp:lastModifiedBy>
  <cp:revision>27</cp:revision>
  <cp:lastPrinted>2019-08-13T12:43:22Z</cp:lastPrinted>
  <dcterms:created xsi:type="dcterms:W3CDTF">2019-08-01T17:41:17Z</dcterms:created>
  <dcterms:modified xsi:type="dcterms:W3CDTF">2022-08-16T14:44:16Z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0x010100628E59987E48D4499024123DCC5A93A1</vt:lpwstr>
  </property>
  <property fmtid="{D5CDD505-2E9C-101B-9397-08002B2CF9AE}" pid="3" name="Order">
    <vt:r8>12646400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