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0.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3.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4.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8.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sldIdLst>
    <p:sldId id="324" r:id="rId5"/>
    <p:sldId id="261" r:id="rId6"/>
    <p:sldId id="267" r:id="rId7"/>
    <p:sldId id="281" r:id="rId8"/>
    <p:sldId id="282" r:id="rId9"/>
    <p:sldId id="258" r:id="rId10"/>
    <p:sldId id="283" r:id="rId11"/>
    <p:sldId id="288" r:id="rId12"/>
    <p:sldId id="289" r:id="rId13"/>
    <p:sldId id="259" r:id="rId14"/>
    <p:sldId id="284" r:id="rId15"/>
    <p:sldId id="274" r:id="rId16"/>
    <p:sldId id="273" r:id="rId17"/>
    <p:sldId id="276" r:id="rId18"/>
    <p:sldId id="290" r:id="rId19"/>
    <p:sldId id="278" r:id="rId20"/>
    <p:sldId id="285" r:id="rId21"/>
    <p:sldId id="286" r:id="rId22"/>
    <p:sldId id="287"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ine" initials="FB"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CEE"/>
    <a:srgbClr val="7FE0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5" autoAdjust="0"/>
    <p:restoredTop sz="63925" autoAdjust="0"/>
  </p:normalViewPr>
  <p:slideViewPr>
    <p:cSldViewPr snapToGrid="0" snapToObjects="1">
      <p:cViewPr varScale="1">
        <p:scale>
          <a:sx n="43" d="100"/>
          <a:sy n="43" d="100"/>
        </p:scale>
        <p:origin x="1848" y="3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0" d="100"/>
          <a:sy n="70" d="100"/>
        </p:scale>
        <p:origin x="-32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01450C-5E45-43EF-BBFA-A64DB9CDDC24}" type="doc">
      <dgm:prSet loTypeId="urn:microsoft.com/office/officeart/2005/8/layout/hProcess9" loCatId="process" qsTypeId="urn:microsoft.com/office/officeart/2005/8/quickstyle/simple1" qsCatId="simple" csTypeId="urn:microsoft.com/office/officeart/2005/8/colors/accent0_2" csCatId="mainScheme" phldr="1"/>
      <dgm:spPr/>
    </dgm:pt>
    <dgm:pt modelId="{F7BFCF24-BF82-44A9-9F5B-1BBFC0AADA36}">
      <dgm:prSet phldrT="[Texte]"/>
      <dgm:spPr/>
      <dgm:t>
        <a:bodyPr/>
        <a:lstStyle/>
        <a:p>
          <a:pPr algn="ctr" rtl="0"/>
          <a:r>
            <a:rPr lang="en-ca" b="0" i="0" u="none" baseline="0"/>
            <a:t>Mindfulness</a:t>
          </a:r>
        </a:p>
      </dgm:t>
    </dgm:pt>
    <dgm:pt modelId="{212D3B67-3327-4615-AABE-83AE9858AA07}" type="parTrans" cxnId="{F03AAC24-D14B-481C-94C2-DD5CD2F008DD}">
      <dgm:prSet/>
      <dgm:spPr/>
      <dgm:t>
        <a:bodyPr/>
        <a:lstStyle/>
        <a:p>
          <a:endParaRPr lang="en-ca"/>
        </a:p>
      </dgm:t>
    </dgm:pt>
    <dgm:pt modelId="{72B0FEA5-7DF8-4003-8056-ACFDAC0211C0}" type="sibTrans" cxnId="{F03AAC24-D14B-481C-94C2-DD5CD2F008DD}">
      <dgm:prSet/>
      <dgm:spPr/>
      <dgm:t>
        <a:bodyPr/>
        <a:lstStyle/>
        <a:p>
          <a:endParaRPr lang="en-ca"/>
        </a:p>
      </dgm:t>
    </dgm:pt>
    <dgm:pt modelId="{5FA5A963-D582-484D-9929-3789A4D96693}">
      <dgm:prSet phldrT="[Texte]"/>
      <dgm:spPr/>
      <dgm:t>
        <a:bodyPr/>
        <a:lstStyle/>
        <a:p>
          <a:pPr algn="ctr" rtl="0"/>
          <a:r>
            <a:rPr lang="en-ca" b="0" i="0" u="none" baseline="0"/>
            <a:t>Positive outcomes, including better stress management</a:t>
          </a:r>
        </a:p>
      </dgm:t>
    </dgm:pt>
    <dgm:pt modelId="{4667F8C2-A4B4-4FAB-8F19-AFB7DEFFA658}" type="parTrans" cxnId="{D447E0CB-4651-4A63-86CF-5070DAB072B7}">
      <dgm:prSet/>
      <dgm:spPr/>
      <dgm:t>
        <a:bodyPr/>
        <a:lstStyle/>
        <a:p>
          <a:endParaRPr lang="en-ca"/>
        </a:p>
      </dgm:t>
    </dgm:pt>
    <dgm:pt modelId="{328EFFD0-8506-47B8-ACF3-A639FAAFC370}" type="sibTrans" cxnId="{D447E0CB-4651-4A63-86CF-5070DAB072B7}">
      <dgm:prSet/>
      <dgm:spPr/>
      <dgm:t>
        <a:bodyPr/>
        <a:lstStyle/>
        <a:p>
          <a:endParaRPr lang="en-ca"/>
        </a:p>
      </dgm:t>
    </dgm:pt>
    <dgm:pt modelId="{20E3306B-ECA1-4B54-86D4-CF003C987DD1}" type="pres">
      <dgm:prSet presAssocID="{0A01450C-5E45-43EF-BBFA-A64DB9CDDC24}" presName="CompostProcess" presStyleCnt="0">
        <dgm:presLayoutVars>
          <dgm:dir/>
          <dgm:resizeHandles val="exact"/>
        </dgm:presLayoutVars>
      </dgm:prSet>
      <dgm:spPr/>
    </dgm:pt>
    <dgm:pt modelId="{08E55A3E-37B1-4AFD-981D-4F9732855B06}" type="pres">
      <dgm:prSet presAssocID="{0A01450C-5E45-43EF-BBFA-A64DB9CDDC24}" presName="arrow" presStyleLbl="bgShp" presStyleIdx="0" presStyleCnt="1"/>
      <dgm:spPr/>
    </dgm:pt>
    <dgm:pt modelId="{76719C86-0A53-4D2E-9616-467233EFFDDB}" type="pres">
      <dgm:prSet presAssocID="{0A01450C-5E45-43EF-BBFA-A64DB9CDDC24}" presName="linearProcess" presStyleCnt="0"/>
      <dgm:spPr/>
    </dgm:pt>
    <dgm:pt modelId="{521CFB39-B5E9-4F80-8BF5-31BF90712813}" type="pres">
      <dgm:prSet presAssocID="{F7BFCF24-BF82-44A9-9F5B-1BBFC0AADA36}" presName="textNode" presStyleLbl="node1" presStyleIdx="0" presStyleCnt="2" custLinFactNeighborX="-44895">
        <dgm:presLayoutVars>
          <dgm:bulletEnabled val="1"/>
        </dgm:presLayoutVars>
      </dgm:prSet>
      <dgm:spPr/>
    </dgm:pt>
    <dgm:pt modelId="{CA3390B8-1962-4D4E-A28D-AA1FDD1C8B48}" type="pres">
      <dgm:prSet presAssocID="{72B0FEA5-7DF8-4003-8056-ACFDAC0211C0}" presName="sibTrans" presStyleCnt="0"/>
      <dgm:spPr/>
    </dgm:pt>
    <dgm:pt modelId="{988FA6E6-79F3-4297-8286-B2FB9E4502B2}" type="pres">
      <dgm:prSet presAssocID="{5FA5A963-D582-484D-9929-3789A4D96693}" presName="textNode" presStyleLbl="node1" presStyleIdx="1" presStyleCnt="2" custLinFactX="-52" custLinFactNeighborX="-100000">
        <dgm:presLayoutVars>
          <dgm:bulletEnabled val="1"/>
        </dgm:presLayoutVars>
      </dgm:prSet>
      <dgm:spPr/>
    </dgm:pt>
  </dgm:ptLst>
  <dgm:cxnLst>
    <dgm:cxn modelId="{05589916-78A4-49A3-B776-605E2A0AA5C3}" type="presOf" srcId="{0A01450C-5E45-43EF-BBFA-A64DB9CDDC24}" destId="{20E3306B-ECA1-4B54-86D4-CF003C987DD1}" srcOrd="0" destOrd="0" presId="urn:microsoft.com/office/officeart/2005/8/layout/hProcess9"/>
    <dgm:cxn modelId="{7F81DB22-8DB6-4222-86A2-99B89381E021}" type="presOf" srcId="{F7BFCF24-BF82-44A9-9F5B-1BBFC0AADA36}" destId="{521CFB39-B5E9-4F80-8BF5-31BF90712813}" srcOrd="0" destOrd="0" presId="urn:microsoft.com/office/officeart/2005/8/layout/hProcess9"/>
    <dgm:cxn modelId="{F03AAC24-D14B-481C-94C2-DD5CD2F008DD}" srcId="{0A01450C-5E45-43EF-BBFA-A64DB9CDDC24}" destId="{F7BFCF24-BF82-44A9-9F5B-1BBFC0AADA36}" srcOrd="0" destOrd="0" parTransId="{212D3B67-3327-4615-AABE-83AE9858AA07}" sibTransId="{72B0FEA5-7DF8-4003-8056-ACFDAC0211C0}"/>
    <dgm:cxn modelId="{D447E0CB-4651-4A63-86CF-5070DAB072B7}" srcId="{0A01450C-5E45-43EF-BBFA-A64DB9CDDC24}" destId="{5FA5A963-D582-484D-9929-3789A4D96693}" srcOrd="1" destOrd="0" parTransId="{4667F8C2-A4B4-4FAB-8F19-AFB7DEFFA658}" sibTransId="{328EFFD0-8506-47B8-ACF3-A639FAAFC370}"/>
    <dgm:cxn modelId="{F229F6CB-5400-4168-BA2B-B602E46B654C}" type="presOf" srcId="{5FA5A963-D582-484D-9929-3789A4D96693}" destId="{988FA6E6-79F3-4297-8286-B2FB9E4502B2}" srcOrd="0" destOrd="0" presId="urn:microsoft.com/office/officeart/2005/8/layout/hProcess9"/>
    <dgm:cxn modelId="{061F1126-6BF2-4996-97A7-6C13C08C2007}" type="presParOf" srcId="{20E3306B-ECA1-4B54-86D4-CF003C987DD1}" destId="{08E55A3E-37B1-4AFD-981D-4F9732855B06}" srcOrd="0" destOrd="0" presId="urn:microsoft.com/office/officeart/2005/8/layout/hProcess9"/>
    <dgm:cxn modelId="{9925584A-690F-4005-9E30-9F716E6992FF}" type="presParOf" srcId="{20E3306B-ECA1-4B54-86D4-CF003C987DD1}" destId="{76719C86-0A53-4D2E-9616-467233EFFDDB}" srcOrd="1" destOrd="0" presId="urn:microsoft.com/office/officeart/2005/8/layout/hProcess9"/>
    <dgm:cxn modelId="{4F3517E1-3C38-41F0-A4D4-4360623C5670}" type="presParOf" srcId="{76719C86-0A53-4D2E-9616-467233EFFDDB}" destId="{521CFB39-B5E9-4F80-8BF5-31BF90712813}" srcOrd="0" destOrd="0" presId="urn:microsoft.com/office/officeart/2005/8/layout/hProcess9"/>
    <dgm:cxn modelId="{424C61EA-047D-4C84-B45F-9B85E433658A}" type="presParOf" srcId="{76719C86-0A53-4D2E-9616-467233EFFDDB}" destId="{CA3390B8-1962-4D4E-A28D-AA1FDD1C8B48}" srcOrd="1" destOrd="0" presId="urn:microsoft.com/office/officeart/2005/8/layout/hProcess9"/>
    <dgm:cxn modelId="{9EBA2653-3865-4B8A-B819-9FC858220B59}" type="presParOf" srcId="{76719C86-0A53-4D2E-9616-467233EFFDDB}" destId="{988FA6E6-79F3-4297-8286-B2FB9E4502B2}" srcOrd="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55A3E-37B1-4AFD-981D-4F9732855B06}">
      <dsp:nvSpPr>
        <dsp:cNvPr id="0" name=""/>
        <dsp:cNvSpPr/>
      </dsp:nvSpPr>
      <dsp:spPr>
        <a:xfrm>
          <a:off x="609599" y="0"/>
          <a:ext cx="6908800" cy="2665022"/>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1CFB39-B5E9-4F80-8BF5-31BF90712813}">
      <dsp:nvSpPr>
        <dsp:cNvPr id="0" name=""/>
        <dsp:cNvSpPr/>
      </dsp:nvSpPr>
      <dsp:spPr>
        <a:xfrm>
          <a:off x="0" y="799506"/>
          <a:ext cx="3964781" cy="106600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ca" sz="2300" b="0" i="0" u="none" kern="1200" baseline="0"/>
            <a:t>Mindfulness</a:t>
          </a:r>
        </a:p>
      </dsp:txBody>
      <dsp:txXfrm>
        <a:off x="52038" y="851544"/>
        <a:ext cx="3860705" cy="961932"/>
      </dsp:txXfrm>
    </dsp:sp>
    <dsp:sp modelId="{988FA6E6-79F3-4297-8286-B2FB9E4502B2}">
      <dsp:nvSpPr>
        <dsp:cNvPr id="0" name=""/>
        <dsp:cNvSpPr/>
      </dsp:nvSpPr>
      <dsp:spPr>
        <a:xfrm>
          <a:off x="3962818" y="799506"/>
          <a:ext cx="3964781" cy="106600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ca" sz="2300" b="0" i="0" u="none" kern="1200" baseline="0"/>
            <a:t>Positive outcomes, including better stress management</a:t>
          </a:r>
        </a:p>
      </dsp:txBody>
      <dsp:txXfrm>
        <a:off x="4014856" y="851544"/>
        <a:ext cx="3860705" cy="9619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E4D95-9788-2742-B5F7-8804EEB19402}" type="datetimeFigureOut">
              <a:rPr lang="en-US" smtClean="0"/>
              <a:pPr/>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42458-EA61-BD4A-87B6-C76BC5BDA1CD}" type="slidenum">
              <a:rPr lang="en-US" smtClean="0"/>
              <a:pPr/>
              <a:t>‹N°›</a:t>
            </a:fld>
            <a:endParaRPr lang="en-US"/>
          </a:p>
        </p:txBody>
      </p:sp>
    </p:spTree>
    <p:extLst>
      <p:ext uri="{BB962C8B-B14F-4D97-AF65-F5344CB8AC3E}">
        <p14:creationId xmlns:p14="http://schemas.microsoft.com/office/powerpoint/2010/main" val="100677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ante-mentale-jeunesse.usherbrooke.ca/wp-content/uploads/2018/12/Final-GPS.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t>1</a:t>
            </a:fld>
            <a:endParaRPr lang="en-ca"/>
          </a:p>
        </p:txBody>
      </p:sp>
    </p:spTree>
    <p:extLst>
      <p:ext uri="{BB962C8B-B14F-4D97-AF65-F5344CB8AC3E}">
        <p14:creationId xmlns:p14="http://schemas.microsoft.com/office/powerpoint/2010/main" val="2621761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kern="1200" baseline="0">
                <a:solidFill>
                  <a:schemeClr val="tx1"/>
                </a:solidFill>
                <a:effectLst/>
                <a:latin typeface="+mn-lt"/>
                <a:ea typeface="+mn-ea"/>
                <a:cs typeface="+mn-cs"/>
              </a:rPr>
              <a:t>You could be asked to lead some of the workshops or to host a</a:t>
            </a:r>
            <a:r>
              <a:rPr lang="en-ca" sz="1200" b="0" i="0" u="none" baseline="0">
                <a:solidFill>
                  <a:schemeClr val="tx1">
                    <a:lumMod val="65000"/>
                    <a:lumOff val="35000"/>
                  </a:schemeClr>
                </a:solidFill>
              </a:rPr>
              <a:t> </a:t>
            </a:r>
            <a:r>
              <a:rPr lang="en-ca" sz="1200" b="0" i="0" u="none" kern="1200" baseline="0">
                <a:solidFill>
                  <a:schemeClr val="tx1"/>
                </a:solidFill>
                <a:effectLst/>
                <a:latin typeface="+mn-lt"/>
                <a:ea typeface="+mn-ea"/>
                <a:cs typeface="+mn-cs"/>
              </a:rPr>
              <a:t>facilitator in one of your classes. In that case, the teacher is encouraged to stay in the classroom while the workshop is going on. To make a strong impression with their students, they should sit  at the front of the class, near the facilitator. They can even participate, tell personal anecdotes, and ask the students questions about the workshop topic. Experience has shown that students participate more when their teacher shows an interest in the content, and the reason for that is your meaningful student-teacher relationship with them!</a:t>
            </a:r>
          </a:p>
          <a:p>
            <a:endParaRPr lang="en-ca" b="1" dirty="0">
              <a:solidFill>
                <a:srgbClr val="FF0000"/>
              </a:solidFill>
            </a:endParaRPr>
          </a:p>
        </p:txBody>
      </p:sp>
      <p:sp>
        <p:nvSpPr>
          <p:cNvPr id="4" name="Espace réservé du numéro de diapositive 3"/>
          <p:cNvSpPr>
            <a:spLocks noGrp="1"/>
          </p:cNvSpPr>
          <p:nvPr>
            <p:ph type="sldNum" sz="quarter" idx="10"/>
          </p:nvPr>
        </p:nvSpPr>
        <p:spPr/>
        <p:txBody>
          <a:bodyPr/>
          <a:lstStyle/>
          <a:p>
            <a:pPr algn="l" rtl="0"/>
            <a:fld id="{CFA42458-EA61-BD4A-87B6-C76BC5BDA1CD}" type="slidenum">
              <a:rPr/>
              <a:pPr/>
              <a:t>10</a:t>
            </a:fld>
            <a:endParaRPr lang="en-ca"/>
          </a:p>
        </p:txBody>
      </p:sp>
    </p:spTree>
    <p:extLst>
      <p:ext uri="{BB962C8B-B14F-4D97-AF65-F5344CB8AC3E}">
        <p14:creationId xmlns:p14="http://schemas.microsoft.com/office/powerpoint/2010/main" val="4288611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pPr algn="l" rtl="0"/>
            <a:fld id="{CFA42458-EA61-BD4A-87B6-C76BC5BDA1CD}" type="slidenum">
              <a:rPr/>
              <a:pPr/>
              <a:t>11</a:t>
            </a:fld>
            <a:endParaRPr lang="en-ca"/>
          </a:p>
        </p:txBody>
      </p:sp>
    </p:spTree>
    <p:extLst>
      <p:ext uri="{BB962C8B-B14F-4D97-AF65-F5344CB8AC3E}">
        <p14:creationId xmlns:p14="http://schemas.microsoft.com/office/powerpoint/2010/main" val="2202616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en-ca" b="0" i="0" u="none" baseline="0"/>
              <a:t>HORS-PISTE represents the road less taken—the trail that few people dare to follow. In skiing, snowboarding, and hiking, it implies taking risks: going down an unfamiliar path, with a high difficulty level. It’s risky, but it’s also an opportunity for the students to discover something new, to challenge themselves, and to figure out their strengths and weaknesses. </a:t>
            </a:r>
          </a:p>
          <a:p>
            <a:endParaRPr lang="en-ca" dirty="0"/>
          </a:p>
          <a:p>
            <a:pPr algn="l" rtl="0"/>
            <a:r>
              <a:rPr lang="en-ca" b="0" i="0" u="none" baseline="0"/>
              <a:t>The HORS-PISTE program draws its inspiration from this concept. During the workshops, the HORS-PISTE program will encourage students take risks, confront their issues, venture down new paths, and try new solutions and new ways of handling stressful situations. Through it all, the HORS-PISTE program will help them get to know themselves better and to figure out their strengths and weaknesses. Above all, it will help them explore new ways to approach life with confidence, compassion, and perseverance.</a:t>
            </a:r>
          </a:p>
          <a:p>
            <a:pPr algn="l" rtl="0"/>
            <a:r>
              <a:rPr lang="en-ca" b="0" i="0" u="none" baseline="0"/>
              <a:t> </a:t>
            </a:r>
            <a:endParaRPr lang="en-ca" b="1"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12</a:t>
            </a:fld>
            <a:endParaRPr lang="en-ca" dirty="0"/>
          </a:p>
        </p:txBody>
      </p:sp>
    </p:spTree>
    <p:extLst>
      <p:ext uri="{BB962C8B-B14F-4D97-AF65-F5344CB8AC3E}">
        <p14:creationId xmlns:p14="http://schemas.microsoft.com/office/powerpoint/2010/main" val="340821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kern="1200" baseline="0">
                <a:solidFill>
                  <a:schemeClr val="tx1"/>
                </a:solidFill>
                <a:effectLst/>
                <a:latin typeface="+mn-lt"/>
                <a:ea typeface="+mn-ea"/>
                <a:cs typeface="+mn-cs"/>
              </a:rPr>
              <a:t>Before the workshops start (give date, if possible), the students will be asked to fill out a questionnaire about their personality, their family, and their school and social life. If you are present at the time, make sure the students understand that this is not a test and that there are no right or wrong answers! The students will be asked to fill out the questionnaire again at the end of the workshops. It takes between 45 and 60 minutes to fill out. A team of researchers will evaluate the effects of the program to determine if it’s effective and meets the needs of students. The program may then be adjusted and improved based on this evaluation. </a:t>
            </a:r>
            <a:endParaRPr lang="en-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13</a:t>
            </a:fld>
            <a:endParaRPr lang="en-ca"/>
          </a:p>
        </p:txBody>
      </p:sp>
    </p:spTree>
    <p:extLst>
      <p:ext uri="{BB962C8B-B14F-4D97-AF65-F5344CB8AC3E}">
        <p14:creationId xmlns:p14="http://schemas.microsoft.com/office/powerpoint/2010/main" val="441541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14</a:t>
            </a:fld>
            <a:endParaRPr lang="en-ca"/>
          </a:p>
        </p:txBody>
      </p:sp>
    </p:spTree>
    <p:extLst>
      <p:ext uri="{BB962C8B-B14F-4D97-AF65-F5344CB8AC3E}">
        <p14:creationId xmlns:p14="http://schemas.microsoft.com/office/powerpoint/2010/main" val="1393134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en-ca" sz="1200" b="0" i="0" u="none" kern="1200" baseline="0">
                <a:solidFill>
                  <a:schemeClr val="tx1"/>
                </a:solidFill>
                <a:effectLst/>
                <a:latin typeface="+mn-lt"/>
                <a:ea typeface="+mn-ea"/>
                <a:cs typeface="+mn-cs"/>
              </a:rPr>
              <a:t>The workshop leader explains that, when it comes to preventing anxiety, the HORS-PISTE program encourages mindfulness as a way of life or way of thinking. Through the language used, the activities, and the philosophy they are introduced to, the students will experiment with mindfulness, practising it at their own pace and in their own way.</a:t>
            </a:r>
          </a:p>
          <a:p>
            <a:pPr algn="l" rtl="0"/>
            <a:r>
              <a:rPr lang="en-ca" sz="1200" b="0" i="0" u="none" kern="1200" baseline="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Understanding what mindfulness is:  </a:t>
            </a:r>
            <a:endParaRPr lang="en-ca" sz="1200" i="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A simple definition of mindfulness is: paying attention to what’s happening in the present moment, embracing what’s happening right now. In the hectic pace of everyday life, we tend to overlook a lot of things. Here’s a little experiment to help you truly understand the implications of this: </a:t>
            </a:r>
            <a:endParaRPr lang="en-ca" sz="120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algn="l" rtl="0"/>
            <a:r>
              <a:rPr lang="en-ca" sz="1200" b="0" i="0" u="sng" kern="1200" baseline="0">
                <a:solidFill>
                  <a:schemeClr val="tx1"/>
                </a:solidFill>
                <a:effectLst/>
                <a:latin typeface="+mn-lt"/>
                <a:ea typeface="+mn-ea"/>
                <a:cs typeface="+mn-cs"/>
              </a:rPr>
              <a:t>Applause</a:t>
            </a:r>
            <a:r>
              <a:rPr lang="en-ca" sz="1200" b="0" i="0" u="none" kern="1200" baseline="0">
                <a:solidFill>
                  <a:schemeClr val="tx1"/>
                </a:solidFill>
                <a:effectLst/>
                <a:latin typeface="+mn-lt"/>
                <a:ea typeface="+mn-ea"/>
                <a:cs typeface="+mn-cs"/>
              </a:rPr>
              <a:t>: </a:t>
            </a:r>
          </a:p>
          <a:p>
            <a:pPr algn="l" rtl="0"/>
            <a:r>
              <a:rPr lang="en-ca" sz="1200" b="0" i="0" u="none" kern="1200" baseline="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lgn="l" rtl="0"/>
            <a:r>
              <a:rPr lang="en-ca" sz="1200" b="0" i="0" u="none" kern="1200" baseline="0">
                <a:solidFill>
                  <a:schemeClr val="tx1"/>
                </a:solidFill>
                <a:effectLst/>
                <a:latin typeface="+mn-lt"/>
                <a:ea typeface="+mn-ea"/>
                <a:cs typeface="+mn-cs"/>
              </a:rPr>
              <a:t>On my signal, please give a big round of applause for the start of the new school year (</a:t>
            </a:r>
            <a:r>
              <a:rPr lang="en-ca" sz="1200" b="0" i="1" u="none" kern="1200" baseline="0">
                <a:solidFill>
                  <a:schemeClr val="tx1"/>
                </a:solidFill>
                <a:effectLst/>
                <a:latin typeface="+mn-lt"/>
                <a:ea typeface="+mn-ea"/>
                <a:cs typeface="+mn-cs"/>
              </a:rPr>
              <a:t>start the clapping and let it go on for about 30 seconds</a:t>
            </a:r>
            <a:r>
              <a:rPr lang="en-ca" sz="1200" b="0" i="0" u="none" kern="1200" baseline="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endParaRPr lang="en-ca" dirty="0"/>
          </a:p>
          <a:p>
            <a:pPr lvl="0" algn="l" rtl="0"/>
            <a:r>
              <a:rPr lang="en-ca" sz="1200" b="0" i="0" u="none" kern="1200" baseline="0">
                <a:solidFill>
                  <a:schemeClr val="tx1"/>
                </a:solidFill>
                <a:effectLst/>
                <a:latin typeface="+mn-lt"/>
                <a:ea typeface="+mn-ea"/>
                <a:cs typeface="+mn-cs"/>
              </a:rPr>
              <a:t>Now put your arms down on either side of your body, close your eyes, and focus your attention on your hands. </a:t>
            </a:r>
            <a:endParaRPr lang="en-ca" sz="1200" kern="1200" dirty="0">
              <a:solidFill>
                <a:schemeClr val="tx1"/>
              </a:solidFill>
              <a:effectLst/>
              <a:latin typeface="+mn-lt"/>
              <a:ea typeface="+mn-ea"/>
              <a:cs typeface="+mn-cs"/>
            </a:endParaRPr>
          </a:p>
          <a:p>
            <a:pPr lvl="0" algn="l" rtl="0"/>
            <a:endParaRPr lang="en-ca" sz="1200" kern="1200" dirty="0">
              <a:solidFill>
                <a:schemeClr val="tx1"/>
              </a:solidFill>
              <a:effectLst/>
              <a:latin typeface="+mn-lt"/>
              <a:ea typeface="+mn-ea"/>
              <a:cs typeface="+mn-cs"/>
            </a:endParaRPr>
          </a:p>
          <a:p>
            <a:pPr lvl="0" algn="l" rtl="0"/>
            <a:r>
              <a:rPr lang="en-ca" sz="1200" b="0" i="0" u="none" kern="1200" baseline="0">
                <a:solidFill>
                  <a:schemeClr val="tx1"/>
                </a:solidFill>
                <a:effectLst/>
                <a:latin typeface="+mn-lt"/>
                <a:ea typeface="+mn-ea"/>
                <a:cs typeface="+mn-cs"/>
              </a:rPr>
              <a:t>Take a minute to notice the sensations. Some of you may feel a tingling sensation, while others may feel like your hands are heavy or very light. All feelings are welcome. Maybe some of you don't feel anything specific, and that's perfectly fine, too.</a:t>
            </a:r>
          </a:p>
          <a:p>
            <a:pPr lvl="0" algn="l" rtl="0"/>
            <a:endParaRPr lang="en-ca" sz="1200" kern="1200" dirty="0">
              <a:solidFill>
                <a:schemeClr val="tx1"/>
              </a:solidFill>
              <a:effectLst/>
              <a:latin typeface="+mn-lt"/>
              <a:ea typeface="+mn-ea"/>
              <a:cs typeface="+mn-cs"/>
            </a:endParaRPr>
          </a:p>
          <a:p>
            <a:pPr lvl="0" algn="l" rtl="0"/>
            <a:r>
              <a:rPr lang="en-ca" sz="1200" b="0" i="0" u="none" kern="1200" baseline="0">
                <a:solidFill>
                  <a:schemeClr val="tx1"/>
                </a:solidFill>
                <a:effectLst/>
                <a:latin typeface="+mn-lt"/>
                <a:ea typeface="+mn-ea"/>
                <a:cs typeface="+mn-cs"/>
              </a:rPr>
              <a:t>Now, open your eyes. </a:t>
            </a:r>
            <a:endParaRPr lang="en-ca" sz="120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ca" dirty="0"/>
          </a:p>
          <a:p>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16</a:t>
            </a:fld>
            <a:endParaRPr lang="en-ca"/>
          </a:p>
        </p:txBody>
      </p:sp>
    </p:spTree>
    <p:extLst>
      <p:ext uri="{BB962C8B-B14F-4D97-AF65-F5344CB8AC3E}">
        <p14:creationId xmlns:p14="http://schemas.microsoft.com/office/powerpoint/2010/main" val="3897266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en-ca" sz="1200" b="0" i="0" u="none" kern="1200" baseline="0">
                <a:solidFill>
                  <a:schemeClr val="tx1"/>
                </a:solidFill>
                <a:effectLst/>
                <a:latin typeface="+mn-lt"/>
                <a:ea typeface="+mn-ea"/>
                <a:cs typeface="+mn-cs"/>
              </a:rPr>
              <a:t>This short activity is designed to show you how mindfulness can help you focus on certain things or details that happen so fast in our daily lives that we sometimes forget to notice them. </a:t>
            </a:r>
          </a:p>
          <a:p>
            <a:endParaRPr lang="en-ca" sz="120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Have you ever felt a tingling sensation in your hands after clapping </a:t>
            </a:r>
            <a:r>
              <a:rPr lang="en-CA" sz="1200" b="0" i="0" u="none" kern="1200" baseline="0">
                <a:solidFill>
                  <a:schemeClr val="tx1"/>
                </a:solidFill>
                <a:effectLst/>
                <a:latin typeface="+mn-lt"/>
                <a:ea typeface="+mn-ea"/>
                <a:cs typeface="+mn-cs"/>
              </a:rPr>
              <a:t>vigorously</a:t>
            </a:r>
            <a:r>
              <a:rPr lang="en-ca" sz="1200" b="0" i="0" u="none" kern="1200" baseline="0">
                <a:solidFill>
                  <a:schemeClr val="tx1"/>
                </a:solidFill>
                <a:effectLst/>
                <a:latin typeface="+mn-lt"/>
                <a:ea typeface="+mn-ea"/>
                <a:cs typeface="+mn-cs"/>
              </a:rPr>
              <a:t>? </a:t>
            </a:r>
          </a:p>
          <a:p>
            <a:endParaRPr lang="en-ca" sz="1200" kern="1200" dirty="0">
              <a:solidFill>
                <a:schemeClr val="tx1"/>
              </a:solidFill>
              <a:effectLst/>
              <a:latin typeface="+mn-lt"/>
              <a:ea typeface="+mn-ea"/>
              <a:cs typeface="+mn-cs"/>
            </a:endParaRPr>
          </a:p>
          <a:p>
            <a:pPr algn="l" rtl="0"/>
            <a:r>
              <a:rPr lang="en-US" sz="1200" b="0" i="0" u="none" kern="1200" baseline="0">
                <a:solidFill>
                  <a:schemeClr val="tx1"/>
                </a:solidFill>
                <a:effectLst/>
                <a:latin typeface="+mn-lt"/>
                <a:ea typeface="+mn-ea"/>
                <a:cs typeface="+mn-cs"/>
              </a:rPr>
              <a:t>It may seem hard to ignore when you’re told to specifically notice it. </a:t>
            </a:r>
            <a:r>
              <a:rPr lang="en-ca" sz="1200" b="0" i="0" u="none" kern="1200" baseline="0">
                <a:solidFill>
                  <a:schemeClr val="tx1"/>
                </a:solidFill>
                <a:effectLst/>
                <a:latin typeface="+mn-lt"/>
                <a:ea typeface="+mn-ea"/>
                <a:cs typeface="+mn-cs"/>
              </a:rPr>
              <a:t>But the things we tend to overlook can be quite another matter. In the hustle and bustle of daily life, we might forget to check in with ourselves after a heated meeting with colleagues or a chaotic morning at home. We might end up taking our frustrations out on the students, without necessarily understanding why. And that’s just one example. You and your students experience this type of thing every day. But, as several studies show, practising mindfulness often has positive spinoffs, such as improved communication, increased openness to learning, improved quality of relationships, and better management of stress and emotions, among other things.</a:t>
            </a:r>
          </a:p>
          <a:p>
            <a:pPr algn="l" rtl="0"/>
            <a:r>
              <a:rPr lang="en-ca" sz="1200" b="0" i="0" u="none" kern="1200" baseline="0">
                <a:solidFill>
                  <a:schemeClr val="tx1"/>
                </a:solidFill>
                <a:effectLst/>
                <a:latin typeface="+mn-lt"/>
                <a:ea typeface="+mn-ea"/>
                <a:cs typeface="+mn-cs"/>
              </a:rPr>
              <a:t> </a:t>
            </a:r>
          </a:p>
          <a:p>
            <a:pPr algn="l" rtl="0"/>
            <a:r>
              <a:rPr lang="en-ca" sz="1200" b="0" i="0" u="none" kern="1200" baseline="0">
                <a:solidFill>
                  <a:schemeClr val="tx1"/>
                </a:solidFill>
                <a:effectLst/>
                <a:latin typeface="+mn-lt"/>
                <a:ea typeface="+mn-ea"/>
                <a:cs typeface="+mn-cs"/>
              </a:rPr>
              <a:t>Being in the present moment helps to curb anxious thoughts, prevent anxiety-provoking situations and better manage them when they arise. </a:t>
            </a:r>
          </a:p>
          <a:p>
            <a:pPr algn="l" rtl="0"/>
            <a:r>
              <a:rPr lang="en-ca" sz="1200" b="0" i="0" u="none" kern="1200" baseline="0">
                <a:solidFill>
                  <a:schemeClr val="tx1"/>
                </a:solidFill>
                <a:effectLst/>
                <a:latin typeface="+mn-lt"/>
                <a:ea typeface="+mn-ea"/>
                <a:cs typeface="+mn-cs"/>
              </a:rPr>
              <a:t>Keng, S. L., Smoski, M. J., &amp; Robins, C. J. (2011). Effects of mindfulness on psychological health: A review of empirical studies. </a:t>
            </a:r>
            <a:r>
              <a:rPr lang="en-ca" sz="1200" b="0" i="1" u="none" kern="1200" baseline="0">
                <a:solidFill>
                  <a:schemeClr val="tx1"/>
                </a:solidFill>
                <a:effectLst/>
                <a:latin typeface="+mn-lt"/>
                <a:ea typeface="+mn-ea"/>
                <a:cs typeface="+mn-cs"/>
              </a:rPr>
              <a:t>Clinical Psychology Review</a:t>
            </a:r>
            <a:r>
              <a:rPr lang="en-ca" sz="1200" b="0" i="0" u="none" kern="1200" baseline="0">
                <a:solidFill>
                  <a:schemeClr val="tx1"/>
                </a:solidFill>
                <a:effectLst/>
                <a:latin typeface="+mn-lt"/>
                <a:ea typeface="+mn-ea"/>
                <a:cs typeface="+mn-cs"/>
              </a:rPr>
              <a:t>, 31(6), 1041-1056.</a:t>
            </a:r>
          </a:p>
          <a:p>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17</a:t>
            </a:fld>
            <a:endParaRPr lang="en-ca"/>
          </a:p>
        </p:txBody>
      </p:sp>
    </p:spTree>
    <p:extLst>
      <p:ext uri="{BB962C8B-B14F-4D97-AF65-F5344CB8AC3E}">
        <p14:creationId xmlns:p14="http://schemas.microsoft.com/office/powerpoint/2010/main" val="761479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en-ca" sz="1200" b="0" i="0" u="none" kern="1200" baseline="0">
                <a:solidFill>
                  <a:schemeClr val="tx1"/>
                </a:solidFill>
                <a:effectLst/>
                <a:latin typeface="+mn-lt"/>
                <a:ea typeface="+mn-ea"/>
                <a:cs typeface="+mn-cs"/>
              </a:rPr>
              <a:t>More than just savouring the moment, mindfulness is a way of life that can help students to view the various situations they experience differently, by allowing them to stop, breathe, observe, and feel more deeply. </a:t>
            </a:r>
            <a:endParaRPr lang="en-ca" sz="1200" b="1"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This is why mindfulness is so important to stress management, because it helps us become aware of what’s happening inside us and around us, thereby equipping us to better cope with—and carefully and thoughtfully navigate—stressful situations instead of avoiding them and creating an accumulation of stress. </a:t>
            </a:r>
          </a:p>
          <a:p>
            <a:endParaRPr lang="en-ca" sz="120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Mindfulness also gives us a fresh perspective on the present moment and on daily life, by cultivating positive attitudes, shutting down anticipation, and embracing the idea of slowing down and making informed decisions, with full awareness of what this brings up, both within and outside ourselves. </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Many people think that mindfulness means thinking about nothing. Let’s put this misconception to rest right now. There’s no “stop thinking” button. Even when we’re practising mindfulness, we never stop thinking—and that’s perfectly normal. With practice, we become more aware of our thoughts, learn to let them settle, and learn to live with them. Imagine, for example, a snow globe (you can make a simple one and keep it on hand to explain the concept to students). The snow that you see swirling around when you shake it represents your thoughts (tasks, concerns, emotions, etc.). </a:t>
            </a:r>
          </a:p>
          <a:p>
            <a:endParaRPr lang="en-ca" sz="120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When you hold the snow globe still, the thoughts settle at the bottom, and you can take the time to examine them. So, it’s important to stop sometimes and let our thoughts settle. This helps us to better understand and accept them, which lessens the anxiety associated with them. </a:t>
            </a:r>
            <a:endParaRPr lang="en-ca" sz="1200" kern="1200" dirty="0">
              <a:solidFill>
                <a:schemeClr val="tx1"/>
              </a:solidFill>
              <a:effectLst/>
              <a:latin typeface="+mn-lt"/>
              <a:ea typeface="+mn-ea"/>
              <a:cs typeface="+mn-cs"/>
            </a:endParaRPr>
          </a:p>
          <a:p>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18</a:t>
            </a:fld>
            <a:endParaRPr lang="en-ca"/>
          </a:p>
        </p:txBody>
      </p:sp>
    </p:spTree>
    <p:extLst>
      <p:ext uri="{BB962C8B-B14F-4D97-AF65-F5344CB8AC3E}">
        <p14:creationId xmlns:p14="http://schemas.microsoft.com/office/powerpoint/2010/main" val="2251878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en-ca" sz="1200" b="0" i="0" u="none" kern="1200" baseline="0">
                <a:solidFill>
                  <a:schemeClr val="tx1"/>
                </a:solidFill>
                <a:effectLst/>
                <a:latin typeface="+mn-lt"/>
                <a:ea typeface="+mn-ea"/>
                <a:cs typeface="+mn-cs"/>
              </a:rPr>
              <a:t>As part of the student workshops, you could be introduced to mindfulness activities.</a:t>
            </a:r>
          </a:p>
          <a:p>
            <a:endParaRPr lang="en-ca" sz="1200" b="1"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You may be asked to think about different topics related to mindfulness, such as which attitudes to adopt, how to incorporate mindfulness at school, etc.</a:t>
            </a:r>
          </a:p>
          <a:p>
            <a:endParaRPr lang="en-ca" sz="120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You can also observe the effects of mindfulness on the students in your groups. </a:t>
            </a:r>
          </a:p>
          <a:p>
            <a:endParaRPr lang="en-ca" sz="120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If you’re interested in mindfulness and want to explore it a little further, we’ve also developed tools to help guide you, such as the </a:t>
            </a:r>
            <a:r>
              <a:rPr lang="en-ca" sz="1200" b="0" i="1" u="none" kern="1200" baseline="0">
                <a:solidFill>
                  <a:schemeClr val="tx1"/>
                </a:solidFill>
                <a:effectLst/>
                <a:latin typeface="+mn-lt"/>
                <a:ea typeface="+mn-ea"/>
                <a:cs typeface="+mn-cs"/>
              </a:rPr>
              <a:t>Guide de présence à soi</a:t>
            </a:r>
            <a:r>
              <a:rPr lang="en-ca" sz="1200" b="0" i="0" u="none" kern="1200" baseline="0">
                <a:solidFill>
                  <a:schemeClr val="tx1"/>
                </a:solidFill>
                <a:effectLst/>
                <a:latin typeface="+mn-lt"/>
                <a:ea typeface="+mn-ea"/>
                <a:cs typeface="+mn-cs"/>
              </a:rPr>
              <a:t> (GPS), which is a collection of activities to do with students, guided meditations, and mindfulness activity sheets for teachers and counsellors. </a:t>
            </a:r>
            <a:endParaRPr lang="en-ca" sz="1200" kern="1200" dirty="0">
              <a:solidFill>
                <a:schemeClr val="tx1"/>
              </a:solidFill>
              <a:effectLst/>
              <a:latin typeface="+mn-lt"/>
              <a:ea typeface="+mn-ea"/>
              <a:cs typeface="+mn-cs"/>
            </a:endParaRPr>
          </a:p>
          <a:p>
            <a:pPr algn="l" rtl="0"/>
            <a:r>
              <a:rPr lang="en-ca" sz="1200" b="0" i="0" u="sng" kern="1200" baseline="0">
                <a:solidFill>
                  <a:schemeClr val="tx1"/>
                </a:solidFill>
                <a:effectLst/>
                <a:latin typeface="+mn-lt"/>
                <a:ea typeface="+mn-ea"/>
                <a:cs typeface="+mn-cs"/>
                <a:hlinkClick r:id="rId3"/>
              </a:rPr>
              <a:t>https://sante-mentale-jeunesse.usherbrooke.ca/wp-content/uploads/2018/12/Final-GPS.pdf</a:t>
            </a:r>
            <a:r>
              <a:rPr lang="en-ca" sz="1200" b="0" i="0" u="none" kern="1200" baseline="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19</a:t>
            </a:fld>
            <a:endParaRPr lang="en-ca"/>
          </a:p>
        </p:txBody>
      </p:sp>
    </p:spTree>
    <p:extLst>
      <p:ext uri="{BB962C8B-B14F-4D97-AF65-F5344CB8AC3E}">
        <p14:creationId xmlns:p14="http://schemas.microsoft.com/office/powerpoint/2010/main" val="75374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20</a:t>
            </a:fld>
            <a:endParaRPr lang="en-ca"/>
          </a:p>
        </p:txBody>
      </p:sp>
    </p:spTree>
    <p:extLst>
      <p:ext uri="{BB962C8B-B14F-4D97-AF65-F5344CB8AC3E}">
        <p14:creationId xmlns:p14="http://schemas.microsoft.com/office/powerpoint/2010/main" val="1373214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2</a:t>
            </a:fld>
            <a:endParaRPr lang="en-ca"/>
          </a:p>
        </p:txBody>
      </p:sp>
    </p:spTree>
    <p:extLst>
      <p:ext uri="{BB962C8B-B14F-4D97-AF65-F5344CB8AC3E}">
        <p14:creationId xmlns:p14="http://schemas.microsoft.com/office/powerpoint/2010/main" val="300373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en-ca" b="0" i="0" u="none" baseline="0"/>
              <a:t>Start sentences with lower case</a:t>
            </a:r>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3</a:t>
            </a:fld>
            <a:endParaRPr lang="en-ca"/>
          </a:p>
        </p:txBody>
      </p:sp>
    </p:spTree>
    <p:extLst>
      <p:ext uri="{BB962C8B-B14F-4D97-AF65-F5344CB8AC3E}">
        <p14:creationId xmlns:p14="http://schemas.microsoft.com/office/powerpoint/2010/main" val="2071374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4</a:t>
            </a:fld>
            <a:endParaRPr lang="en-ca"/>
          </a:p>
        </p:txBody>
      </p:sp>
    </p:spTree>
    <p:extLst>
      <p:ext uri="{BB962C8B-B14F-4D97-AF65-F5344CB8AC3E}">
        <p14:creationId xmlns:p14="http://schemas.microsoft.com/office/powerpoint/2010/main" val="206834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5</a:t>
            </a:fld>
            <a:endParaRPr lang="en-ca"/>
          </a:p>
        </p:txBody>
      </p:sp>
    </p:spTree>
    <p:extLst>
      <p:ext uri="{BB962C8B-B14F-4D97-AF65-F5344CB8AC3E}">
        <p14:creationId xmlns:p14="http://schemas.microsoft.com/office/powerpoint/2010/main" val="1395946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b="1"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6</a:t>
            </a:fld>
            <a:endParaRPr lang="en-ca" dirty="0"/>
          </a:p>
        </p:txBody>
      </p:sp>
    </p:spTree>
    <p:extLst>
      <p:ext uri="{BB962C8B-B14F-4D97-AF65-F5344CB8AC3E}">
        <p14:creationId xmlns:p14="http://schemas.microsoft.com/office/powerpoint/2010/main" val="3636785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en-ca" sz="1200" b="0" i="0" u="none" kern="1200" baseline="0">
                <a:solidFill>
                  <a:schemeClr val="tx1"/>
                </a:solidFill>
                <a:effectLst/>
                <a:latin typeface="+mn-lt"/>
                <a:ea typeface="+mn-ea"/>
                <a:cs typeface="+mn-cs"/>
              </a:rPr>
              <a:t>For version 3, a design team was formed to follow up on the observations from version 2 (made by teachers, students, parents, expert committees, facilitators). As such, version 3 is an amalgamation of these elements and the Ekip/WHO proposals in terms of the important role that developing psychosocial competencies plays in prevention and the promotion of health and healthy lifestyle habits. </a:t>
            </a:r>
          </a:p>
          <a:p>
            <a:pPr algn="l" rtl="0"/>
            <a:r>
              <a:rPr lang="en-ca" sz="1200" b="0" i="0" u="none" kern="1200" baseline="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When it comes to preventing anxiety, it’s important to think more broadly than just the anxiety symptoms themselves. Hence why developing psychosocial competencies is the main focus of the intervention: to equip students for life! </a:t>
            </a:r>
            <a:endParaRPr lang="en-ca" sz="1200" kern="1200" dirty="0">
              <a:solidFill>
                <a:schemeClr val="tx1"/>
              </a:solidFill>
              <a:effectLst/>
              <a:latin typeface="+mn-lt"/>
              <a:ea typeface="+mn-ea"/>
              <a:cs typeface="+mn-cs"/>
            </a:endParaRPr>
          </a:p>
          <a:p>
            <a:pPr algn="l" rtl="0"/>
            <a:r>
              <a:rPr lang="en-ca" sz="1200" b="0" i="0" u="none" kern="1200" baseline="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7</a:t>
            </a:fld>
            <a:endParaRPr lang="en-ca"/>
          </a:p>
        </p:txBody>
      </p:sp>
    </p:spTree>
    <p:extLst>
      <p:ext uri="{BB962C8B-B14F-4D97-AF65-F5344CB8AC3E}">
        <p14:creationId xmlns:p14="http://schemas.microsoft.com/office/powerpoint/2010/main" val="3626066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8</a:t>
            </a:fld>
            <a:endParaRPr lang="en-ca"/>
          </a:p>
        </p:txBody>
      </p:sp>
    </p:spTree>
    <p:extLst>
      <p:ext uri="{BB962C8B-B14F-4D97-AF65-F5344CB8AC3E}">
        <p14:creationId xmlns:p14="http://schemas.microsoft.com/office/powerpoint/2010/main" val="156462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b="1" dirty="0"/>
          </a:p>
        </p:txBody>
      </p:sp>
      <p:sp>
        <p:nvSpPr>
          <p:cNvPr id="4" name="Espace réservé du numéro de diapositive 3"/>
          <p:cNvSpPr>
            <a:spLocks noGrp="1"/>
          </p:cNvSpPr>
          <p:nvPr>
            <p:ph type="sldNum" sz="quarter" idx="5"/>
          </p:nvPr>
        </p:nvSpPr>
        <p:spPr/>
        <p:txBody>
          <a:bodyPr/>
          <a:lstStyle/>
          <a:p>
            <a:pPr algn="l" rtl="0"/>
            <a:fld id="{CFA42458-EA61-BD4A-87B6-C76BC5BDA1CD}" type="slidenum">
              <a:rPr/>
              <a:pPr/>
              <a:t>9</a:t>
            </a:fld>
            <a:endParaRPr lang="en-ca"/>
          </a:p>
        </p:txBody>
      </p:sp>
    </p:spTree>
    <p:extLst>
      <p:ext uri="{BB962C8B-B14F-4D97-AF65-F5344CB8AC3E}">
        <p14:creationId xmlns:p14="http://schemas.microsoft.com/office/powerpoint/2010/main" val="69540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 Id="rId8"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812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Slide_Texture Logo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9B891-1C7A-D74D-BCC9-A235ED5CA6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chemeClr val="bg1"/>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chemeClr val="bg1"/>
                </a:solidFill>
              </a:defRPr>
            </a:lvl1pPr>
          </a:lstStyle>
          <a:p>
            <a:r>
              <a:rPr lang="en-US" dirty="0"/>
              <a:t>Sous-</a:t>
            </a:r>
            <a:r>
              <a:rPr lang="en-US" dirty="0" err="1"/>
              <a:t>titre</a:t>
            </a:r>
            <a:endParaRPr lang="en-US" dirty="0"/>
          </a:p>
        </p:txBody>
      </p:sp>
      <p:pic>
        <p:nvPicPr>
          <p:cNvPr id="4" name="Graphic 3">
            <a:extLst>
              <a:ext uri="{FF2B5EF4-FFF2-40B4-BE49-F238E27FC236}">
                <a16:creationId xmlns:a16="http://schemas.microsoft.com/office/drawing/2014/main" id="{5C34DBC7-D519-1449-989F-F8DC4942598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30088" y="1904684"/>
            <a:ext cx="3928449" cy="1162639"/>
          </a:xfrm>
          <a:prstGeom prst="rect">
            <a:avLst/>
          </a:prstGeom>
        </p:spPr>
      </p:pic>
    </p:spTree>
    <p:extLst>
      <p:ext uri="{BB962C8B-B14F-4D97-AF65-F5344CB8AC3E}">
        <p14:creationId xmlns:p14="http://schemas.microsoft.com/office/powerpoint/2010/main" val="397965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D72870-C2AC-7C4B-9812-81CD991986A3}"/>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5C8588DF-BD35-8846-9B31-C2A7C5396C62}"/>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EBC2B0EE-2389-1B46-81D4-383338BE26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81637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C24290-9982-DB42-BFFB-8B8382E30450}"/>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a:xfrm>
            <a:off x="838200" y="365125"/>
            <a:ext cx="10515600" cy="5814426"/>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2F19B03C-C66B-D743-AED5-B138F080BC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1899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85A72D-F956-044F-B0BD-A9E641899508}"/>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9B285319-A7C3-EA45-AD01-2C8B65D4C060}"/>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7873877F-8937-5547-8917-ACFFAB4761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130174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AA7A55-9C27-A043-9FD2-63CFC2A6B4FB}"/>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8F93F22D-DDC2-AB45-89FE-8F96906B03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3309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73CE6B-6AB0-E749-A595-F3A55AB75C0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8BF77FF-B294-EE41-9900-3A32826F5B1A}"/>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A849B4A-93D8-684A-995C-13C182A03F72}"/>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9" name="Graphic 8">
            <a:extLst>
              <a:ext uri="{FF2B5EF4-FFF2-40B4-BE49-F238E27FC236}">
                <a16:creationId xmlns:a16="http://schemas.microsoft.com/office/drawing/2014/main" id="{8BD6FF40-F170-4440-ABB6-0546061682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89865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C41F2A76-EA04-3641-AF52-880551056A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3257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Inve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17AD42B7-E6AB-7249-90D5-3008A01A4C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63920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and tex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8610600"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DB87729E-993A-294A-BBB8-F6D1D38D021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71279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texture inve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1"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3E33C66C-D91C-974D-8A92-97E6683304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05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Hors-Piste Blu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DEBD4C8A-85D4-5043-BEF5-8A2D534C729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7402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Icons">
    <p:spTree>
      <p:nvGrpSpPr>
        <p:cNvPr id="1" name=""/>
        <p:cNvGrpSpPr/>
        <p:nvPr/>
      </p:nvGrpSpPr>
      <p:grpSpPr>
        <a:xfrm>
          <a:off x="0" y="0"/>
          <a:ext cx="0" cy="0"/>
          <a:chOff x="0" y="0"/>
          <a:chExt cx="0" cy="0"/>
        </a:xfrm>
      </p:grpSpPr>
      <p:pic>
        <p:nvPicPr>
          <p:cNvPr id="250" name="Graphic 249">
            <a:extLst>
              <a:ext uri="{FF2B5EF4-FFF2-40B4-BE49-F238E27FC236}">
                <a16:creationId xmlns:a16="http://schemas.microsoft.com/office/drawing/2014/main" id="{4C235A39-4C0A-5C46-A282-E8CFC7991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4129" y="4311366"/>
            <a:ext cx="720000" cy="720000"/>
          </a:xfrm>
          <a:prstGeom prst="rect">
            <a:avLst/>
          </a:prstGeom>
        </p:spPr>
      </p:pic>
      <p:pic>
        <p:nvPicPr>
          <p:cNvPr id="252" name="Graphic 251">
            <a:extLst>
              <a:ext uri="{FF2B5EF4-FFF2-40B4-BE49-F238E27FC236}">
                <a16:creationId xmlns:a16="http://schemas.microsoft.com/office/drawing/2014/main" id="{4503AF7B-36B3-664D-8EF6-DA145CD248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94405" y="4311366"/>
            <a:ext cx="720000" cy="720000"/>
          </a:xfrm>
          <a:prstGeom prst="rect">
            <a:avLst/>
          </a:prstGeom>
        </p:spPr>
      </p:pic>
      <p:pic>
        <p:nvPicPr>
          <p:cNvPr id="254" name="Graphic 253">
            <a:extLst>
              <a:ext uri="{FF2B5EF4-FFF2-40B4-BE49-F238E27FC236}">
                <a16:creationId xmlns:a16="http://schemas.microsoft.com/office/drawing/2014/main" id="{FE660C18-B577-314F-80F6-589EDC4EF7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58177" y="4311366"/>
            <a:ext cx="720000" cy="720000"/>
          </a:xfrm>
          <a:prstGeom prst="rect">
            <a:avLst/>
          </a:prstGeom>
        </p:spPr>
      </p:pic>
      <p:pic>
        <p:nvPicPr>
          <p:cNvPr id="256" name="Graphic 255">
            <a:extLst>
              <a:ext uri="{FF2B5EF4-FFF2-40B4-BE49-F238E27FC236}">
                <a16:creationId xmlns:a16="http://schemas.microsoft.com/office/drawing/2014/main" id="{ACF60A9D-9A27-A447-A681-753735C8BA4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99204" y="4311366"/>
            <a:ext cx="720000" cy="720000"/>
          </a:xfrm>
          <a:prstGeom prst="rect">
            <a:avLst/>
          </a:prstGeom>
        </p:spPr>
      </p:pic>
      <p:pic>
        <p:nvPicPr>
          <p:cNvPr id="258" name="Graphic 257">
            <a:extLst>
              <a:ext uri="{FF2B5EF4-FFF2-40B4-BE49-F238E27FC236}">
                <a16:creationId xmlns:a16="http://schemas.microsoft.com/office/drawing/2014/main" id="{2F4B4CF8-21F7-704C-9582-0DE788BD693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04129" y="3230218"/>
            <a:ext cx="720000" cy="720000"/>
          </a:xfrm>
          <a:prstGeom prst="rect">
            <a:avLst/>
          </a:prstGeom>
        </p:spPr>
      </p:pic>
      <p:pic>
        <p:nvPicPr>
          <p:cNvPr id="260" name="Graphic 259">
            <a:extLst>
              <a:ext uri="{FF2B5EF4-FFF2-40B4-BE49-F238E27FC236}">
                <a16:creationId xmlns:a16="http://schemas.microsoft.com/office/drawing/2014/main" id="{AF66BA95-875E-C541-BFA4-98589FE26A2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81153" y="3230218"/>
            <a:ext cx="720000" cy="720000"/>
          </a:xfrm>
          <a:prstGeom prst="rect">
            <a:avLst/>
          </a:prstGeom>
        </p:spPr>
      </p:pic>
      <p:pic>
        <p:nvPicPr>
          <p:cNvPr id="262" name="Graphic 261">
            <a:extLst>
              <a:ext uri="{FF2B5EF4-FFF2-40B4-BE49-F238E27FC236}">
                <a16:creationId xmlns:a16="http://schemas.microsoft.com/office/drawing/2014/main" id="{783A8F80-503E-B148-8616-8C7220A1DB6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58177" y="3230218"/>
            <a:ext cx="720000" cy="720000"/>
          </a:xfrm>
          <a:prstGeom prst="rect">
            <a:avLst/>
          </a:prstGeom>
        </p:spPr>
      </p:pic>
      <p:pic>
        <p:nvPicPr>
          <p:cNvPr id="264" name="Graphic 263">
            <a:extLst>
              <a:ext uri="{FF2B5EF4-FFF2-40B4-BE49-F238E27FC236}">
                <a16:creationId xmlns:a16="http://schemas.microsoft.com/office/drawing/2014/main" id="{871E8B32-0775-AA4A-94A9-B2A1C629C3F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99204" y="3230218"/>
            <a:ext cx="720000" cy="720000"/>
          </a:xfrm>
          <a:prstGeom prst="rect">
            <a:avLst/>
          </a:prstGeom>
        </p:spPr>
      </p:pic>
      <p:pic>
        <p:nvPicPr>
          <p:cNvPr id="266" name="Graphic 265">
            <a:extLst>
              <a:ext uri="{FF2B5EF4-FFF2-40B4-BE49-F238E27FC236}">
                <a16:creationId xmlns:a16="http://schemas.microsoft.com/office/drawing/2014/main" id="{B7B6931D-FAC8-A944-B91D-314F02A7F7F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99204" y="5392514"/>
            <a:ext cx="720000" cy="720000"/>
          </a:xfrm>
          <a:prstGeom prst="rect">
            <a:avLst/>
          </a:prstGeom>
        </p:spPr>
      </p:pic>
      <p:pic>
        <p:nvPicPr>
          <p:cNvPr id="270" name="Graphic 269">
            <a:extLst>
              <a:ext uri="{FF2B5EF4-FFF2-40B4-BE49-F238E27FC236}">
                <a16:creationId xmlns:a16="http://schemas.microsoft.com/office/drawing/2014/main" id="{A5CB98A2-6538-7743-A938-15A1AE46271B}"/>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658177" y="5392514"/>
            <a:ext cx="720000" cy="720000"/>
          </a:xfrm>
          <a:prstGeom prst="rect">
            <a:avLst/>
          </a:prstGeom>
        </p:spPr>
      </p:pic>
      <p:pic>
        <p:nvPicPr>
          <p:cNvPr id="272" name="Graphic 271">
            <a:extLst>
              <a:ext uri="{FF2B5EF4-FFF2-40B4-BE49-F238E27FC236}">
                <a16:creationId xmlns:a16="http://schemas.microsoft.com/office/drawing/2014/main" id="{A8529D77-8C54-BC46-849B-25B4EC1AB35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481153" y="5356514"/>
            <a:ext cx="720000" cy="720000"/>
          </a:xfrm>
          <a:prstGeom prst="rect">
            <a:avLst/>
          </a:prstGeom>
        </p:spPr>
      </p:pic>
      <p:pic>
        <p:nvPicPr>
          <p:cNvPr id="274" name="Graphic 273">
            <a:extLst>
              <a:ext uri="{FF2B5EF4-FFF2-40B4-BE49-F238E27FC236}">
                <a16:creationId xmlns:a16="http://schemas.microsoft.com/office/drawing/2014/main" id="{40EF11EA-A3F4-0646-87B7-F220550C9FA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304129" y="5392514"/>
            <a:ext cx="720000" cy="720000"/>
          </a:xfrm>
          <a:prstGeom prst="rect">
            <a:avLst/>
          </a:prstGeom>
        </p:spPr>
      </p:pic>
      <p:pic>
        <p:nvPicPr>
          <p:cNvPr id="276" name="Graphic 275">
            <a:extLst>
              <a:ext uri="{FF2B5EF4-FFF2-40B4-BE49-F238E27FC236}">
                <a16:creationId xmlns:a16="http://schemas.microsoft.com/office/drawing/2014/main" id="{CD4119E3-C2C1-EB4B-A25C-8AF07D0B332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971121" y="1267852"/>
            <a:ext cx="1555200" cy="1080000"/>
          </a:xfrm>
          <a:prstGeom prst="rect">
            <a:avLst/>
          </a:prstGeom>
        </p:spPr>
      </p:pic>
      <p:pic>
        <p:nvPicPr>
          <p:cNvPr id="278" name="Graphic 277">
            <a:extLst>
              <a:ext uri="{FF2B5EF4-FFF2-40B4-BE49-F238E27FC236}">
                <a16:creationId xmlns:a16="http://schemas.microsoft.com/office/drawing/2014/main" id="{9BE3D580-2065-9746-9B71-926D77A3E08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222440" y="1267852"/>
            <a:ext cx="1080000" cy="1080000"/>
          </a:xfrm>
          <a:prstGeom prst="rect">
            <a:avLst/>
          </a:prstGeom>
        </p:spPr>
      </p:pic>
      <p:pic>
        <p:nvPicPr>
          <p:cNvPr id="280" name="Graphic 279">
            <a:extLst>
              <a:ext uri="{FF2B5EF4-FFF2-40B4-BE49-F238E27FC236}">
                <a16:creationId xmlns:a16="http://schemas.microsoft.com/office/drawing/2014/main" id="{6F1D18DF-744F-A841-A3CE-DF8C7FDF0803}"/>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759" y="1267852"/>
            <a:ext cx="1296000" cy="1080000"/>
          </a:xfrm>
          <a:prstGeom prst="rect">
            <a:avLst/>
          </a:prstGeom>
        </p:spPr>
      </p:pic>
      <p:pic>
        <p:nvPicPr>
          <p:cNvPr id="282" name="Graphic 281">
            <a:extLst>
              <a:ext uri="{FF2B5EF4-FFF2-40B4-BE49-F238E27FC236}">
                <a16:creationId xmlns:a16="http://schemas.microsoft.com/office/drawing/2014/main" id="{5710505C-A079-C640-8BEB-01AC57FE309C}"/>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509078" y="1267852"/>
            <a:ext cx="1080000" cy="1080000"/>
          </a:xfrm>
          <a:prstGeom prst="rect">
            <a:avLst/>
          </a:prstGeom>
        </p:spPr>
      </p:pic>
      <p:pic>
        <p:nvPicPr>
          <p:cNvPr id="284" name="Graphic 283">
            <a:extLst>
              <a:ext uri="{FF2B5EF4-FFF2-40B4-BE49-F238E27FC236}">
                <a16:creationId xmlns:a16="http://schemas.microsoft.com/office/drawing/2014/main" id="{0C9A79A9-CE9B-0946-B9E7-354CD0872CB0}"/>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760397" y="1267852"/>
            <a:ext cx="1080000" cy="1080000"/>
          </a:xfrm>
          <a:prstGeom prst="rect">
            <a:avLst/>
          </a:prstGeom>
        </p:spPr>
      </p:pic>
    </p:spTree>
    <p:extLst>
      <p:ext uri="{BB962C8B-B14F-4D97-AF65-F5344CB8AC3E}">
        <p14:creationId xmlns:p14="http://schemas.microsoft.com/office/powerpoint/2010/main" val="226999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Hors-Piste Grey">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71CB74A4-2C42-A648-AD03-05EBBB84E88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694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ors-Piste Dark Blue ">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827E675E-53CF-3A44-9759-13DD1BEF3E3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129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37800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Tex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AF0B2-0154-4249-9B24-EC39A7749F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11155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Textur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0C9A2-DBB8-A240-AAC3-53022231D0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chemeClr val="bg1"/>
                </a:solidFill>
              </a:defRPr>
            </a:lvl1pPr>
          </a:lstStyle>
          <a:p>
            <a:r>
              <a:rPr lang="en-US" dirty="0" err="1"/>
              <a:t>Titre</a:t>
            </a:r>
            <a:endParaRPr lang="en-US" dirty="0"/>
          </a:p>
        </p:txBody>
      </p:sp>
    </p:spTree>
    <p:extLst>
      <p:ext uri="{BB962C8B-B14F-4D97-AF65-F5344CB8AC3E}">
        <p14:creationId xmlns:p14="http://schemas.microsoft.com/office/powerpoint/2010/main" val="204657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Slide with logo">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16732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Slide_Texture +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82C3E-D7DE-3E41-B8E1-63CA6DF62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21214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E8090C-C2C7-B64D-8F52-FE06616AA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D7AAD5F5-9DAB-3C45-9D0E-89252CB85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3570321"/>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70" r:id="rId4"/>
    <p:sldLayoutId id="2147483661" r:id="rId5"/>
    <p:sldLayoutId id="2147483662" r:id="rId6"/>
    <p:sldLayoutId id="2147483668" r:id="rId7"/>
    <p:sldLayoutId id="2147483649" r:id="rId8"/>
    <p:sldLayoutId id="2147483658" r:id="rId9"/>
    <p:sldLayoutId id="2147483669" r:id="rId10"/>
    <p:sldLayoutId id="2147483650" r:id="rId11"/>
    <p:sldLayoutId id="2147483660" r:id="rId12"/>
    <p:sldLayoutId id="2147483652" r:id="rId13"/>
    <p:sldLayoutId id="2147483663" r:id="rId14"/>
    <p:sldLayoutId id="2147483654" r:id="rId15"/>
    <p:sldLayoutId id="2147483657" r:id="rId16"/>
    <p:sldLayoutId id="2147483664" r:id="rId17"/>
    <p:sldLayoutId id="2147483659" r:id="rId18"/>
    <p:sldLayoutId id="2147483665" r:id="rId19"/>
    <p:sldLayoutId id="2147483671" r:id="rId20"/>
  </p:sldLayoutIdLst>
  <p:hf hdr="0" dt="0"/>
  <p:txStyles>
    <p:title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g"/><Relationship Id="rId7"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g"/></Relationships>
</file>

<file path=ppt/slides/_rels/slide1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56.png"/><Relationship Id="rId5" Type="http://schemas.openxmlformats.org/officeDocument/2006/relationships/notesSlide" Target="../notesSlides/notesSlide10.xml"/><Relationship Id="rId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notesSlide" Target="../notesSlides/notesSlide12.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notesSlide" Target="../notesSlides/notesSlide13.xml"/><Relationship Id="rId4"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image" Target="../media/image57.jpe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notesSlide" Target="../notesSlides/notesSlide14.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slideLayout" Target="../slideLayouts/slideLayout13.xml"/><Relationship Id="rId5" Type="http://schemas.openxmlformats.org/officeDocument/2006/relationships/tags" Target="../tags/tag91.xml"/><Relationship Id="rId10" Type="http://schemas.openxmlformats.org/officeDocument/2006/relationships/tags" Target="../tags/tag96.xml"/><Relationship Id="rId4" Type="http://schemas.openxmlformats.org/officeDocument/2006/relationships/tags" Target="../tags/tag90.xml"/><Relationship Id="rId9" Type="http://schemas.openxmlformats.org/officeDocument/2006/relationships/tags" Target="../tags/tag95.xml"/></Relationships>
</file>

<file path=ppt/slides/_rels/slide1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99.xml"/><Relationship Id="rId7" Type="http://schemas.openxmlformats.org/officeDocument/2006/relationships/slideLayout" Target="../slideLayouts/slideLayout1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9" Type="http://schemas.openxmlformats.org/officeDocument/2006/relationships/image" Target="../media/image59.jpe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05.xml"/><Relationship Id="rId7" Type="http://schemas.openxmlformats.org/officeDocument/2006/relationships/diagramData" Target="../diagrams/data1.xml"/><Relationship Id="rId12" Type="http://schemas.openxmlformats.org/officeDocument/2006/relationships/image" Target="../media/image60.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16.xml"/><Relationship Id="rId11" Type="http://schemas.microsoft.com/office/2007/relationships/diagramDrawing" Target="../diagrams/drawing1.xml"/><Relationship Id="rId5" Type="http://schemas.openxmlformats.org/officeDocument/2006/relationships/slideLayout" Target="../slideLayouts/slideLayout13.xml"/><Relationship Id="rId10" Type="http://schemas.openxmlformats.org/officeDocument/2006/relationships/diagramColors" Target="../diagrams/colors1.xml"/><Relationship Id="rId4" Type="http://schemas.openxmlformats.org/officeDocument/2006/relationships/tags" Target="../tags/tag106.xml"/><Relationship Id="rId9"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notesSlide" Target="../notesSlides/notesSlide17.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13.xml"/><Relationship Id="rId5" Type="http://schemas.openxmlformats.org/officeDocument/2006/relationships/tags" Target="../tags/tag111.xml"/><Relationship Id="rId4" Type="http://schemas.openxmlformats.org/officeDocument/2006/relationships/tags" Target="../tags/tag110.xml"/></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114.xml"/><Relationship Id="rId7" Type="http://schemas.openxmlformats.org/officeDocument/2006/relationships/notesSlide" Target="../notesSlides/notesSlide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13.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hyperlink" Target="https://sante-mentale-jeunesse.usherbrooke.ca/wp-content/uploads/2018/12/Final-GPS.pdf"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8.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7.xml"/><Relationship Id="rId7" Type="http://schemas.openxmlformats.org/officeDocument/2006/relationships/notesSlide" Target="../notesSlides/notesSlide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5.xml"/><Relationship Id="rId11" Type="http://schemas.microsoft.com/office/2007/relationships/hdphoto" Target="../media/hdphoto3.wdp"/><Relationship Id="rId5" Type="http://schemas.openxmlformats.org/officeDocument/2006/relationships/tags" Target="../tags/tag9.xml"/><Relationship Id="rId10" Type="http://schemas.microsoft.com/office/2007/relationships/hdphoto" Target="../media/hdphoto2.wdp"/><Relationship Id="rId4" Type="http://schemas.openxmlformats.org/officeDocument/2006/relationships/tags" Target="../tags/tag8.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notesSlide" Target="../notesSlides/notesSlide4.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slideLayout" Target="../slideLayouts/slideLayout1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s>
</file>

<file path=ppt/slides/_rels/slide5.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notesSlide" Target="../notesSlides/notesSlide5.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slideLayout" Target="../slideLayouts/slideLayout1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5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6.xml"/><Relationship Id="rId5" Type="http://schemas.openxmlformats.org/officeDocument/2006/relationships/slideLayout" Target="../slideLayouts/slideLayout11.xml"/><Relationship Id="rId4" Type="http://schemas.openxmlformats.org/officeDocument/2006/relationships/tags" Target="../tags/tag35.xml"/></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7.xml"/><Relationship Id="rId4"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image" Target="../media/image54.tiff"/><Relationship Id="rId5" Type="http://schemas.openxmlformats.org/officeDocument/2006/relationships/tags" Target="../tags/tag43.xml"/><Relationship Id="rId10" Type="http://schemas.openxmlformats.org/officeDocument/2006/relationships/image" Target="../media/image53.jpeg"/><Relationship Id="rId4" Type="http://schemas.openxmlformats.org/officeDocument/2006/relationships/tags" Target="../tags/tag42.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image" Target="../media/image55.tiff"/><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notesSlide" Target="../notesSlides/notesSlide9.xml"/><Relationship Id="rId2" Type="http://schemas.openxmlformats.org/officeDocument/2006/relationships/tags" Target="../tags/tag47.xml"/><Relationship Id="rId16" Type="http://schemas.openxmlformats.org/officeDocument/2006/relationships/slideLayout" Target="../slideLayouts/slideLayout11.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tags" Target="../tags/tag6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ADFA23-639C-4A16-9CF9-7A1307B635C6}"/>
              </a:ext>
            </a:extLst>
          </p:cNvPr>
          <p:cNvSpPr/>
          <p:nvPr/>
        </p:nvSpPr>
        <p:spPr>
          <a:xfrm>
            <a:off x="0" y="0"/>
            <a:ext cx="12192000" cy="1246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2" name="Rectangle 1"/>
          <p:cNvSpPr/>
          <p:nvPr/>
        </p:nvSpPr>
        <p:spPr>
          <a:xfrm>
            <a:off x="0" y="5611091"/>
            <a:ext cx="12192000" cy="1246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2400" b="1" i="0" u="none" baseline="0">
                <a:solidFill>
                  <a:schemeClr val="tx1">
                    <a:lumMod val="50000"/>
                    <a:lumOff val="50000"/>
                  </a:schemeClr>
                </a:solidFill>
              </a:rPr>
              <a:t>SECONDARY program</a:t>
            </a:r>
          </a:p>
        </p:txBody>
      </p:sp>
      <p:pic>
        <p:nvPicPr>
          <p:cNvPr id="4" name="Image 3">
            <a:extLst>
              <a:ext uri="{FF2B5EF4-FFF2-40B4-BE49-F238E27FC236}">
                <a16:creationId xmlns:a16="http://schemas.microsoft.com/office/drawing/2014/main" id="{C11007D8-D5FA-4547-B983-2C2110FA0828}"/>
              </a:ext>
            </a:extLst>
          </p:cNvPr>
          <p:cNvPicPr>
            <a:picLocks noChangeAspect="1"/>
          </p:cNvPicPr>
          <p:nvPr/>
        </p:nvPicPr>
        <p:blipFill>
          <a:blip r:embed="rId3"/>
          <a:stretch>
            <a:fillRect/>
          </a:stretch>
        </p:blipFill>
        <p:spPr>
          <a:xfrm>
            <a:off x="565129" y="300451"/>
            <a:ext cx="2808453" cy="612540"/>
          </a:xfrm>
          <a:prstGeom prst="rect">
            <a:avLst/>
          </a:prstGeom>
        </p:spPr>
      </p:pic>
      <p:pic>
        <p:nvPicPr>
          <p:cNvPr id="10" name="Image 9">
            <a:extLst>
              <a:ext uri="{FF2B5EF4-FFF2-40B4-BE49-F238E27FC236}">
                <a16:creationId xmlns:a16="http://schemas.microsoft.com/office/drawing/2014/main" id="{238E143F-C053-4AAA-B881-DC840C4B863F}"/>
              </a:ext>
            </a:extLst>
          </p:cNvPr>
          <p:cNvPicPr>
            <a:picLocks noChangeAspect="1"/>
          </p:cNvPicPr>
          <p:nvPr/>
        </p:nvPicPr>
        <p:blipFill rotWithShape="1">
          <a:blip r:embed="rId4"/>
          <a:srcRect t="28000" b="27636"/>
          <a:stretch/>
        </p:blipFill>
        <p:spPr>
          <a:xfrm>
            <a:off x="6696192" y="182631"/>
            <a:ext cx="2161820" cy="959062"/>
          </a:xfrm>
          <a:prstGeom prst="rect">
            <a:avLst/>
          </a:prstGeom>
        </p:spPr>
      </p:pic>
      <p:pic>
        <p:nvPicPr>
          <p:cNvPr id="6" name="Image 5">
            <a:extLst>
              <a:ext uri="{FF2B5EF4-FFF2-40B4-BE49-F238E27FC236}">
                <a16:creationId xmlns:a16="http://schemas.microsoft.com/office/drawing/2014/main" id="{AE01E8F3-DA7D-47E3-B5E2-08910525D53D}"/>
              </a:ext>
            </a:extLst>
          </p:cNvPr>
          <p:cNvPicPr>
            <a:picLocks noChangeAspect="1"/>
          </p:cNvPicPr>
          <p:nvPr/>
        </p:nvPicPr>
        <p:blipFill>
          <a:blip r:embed="rId5"/>
          <a:stretch>
            <a:fillRect/>
          </a:stretch>
        </p:blipFill>
        <p:spPr>
          <a:xfrm>
            <a:off x="10301476" y="2617217"/>
            <a:ext cx="1119599" cy="3617328"/>
          </a:xfrm>
          <a:prstGeom prst="rect">
            <a:avLst/>
          </a:prstGeom>
        </p:spPr>
      </p:pic>
      <p:pic>
        <p:nvPicPr>
          <p:cNvPr id="12" name="Image 11">
            <a:extLst>
              <a:ext uri="{FF2B5EF4-FFF2-40B4-BE49-F238E27FC236}">
                <a16:creationId xmlns:a16="http://schemas.microsoft.com/office/drawing/2014/main" id="{927D74AC-570F-4BA1-9F92-0C12E4BF24A5}"/>
              </a:ext>
            </a:extLst>
          </p:cNvPr>
          <p:cNvPicPr>
            <a:picLocks noChangeAspect="1"/>
          </p:cNvPicPr>
          <p:nvPr/>
        </p:nvPicPr>
        <p:blipFill>
          <a:blip r:embed="rId6"/>
          <a:stretch>
            <a:fillRect/>
          </a:stretch>
        </p:blipFill>
        <p:spPr>
          <a:xfrm>
            <a:off x="668024" y="2617217"/>
            <a:ext cx="1301331" cy="3617328"/>
          </a:xfrm>
          <a:prstGeom prst="rect">
            <a:avLst/>
          </a:prstGeom>
        </p:spPr>
      </p:pic>
      <p:pic>
        <p:nvPicPr>
          <p:cNvPr id="11" name="Image 10">
            <a:extLst>
              <a:ext uri="{FF2B5EF4-FFF2-40B4-BE49-F238E27FC236}">
                <a16:creationId xmlns:a16="http://schemas.microsoft.com/office/drawing/2014/main" id="{C3A65CA4-B328-4EBD-81C7-B66E5BB1C237}"/>
              </a:ext>
            </a:extLst>
          </p:cNvPr>
          <p:cNvPicPr/>
          <p:nvPr/>
        </p:nvPicPr>
        <p:blipFill>
          <a:blip r:embed="rId7">
            <a:extLst>
              <a:ext uri="{28A0092B-C50C-407E-A947-70E740481C1C}">
                <a14:useLocalDpi xmlns:a14="http://schemas.microsoft.com/office/drawing/2010/main" val="0"/>
              </a:ext>
            </a:extLst>
          </a:blip>
          <a:stretch>
            <a:fillRect/>
          </a:stretch>
        </p:blipFill>
        <p:spPr>
          <a:xfrm>
            <a:off x="3938711" y="134853"/>
            <a:ext cx="2079924" cy="977201"/>
          </a:xfrm>
          <a:prstGeom prst="rect">
            <a:avLst/>
          </a:prstGeom>
        </p:spPr>
      </p:pic>
      <p:pic>
        <p:nvPicPr>
          <p:cNvPr id="13" name="Image 12">
            <a:extLst>
              <a:ext uri="{FF2B5EF4-FFF2-40B4-BE49-F238E27FC236}">
                <a16:creationId xmlns:a16="http://schemas.microsoft.com/office/drawing/2014/main" id="{B31D39D3-A9E8-419A-8A1D-A9A3827507D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9535569" y="312335"/>
            <a:ext cx="2149568" cy="622238"/>
          </a:xfrm>
          <a:prstGeom prst="rect">
            <a:avLst/>
          </a:prstGeom>
        </p:spPr>
      </p:pic>
    </p:spTree>
    <p:extLst>
      <p:ext uri="{BB962C8B-B14F-4D97-AF65-F5344CB8AC3E}">
        <p14:creationId xmlns:p14="http://schemas.microsoft.com/office/powerpoint/2010/main" val="222166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838200" y="136525"/>
            <a:ext cx="10515600" cy="1325563"/>
          </a:xfrm>
        </p:spPr>
        <p:txBody>
          <a:bodyPr/>
          <a:lstStyle/>
          <a:p>
            <a:pPr algn="l" rtl="0"/>
            <a:r>
              <a:rPr lang="en-ca" b="0" i="0" u="none" baseline="0"/>
              <a:t>The HORS-PISTE program</a:t>
            </a:r>
          </a:p>
        </p:txBody>
      </p:sp>
      <p:sp>
        <p:nvSpPr>
          <p:cNvPr id="6" name="Content Placeholder 5">
            <a:extLst>
              <a:ext uri="{FF2B5EF4-FFF2-40B4-BE49-F238E27FC236}">
                <a16:creationId xmlns:a16="http://schemas.microsoft.com/office/drawing/2014/main" id="{3AB22FB6-3F23-2C43-A5AB-467ADF5D1583}"/>
              </a:ext>
            </a:extLst>
          </p:cNvPr>
          <p:cNvSpPr>
            <a:spLocks noGrp="1"/>
          </p:cNvSpPr>
          <p:nvPr>
            <p:ph sz="half" idx="1"/>
            <p:custDataLst>
              <p:tags r:id="rId2"/>
            </p:custDataLst>
          </p:nvPr>
        </p:nvSpPr>
        <p:spPr>
          <a:xfrm>
            <a:off x="796250" y="1592015"/>
            <a:ext cx="10097589" cy="4351338"/>
          </a:xfrm>
        </p:spPr>
        <p:txBody>
          <a:bodyPr>
            <a:normAutofit/>
          </a:bodyPr>
          <a:lstStyle/>
          <a:p>
            <a:pPr marL="0" indent="0" algn="ctr" rtl="0">
              <a:buNone/>
            </a:pPr>
            <a:r>
              <a:rPr lang="en-ca" sz="3600" b="1" i="0" u="none" baseline="0">
                <a:solidFill>
                  <a:schemeClr val="tx1">
                    <a:lumMod val="65000"/>
                    <a:lumOff val="35000"/>
                  </a:schemeClr>
                </a:solidFill>
              </a:rPr>
              <a:t>What is it? </a:t>
            </a:r>
          </a:p>
          <a:p>
            <a:pPr marL="444500" indent="-444500" algn="ctr" rtl="0">
              <a:buNone/>
            </a:pPr>
            <a:endParaRPr lang="en-ca" sz="200" b="1" dirty="0">
              <a:solidFill>
                <a:schemeClr val="tx1">
                  <a:lumMod val="65000"/>
                  <a:lumOff val="35000"/>
                </a:schemeClr>
              </a:solidFill>
            </a:endParaRPr>
          </a:p>
          <a:p>
            <a:pPr marL="444500" indent="-444500" algn="l" rtl="0">
              <a:buFont typeface="Wingdings" panose="05000000000000000000" pitchFamily="2" charset="2"/>
              <a:buChar char="ü"/>
            </a:pPr>
            <a:r>
              <a:rPr lang="en-ca" b="0" i="0" u="none" baseline="0">
                <a:solidFill>
                  <a:schemeClr val="tx1">
                    <a:lumMod val="65000"/>
                    <a:lumOff val="35000"/>
                  </a:schemeClr>
                </a:solidFill>
              </a:rPr>
              <a:t> 10 workshops </a:t>
            </a:r>
          </a:p>
          <a:p>
            <a:pPr marL="444500" lvl="1" indent="-444500" algn="l" rtl="0">
              <a:buNone/>
            </a:pPr>
            <a:endParaRPr lang="en-ca" sz="1000" dirty="0">
              <a:solidFill>
                <a:schemeClr val="tx1">
                  <a:lumMod val="65000"/>
                  <a:lumOff val="35000"/>
                </a:schemeClr>
              </a:solidFill>
            </a:endParaRPr>
          </a:p>
          <a:p>
            <a:pPr marL="444500" indent="-444500" algn="l" rtl="0">
              <a:spcBef>
                <a:spcPts val="600"/>
              </a:spcBef>
              <a:buFont typeface="Wingdings" panose="05000000000000000000" pitchFamily="2" charset="2"/>
              <a:buChar char="ü"/>
            </a:pPr>
            <a:r>
              <a:rPr lang="en-ca" b="0" i="0" u="none" baseline="0">
                <a:solidFill>
                  <a:schemeClr val="tx1">
                    <a:lumMod val="65000"/>
                    <a:lumOff val="35000"/>
                  </a:schemeClr>
                </a:solidFill>
              </a:rPr>
              <a:t> In the fall </a:t>
            </a:r>
          </a:p>
          <a:p>
            <a:pPr marL="444500" indent="-444500" algn="l" rtl="0">
              <a:buNone/>
            </a:pPr>
            <a:endParaRPr lang="en-ca" sz="1000" dirty="0">
              <a:solidFill>
                <a:schemeClr val="tx1">
                  <a:lumMod val="65000"/>
                  <a:lumOff val="35000"/>
                </a:schemeClr>
              </a:solidFill>
            </a:endParaRPr>
          </a:p>
          <a:p>
            <a:pPr marL="444500" indent="-444500" algn="l" rtl="0">
              <a:buFont typeface="Wingdings" panose="05000000000000000000" pitchFamily="2" charset="2"/>
              <a:buChar char="ü"/>
            </a:pPr>
            <a:r>
              <a:rPr lang="en-ca" b="0" i="0" u="none" baseline="0">
                <a:solidFill>
                  <a:schemeClr val="tx1">
                    <a:lumMod val="65000"/>
                    <a:lumOff val="35000"/>
                  </a:schemeClr>
                </a:solidFill>
              </a:rPr>
              <a:t> During class time </a:t>
            </a:r>
          </a:p>
          <a:p>
            <a:pPr marL="444500" indent="-444500" algn="l" rtl="0">
              <a:buNone/>
            </a:pPr>
            <a:endParaRPr lang="en-ca" sz="1000" dirty="0">
              <a:solidFill>
                <a:schemeClr val="tx1">
                  <a:lumMod val="65000"/>
                  <a:lumOff val="35000"/>
                </a:schemeClr>
              </a:solidFill>
            </a:endParaRPr>
          </a:p>
          <a:p>
            <a:pPr marL="444500" indent="-444500" algn="l" rtl="0">
              <a:buFont typeface="Wingdings" panose="05000000000000000000" pitchFamily="2" charset="2"/>
              <a:buChar char="ü"/>
            </a:pPr>
            <a:r>
              <a:rPr lang="en-ca" b="0" i="0" u="none" baseline="0">
                <a:solidFill>
                  <a:schemeClr val="tx1">
                    <a:lumMod val="65000"/>
                    <a:lumOff val="35000"/>
                  </a:schemeClr>
                </a:solidFill>
              </a:rPr>
              <a:t> Led by… maybe you!</a:t>
            </a:r>
          </a:p>
          <a:p>
            <a:pPr marL="0" indent="0" algn="l" rtl="0">
              <a:buNone/>
            </a:pPr>
            <a:endParaRPr lang="en-ca"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pPr algn="r" rtl="0"/>
            <a:fld id="{C145B74D-6A0D-CF46-9BFB-933D6D9953E9}" type="slidenum">
              <a:rPr/>
              <a:pPr/>
              <a:t>10</a:t>
            </a:fld>
            <a:endParaRPr lang="en-ca" dirty="0"/>
          </a:p>
        </p:txBody>
      </p:sp>
      <p:pic>
        <p:nvPicPr>
          <p:cNvPr id="7" name="Image 6">
            <a:extLst>
              <a:ext uri="{FF2B5EF4-FFF2-40B4-BE49-F238E27FC236}">
                <a16:creationId xmlns:a16="http://schemas.microsoft.com/office/drawing/2014/main" id="{96E02DBD-BDB2-4557-97B4-A86EE1BD95C8}"/>
              </a:ext>
            </a:extLst>
          </p:cNvPr>
          <p:cNvPicPr>
            <a:picLocks noChangeAspect="1"/>
          </p:cNvPicPr>
          <p:nvPr/>
        </p:nvPicPr>
        <p:blipFill>
          <a:blip r:embed="rId6"/>
          <a:stretch>
            <a:fillRect/>
          </a:stretch>
        </p:blipFill>
        <p:spPr>
          <a:xfrm flipH="1">
            <a:off x="8610600" y="1462088"/>
            <a:ext cx="2283239" cy="4611193"/>
          </a:xfrm>
          <a:prstGeom prst="rect">
            <a:avLst/>
          </a:prstGeom>
        </p:spPr>
      </p:pic>
    </p:spTree>
    <p:extLst>
      <p:ext uri="{BB962C8B-B14F-4D97-AF65-F5344CB8AC3E}">
        <p14:creationId xmlns:p14="http://schemas.microsoft.com/office/powerpoint/2010/main" val="2668694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555307" y="112713"/>
            <a:ext cx="10515600" cy="1325563"/>
          </a:xfrm>
        </p:spPr>
        <p:txBody>
          <a:bodyPr/>
          <a:lstStyle/>
          <a:p>
            <a:pPr algn="l" rtl="0"/>
            <a:r>
              <a:rPr lang="en-ca" b="0" i="0" u="none" baseline="0"/>
              <a:t>The HORS-PISTE program</a:t>
            </a:r>
          </a:p>
        </p:txBody>
      </p:sp>
      <p:sp>
        <p:nvSpPr>
          <p:cNvPr id="7" name="Content Placeholder 6">
            <a:extLst>
              <a:ext uri="{FF2B5EF4-FFF2-40B4-BE49-F238E27FC236}">
                <a16:creationId xmlns:a16="http://schemas.microsoft.com/office/drawing/2014/main" id="{41809C9A-B3D0-994D-A899-935CCE4DCA9E}"/>
              </a:ext>
            </a:extLst>
          </p:cNvPr>
          <p:cNvSpPr>
            <a:spLocks noGrp="1"/>
          </p:cNvSpPr>
          <p:nvPr>
            <p:ph sz="half" idx="2"/>
            <p:custDataLst>
              <p:tags r:id="rId2"/>
            </p:custDataLst>
          </p:nvPr>
        </p:nvSpPr>
        <p:spPr>
          <a:xfrm>
            <a:off x="555307" y="1313139"/>
            <a:ext cx="10896600" cy="925739"/>
          </a:xfrm>
        </p:spPr>
        <p:txBody>
          <a:bodyPr>
            <a:normAutofit/>
          </a:bodyPr>
          <a:lstStyle/>
          <a:p>
            <a:pPr marL="0" indent="0" algn="ctr" rtl="0">
              <a:buNone/>
            </a:pPr>
            <a:r>
              <a:rPr lang="en-ca" sz="3600" b="1" i="0" u="none" baseline="0">
                <a:solidFill>
                  <a:schemeClr val="tx1">
                    <a:lumMod val="65000"/>
                    <a:lumOff val="35000"/>
                  </a:schemeClr>
                </a:solidFill>
              </a:rPr>
              <a:t>What’s it about?</a:t>
            </a:r>
          </a:p>
          <a:p>
            <a:pPr marL="0" indent="0" algn="ctr" rtl="0">
              <a:buNone/>
            </a:pPr>
            <a:endParaRPr lang="en-ca" b="1" dirty="0">
              <a:solidFill>
                <a:schemeClr val="tx1">
                  <a:lumMod val="65000"/>
                  <a:lumOff val="35000"/>
                </a:schemeClr>
              </a:solidFill>
            </a:endParaRPr>
          </a:p>
          <a:p>
            <a:pPr marL="0" indent="0" algn="l" rtl="0">
              <a:buNone/>
            </a:pPr>
            <a:endParaRPr lang="en-ca"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pPr algn="r" rtl="0"/>
            <a:fld id="{C145B74D-6A0D-CF46-9BFB-933D6D9953E9}" type="slidenum">
              <a:rPr/>
              <a:pPr/>
              <a:t>11</a:t>
            </a:fld>
            <a:endParaRPr lang="en-ca" dirty="0"/>
          </a:p>
        </p:txBody>
      </p:sp>
      <p:sp>
        <p:nvSpPr>
          <p:cNvPr id="8" name="ZoneTexte 7"/>
          <p:cNvSpPr txBox="1"/>
          <p:nvPr>
            <p:custDataLst>
              <p:tags r:id="rId4"/>
            </p:custDataLst>
          </p:nvPr>
        </p:nvSpPr>
        <p:spPr>
          <a:xfrm>
            <a:off x="5001988" y="2889205"/>
            <a:ext cx="7659911" cy="2215991"/>
          </a:xfrm>
          <a:prstGeom prst="rect">
            <a:avLst/>
          </a:prstGeom>
          <a:noFill/>
        </p:spPr>
        <p:txBody>
          <a:bodyPr wrap="square" rtlCol="0">
            <a:spAutoFit/>
          </a:bodyPr>
          <a:lstStyle/>
          <a:p>
            <a:pPr marL="1076325" lvl="1" indent="-530225" algn="l" rtl="0">
              <a:buFont typeface="Wingdings" panose="05000000000000000000" pitchFamily="2" charset="2"/>
              <a:buChar char="ü"/>
            </a:pPr>
            <a:r>
              <a:rPr lang="en-ca" sz="2400" b="0" i="0" u="none" baseline="0">
                <a:solidFill>
                  <a:schemeClr val="tx1">
                    <a:lumMod val="65000"/>
                    <a:lumOff val="35000"/>
                  </a:schemeClr>
                </a:solidFill>
              </a:rPr>
              <a:t>Self-esteem</a:t>
            </a:r>
          </a:p>
          <a:p>
            <a:pPr marL="1076325" lvl="1" indent="-530225" algn="l" rtl="0">
              <a:buFont typeface="Wingdings" panose="05000000000000000000" pitchFamily="2" charset="2"/>
              <a:buChar char="ü"/>
            </a:pPr>
            <a:r>
              <a:rPr lang="en-ca" sz="2400" b="0" i="0" u="none" baseline="0">
                <a:solidFill>
                  <a:schemeClr val="tx1">
                    <a:lumMod val="65000"/>
                    <a:lumOff val="35000"/>
                  </a:schemeClr>
                </a:solidFill>
              </a:rPr>
              <a:t>Judgment and compassion</a:t>
            </a:r>
          </a:p>
          <a:p>
            <a:pPr marL="1076325" lvl="1" indent="-530225" algn="l" rtl="0">
              <a:buFont typeface="Wingdings" panose="05000000000000000000" pitchFamily="2" charset="2"/>
              <a:buChar char="ü"/>
            </a:pPr>
            <a:r>
              <a:rPr lang="en-ca" sz="2400" b="0" i="0" u="none" baseline="0">
                <a:solidFill>
                  <a:schemeClr val="tx1">
                    <a:lumMod val="65000"/>
                    <a:lumOff val="35000"/>
                  </a:schemeClr>
                </a:solidFill>
              </a:rPr>
              <a:t>Conflict and communication</a:t>
            </a:r>
          </a:p>
          <a:p>
            <a:pPr marL="990600" lvl="1" indent="-444500" algn="l" rtl="0">
              <a:buFont typeface="Wingdings" panose="05000000000000000000" pitchFamily="2" charset="2"/>
              <a:buChar char="ü"/>
            </a:pPr>
            <a:r>
              <a:rPr lang="en-ca" sz="2400" b="0" i="0" u="none" baseline="0">
                <a:solidFill>
                  <a:schemeClr val="tx1">
                    <a:lumMod val="65000"/>
                    <a:lumOff val="35000"/>
                  </a:schemeClr>
                </a:solidFill>
              </a:rPr>
              <a:t> Friendship</a:t>
            </a:r>
          </a:p>
          <a:p>
            <a:pPr marL="990600" lvl="1" indent="-444500" algn="l" rtl="0">
              <a:buFont typeface="Wingdings" panose="05000000000000000000" pitchFamily="2" charset="2"/>
              <a:buChar char="ü"/>
            </a:pPr>
            <a:r>
              <a:rPr lang="en-ca" sz="2400" b="0" i="0" u="none" baseline="0">
                <a:solidFill>
                  <a:schemeClr val="tx1">
                    <a:lumMod val="65000"/>
                    <a:lumOff val="35000"/>
                  </a:schemeClr>
                </a:solidFill>
              </a:rPr>
              <a:t> Social media and critical thinking</a:t>
            </a:r>
          </a:p>
          <a:p>
            <a:endParaRPr lang="en-ca" sz="1600" dirty="0"/>
          </a:p>
        </p:txBody>
      </p:sp>
      <p:sp>
        <p:nvSpPr>
          <p:cNvPr id="9" name="Espace réservé du contenu 5">
            <a:extLst>
              <a:ext uri="{FF2B5EF4-FFF2-40B4-BE49-F238E27FC236}">
                <a16:creationId xmlns:a16="http://schemas.microsoft.com/office/drawing/2014/main" id="{2326EFC4-9104-4EAA-9783-37D36D1B77C1}"/>
              </a:ext>
            </a:extLst>
          </p:cNvPr>
          <p:cNvSpPr>
            <a:spLocks noGrp="1"/>
          </p:cNvSpPr>
          <p:nvPr>
            <p:ph sz="half" idx="2"/>
            <p:custDataLst>
              <p:tags r:id="rId5"/>
            </p:custDataLst>
          </p:nvPr>
        </p:nvSpPr>
        <p:spPr>
          <a:xfrm>
            <a:off x="372427" y="2889205"/>
            <a:ext cx="5157787" cy="3684588"/>
          </a:xfrm>
        </p:spPr>
        <p:txBody>
          <a:bodyPr>
            <a:normAutofit/>
          </a:bodyPr>
          <a:lstStyle/>
          <a:p>
            <a:pPr marL="723900" lvl="1" indent="-546100" algn="l" rtl="0">
              <a:buFont typeface="Wingdings" panose="05000000000000000000" pitchFamily="2" charset="2"/>
              <a:buChar char="ü"/>
            </a:pPr>
            <a:r>
              <a:rPr lang="en-ca" b="0" i="0" u="none" baseline="0">
                <a:solidFill>
                  <a:schemeClr val="tx1">
                    <a:lumMod val="65000"/>
                    <a:lumOff val="35000"/>
                  </a:schemeClr>
                </a:solidFill>
              </a:rPr>
              <a:t>Stress</a:t>
            </a:r>
          </a:p>
          <a:p>
            <a:pPr marL="723900" lvl="1" indent="-546100" algn="l" rtl="0">
              <a:buFont typeface="Wingdings" panose="05000000000000000000" pitchFamily="2" charset="2"/>
              <a:buChar char="ü"/>
            </a:pPr>
            <a:r>
              <a:rPr lang="en-ca" b="0" i="0" u="none" baseline="0">
                <a:solidFill>
                  <a:schemeClr val="tx1">
                    <a:lumMod val="65000"/>
                    <a:lumOff val="35000"/>
                  </a:schemeClr>
                </a:solidFill>
              </a:rPr>
              <a:t>Anxiety</a:t>
            </a:r>
          </a:p>
          <a:p>
            <a:pPr marL="723900" lvl="1" indent="-546100" algn="l" rtl="0">
              <a:buFont typeface="Wingdings" panose="05000000000000000000" pitchFamily="2" charset="2"/>
              <a:buChar char="ü"/>
            </a:pPr>
            <a:r>
              <a:rPr lang="en-ca" b="0" i="0" u="none" baseline="0">
                <a:solidFill>
                  <a:schemeClr val="tx1">
                    <a:lumMod val="65000"/>
                    <a:lumOff val="35000"/>
                  </a:schemeClr>
                </a:solidFill>
              </a:rPr>
              <a:t>Emotions</a:t>
            </a:r>
          </a:p>
          <a:p>
            <a:pPr marL="723900" lvl="1" indent="-546100" algn="l" rtl="0">
              <a:buFont typeface="Wingdings" panose="05000000000000000000" pitchFamily="2" charset="2"/>
              <a:buChar char="ü"/>
            </a:pPr>
            <a:r>
              <a:rPr lang="en-ca" b="0" i="0" u="none" baseline="0">
                <a:solidFill>
                  <a:schemeClr val="tx1">
                    <a:lumMod val="65000"/>
                    <a:lumOff val="35000"/>
                  </a:schemeClr>
                </a:solidFill>
              </a:rPr>
              <a:t>Social comparison</a:t>
            </a:r>
          </a:p>
          <a:p>
            <a:pPr marL="723900" lvl="1" indent="-546100" algn="l" rtl="0">
              <a:buFont typeface="Wingdings" panose="05000000000000000000" pitchFamily="2" charset="2"/>
              <a:buChar char="ü"/>
            </a:pPr>
            <a:r>
              <a:rPr lang="en-ca" b="0" i="0" u="none" baseline="0">
                <a:solidFill>
                  <a:schemeClr val="tx1">
                    <a:lumMod val="65000"/>
                    <a:lumOff val="35000"/>
                  </a:schemeClr>
                </a:solidFill>
              </a:rPr>
              <a:t>Social pressure</a:t>
            </a:r>
          </a:p>
        </p:txBody>
      </p:sp>
      <p:sp>
        <p:nvSpPr>
          <p:cNvPr id="10" name="ZoneTexte 9"/>
          <p:cNvSpPr txBox="1"/>
          <p:nvPr>
            <p:custDataLst>
              <p:tags r:id="rId6"/>
            </p:custDataLst>
          </p:nvPr>
        </p:nvSpPr>
        <p:spPr>
          <a:xfrm>
            <a:off x="81120" y="2249862"/>
            <a:ext cx="4530634" cy="523220"/>
          </a:xfrm>
          <a:prstGeom prst="rect">
            <a:avLst/>
          </a:prstGeom>
          <a:noFill/>
        </p:spPr>
        <p:txBody>
          <a:bodyPr wrap="square" rtlCol="0">
            <a:spAutoFit/>
          </a:bodyPr>
          <a:lstStyle/>
          <a:p>
            <a:pPr algn="ctr" rtl="0"/>
            <a:r>
              <a:rPr lang="en-ca" sz="2800" b="1" i="0" u="none" baseline="0">
                <a:solidFill>
                  <a:srgbClr val="7FE0B6"/>
                </a:solidFill>
              </a:rPr>
              <a:t>Workshops 1-5</a:t>
            </a:r>
          </a:p>
        </p:txBody>
      </p:sp>
      <p:sp>
        <p:nvSpPr>
          <p:cNvPr id="11" name="ZoneTexte 10"/>
          <p:cNvSpPr txBox="1"/>
          <p:nvPr>
            <p:custDataLst>
              <p:tags r:id="rId7"/>
            </p:custDataLst>
          </p:nvPr>
        </p:nvSpPr>
        <p:spPr>
          <a:xfrm>
            <a:off x="5813107" y="2249862"/>
            <a:ext cx="5455340" cy="523220"/>
          </a:xfrm>
          <a:prstGeom prst="rect">
            <a:avLst/>
          </a:prstGeom>
          <a:noFill/>
        </p:spPr>
        <p:txBody>
          <a:bodyPr wrap="square" rtlCol="0">
            <a:spAutoFit/>
          </a:bodyPr>
          <a:lstStyle/>
          <a:p>
            <a:pPr algn="ctr" rtl="0"/>
            <a:r>
              <a:rPr lang="en-ca" sz="2800" b="1" i="0" u="none" baseline="0">
                <a:solidFill>
                  <a:srgbClr val="7FE0B6"/>
                </a:solidFill>
              </a:rPr>
              <a:t>Workshops 6-10</a:t>
            </a:r>
          </a:p>
        </p:txBody>
      </p:sp>
    </p:spTree>
    <p:extLst>
      <p:ext uri="{BB962C8B-B14F-4D97-AF65-F5344CB8AC3E}">
        <p14:creationId xmlns:p14="http://schemas.microsoft.com/office/powerpoint/2010/main" val="3961962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DCCBB63C-F01E-9D43-A736-64DC8DA2307A}"/>
              </a:ext>
            </a:extLst>
          </p:cNvPr>
          <p:cNvSpPr>
            <a:spLocks noGrp="1"/>
          </p:cNvSpPr>
          <p:nvPr>
            <p:ph type="ctrTitle"/>
            <p:custDataLst>
              <p:tags r:id="rId1"/>
            </p:custDataLst>
          </p:nvPr>
        </p:nvSpPr>
        <p:spPr>
          <a:xfrm>
            <a:off x="1523998" y="3576567"/>
            <a:ext cx="9144000" cy="1370539"/>
          </a:xfrm>
        </p:spPr>
        <p:txBody>
          <a:bodyPr/>
          <a:lstStyle/>
          <a:p>
            <a:pPr rtl="0"/>
            <a:r>
              <a:rPr lang="en-ca" b="0" i="0" u="none" baseline="0">
                <a:solidFill>
                  <a:schemeClr val="tx1">
                    <a:lumMod val="75000"/>
                    <a:lumOff val="25000"/>
                  </a:schemeClr>
                </a:solidFill>
              </a:rPr>
              <a:t>Why this name? </a:t>
            </a:r>
          </a:p>
        </p:txBody>
      </p:sp>
      <p:sp>
        <p:nvSpPr>
          <p:cNvPr id="5" name="Rectangle 4">
            <a:extLst>
              <a:ext uri="{FF2B5EF4-FFF2-40B4-BE49-F238E27FC236}">
                <a16:creationId xmlns:a16="http://schemas.microsoft.com/office/drawing/2014/main" id="{AC3EE1E8-A4C5-8B49-96AC-7A76D7A8EEEA}"/>
              </a:ext>
            </a:extLst>
          </p:cNvPr>
          <p:cNvSpPr/>
          <p:nvPr>
            <p:custDataLst>
              <p:tags r:id="rId2"/>
            </p:custDataLst>
          </p:nvPr>
        </p:nvSpPr>
        <p:spPr>
          <a:xfrm>
            <a:off x="476455" y="505540"/>
            <a:ext cx="3366849" cy="743428"/>
          </a:xfrm>
          <a:prstGeom prst="rect">
            <a:avLst/>
          </a:prstGeom>
          <a:solidFill>
            <a:srgbClr val="2F5CEE">
              <a:alpha val="56000"/>
            </a:srgbClr>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2400" b="1" i="0" u="none" baseline="0">
                <a:solidFill>
                  <a:schemeClr val="bg1"/>
                </a:solidFill>
              </a:rPr>
              <a:t>Taking risks</a:t>
            </a:r>
          </a:p>
        </p:txBody>
      </p:sp>
      <p:sp>
        <p:nvSpPr>
          <p:cNvPr id="6" name="Triangle isocèle 12">
            <a:extLst>
              <a:ext uri="{FF2B5EF4-FFF2-40B4-BE49-F238E27FC236}">
                <a16:creationId xmlns:a16="http://schemas.microsoft.com/office/drawing/2014/main" id="{CE1DD0BA-1D59-364B-AE31-0009A4634324}"/>
              </a:ext>
            </a:extLst>
          </p:cNvPr>
          <p:cNvSpPr/>
          <p:nvPr>
            <p:custDataLst>
              <p:tags r:id="rId3"/>
            </p:custDataLst>
          </p:nvPr>
        </p:nvSpPr>
        <p:spPr>
          <a:xfrm rot="10800000">
            <a:off x="859088" y="1281154"/>
            <a:ext cx="174172" cy="151153"/>
          </a:xfrm>
          <a:prstGeom prst="triangle">
            <a:avLst/>
          </a:prstGeom>
          <a:solidFill>
            <a:srgbClr val="2F5CEE"/>
          </a:solidFill>
          <a:ln>
            <a:solidFill>
              <a:srgbClr val="2A52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7" name="Rectangle 6">
            <a:extLst>
              <a:ext uri="{FF2B5EF4-FFF2-40B4-BE49-F238E27FC236}">
                <a16:creationId xmlns:a16="http://schemas.microsoft.com/office/drawing/2014/main" id="{7B406E7B-980E-BB47-B8E5-8089D1AF31D2}"/>
              </a:ext>
            </a:extLst>
          </p:cNvPr>
          <p:cNvSpPr/>
          <p:nvPr>
            <p:custDataLst>
              <p:tags r:id="rId4"/>
            </p:custDataLst>
          </p:nvPr>
        </p:nvSpPr>
        <p:spPr>
          <a:xfrm>
            <a:off x="4412575" y="505540"/>
            <a:ext cx="3366849" cy="743426"/>
          </a:xfrm>
          <a:prstGeom prst="rect">
            <a:avLst/>
          </a:prstGeom>
          <a:solidFill>
            <a:srgbClr val="2F5CEE">
              <a:alpha val="56000"/>
            </a:srgbClr>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2400" b="1" i="0" u="none" baseline="0">
                <a:solidFill>
                  <a:schemeClr val="bg1"/>
                </a:solidFill>
              </a:rPr>
              <a:t>The road less taken</a:t>
            </a:r>
          </a:p>
        </p:txBody>
      </p:sp>
      <p:sp>
        <p:nvSpPr>
          <p:cNvPr id="10" name="Triangle isocèle 12">
            <a:extLst>
              <a:ext uri="{FF2B5EF4-FFF2-40B4-BE49-F238E27FC236}">
                <a16:creationId xmlns:a16="http://schemas.microsoft.com/office/drawing/2014/main" id="{71114B8D-DC07-714B-826A-365908AD3DDF}"/>
              </a:ext>
            </a:extLst>
          </p:cNvPr>
          <p:cNvSpPr/>
          <p:nvPr>
            <p:custDataLst>
              <p:tags r:id="rId5"/>
            </p:custDataLst>
          </p:nvPr>
        </p:nvSpPr>
        <p:spPr>
          <a:xfrm rot="10800000">
            <a:off x="4779321" y="1281154"/>
            <a:ext cx="174172" cy="177311"/>
          </a:xfrm>
          <a:prstGeom prst="triangle">
            <a:avLst/>
          </a:prstGeom>
          <a:solidFill>
            <a:srgbClr val="2F5CEE"/>
          </a:solidFill>
          <a:ln>
            <a:solidFill>
              <a:srgbClr val="2A52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11" name="Rectangle 10">
            <a:extLst>
              <a:ext uri="{FF2B5EF4-FFF2-40B4-BE49-F238E27FC236}">
                <a16:creationId xmlns:a16="http://schemas.microsoft.com/office/drawing/2014/main" id="{D3A06BFE-23B5-0448-9DC2-B9B28274D7A9}"/>
              </a:ext>
            </a:extLst>
          </p:cNvPr>
          <p:cNvSpPr/>
          <p:nvPr>
            <p:custDataLst>
              <p:tags r:id="rId6"/>
            </p:custDataLst>
          </p:nvPr>
        </p:nvSpPr>
        <p:spPr>
          <a:xfrm>
            <a:off x="8348696" y="525015"/>
            <a:ext cx="3366849" cy="756139"/>
          </a:xfrm>
          <a:prstGeom prst="rect">
            <a:avLst/>
          </a:prstGeom>
          <a:solidFill>
            <a:srgbClr val="2F5CEE">
              <a:alpha val="56000"/>
            </a:srgbClr>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2400" b="1" i="0" u="none" baseline="0">
                <a:solidFill>
                  <a:schemeClr val="bg1"/>
                </a:solidFill>
              </a:rPr>
              <a:t>More difficult</a:t>
            </a:r>
          </a:p>
        </p:txBody>
      </p:sp>
      <p:sp>
        <p:nvSpPr>
          <p:cNvPr id="12" name="Triangle isocèle 12">
            <a:extLst>
              <a:ext uri="{FF2B5EF4-FFF2-40B4-BE49-F238E27FC236}">
                <a16:creationId xmlns:a16="http://schemas.microsoft.com/office/drawing/2014/main" id="{C1DCCF65-3FF6-D747-B99C-F7769F7BD15A}"/>
              </a:ext>
            </a:extLst>
          </p:cNvPr>
          <p:cNvSpPr/>
          <p:nvPr>
            <p:custDataLst>
              <p:tags r:id="rId7"/>
            </p:custDataLst>
          </p:nvPr>
        </p:nvSpPr>
        <p:spPr>
          <a:xfrm rot="10800000">
            <a:off x="8715442" y="1336259"/>
            <a:ext cx="174172" cy="177311"/>
          </a:xfrm>
          <a:prstGeom prst="triangle">
            <a:avLst/>
          </a:prstGeom>
          <a:solidFill>
            <a:srgbClr val="2F5CEE"/>
          </a:solidFill>
          <a:ln>
            <a:solidFill>
              <a:srgbClr val="2A52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13" name="Rectangle 12">
            <a:extLst>
              <a:ext uri="{FF2B5EF4-FFF2-40B4-BE49-F238E27FC236}">
                <a16:creationId xmlns:a16="http://schemas.microsoft.com/office/drawing/2014/main" id="{CCE361D5-5B4D-9546-A9B1-AF4FC91642F0}"/>
              </a:ext>
            </a:extLst>
          </p:cNvPr>
          <p:cNvSpPr/>
          <p:nvPr>
            <p:custDataLst>
              <p:tags r:id="rId8"/>
            </p:custDataLst>
          </p:nvPr>
        </p:nvSpPr>
        <p:spPr>
          <a:xfrm>
            <a:off x="476455" y="5393620"/>
            <a:ext cx="3366849" cy="743428"/>
          </a:xfrm>
          <a:prstGeom prst="rect">
            <a:avLst/>
          </a:prstGeom>
          <a:solidFill>
            <a:srgbClr val="2F5CEE">
              <a:alpha val="56000"/>
            </a:srgbClr>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2400" b="1" i="0" u="none" baseline="0">
                <a:solidFill>
                  <a:schemeClr val="bg1"/>
                </a:solidFill>
              </a:rPr>
              <a:t>Learning</a:t>
            </a:r>
          </a:p>
        </p:txBody>
      </p:sp>
      <p:sp>
        <p:nvSpPr>
          <p:cNvPr id="14" name="Triangle isocèle 12">
            <a:extLst>
              <a:ext uri="{FF2B5EF4-FFF2-40B4-BE49-F238E27FC236}">
                <a16:creationId xmlns:a16="http://schemas.microsoft.com/office/drawing/2014/main" id="{785DA582-1F09-F743-8A6A-9D4E93D53ADC}"/>
              </a:ext>
            </a:extLst>
          </p:cNvPr>
          <p:cNvSpPr/>
          <p:nvPr>
            <p:custDataLst>
              <p:tags r:id="rId9"/>
            </p:custDataLst>
          </p:nvPr>
        </p:nvSpPr>
        <p:spPr>
          <a:xfrm rot="10800000">
            <a:off x="843201" y="6175148"/>
            <a:ext cx="174172" cy="177311"/>
          </a:xfrm>
          <a:prstGeom prst="triangle">
            <a:avLst/>
          </a:prstGeom>
          <a:solidFill>
            <a:srgbClr val="2F5CEE"/>
          </a:solidFill>
          <a:ln>
            <a:solidFill>
              <a:srgbClr val="2A52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15" name="Rectangle 14">
            <a:extLst>
              <a:ext uri="{FF2B5EF4-FFF2-40B4-BE49-F238E27FC236}">
                <a16:creationId xmlns:a16="http://schemas.microsoft.com/office/drawing/2014/main" id="{DCB35554-3EA3-C44D-B5E5-A54C87DD634C}"/>
              </a:ext>
            </a:extLst>
          </p:cNvPr>
          <p:cNvSpPr/>
          <p:nvPr>
            <p:custDataLst>
              <p:tags r:id="rId10"/>
            </p:custDataLst>
          </p:nvPr>
        </p:nvSpPr>
        <p:spPr>
          <a:xfrm>
            <a:off x="4412575" y="5393620"/>
            <a:ext cx="3366849" cy="743428"/>
          </a:xfrm>
          <a:prstGeom prst="rect">
            <a:avLst/>
          </a:prstGeom>
          <a:solidFill>
            <a:srgbClr val="2F5CEE">
              <a:alpha val="56000"/>
            </a:srgbClr>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2400" b="1" i="0" u="none" baseline="0">
                <a:solidFill>
                  <a:schemeClr val="bg1"/>
                </a:solidFill>
              </a:rPr>
              <a:t>Discoveries</a:t>
            </a:r>
          </a:p>
        </p:txBody>
      </p:sp>
      <p:sp>
        <p:nvSpPr>
          <p:cNvPr id="16" name="Triangle isocèle 12">
            <a:extLst>
              <a:ext uri="{FF2B5EF4-FFF2-40B4-BE49-F238E27FC236}">
                <a16:creationId xmlns:a16="http://schemas.microsoft.com/office/drawing/2014/main" id="{27853596-D394-CB4F-AED4-998644E3016C}"/>
              </a:ext>
            </a:extLst>
          </p:cNvPr>
          <p:cNvSpPr/>
          <p:nvPr>
            <p:custDataLst>
              <p:tags r:id="rId11"/>
            </p:custDataLst>
          </p:nvPr>
        </p:nvSpPr>
        <p:spPr>
          <a:xfrm rot="10800000">
            <a:off x="4779321" y="6175148"/>
            <a:ext cx="174172" cy="177311"/>
          </a:xfrm>
          <a:prstGeom prst="triangle">
            <a:avLst/>
          </a:prstGeom>
          <a:solidFill>
            <a:srgbClr val="2F5CEE"/>
          </a:solidFill>
          <a:ln>
            <a:solidFill>
              <a:srgbClr val="2A52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17" name="Rectangle 16">
            <a:extLst>
              <a:ext uri="{FF2B5EF4-FFF2-40B4-BE49-F238E27FC236}">
                <a16:creationId xmlns:a16="http://schemas.microsoft.com/office/drawing/2014/main" id="{2BC75801-5B9A-504D-8DDF-7644F18A23D4}"/>
              </a:ext>
            </a:extLst>
          </p:cNvPr>
          <p:cNvSpPr/>
          <p:nvPr>
            <p:custDataLst>
              <p:tags r:id="rId12"/>
            </p:custDataLst>
          </p:nvPr>
        </p:nvSpPr>
        <p:spPr>
          <a:xfrm>
            <a:off x="8348696" y="5393620"/>
            <a:ext cx="3366849" cy="730716"/>
          </a:xfrm>
          <a:prstGeom prst="rect">
            <a:avLst/>
          </a:prstGeom>
          <a:solidFill>
            <a:srgbClr val="2F5CEE">
              <a:alpha val="56000"/>
            </a:srgbClr>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2400" b="1" i="0" u="none" baseline="0">
                <a:solidFill>
                  <a:schemeClr val="bg1"/>
                </a:solidFill>
              </a:rPr>
              <a:t>Challenges </a:t>
            </a:r>
          </a:p>
        </p:txBody>
      </p:sp>
      <p:sp>
        <p:nvSpPr>
          <p:cNvPr id="18" name="Triangle isocèle 12">
            <a:extLst>
              <a:ext uri="{FF2B5EF4-FFF2-40B4-BE49-F238E27FC236}">
                <a16:creationId xmlns:a16="http://schemas.microsoft.com/office/drawing/2014/main" id="{E5F8C8CB-1E9E-7941-82B2-9FB2EC818E1C}"/>
              </a:ext>
            </a:extLst>
          </p:cNvPr>
          <p:cNvSpPr/>
          <p:nvPr>
            <p:custDataLst>
              <p:tags r:id="rId13"/>
            </p:custDataLst>
          </p:nvPr>
        </p:nvSpPr>
        <p:spPr>
          <a:xfrm rot="10800000">
            <a:off x="8715442" y="6162436"/>
            <a:ext cx="174172" cy="177311"/>
          </a:xfrm>
          <a:prstGeom prst="triangle">
            <a:avLst/>
          </a:prstGeom>
          <a:solidFill>
            <a:srgbClr val="2F5CEE"/>
          </a:solidFill>
          <a:ln>
            <a:solidFill>
              <a:srgbClr val="2A52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Tree>
    <p:extLst>
      <p:ext uri="{BB962C8B-B14F-4D97-AF65-F5344CB8AC3E}">
        <p14:creationId xmlns:p14="http://schemas.microsoft.com/office/powerpoint/2010/main" val="1274254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p:txBody>
          <a:bodyPr>
            <a:normAutofit/>
          </a:bodyPr>
          <a:lstStyle/>
          <a:p>
            <a:pPr algn="l" rtl="0"/>
            <a:r>
              <a:rPr lang="en-ca" sz="4000" b="0" i="0" u="none" baseline="0"/>
              <a:t>Data collection</a:t>
            </a: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838200" y="1688660"/>
            <a:ext cx="10375900" cy="4114225"/>
          </a:xfrm>
        </p:spPr>
        <p:txBody>
          <a:bodyPr>
            <a:normAutofit/>
          </a:bodyPr>
          <a:lstStyle/>
          <a:p>
            <a:pPr marL="444500" indent="-444500" algn="just" rtl="0">
              <a:lnSpc>
                <a:spcPct val="100000"/>
              </a:lnSpc>
              <a:buFont typeface="Wingdings" pitchFamily="2" charset="2"/>
              <a:buChar char="ü"/>
            </a:pPr>
            <a:r>
              <a:rPr lang="en-ca" sz="2400" b="0" i="0" u="none" baseline="0">
                <a:solidFill>
                  <a:schemeClr val="tx1">
                    <a:lumMod val="75000"/>
                    <a:lumOff val="25000"/>
                  </a:schemeClr>
                </a:solidFill>
              </a:rPr>
              <a:t>Students will be asked to fill out a questionnaire about their personality, their family, and their school and social life, once before the HORS-PISTE workshops start and again after they’re over </a:t>
            </a:r>
          </a:p>
          <a:p>
            <a:pPr marL="444500" indent="-444500" algn="just" rtl="0">
              <a:lnSpc>
                <a:spcPct val="100000"/>
              </a:lnSpc>
              <a:buFont typeface="Wingdings" pitchFamily="2" charset="2"/>
              <a:buChar char="ü"/>
            </a:pPr>
            <a:endParaRPr lang="en-ca" sz="600" dirty="0">
              <a:solidFill>
                <a:schemeClr val="tx1">
                  <a:lumMod val="75000"/>
                  <a:lumOff val="25000"/>
                </a:schemeClr>
              </a:solidFill>
            </a:endParaRPr>
          </a:p>
          <a:p>
            <a:pPr marL="444500" indent="-444500" algn="just" rtl="0">
              <a:lnSpc>
                <a:spcPct val="100000"/>
              </a:lnSpc>
              <a:buFont typeface="Wingdings" pitchFamily="2" charset="2"/>
              <a:buChar char="ü"/>
            </a:pPr>
            <a:r>
              <a:rPr lang="en-ca" sz="2400" b="0" i="0" u="none" baseline="0">
                <a:solidFill>
                  <a:schemeClr val="tx1">
                    <a:lumMod val="75000"/>
                    <a:lumOff val="25000"/>
                  </a:schemeClr>
                </a:solidFill>
              </a:rPr>
              <a:t>These questionnaires will allow a team of researchers to evaluate the effects of the program to determine if it’s effective and meets the needs of students.</a:t>
            </a:r>
          </a:p>
          <a:p>
            <a:pPr marL="444500" indent="-444500" algn="just" rtl="0">
              <a:lnSpc>
                <a:spcPct val="100000"/>
              </a:lnSpc>
              <a:buFont typeface="Wingdings" pitchFamily="2" charset="2"/>
              <a:buChar char="ü"/>
            </a:pPr>
            <a:endParaRPr lang="en-ca" sz="600" dirty="0">
              <a:solidFill>
                <a:schemeClr val="tx1">
                  <a:lumMod val="75000"/>
                  <a:lumOff val="25000"/>
                </a:schemeClr>
              </a:solidFill>
            </a:endParaRPr>
          </a:p>
          <a:p>
            <a:pPr marL="444500" indent="-444500" algn="just" rtl="0">
              <a:lnSpc>
                <a:spcPct val="100000"/>
              </a:lnSpc>
              <a:buFont typeface="Wingdings" pitchFamily="2" charset="2"/>
              <a:buChar char="ü"/>
            </a:pPr>
            <a:r>
              <a:rPr lang="en-ca" sz="2400" b="0" i="0" u="none" baseline="0">
                <a:solidFill>
                  <a:schemeClr val="tx1">
                    <a:lumMod val="75000"/>
                    <a:lumOff val="25000"/>
                  </a:schemeClr>
                </a:solidFill>
              </a:rPr>
              <a:t>The program may then be adjusted and improved based on this evaluation. </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pPr algn="r" rtl="0"/>
            <a:fld id="{C145B74D-6A0D-CF46-9BFB-933D6D9953E9}" type="slidenum">
              <a:rPr/>
              <a:pPr/>
              <a:t>13</a:t>
            </a:fld>
            <a:endParaRPr lang="en-ca" dirty="0"/>
          </a:p>
        </p:txBody>
      </p:sp>
    </p:spTree>
    <p:extLst>
      <p:ext uri="{BB962C8B-B14F-4D97-AF65-F5344CB8AC3E}">
        <p14:creationId xmlns:p14="http://schemas.microsoft.com/office/powerpoint/2010/main" val="2544873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838200" y="525741"/>
            <a:ext cx="10896600" cy="1325563"/>
          </a:xfrm>
        </p:spPr>
        <p:txBody>
          <a:bodyPr>
            <a:normAutofit/>
          </a:bodyPr>
          <a:lstStyle/>
          <a:p>
            <a:pPr algn="l" rtl="0"/>
            <a:r>
              <a:rPr lang="en-ca" sz="3400" b="0" i="0" u="none" baseline="0"/>
              <a:t>Workshops focused on the students’ active participation</a:t>
            </a:r>
          </a:p>
        </p:txBody>
      </p:sp>
      <p:sp>
        <p:nvSpPr>
          <p:cNvPr id="6" name="Content Placeholder 5">
            <a:extLst>
              <a:ext uri="{FF2B5EF4-FFF2-40B4-BE49-F238E27FC236}">
                <a16:creationId xmlns:a16="http://schemas.microsoft.com/office/drawing/2014/main" id="{3AB22FB6-3F23-2C43-A5AB-467ADF5D1583}"/>
              </a:ext>
            </a:extLst>
          </p:cNvPr>
          <p:cNvSpPr>
            <a:spLocks noGrp="1"/>
          </p:cNvSpPr>
          <p:nvPr>
            <p:ph sz="half" idx="1"/>
            <p:custDataLst>
              <p:tags r:id="rId2"/>
            </p:custDataLst>
          </p:nvPr>
        </p:nvSpPr>
        <p:spPr>
          <a:xfrm>
            <a:off x="838200" y="1733550"/>
            <a:ext cx="6465123" cy="4351338"/>
          </a:xfrm>
        </p:spPr>
        <p:txBody>
          <a:bodyPr>
            <a:normAutofit/>
          </a:bodyPr>
          <a:lstStyle/>
          <a:p>
            <a:pPr marL="0" indent="0" algn="ctr" rtl="0">
              <a:buNone/>
            </a:pPr>
            <a:endParaRPr lang="en-ca" sz="3200" b="1" dirty="0">
              <a:solidFill>
                <a:schemeClr val="tx1">
                  <a:lumMod val="65000"/>
                  <a:lumOff val="35000"/>
                </a:schemeClr>
              </a:solidFill>
            </a:endParaRPr>
          </a:p>
          <a:p>
            <a:pPr marL="0" indent="0" algn="l" rtl="0">
              <a:buNone/>
            </a:pPr>
            <a:r>
              <a:rPr lang="en-ca" sz="3200" b="1" i="0" u="none" baseline="0">
                <a:solidFill>
                  <a:schemeClr val="tx1">
                    <a:lumMod val="65000"/>
                    <a:lumOff val="35000"/>
                  </a:schemeClr>
                </a:solidFill>
              </a:rPr>
              <a:t>The HORS-PISTE workshops             are designed to:</a:t>
            </a:r>
          </a:p>
          <a:p>
            <a:pPr marL="0" indent="0" algn="l" rtl="0">
              <a:buNone/>
            </a:pPr>
            <a:endParaRPr lang="en-ca" sz="1200" dirty="0">
              <a:solidFill>
                <a:schemeClr val="tx1">
                  <a:lumMod val="65000"/>
                  <a:lumOff val="35000"/>
                </a:schemeClr>
              </a:solidFill>
            </a:endParaRPr>
          </a:p>
          <a:p>
            <a:pPr marL="533400" lvl="1" indent="-533400" algn="l" rtl="0">
              <a:buFont typeface="Wingdings" panose="05000000000000000000" pitchFamily="2" charset="2"/>
              <a:buChar char="ü"/>
            </a:pPr>
            <a:r>
              <a:rPr lang="en-ca" sz="2800" b="0" i="0" u="none" baseline="0">
                <a:solidFill>
                  <a:schemeClr val="tx1">
                    <a:lumMod val="65000"/>
                    <a:lumOff val="35000"/>
                  </a:schemeClr>
                </a:solidFill>
              </a:rPr>
              <a:t>Activate the students’ knowledge;</a:t>
            </a:r>
          </a:p>
          <a:p>
            <a:pPr marL="533400" lvl="1" indent="-533400" algn="l" rtl="0">
              <a:buFont typeface="Wingdings" panose="05000000000000000000" pitchFamily="2" charset="2"/>
              <a:buChar char="ü"/>
            </a:pPr>
            <a:r>
              <a:rPr lang="en-ca" sz="2800" b="0" i="0" u="none" baseline="0">
                <a:solidFill>
                  <a:schemeClr val="tx1">
                    <a:lumMod val="65000"/>
                    <a:lumOff val="35000"/>
                  </a:schemeClr>
                </a:solidFill>
              </a:rPr>
              <a:t>Develop their competencies.</a:t>
            </a:r>
          </a:p>
          <a:p>
            <a:pPr marL="0" indent="0" algn="l" rtl="0">
              <a:buNone/>
            </a:pPr>
            <a:endParaRPr lang="en-ca" sz="32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pPr algn="r" rtl="0"/>
            <a:fld id="{C145B74D-6A0D-CF46-9BFB-933D6D9953E9}" type="slidenum">
              <a:rPr/>
              <a:pPr/>
              <a:t>14</a:t>
            </a:fld>
            <a:endParaRPr lang="en-ca" dirty="0"/>
          </a:p>
        </p:txBody>
      </p:sp>
      <p:sp>
        <p:nvSpPr>
          <p:cNvPr id="9" name="ZoneTexte 8">
            <a:extLst>
              <a:ext uri="{FF2B5EF4-FFF2-40B4-BE49-F238E27FC236}">
                <a16:creationId xmlns:a16="http://schemas.microsoft.com/office/drawing/2014/main" id="{CAB654F7-825A-124F-819C-BF85A3B517C1}"/>
              </a:ext>
            </a:extLst>
          </p:cNvPr>
          <p:cNvSpPr txBox="1"/>
          <p:nvPr>
            <p:custDataLst>
              <p:tags r:id="rId4"/>
            </p:custDataLst>
          </p:nvPr>
        </p:nvSpPr>
        <p:spPr>
          <a:xfrm>
            <a:off x="8022336" y="2205780"/>
            <a:ext cx="1587294" cy="461665"/>
          </a:xfrm>
          <a:prstGeom prst="rect">
            <a:avLst/>
          </a:prstGeom>
          <a:noFill/>
        </p:spPr>
        <p:txBody>
          <a:bodyPr wrap="none" rtlCol="0">
            <a:spAutoFit/>
          </a:bodyPr>
          <a:lstStyle/>
          <a:p>
            <a:pPr algn="l" rtl="0"/>
            <a:r>
              <a:rPr lang="en-ca" sz="2400" b="1" i="0" u="none" baseline="0">
                <a:solidFill>
                  <a:schemeClr val="tx1">
                    <a:lumMod val="65000"/>
                    <a:lumOff val="35000"/>
                  </a:schemeClr>
                </a:solidFill>
              </a:rPr>
              <a:t>discover</a:t>
            </a:r>
          </a:p>
        </p:txBody>
      </p:sp>
      <p:sp>
        <p:nvSpPr>
          <p:cNvPr id="10" name="ZoneTexte 9">
            <a:extLst>
              <a:ext uri="{FF2B5EF4-FFF2-40B4-BE49-F238E27FC236}">
                <a16:creationId xmlns:a16="http://schemas.microsoft.com/office/drawing/2014/main" id="{E9875F83-B8FD-384A-8F08-D2E7E5A3825E}"/>
              </a:ext>
            </a:extLst>
          </p:cNvPr>
          <p:cNvSpPr txBox="1"/>
          <p:nvPr>
            <p:custDataLst>
              <p:tags r:id="rId5"/>
            </p:custDataLst>
          </p:nvPr>
        </p:nvSpPr>
        <p:spPr>
          <a:xfrm>
            <a:off x="8844560" y="2484523"/>
            <a:ext cx="2056973" cy="646331"/>
          </a:xfrm>
          <a:prstGeom prst="rect">
            <a:avLst/>
          </a:prstGeom>
          <a:noFill/>
        </p:spPr>
        <p:txBody>
          <a:bodyPr wrap="none" rtlCol="0">
            <a:spAutoFit/>
          </a:bodyPr>
          <a:lstStyle/>
          <a:p>
            <a:pPr algn="l" rtl="0"/>
            <a:r>
              <a:rPr lang="en-ca" sz="3600" b="1" i="0" u="none" baseline="0">
                <a:solidFill>
                  <a:srgbClr val="2F5CEE"/>
                </a:solidFill>
              </a:rPr>
              <a:t>activate</a:t>
            </a:r>
          </a:p>
        </p:txBody>
      </p:sp>
      <p:sp>
        <p:nvSpPr>
          <p:cNvPr id="11" name="ZoneTexte 10">
            <a:extLst>
              <a:ext uri="{FF2B5EF4-FFF2-40B4-BE49-F238E27FC236}">
                <a16:creationId xmlns:a16="http://schemas.microsoft.com/office/drawing/2014/main" id="{8F471B7C-B313-8441-AE73-0615B8D17C62}"/>
              </a:ext>
            </a:extLst>
          </p:cNvPr>
          <p:cNvSpPr txBox="1"/>
          <p:nvPr>
            <p:custDataLst>
              <p:tags r:id="rId6"/>
            </p:custDataLst>
          </p:nvPr>
        </p:nvSpPr>
        <p:spPr>
          <a:xfrm>
            <a:off x="7303323" y="2965996"/>
            <a:ext cx="2443298" cy="523220"/>
          </a:xfrm>
          <a:prstGeom prst="rect">
            <a:avLst/>
          </a:prstGeom>
          <a:noFill/>
        </p:spPr>
        <p:txBody>
          <a:bodyPr wrap="none" rtlCol="0">
            <a:spAutoFit/>
          </a:bodyPr>
          <a:lstStyle/>
          <a:p>
            <a:pPr algn="l" rtl="0"/>
            <a:r>
              <a:rPr lang="en-ca" sz="2800" b="1" i="0" u="none" baseline="0">
                <a:solidFill>
                  <a:srgbClr val="7FE0B6"/>
                </a:solidFill>
              </a:rPr>
              <a:t>experiment</a:t>
            </a:r>
          </a:p>
        </p:txBody>
      </p:sp>
      <p:sp>
        <p:nvSpPr>
          <p:cNvPr id="12" name="ZoneTexte 11">
            <a:extLst>
              <a:ext uri="{FF2B5EF4-FFF2-40B4-BE49-F238E27FC236}">
                <a16:creationId xmlns:a16="http://schemas.microsoft.com/office/drawing/2014/main" id="{A84F15B8-0840-FC42-8713-C7313B3F7DEA}"/>
              </a:ext>
            </a:extLst>
          </p:cNvPr>
          <p:cNvSpPr txBox="1"/>
          <p:nvPr>
            <p:custDataLst>
              <p:tags r:id="rId7"/>
            </p:custDataLst>
          </p:nvPr>
        </p:nvSpPr>
        <p:spPr>
          <a:xfrm>
            <a:off x="9563573" y="2095235"/>
            <a:ext cx="1824538" cy="584775"/>
          </a:xfrm>
          <a:prstGeom prst="rect">
            <a:avLst/>
          </a:prstGeom>
          <a:noFill/>
        </p:spPr>
        <p:txBody>
          <a:bodyPr wrap="none" rtlCol="0">
            <a:spAutoFit/>
          </a:bodyPr>
          <a:lstStyle/>
          <a:p>
            <a:pPr algn="l" rtl="0"/>
            <a:r>
              <a:rPr lang="en-ca" sz="3200" b="1" i="0" u="none" baseline="0">
                <a:solidFill>
                  <a:srgbClr val="7FE0B6"/>
                </a:solidFill>
              </a:rPr>
              <a:t>share</a:t>
            </a:r>
          </a:p>
        </p:txBody>
      </p:sp>
      <p:sp>
        <p:nvSpPr>
          <p:cNvPr id="13" name="ZoneTexte 12">
            <a:extLst>
              <a:ext uri="{FF2B5EF4-FFF2-40B4-BE49-F238E27FC236}">
                <a16:creationId xmlns:a16="http://schemas.microsoft.com/office/drawing/2014/main" id="{1292A1FE-1F84-1E4F-8451-E03CC4AAE3F3}"/>
              </a:ext>
            </a:extLst>
          </p:cNvPr>
          <p:cNvSpPr txBox="1"/>
          <p:nvPr>
            <p:custDataLst>
              <p:tags r:id="rId8"/>
            </p:custDataLst>
          </p:nvPr>
        </p:nvSpPr>
        <p:spPr>
          <a:xfrm>
            <a:off x="8624888" y="1731995"/>
            <a:ext cx="1704313" cy="523220"/>
          </a:xfrm>
          <a:prstGeom prst="rect">
            <a:avLst/>
          </a:prstGeom>
          <a:noFill/>
        </p:spPr>
        <p:txBody>
          <a:bodyPr wrap="none" rtlCol="0">
            <a:spAutoFit/>
          </a:bodyPr>
          <a:lstStyle/>
          <a:p>
            <a:pPr algn="l" rtl="0"/>
            <a:r>
              <a:rPr lang="en-ca" sz="2800" b="1" i="0" u="none" baseline="0">
                <a:solidFill>
                  <a:srgbClr val="2F5CEE"/>
                </a:solidFill>
              </a:rPr>
              <a:t>feel</a:t>
            </a:r>
          </a:p>
        </p:txBody>
      </p:sp>
      <p:sp>
        <p:nvSpPr>
          <p:cNvPr id="14" name="ZoneTexte 13">
            <a:extLst>
              <a:ext uri="{FF2B5EF4-FFF2-40B4-BE49-F238E27FC236}">
                <a16:creationId xmlns:a16="http://schemas.microsoft.com/office/drawing/2014/main" id="{DA33B698-5202-3B43-B1BD-C128E17ED96F}"/>
              </a:ext>
            </a:extLst>
          </p:cNvPr>
          <p:cNvSpPr txBox="1"/>
          <p:nvPr>
            <p:custDataLst>
              <p:tags r:id="rId9"/>
            </p:custDataLst>
          </p:nvPr>
        </p:nvSpPr>
        <p:spPr>
          <a:xfrm>
            <a:off x="9768346" y="2930516"/>
            <a:ext cx="1383712" cy="707886"/>
          </a:xfrm>
          <a:prstGeom prst="rect">
            <a:avLst/>
          </a:prstGeom>
          <a:noFill/>
        </p:spPr>
        <p:txBody>
          <a:bodyPr wrap="none" rtlCol="0">
            <a:spAutoFit/>
          </a:bodyPr>
          <a:lstStyle/>
          <a:p>
            <a:pPr algn="l" rtl="0"/>
            <a:r>
              <a:rPr lang="en-ca" sz="4000" b="1" i="0" u="none" baseline="0">
                <a:solidFill>
                  <a:schemeClr val="tx1">
                    <a:lumMod val="65000"/>
                    <a:lumOff val="35000"/>
                  </a:schemeClr>
                </a:solidFill>
              </a:rPr>
              <a:t>live</a:t>
            </a:r>
          </a:p>
        </p:txBody>
      </p:sp>
      <p:sp>
        <p:nvSpPr>
          <p:cNvPr id="2" name="ZoneTexte 1">
            <a:extLst>
              <a:ext uri="{FF2B5EF4-FFF2-40B4-BE49-F238E27FC236}">
                <a16:creationId xmlns:a16="http://schemas.microsoft.com/office/drawing/2014/main" id="{136C1B74-2184-43DD-82DF-C4904A94E934}"/>
              </a:ext>
            </a:extLst>
          </p:cNvPr>
          <p:cNvSpPr txBox="1"/>
          <p:nvPr/>
        </p:nvSpPr>
        <p:spPr>
          <a:xfrm>
            <a:off x="7229351" y="4236779"/>
            <a:ext cx="3817071" cy="523220"/>
          </a:xfrm>
          <a:prstGeom prst="rect">
            <a:avLst/>
          </a:prstGeom>
          <a:noFill/>
        </p:spPr>
        <p:txBody>
          <a:bodyPr wrap="none" rtlCol="0">
            <a:spAutoFit/>
          </a:bodyPr>
          <a:lstStyle/>
          <a:p>
            <a:pPr algn="l" rtl="0"/>
            <a:r>
              <a:rPr lang="en-ca" sz="2800" b="1" i="0" u="none" baseline="0">
                <a:solidFill>
                  <a:srgbClr val="2F5CEE"/>
                </a:solidFill>
              </a:rPr>
              <a:t>Yes, but how? </a:t>
            </a:r>
          </a:p>
        </p:txBody>
      </p:sp>
      <p:pic>
        <p:nvPicPr>
          <p:cNvPr id="15" name="Image 14">
            <a:extLst>
              <a:ext uri="{FF2B5EF4-FFF2-40B4-BE49-F238E27FC236}">
                <a16:creationId xmlns:a16="http://schemas.microsoft.com/office/drawing/2014/main" id="{838B45A2-B1D3-4C4D-9720-267A2B711C55}"/>
              </a:ext>
            </a:extLst>
          </p:cNvPr>
          <p:cNvPicPr>
            <a:picLocks noChangeAspect="1"/>
          </p:cNvPicPr>
          <p:nvPr>
            <p:custDataLst>
              <p:tags r:id="rId10"/>
            </p:custDataLst>
          </p:nvPr>
        </p:nvPicPr>
        <p:blipFill rotWithShape="1">
          <a:blip r:embed="rId13">
            <a:lum bright="70000" contrast="-70000"/>
          </a:blip>
          <a:srcRect l="37792" t="8271" r="29559" b="10644"/>
          <a:stretch/>
        </p:blipFill>
        <p:spPr>
          <a:xfrm rot="1082041">
            <a:off x="10869480" y="4336175"/>
            <a:ext cx="637763" cy="1583901"/>
          </a:xfrm>
          <a:prstGeom prst="rect">
            <a:avLst/>
          </a:prstGeom>
        </p:spPr>
      </p:pic>
    </p:spTree>
    <p:extLst>
      <p:ext uri="{BB962C8B-B14F-4D97-AF65-F5344CB8AC3E}">
        <p14:creationId xmlns:p14="http://schemas.microsoft.com/office/powerpoint/2010/main" val="1130973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892F1-49DA-43FE-A608-31470434766C}"/>
              </a:ext>
            </a:extLst>
          </p:cNvPr>
          <p:cNvSpPr>
            <a:spLocks noGrp="1"/>
          </p:cNvSpPr>
          <p:nvPr>
            <p:ph type="title"/>
          </p:nvPr>
        </p:nvSpPr>
        <p:spPr>
          <a:xfrm>
            <a:off x="3833194" y="365125"/>
            <a:ext cx="10515600" cy="1325563"/>
          </a:xfrm>
        </p:spPr>
        <p:txBody>
          <a:bodyPr/>
          <a:lstStyle/>
          <a:p>
            <a:pPr algn="l" rtl="0"/>
            <a:r>
              <a:rPr lang="en-ca" b="0" i="0" u="none" baseline="0"/>
              <a:t>Approaches used </a:t>
            </a:r>
          </a:p>
        </p:txBody>
      </p:sp>
      <p:sp>
        <p:nvSpPr>
          <p:cNvPr id="3" name="Espace réservé du contenu 2">
            <a:extLst>
              <a:ext uri="{FF2B5EF4-FFF2-40B4-BE49-F238E27FC236}">
                <a16:creationId xmlns:a16="http://schemas.microsoft.com/office/drawing/2014/main" id="{037605F3-C12C-4884-B3EE-379BCCAF1AB0}"/>
              </a:ext>
            </a:extLst>
          </p:cNvPr>
          <p:cNvSpPr>
            <a:spLocks noGrp="1"/>
          </p:cNvSpPr>
          <p:nvPr>
            <p:ph idx="1"/>
          </p:nvPr>
        </p:nvSpPr>
        <p:spPr>
          <a:xfrm>
            <a:off x="3707933" y="1603005"/>
            <a:ext cx="10515600" cy="4351338"/>
          </a:xfrm>
        </p:spPr>
        <p:txBody>
          <a:bodyPr>
            <a:normAutofit fontScale="85000" lnSpcReduction="20000"/>
          </a:bodyPr>
          <a:lstStyle/>
          <a:p>
            <a:pPr algn="l" rtl="0"/>
            <a:r>
              <a:rPr lang="en-ca" b="0" i="0" u="none" baseline="0">
                <a:solidFill>
                  <a:schemeClr val="tx1">
                    <a:lumMod val="65000"/>
                    <a:lumOff val="35000"/>
                  </a:schemeClr>
                </a:solidFill>
              </a:rPr>
              <a:t>Theoretical knowledge transfer </a:t>
            </a:r>
          </a:p>
          <a:p>
            <a:pPr algn="l" rtl="0"/>
            <a:r>
              <a:rPr lang="en-ca" b="0" i="0" u="none" baseline="0">
                <a:solidFill>
                  <a:schemeClr val="tx1">
                    <a:lumMod val="65000"/>
                    <a:lumOff val="35000"/>
                  </a:schemeClr>
                </a:solidFill>
              </a:rPr>
              <a:t>Scenarios and role play </a:t>
            </a:r>
          </a:p>
          <a:p>
            <a:pPr algn="l" rtl="0"/>
            <a:r>
              <a:rPr lang="en-ca" b="0" i="0" u="none" baseline="0">
                <a:solidFill>
                  <a:schemeClr val="tx1">
                    <a:lumMod val="65000"/>
                    <a:lumOff val="35000"/>
                  </a:schemeClr>
                </a:solidFill>
              </a:rPr>
              <a:t>Discussions </a:t>
            </a:r>
          </a:p>
          <a:p>
            <a:pPr algn="l" rtl="0"/>
            <a:r>
              <a:rPr lang="en-ca" b="0" i="0" u="none" baseline="0">
                <a:solidFill>
                  <a:schemeClr val="tx1">
                    <a:lumMod val="65000"/>
                    <a:lumOff val="35000"/>
                  </a:schemeClr>
                </a:solidFill>
              </a:rPr>
              <a:t>Interactive theatre</a:t>
            </a:r>
          </a:p>
          <a:p>
            <a:pPr algn="l" rtl="0"/>
            <a:r>
              <a:rPr lang="en-ca" b="0" i="0" u="none" baseline="0">
                <a:solidFill>
                  <a:schemeClr val="tx1">
                    <a:lumMod val="65000"/>
                    <a:lumOff val="35000"/>
                  </a:schemeClr>
                </a:solidFill>
              </a:rPr>
              <a:t>Debates </a:t>
            </a:r>
          </a:p>
          <a:p>
            <a:pPr algn="l" rtl="0"/>
            <a:r>
              <a:rPr lang="en-ca" b="0" i="0" u="none" baseline="0">
                <a:solidFill>
                  <a:schemeClr val="tx1">
                    <a:lumMod val="65000"/>
                    <a:lumOff val="35000"/>
                  </a:schemeClr>
                </a:solidFill>
              </a:rPr>
              <a:t>Quizzes</a:t>
            </a:r>
          </a:p>
          <a:p>
            <a:pPr algn="l" rtl="0"/>
            <a:r>
              <a:rPr lang="en-ca" b="0" i="0" u="none" baseline="0">
                <a:solidFill>
                  <a:schemeClr val="tx1">
                    <a:lumMod val="65000"/>
                    <a:lumOff val="35000"/>
                  </a:schemeClr>
                </a:solidFill>
              </a:rPr>
              <a:t>Videos</a:t>
            </a:r>
          </a:p>
          <a:p>
            <a:pPr algn="l" rtl="0"/>
            <a:r>
              <a:rPr lang="en-ca" b="0" i="0" u="none" baseline="0">
                <a:solidFill>
                  <a:schemeClr val="tx1">
                    <a:lumMod val="65000"/>
                    <a:lumOff val="35000"/>
                  </a:schemeClr>
                </a:solidFill>
              </a:rPr>
              <a:t>Individual and group reflection </a:t>
            </a:r>
          </a:p>
          <a:p>
            <a:pPr algn="l" rtl="0"/>
            <a:r>
              <a:rPr lang="en-ca" b="0" i="0" u="none" baseline="0">
                <a:solidFill>
                  <a:schemeClr val="tx1">
                    <a:lumMod val="65000"/>
                    <a:lumOff val="35000"/>
                  </a:schemeClr>
                </a:solidFill>
              </a:rPr>
              <a:t>Impact techniques  </a:t>
            </a:r>
          </a:p>
          <a:p>
            <a:pPr algn="l" rtl="0"/>
            <a:r>
              <a:rPr lang="en-ca" b="0" i="0" u="none" baseline="0">
                <a:solidFill>
                  <a:schemeClr val="tx1">
                    <a:lumMod val="65000"/>
                    <a:lumOff val="35000"/>
                  </a:schemeClr>
                </a:solidFill>
              </a:rPr>
              <a:t>HORS-PISTE challenges</a:t>
            </a:r>
          </a:p>
          <a:p>
            <a:pPr algn="l" rtl="0"/>
            <a:r>
              <a:rPr lang="en-ca" b="0" i="0" u="none" baseline="0">
                <a:solidFill>
                  <a:schemeClr val="tx1">
                    <a:lumMod val="65000"/>
                    <a:lumOff val="35000"/>
                  </a:schemeClr>
                </a:solidFill>
              </a:rPr>
              <a:t>Mindfulness </a:t>
            </a:r>
          </a:p>
        </p:txBody>
      </p:sp>
      <p:sp>
        <p:nvSpPr>
          <p:cNvPr id="4" name="Espace réservé du numéro de diapositive 3">
            <a:extLst>
              <a:ext uri="{FF2B5EF4-FFF2-40B4-BE49-F238E27FC236}">
                <a16:creationId xmlns:a16="http://schemas.microsoft.com/office/drawing/2014/main" id="{55532C04-09EB-4A8E-98A5-9A1401DCA9A3}"/>
              </a:ext>
            </a:extLst>
          </p:cNvPr>
          <p:cNvSpPr>
            <a:spLocks noGrp="1"/>
          </p:cNvSpPr>
          <p:nvPr>
            <p:ph type="sldNum" sz="quarter" idx="12"/>
          </p:nvPr>
        </p:nvSpPr>
        <p:spPr/>
        <p:txBody>
          <a:bodyPr/>
          <a:lstStyle/>
          <a:p>
            <a:pPr algn="r" rtl="0"/>
            <a:fld id="{C145B74D-6A0D-CF46-9BFB-933D6D9953E9}" type="slidenum">
              <a:rPr/>
              <a:pPr/>
              <a:t>15</a:t>
            </a:fld>
            <a:endParaRPr lang="en-ca" dirty="0"/>
          </a:p>
        </p:txBody>
      </p:sp>
      <p:pic>
        <p:nvPicPr>
          <p:cNvPr id="5" name="Image 4">
            <a:extLst>
              <a:ext uri="{FF2B5EF4-FFF2-40B4-BE49-F238E27FC236}">
                <a16:creationId xmlns:a16="http://schemas.microsoft.com/office/drawing/2014/main" id="{107D6B27-6215-443D-A6CE-8638D3DD1B44}"/>
              </a:ext>
            </a:extLst>
          </p:cNvPr>
          <p:cNvPicPr>
            <a:picLocks noChangeAspect="1"/>
          </p:cNvPicPr>
          <p:nvPr/>
        </p:nvPicPr>
        <p:blipFill>
          <a:blip r:embed="rId2"/>
          <a:stretch>
            <a:fillRect/>
          </a:stretch>
        </p:blipFill>
        <p:spPr>
          <a:xfrm>
            <a:off x="856954" y="1317340"/>
            <a:ext cx="2095252" cy="4443380"/>
          </a:xfrm>
          <a:prstGeom prst="rect">
            <a:avLst/>
          </a:prstGeom>
        </p:spPr>
      </p:pic>
    </p:spTree>
    <p:extLst>
      <p:ext uri="{BB962C8B-B14F-4D97-AF65-F5344CB8AC3E}">
        <p14:creationId xmlns:p14="http://schemas.microsoft.com/office/powerpoint/2010/main" val="3212459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838200" y="272256"/>
            <a:ext cx="10515600" cy="1325563"/>
          </a:xfrm>
        </p:spPr>
        <p:txBody>
          <a:bodyPr>
            <a:normAutofit/>
          </a:bodyPr>
          <a:lstStyle/>
          <a:p>
            <a:pPr algn="l" rtl="0"/>
            <a:r>
              <a:rPr lang="en-ca" sz="3600" b="0" i="0" u="none" baseline="0"/>
              <a:t>Mindfulness: an essential tool</a:t>
            </a:r>
            <a:endParaRPr lang="en-ca" sz="36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2"/>
            </p:custDataLst>
          </p:nvPr>
        </p:nvSpPr>
        <p:spPr>
          <a:xfrm>
            <a:off x="8610600" y="6356350"/>
            <a:ext cx="2743200" cy="365125"/>
          </a:xfrm>
          <a:prstGeom prst="rect">
            <a:avLst/>
          </a:prstGeom>
        </p:spPr>
        <p:txBody>
          <a:bodyPr/>
          <a:lstStyle/>
          <a:p>
            <a:pPr algn="r" rtl="0"/>
            <a:fld id="{C145B74D-6A0D-CF46-9BFB-933D6D9953E9}" type="slidenum">
              <a:rPr/>
              <a:pPr/>
              <a:t>16</a:t>
            </a:fld>
            <a:endParaRPr lang="en-ca" dirty="0"/>
          </a:p>
        </p:txBody>
      </p:sp>
      <p:sp>
        <p:nvSpPr>
          <p:cNvPr id="9" name="ZoneTexte 8">
            <a:extLst>
              <a:ext uri="{FF2B5EF4-FFF2-40B4-BE49-F238E27FC236}">
                <a16:creationId xmlns:a16="http://schemas.microsoft.com/office/drawing/2014/main" id="{F1F10D60-E311-A143-A56F-3F027A6B06B0}"/>
              </a:ext>
            </a:extLst>
          </p:cNvPr>
          <p:cNvSpPr txBox="1"/>
          <p:nvPr>
            <p:custDataLst>
              <p:tags r:id="rId3"/>
            </p:custDataLst>
          </p:nvPr>
        </p:nvSpPr>
        <p:spPr>
          <a:xfrm>
            <a:off x="838200" y="1694537"/>
            <a:ext cx="11049558" cy="2308324"/>
          </a:xfrm>
          <a:prstGeom prst="rect">
            <a:avLst/>
          </a:prstGeom>
          <a:noFill/>
        </p:spPr>
        <p:txBody>
          <a:bodyPr wrap="square" rtlCol="0">
            <a:spAutoFit/>
          </a:bodyPr>
          <a:lstStyle/>
          <a:p>
            <a:pPr algn="l" rtl="0"/>
            <a:r>
              <a:rPr lang="en-ca" sz="2400" b="1" i="0" u="none" baseline="0"/>
              <a:t>Mindfulness is…</a:t>
            </a:r>
          </a:p>
          <a:p>
            <a:endParaRPr lang="en-ca" sz="2400" b="1" dirty="0"/>
          </a:p>
          <a:p>
            <a:pPr marL="533400" lvl="1" indent="-533400" algn="l" rtl="0">
              <a:buFont typeface="Wingdings" pitchFamily="2" charset="2"/>
              <a:buChar char="ü"/>
            </a:pPr>
            <a:r>
              <a:rPr lang="en-ca" sz="2400" b="1" i="0" u="none" baseline="0"/>
              <a:t> </a:t>
            </a:r>
            <a:r>
              <a:rPr lang="en-ca" sz="2400" b="0" i="0" u="none" baseline="0"/>
              <a:t>paying attention to what’s happening in the present moment;</a:t>
            </a:r>
          </a:p>
          <a:p>
            <a:pPr marL="533400" lvl="1" indent="-533400" algn="l" rtl="0">
              <a:buFont typeface="Wingdings" pitchFamily="2" charset="2"/>
              <a:buChar char="ü"/>
            </a:pPr>
            <a:r>
              <a:rPr lang="en-ca" sz="2400" b="0" i="0" u="none" baseline="0"/>
              <a:t> embracing what’s happening right now;</a:t>
            </a:r>
          </a:p>
          <a:p>
            <a:endParaRPr lang="en-ca" sz="2400" dirty="0"/>
          </a:p>
          <a:p>
            <a:pPr marL="342900" indent="-342900" algn="l" rtl="0">
              <a:buFont typeface="Wingdings" pitchFamily="2" charset="2"/>
              <a:buChar char="ü"/>
            </a:pPr>
            <a:endParaRPr lang="en-ca" sz="2400" dirty="0"/>
          </a:p>
        </p:txBody>
      </p:sp>
      <p:sp>
        <p:nvSpPr>
          <p:cNvPr id="10" name="ZoneTexte 9">
            <a:extLst>
              <a:ext uri="{FF2B5EF4-FFF2-40B4-BE49-F238E27FC236}">
                <a16:creationId xmlns:a16="http://schemas.microsoft.com/office/drawing/2014/main" id="{FD672FB7-B617-8E40-B40E-34777900E5CB}"/>
              </a:ext>
            </a:extLst>
          </p:cNvPr>
          <p:cNvSpPr txBox="1"/>
          <p:nvPr>
            <p:custDataLst>
              <p:tags r:id="rId4"/>
            </p:custDataLst>
          </p:nvPr>
        </p:nvSpPr>
        <p:spPr>
          <a:xfrm>
            <a:off x="5067751" y="3442959"/>
            <a:ext cx="5993949" cy="461665"/>
          </a:xfrm>
          <a:prstGeom prst="rect">
            <a:avLst/>
          </a:prstGeom>
          <a:noFill/>
        </p:spPr>
        <p:txBody>
          <a:bodyPr wrap="none" rtlCol="0">
            <a:spAutoFit/>
          </a:bodyPr>
          <a:lstStyle/>
          <a:p>
            <a:pPr algn="r" rtl="0"/>
            <a:r>
              <a:rPr lang="en-ca" sz="2400" b="1" i="0" u="none" baseline="0"/>
              <a:t>to better enjoy today.</a:t>
            </a:r>
            <a:endParaRPr lang="en-ca" sz="2400" dirty="0"/>
          </a:p>
        </p:txBody>
      </p:sp>
      <p:sp>
        <p:nvSpPr>
          <p:cNvPr id="11" name="ZoneTexte 10">
            <a:extLst>
              <a:ext uri="{FF2B5EF4-FFF2-40B4-BE49-F238E27FC236}">
                <a16:creationId xmlns:a16="http://schemas.microsoft.com/office/drawing/2014/main" id="{8FA57079-81BA-8246-BC6A-2CB9E3869CC9}"/>
              </a:ext>
            </a:extLst>
          </p:cNvPr>
          <p:cNvSpPr txBox="1"/>
          <p:nvPr>
            <p:custDataLst>
              <p:tags r:id="rId5"/>
            </p:custDataLst>
          </p:nvPr>
        </p:nvSpPr>
        <p:spPr>
          <a:xfrm>
            <a:off x="838200" y="4794040"/>
            <a:ext cx="6777817" cy="523220"/>
          </a:xfrm>
          <a:prstGeom prst="rect">
            <a:avLst/>
          </a:prstGeom>
          <a:noFill/>
        </p:spPr>
        <p:txBody>
          <a:bodyPr wrap="none" rtlCol="0">
            <a:spAutoFit/>
          </a:bodyPr>
          <a:lstStyle/>
          <a:p>
            <a:pPr algn="l" rtl="0"/>
            <a:r>
              <a:rPr lang="en-ca" sz="2800" b="1" i="0" u="none" baseline="0">
                <a:solidFill>
                  <a:srgbClr val="7FE0B6"/>
                </a:solidFill>
              </a:rPr>
              <a:t>Let’s experiment together! </a:t>
            </a:r>
          </a:p>
        </p:txBody>
      </p:sp>
      <p:pic>
        <p:nvPicPr>
          <p:cNvPr id="6" name="Image 5"/>
          <p:cNvPicPr>
            <a:picLocks noChangeAspect="1"/>
          </p:cNvPicPr>
          <p:nvPr>
            <p:custDataLst>
              <p:tags r:id="rId6"/>
            </p:custDataLst>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706307" y="3887459"/>
            <a:ext cx="2006017" cy="1824037"/>
          </a:xfrm>
          <a:prstGeom prst="rect">
            <a:avLst/>
          </a:prstGeom>
        </p:spPr>
      </p:pic>
    </p:spTree>
    <p:extLst>
      <p:ext uri="{BB962C8B-B14F-4D97-AF65-F5344CB8AC3E}">
        <p14:creationId xmlns:p14="http://schemas.microsoft.com/office/powerpoint/2010/main" val="2421253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838200" y="272256"/>
            <a:ext cx="10515600" cy="1325563"/>
          </a:xfrm>
        </p:spPr>
        <p:txBody>
          <a:bodyPr>
            <a:normAutofit/>
          </a:bodyPr>
          <a:lstStyle/>
          <a:p>
            <a:pPr algn="l" rtl="0"/>
            <a:r>
              <a:rPr lang="en-ca" sz="3600" b="0" i="0" u="none" baseline="0"/>
              <a:t>Mindfulness: an essential tool</a:t>
            </a:r>
            <a:endParaRPr lang="en-ca" sz="36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2"/>
            </p:custDataLst>
          </p:nvPr>
        </p:nvSpPr>
        <p:spPr>
          <a:xfrm>
            <a:off x="8610600" y="6356350"/>
            <a:ext cx="2743200" cy="365125"/>
          </a:xfrm>
          <a:prstGeom prst="rect">
            <a:avLst/>
          </a:prstGeom>
        </p:spPr>
        <p:txBody>
          <a:bodyPr/>
          <a:lstStyle/>
          <a:p>
            <a:pPr algn="r" rtl="0"/>
            <a:fld id="{C145B74D-6A0D-CF46-9BFB-933D6D9953E9}" type="slidenum">
              <a:rPr/>
              <a:pPr/>
              <a:t>17</a:t>
            </a:fld>
            <a:endParaRPr lang="en-ca" dirty="0"/>
          </a:p>
        </p:txBody>
      </p:sp>
      <p:sp>
        <p:nvSpPr>
          <p:cNvPr id="9" name="ZoneTexte 8">
            <a:extLst>
              <a:ext uri="{FF2B5EF4-FFF2-40B4-BE49-F238E27FC236}">
                <a16:creationId xmlns:a16="http://schemas.microsoft.com/office/drawing/2014/main" id="{F1F10D60-E311-A143-A56F-3F027A6B06B0}"/>
              </a:ext>
            </a:extLst>
          </p:cNvPr>
          <p:cNvSpPr txBox="1"/>
          <p:nvPr>
            <p:custDataLst>
              <p:tags r:id="rId3"/>
            </p:custDataLst>
          </p:nvPr>
        </p:nvSpPr>
        <p:spPr>
          <a:xfrm>
            <a:off x="838200" y="1534319"/>
            <a:ext cx="10337800" cy="2000548"/>
          </a:xfrm>
          <a:prstGeom prst="rect">
            <a:avLst/>
          </a:prstGeom>
          <a:noFill/>
        </p:spPr>
        <p:txBody>
          <a:bodyPr wrap="square" rtlCol="0">
            <a:spAutoFit/>
          </a:bodyPr>
          <a:lstStyle/>
          <a:p>
            <a:pPr algn="l" rtl="0"/>
            <a:r>
              <a:rPr lang="en-ca" sz="2800" b="1" i="0" u="none" baseline="0"/>
              <a:t>Outcomes</a:t>
            </a:r>
          </a:p>
          <a:p>
            <a:endParaRPr lang="en-ca" sz="2400" b="1" dirty="0"/>
          </a:p>
          <a:p>
            <a:pPr marL="444500" lvl="2" indent="-444500" algn="l" rtl="0">
              <a:buFont typeface="Wingdings" panose="05000000000000000000" pitchFamily="2" charset="2"/>
              <a:buChar char="ü"/>
            </a:pPr>
            <a:r>
              <a:rPr lang="en-ca" sz="2400" b="0" i="0" u="none" spc="10" baseline="0"/>
              <a:t>The things that we overlook are sometimes the most significant </a:t>
            </a:r>
            <a:r>
              <a:rPr lang="en-ca" sz="2400" b="0" i="0" u="none" baseline="0"/>
              <a:t>or can lead us down a different path.</a:t>
            </a:r>
          </a:p>
          <a:p>
            <a:pPr marL="800100" lvl="1" indent="-342900" algn="l" rtl="0">
              <a:buFont typeface="Wingdings" pitchFamily="2" charset="2"/>
              <a:buChar char="ü"/>
            </a:pPr>
            <a:endParaRPr lang="en-ca" sz="2400" dirty="0"/>
          </a:p>
        </p:txBody>
      </p:sp>
      <p:graphicFrame>
        <p:nvGraphicFramePr>
          <p:cNvPr id="3" name="Diagramme 2"/>
          <p:cNvGraphicFramePr/>
          <p:nvPr>
            <p:custDataLst>
              <p:tags r:id="rId4"/>
            </p:custDataLst>
            <p:extLst>
              <p:ext uri="{D42A27DB-BD31-4B8C-83A1-F6EECF244321}">
                <p14:modId xmlns:p14="http://schemas.microsoft.com/office/powerpoint/2010/main" val="2314408982"/>
              </p:ext>
            </p:extLst>
          </p:nvPr>
        </p:nvGraphicFramePr>
        <p:xfrm>
          <a:off x="2959100" y="3305332"/>
          <a:ext cx="8128000" cy="26650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Image 6">
            <a:extLst>
              <a:ext uri="{FF2B5EF4-FFF2-40B4-BE49-F238E27FC236}">
                <a16:creationId xmlns:a16="http://schemas.microsoft.com/office/drawing/2014/main" id="{C907888C-F98B-4988-B2F2-B3A8A4B7EED6}"/>
              </a:ext>
            </a:extLst>
          </p:cNvPr>
          <p:cNvPicPr>
            <a:picLocks noChangeAspect="1"/>
          </p:cNvPicPr>
          <p:nvPr/>
        </p:nvPicPr>
        <p:blipFill>
          <a:blip r:embed="rId12"/>
          <a:stretch>
            <a:fillRect/>
          </a:stretch>
        </p:blipFill>
        <p:spPr>
          <a:xfrm>
            <a:off x="269568" y="3469542"/>
            <a:ext cx="2600632" cy="2439717"/>
          </a:xfrm>
          <a:prstGeom prst="rect">
            <a:avLst/>
          </a:prstGeom>
        </p:spPr>
      </p:pic>
    </p:spTree>
    <p:extLst>
      <p:ext uri="{BB962C8B-B14F-4D97-AF65-F5344CB8AC3E}">
        <p14:creationId xmlns:p14="http://schemas.microsoft.com/office/powerpoint/2010/main" val="681272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838200" y="272256"/>
            <a:ext cx="10515600" cy="1325563"/>
          </a:xfrm>
        </p:spPr>
        <p:txBody>
          <a:bodyPr>
            <a:normAutofit/>
          </a:bodyPr>
          <a:lstStyle/>
          <a:p>
            <a:pPr algn="l" rtl="0"/>
            <a:r>
              <a:rPr lang="en-ca" sz="3600" b="0" i="0" u="none" baseline="0"/>
              <a:t>Mindfulness: an essential tool</a:t>
            </a:r>
            <a:endParaRPr lang="en-ca" sz="36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2"/>
            </p:custDataLst>
          </p:nvPr>
        </p:nvSpPr>
        <p:spPr>
          <a:xfrm>
            <a:off x="8610600" y="6356350"/>
            <a:ext cx="2743200" cy="365125"/>
          </a:xfrm>
          <a:prstGeom prst="rect">
            <a:avLst/>
          </a:prstGeom>
        </p:spPr>
        <p:txBody>
          <a:bodyPr/>
          <a:lstStyle/>
          <a:p>
            <a:pPr algn="r" rtl="0"/>
            <a:fld id="{C145B74D-6A0D-CF46-9BFB-933D6D9953E9}" type="slidenum">
              <a:rPr/>
              <a:pPr/>
              <a:t>18</a:t>
            </a:fld>
            <a:endParaRPr lang="en-ca" dirty="0"/>
          </a:p>
        </p:txBody>
      </p:sp>
      <p:sp>
        <p:nvSpPr>
          <p:cNvPr id="9" name="ZoneTexte 8">
            <a:extLst>
              <a:ext uri="{FF2B5EF4-FFF2-40B4-BE49-F238E27FC236}">
                <a16:creationId xmlns:a16="http://schemas.microsoft.com/office/drawing/2014/main" id="{F1F10D60-E311-A143-A56F-3F027A6B06B0}"/>
              </a:ext>
            </a:extLst>
          </p:cNvPr>
          <p:cNvSpPr txBox="1"/>
          <p:nvPr>
            <p:custDataLst>
              <p:tags r:id="rId3"/>
            </p:custDataLst>
          </p:nvPr>
        </p:nvSpPr>
        <p:spPr>
          <a:xfrm>
            <a:off x="838200" y="1534319"/>
            <a:ext cx="11049558" cy="2662267"/>
          </a:xfrm>
          <a:prstGeom prst="rect">
            <a:avLst/>
          </a:prstGeom>
          <a:noFill/>
        </p:spPr>
        <p:txBody>
          <a:bodyPr wrap="square" rtlCol="0">
            <a:spAutoFit/>
          </a:bodyPr>
          <a:lstStyle/>
          <a:p>
            <a:pPr algn="l" rtl="0"/>
            <a:r>
              <a:rPr lang="en-ca" sz="2800" b="1" i="0" u="none" baseline="0"/>
              <a:t>A way of life</a:t>
            </a:r>
          </a:p>
          <a:p>
            <a:endParaRPr lang="en-ca" sz="2400" b="1" dirty="0"/>
          </a:p>
          <a:p>
            <a:pPr marL="533400" lvl="2" indent="-533400" algn="l" rtl="0">
              <a:buFont typeface="Wingdings" panose="05000000000000000000" pitchFamily="2" charset="2"/>
              <a:buChar char="ü"/>
            </a:pPr>
            <a:r>
              <a:rPr lang="en-ca" sz="2800" b="0" i="0" u="none" baseline="0"/>
              <a:t>Practising mindfulness on a daily basis will allow you to:</a:t>
            </a:r>
          </a:p>
          <a:p>
            <a:pPr marL="800100" lvl="2" indent="-342900" algn="l" rtl="0">
              <a:buFont typeface="Wingdings" panose="05000000000000000000" pitchFamily="2" charset="2"/>
              <a:buChar char="ü"/>
            </a:pPr>
            <a:endParaRPr lang="en-ca" dirty="0"/>
          </a:p>
          <a:p>
            <a:pPr marL="1079500" lvl="3" indent="-342900" algn="l" rtl="0">
              <a:buFont typeface="Courier New" panose="02070309020205020404" pitchFamily="49" charset="0"/>
              <a:buChar char="o"/>
            </a:pPr>
            <a:r>
              <a:rPr lang="en-ca" sz="2300" b="0" i="0" u="none" baseline="0"/>
              <a:t> gain a fresh perspective on the present moment and everyday life;</a:t>
            </a:r>
          </a:p>
          <a:p>
            <a:pPr marL="1079500" lvl="3" indent="-342900" algn="l" rtl="0">
              <a:buFont typeface="Courier New" panose="02070309020205020404" pitchFamily="49" charset="0"/>
              <a:buChar char="o"/>
            </a:pPr>
            <a:r>
              <a:rPr lang="en-ca" sz="2300" b="0" i="0" u="none" baseline="0"/>
              <a:t> cultivate positive attitudes;</a:t>
            </a:r>
          </a:p>
          <a:p>
            <a:pPr marL="1079500" lvl="3" indent="-342900" algn="l" rtl="0">
              <a:buFont typeface="Courier New" panose="02070309020205020404" pitchFamily="49" charset="0"/>
              <a:buChar char="o"/>
            </a:pPr>
            <a:r>
              <a:rPr lang="en-ca" sz="2300" b="0" i="0" u="none" baseline="0"/>
              <a:t> stop anticipating. </a:t>
            </a:r>
            <a:endParaRPr lang="en-ca" sz="2300" dirty="0"/>
          </a:p>
        </p:txBody>
      </p:sp>
      <p:sp>
        <p:nvSpPr>
          <p:cNvPr id="2" name="Hexagone 1"/>
          <p:cNvSpPr/>
          <p:nvPr>
            <p:custDataLst>
              <p:tags r:id="rId4"/>
            </p:custDataLst>
          </p:nvPr>
        </p:nvSpPr>
        <p:spPr>
          <a:xfrm>
            <a:off x="8839199" y="4043015"/>
            <a:ext cx="1981201" cy="1680706"/>
          </a:xfrm>
          <a:prstGeom prst="hexagon">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b="0" i="0" u="none" baseline="0"/>
              <a:t>STOP THINKING</a:t>
            </a:r>
          </a:p>
        </p:txBody>
      </p:sp>
      <p:sp>
        <p:nvSpPr>
          <p:cNvPr id="6" name="ZoneTexte 5"/>
          <p:cNvSpPr txBox="1"/>
          <p:nvPr>
            <p:custDataLst>
              <p:tags r:id="rId5"/>
            </p:custDataLst>
          </p:nvPr>
        </p:nvSpPr>
        <p:spPr>
          <a:xfrm>
            <a:off x="2007158" y="4511932"/>
            <a:ext cx="5959206" cy="861774"/>
          </a:xfrm>
          <a:prstGeom prst="rect">
            <a:avLst/>
          </a:prstGeom>
          <a:noFill/>
        </p:spPr>
        <p:txBody>
          <a:bodyPr wrap="square" rtlCol="0">
            <a:spAutoFit/>
          </a:bodyPr>
          <a:lstStyle/>
          <a:p>
            <a:pPr algn="ctr" rtl="0"/>
            <a:r>
              <a:rPr lang="en-ca" sz="2500" b="1" i="0" u="none" baseline="0">
                <a:solidFill>
                  <a:srgbClr val="7FE0B6"/>
                </a:solidFill>
              </a:rPr>
              <a:t>Mindfulness doesn’t mean thinking about nothing</a:t>
            </a:r>
          </a:p>
        </p:txBody>
      </p:sp>
    </p:spTree>
    <p:extLst>
      <p:ext uri="{BB962C8B-B14F-4D97-AF65-F5344CB8AC3E}">
        <p14:creationId xmlns:p14="http://schemas.microsoft.com/office/powerpoint/2010/main" val="2166505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649970" y="272256"/>
            <a:ext cx="10515600" cy="1325563"/>
          </a:xfrm>
        </p:spPr>
        <p:txBody>
          <a:bodyPr>
            <a:normAutofit/>
          </a:bodyPr>
          <a:lstStyle/>
          <a:p>
            <a:pPr algn="l" rtl="0"/>
            <a:r>
              <a:rPr lang="en-ca" sz="3600" b="0" i="0" u="none" baseline="0"/>
              <a:t>Mindfulness: an essential tool</a:t>
            </a:r>
            <a:endParaRPr lang="en-ca" sz="36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2"/>
            </p:custDataLst>
          </p:nvPr>
        </p:nvSpPr>
        <p:spPr>
          <a:xfrm>
            <a:off x="8610600" y="6356350"/>
            <a:ext cx="2743200" cy="365125"/>
          </a:xfrm>
          <a:prstGeom prst="rect">
            <a:avLst/>
          </a:prstGeom>
        </p:spPr>
        <p:txBody>
          <a:bodyPr/>
          <a:lstStyle/>
          <a:p>
            <a:pPr algn="r" rtl="0"/>
            <a:fld id="{C145B74D-6A0D-CF46-9BFB-933D6D9953E9}" type="slidenum">
              <a:rPr/>
              <a:pPr/>
              <a:t>19</a:t>
            </a:fld>
            <a:endParaRPr lang="en-ca" dirty="0"/>
          </a:p>
        </p:txBody>
      </p:sp>
      <p:pic>
        <p:nvPicPr>
          <p:cNvPr id="3" name="Image 2"/>
          <p:cNvPicPr>
            <a:picLocks noChangeAspect="1"/>
          </p:cNvPicPr>
          <p:nvPr>
            <p:custDataLst>
              <p:tags r:id="rId3"/>
            </p:custDataLst>
          </p:nvPr>
        </p:nvPicPr>
        <p:blipFill>
          <a:blip r:embed="rId8">
            <a:duotone>
              <a:schemeClr val="bg2">
                <a:shade val="45000"/>
                <a:satMod val="135000"/>
              </a:schemeClr>
              <a:prstClr val="white"/>
            </a:duotone>
          </a:blip>
          <a:stretch>
            <a:fillRect/>
          </a:stretch>
        </p:blipFill>
        <p:spPr>
          <a:xfrm>
            <a:off x="649970" y="1451073"/>
            <a:ext cx="2791730" cy="3613835"/>
          </a:xfrm>
          <a:prstGeom prst="rect">
            <a:avLst/>
          </a:prstGeom>
          <a:solidFill>
            <a:schemeClr val="bg1"/>
          </a:solidFill>
        </p:spPr>
      </p:pic>
      <p:sp>
        <p:nvSpPr>
          <p:cNvPr id="9" name="ZoneTexte 8">
            <a:extLst>
              <a:ext uri="{FF2B5EF4-FFF2-40B4-BE49-F238E27FC236}">
                <a16:creationId xmlns:a16="http://schemas.microsoft.com/office/drawing/2014/main" id="{F1F10D60-E311-A143-A56F-3F027A6B06B0}"/>
              </a:ext>
            </a:extLst>
          </p:cNvPr>
          <p:cNvSpPr txBox="1"/>
          <p:nvPr>
            <p:custDataLst>
              <p:tags r:id="rId4"/>
            </p:custDataLst>
          </p:nvPr>
        </p:nvSpPr>
        <p:spPr>
          <a:xfrm>
            <a:off x="3975100" y="1956365"/>
            <a:ext cx="6934200" cy="2739211"/>
          </a:xfrm>
          <a:prstGeom prst="rect">
            <a:avLst/>
          </a:prstGeom>
          <a:noFill/>
        </p:spPr>
        <p:txBody>
          <a:bodyPr wrap="square" rtlCol="0">
            <a:spAutoFit/>
          </a:bodyPr>
          <a:lstStyle/>
          <a:p>
            <a:pPr algn="just" rtl="0"/>
            <a:r>
              <a:rPr lang="en-ca" sz="2800" b="1" i="0" u="none" baseline="0"/>
              <a:t>Digging deeper… </a:t>
            </a:r>
          </a:p>
          <a:p>
            <a:pPr algn="just" rtl="0"/>
            <a:endParaRPr lang="en-ca" sz="2400" b="1" dirty="0"/>
          </a:p>
          <a:p>
            <a:pPr marL="355600" lvl="2" indent="-355600" algn="just" rtl="0">
              <a:buFont typeface="Wingdings" panose="05000000000000000000" pitchFamily="2" charset="2"/>
              <a:buChar char="ü"/>
            </a:pPr>
            <a:r>
              <a:rPr lang="en-ca" sz="2400" b="0" i="0" u="none" baseline="0"/>
              <a:t>The </a:t>
            </a:r>
            <a:r>
              <a:rPr lang="en-ca" sz="2400" b="0" i="1" u="none" baseline="0"/>
              <a:t>Guide de présence à soi </a:t>
            </a:r>
            <a:r>
              <a:rPr lang="en-ca" sz="2400" b="0" i="0" u="none" baseline="0"/>
              <a:t>(GPS) is a collection of activities to do with students, guided meditations, and mindfulness activity sheets for teachers and counsellors. </a:t>
            </a:r>
          </a:p>
          <a:p>
            <a:pPr marL="800100" lvl="1" indent="-342900" algn="just" rtl="0">
              <a:buFont typeface="Wingdings" pitchFamily="2" charset="2"/>
              <a:buChar char="ü"/>
            </a:pPr>
            <a:endParaRPr lang="en-ca" sz="2400" dirty="0"/>
          </a:p>
        </p:txBody>
      </p:sp>
      <p:sp>
        <p:nvSpPr>
          <p:cNvPr id="2" name="Rectangle 1"/>
          <p:cNvSpPr/>
          <p:nvPr>
            <p:custDataLst>
              <p:tags r:id="rId5"/>
            </p:custDataLst>
          </p:nvPr>
        </p:nvSpPr>
        <p:spPr>
          <a:xfrm>
            <a:off x="1194079" y="5341297"/>
            <a:ext cx="10337800" cy="369332"/>
          </a:xfrm>
          <a:prstGeom prst="rect">
            <a:avLst/>
          </a:prstGeom>
        </p:spPr>
        <p:txBody>
          <a:bodyPr wrap="square">
            <a:spAutoFit/>
          </a:bodyPr>
          <a:lstStyle/>
          <a:p>
            <a:pPr algn="l" rtl="0"/>
            <a:r>
              <a:rPr lang="en-ca" b="0" i="0" u="sng" baseline="0">
                <a:hlinkClick r:id="rId9"/>
              </a:rPr>
              <a:t>https://sante-mentale-jeunesse.usherbrooke.ca/wp-content/uploads/2018/12/Final-GPS.pdf</a:t>
            </a:r>
            <a:r>
              <a:rPr lang="en-ca" b="0" i="0" u="none" baseline="0"/>
              <a:t> </a:t>
            </a:r>
            <a:endParaRPr lang="en-ca" dirty="0"/>
          </a:p>
        </p:txBody>
      </p:sp>
    </p:spTree>
    <p:extLst>
      <p:ext uri="{BB962C8B-B14F-4D97-AF65-F5344CB8AC3E}">
        <p14:creationId xmlns:p14="http://schemas.microsoft.com/office/powerpoint/2010/main" val="2030002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custDataLst>
              <p:tags r:id="rId1"/>
            </p:custDataLst>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custDataLst>
              <p:tags r:id="rId2"/>
            </p:custDataLst>
          </p:nvPr>
        </p:nvSpPr>
        <p:spPr>
          <a:xfrm>
            <a:off x="1555751" y="3587485"/>
            <a:ext cx="9144000" cy="1370539"/>
          </a:xfrm>
        </p:spPr>
        <p:txBody>
          <a:bodyPr/>
          <a:lstStyle/>
          <a:p>
            <a:pPr rtl="0"/>
            <a:r>
              <a:rPr lang="en-ca" b="0" i="0" u="none" baseline="0">
                <a:solidFill>
                  <a:schemeClr val="tx1">
                    <a:lumMod val="75000"/>
                    <a:lumOff val="25000"/>
                  </a:schemeClr>
                </a:solidFill>
              </a:rPr>
              <a:t>Introduction workshop</a:t>
            </a:r>
            <a:endParaRPr lang="en-ca" dirty="0">
              <a:solidFill>
                <a:schemeClr val="tx1">
                  <a:lumMod val="75000"/>
                  <a:lumOff val="25000"/>
                </a:schemeClr>
              </a:solidFill>
            </a:endParaRPr>
          </a:p>
        </p:txBody>
      </p:sp>
      <p:sp>
        <p:nvSpPr>
          <p:cNvPr id="11" name="Subtitle 10">
            <a:extLst>
              <a:ext uri="{FF2B5EF4-FFF2-40B4-BE49-F238E27FC236}">
                <a16:creationId xmlns:a16="http://schemas.microsoft.com/office/drawing/2014/main" id="{E56572B8-DD2C-4340-9934-3C7F5B77E5E3}"/>
              </a:ext>
            </a:extLst>
          </p:cNvPr>
          <p:cNvSpPr>
            <a:spLocks noGrp="1"/>
          </p:cNvSpPr>
          <p:nvPr>
            <p:ph type="subTitle" idx="1"/>
            <p:custDataLst>
              <p:tags r:id="rId3"/>
            </p:custDataLst>
          </p:nvPr>
        </p:nvSpPr>
        <p:spPr>
          <a:xfrm>
            <a:off x="1524000" y="4919925"/>
            <a:ext cx="9144000" cy="1655762"/>
          </a:xfrm>
        </p:spPr>
        <p:txBody>
          <a:bodyPr/>
          <a:lstStyle/>
          <a:p>
            <a:pPr rtl="0"/>
            <a:r>
              <a:rPr lang="en-ca" b="0" i="0" u="none" baseline="0">
                <a:solidFill>
                  <a:schemeClr val="tx1">
                    <a:lumMod val="75000"/>
                    <a:lumOff val="25000"/>
                  </a:schemeClr>
                </a:solidFill>
              </a:rPr>
              <a:t>School staff</a:t>
            </a:r>
            <a:endParaRPr lang="en-ca" dirty="0">
              <a:solidFill>
                <a:schemeClr val="tx1">
                  <a:lumMod val="75000"/>
                  <a:lumOff val="25000"/>
                </a:schemeClr>
              </a:solidFill>
            </a:endParaRP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custDataLst>
              <p:tags r:id="rId4"/>
            </p:custDataLst>
          </p:nvPr>
        </p:nvPicPr>
        <p:blipFill>
          <a:blip r:embed="rId7"/>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1918724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DCCBB63C-F01E-9D43-A736-64DC8DA2307A}"/>
              </a:ext>
            </a:extLst>
          </p:cNvPr>
          <p:cNvSpPr>
            <a:spLocks noGrp="1"/>
          </p:cNvSpPr>
          <p:nvPr>
            <p:ph type="ctrTitle"/>
            <p:custDataLst>
              <p:tags r:id="rId1"/>
            </p:custDataLst>
          </p:nvPr>
        </p:nvSpPr>
        <p:spPr>
          <a:xfrm>
            <a:off x="1524000" y="3625849"/>
            <a:ext cx="9144000" cy="1370539"/>
          </a:xfrm>
        </p:spPr>
        <p:txBody>
          <a:bodyPr/>
          <a:lstStyle/>
          <a:p>
            <a:pPr rtl="0"/>
            <a:r>
              <a:rPr lang="en-ca" b="0" i="0" u="none" baseline="0">
                <a:solidFill>
                  <a:schemeClr val="tx1">
                    <a:lumMod val="65000"/>
                    <a:lumOff val="35000"/>
                  </a:schemeClr>
                </a:solidFill>
              </a:rPr>
              <a:t>Questions? Comments? </a:t>
            </a:r>
          </a:p>
        </p:txBody>
      </p:sp>
      <p:sp>
        <p:nvSpPr>
          <p:cNvPr id="2" name="ZoneTexte 1"/>
          <p:cNvSpPr txBox="1"/>
          <p:nvPr>
            <p:custDataLst>
              <p:tags r:id="rId2"/>
            </p:custDataLst>
          </p:nvPr>
        </p:nvSpPr>
        <p:spPr>
          <a:xfrm>
            <a:off x="4855124" y="5259457"/>
            <a:ext cx="2151551" cy="707886"/>
          </a:xfrm>
          <a:prstGeom prst="rect">
            <a:avLst/>
          </a:prstGeom>
          <a:noFill/>
        </p:spPr>
        <p:txBody>
          <a:bodyPr wrap="none" rtlCol="0">
            <a:spAutoFit/>
          </a:bodyPr>
          <a:lstStyle/>
          <a:p>
            <a:pPr algn="l" rtl="0"/>
            <a:r>
              <a:rPr lang="en-ca" sz="4000" b="1" i="0" u="none" baseline="0">
                <a:solidFill>
                  <a:srgbClr val="7FE0B6"/>
                </a:solidFill>
              </a:rPr>
              <a:t>THANK YOU! </a:t>
            </a:r>
          </a:p>
        </p:txBody>
      </p:sp>
    </p:spTree>
    <p:extLst>
      <p:ext uri="{BB962C8B-B14F-4D97-AF65-F5344CB8AC3E}">
        <p14:creationId xmlns:p14="http://schemas.microsoft.com/office/powerpoint/2010/main" val="2716323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custDataLst>
              <p:tags r:id="rId1"/>
            </p:custDataLst>
          </p:nvPr>
        </p:nvSpPr>
        <p:spPr/>
        <p:txBody>
          <a:bodyPr>
            <a:normAutofit/>
          </a:bodyPr>
          <a:lstStyle/>
          <a:p>
            <a:pPr algn="l" rtl="0"/>
            <a:r>
              <a:rPr lang="en-ca" sz="3200" b="0" i="0" u="none" baseline="0"/>
              <a:t>At the end of the introduction workshop, you will be able to…</a:t>
            </a:r>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custDataLst>
              <p:tags r:id="rId2"/>
            </p:custDataLst>
          </p:nvPr>
        </p:nvSpPr>
        <p:spPr/>
        <p:txBody>
          <a:bodyPr/>
          <a:lstStyle/>
          <a:p>
            <a:pPr algn="r" rtl="0"/>
            <a:fld id="{C145B74D-6A0D-CF46-9BFB-933D6D9953E9}" type="slidenum">
              <a:rPr/>
              <a:pPr/>
              <a:t>3</a:t>
            </a:fld>
            <a:endParaRPr lang="en-ca" dirty="0"/>
          </a:p>
        </p:txBody>
      </p:sp>
      <p:grpSp>
        <p:nvGrpSpPr>
          <p:cNvPr id="5" name="Groupe 4">
            <a:extLst>
              <a:ext uri="{FF2B5EF4-FFF2-40B4-BE49-F238E27FC236}">
                <a16:creationId xmlns:a16="http://schemas.microsoft.com/office/drawing/2014/main" id="{2AD66B83-3DC7-5840-B906-A8E873B51692}"/>
              </a:ext>
            </a:extLst>
          </p:cNvPr>
          <p:cNvGrpSpPr/>
          <p:nvPr>
            <p:custDataLst>
              <p:tags r:id="rId3"/>
            </p:custDataLst>
          </p:nvPr>
        </p:nvGrpSpPr>
        <p:grpSpPr>
          <a:xfrm>
            <a:off x="925363" y="1918819"/>
            <a:ext cx="8118624" cy="1155734"/>
            <a:chOff x="925363" y="1546829"/>
            <a:chExt cx="8118624" cy="1155734"/>
          </a:xfrm>
        </p:grpSpPr>
        <p:sp>
          <p:nvSpPr>
            <p:cNvPr id="6" name="Rectangle à coins arrondis 11">
              <a:extLst>
                <a:ext uri="{FF2B5EF4-FFF2-40B4-BE49-F238E27FC236}">
                  <a16:creationId xmlns:a16="http://schemas.microsoft.com/office/drawing/2014/main" id="{B729C573-3A59-D240-ABE8-FE2A135A9719}"/>
                </a:ext>
              </a:extLst>
            </p:cNvPr>
            <p:cNvSpPr/>
            <p:nvPr/>
          </p:nvSpPr>
          <p:spPr>
            <a:xfrm>
              <a:off x="1279039" y="1647643"/>
              <a:ext cx="6887817"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sz="1600">
                <a:latin typeface="+mj-lt"/>
              </a:endParaRPr>
            </a:p>
          </p:txBody>
        </p:sp>
        <p:sp>
          <p:nvSpPr>
            <p:cNvPr id="7" name="Ellipse 6">
              <a:extLst>
                <a:ext uri="{FF2B5EF4-FFF2-40B4-BE49-F238E27FC236}">
                  <a16:creationId xmlns:a16="http://schemas.microsoft.com/office/drawing/2014/main" id="{F4F426A0-FCE9-6E41-9E84-C7225E5F9C6A}"/>
                </a:ext>
              </a:extLst>
            </p:cNvPr>
            <p:cNvSpPr/>
            <p:nvPr/>
          </p:nvSpPr>
          <p:spPr>
            <a:xfrm>
              <a:off x="1000436" y="1655027"/>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sz="1600">
                <a:latin typeface="+mj-lt"/>
              </a:endParaRPr>
            </a:p>
          </p:txBody>
        </p:sp>
        <p:pic>
          <p:nvPicPr>
            <p:cNvPr id="8" name="Image 7">
              <a:extLst>
                <a:ext uri="{FF2B5EF4-FFF2-40B4-BE49-F238E27FC236}">
                  <a16:creationId xmlns:a16="http://schemas.microsoft.com/office/drawing/2014/main" id="{06F97C99-CC6A-FE44-A7C7-517F109FF2D3}"/>
                </a:ext>
              </a:extLst>
            </p:cNvPr>
            <p:cNvPicPr>
              <a:picLocks noChangeAspect="1"/>
            </p:cNvPicPr>
            <p:nvPr/>
          </p:nvPicPr>
          <p:blipFill>
            <a:blip r:embed="rId8">
              <a:extLst>
                <a:ext uri="{BEBA8EAE-BF5A-486C-A8C5-ECC9F3942E4B}">
                  <a14:imgProps xmlns:a14="http://schemas.microsoft.com/office/drawing/2010/main">
                    <a14:imgLayer r:embed="rId9">
                      <a14:imgEffect>
                        <a14:saturation sat="200000"/>
                      </a14:imgEffect>
                    </a14:imgLayer>
                  </a14:imgProps>
                </a:ext>
              </a:extLst>
            </a:blip>
            <a:stretch>
              <a:fillRect/>
            </a:stretch>
          </p:blipFill>
          <p:spPr>
            <a:xfrm>
              <a:off x="925363" y="1546829"/>
              <a:ext cx="1155734" cy="1155734"/>
            </a:xfrm>
            <a:prstGeom prst="rect">
              <a:avLst/>
            </a:prstGeom>
          </p:spPr>
        </p:pic>
        <p:sp>
          <p:nvSpPr>
            <p:cNvPr id="9" name="ZoneTexte 8">
              <a:extLst>
                <a:ext uri="{FF2B5EF4-FFF2-40B4-BE49-F238E27FC236}">
                  <a16:creationId xmlns:a16="http://schemas.microsoft.com/office/drawing/2014/main" id="{DAFD0914-FCE3-FB41-84D4-8D919B92ACAD}"/>
                </a:ext>
              </a:extLst>
            </p:cNvPr>
            <p:cNvSpPr txBox="1"/>
            <p:nvPr/>
          </p:nvSpPr>
          <p:spPr>
            <a:xfrm>
              <a:off x="2156170" y="1672122"/>
              <a:ext cx="6887817" cy="830997"/>
            </a:xfrm>
            <a:prstGeom prst="rect">
              <a:avLst/>
            </a:prstGeom>
            <a:noFill/>
          </p:spPr>
          <p:txBody>
            <a:bodyPr wrap="square" rtlCol="0">
              <a:spAutoFit/>
            </a:bodyPr>
            <a:lstStyle/>
            <a:p>
              <a:pPr marL="901700" indent="-901700" rtl="0"/>
              <a:r>
                <a:rPr lang="en-ca" sz="2400" b="0" i="0" u="none" baseline="0">
                  <a:latin typeface="+mj-lt"/>
                  <a:ea typeface="+mj-lt"/>
                  <a:cs typeface="+mj-lt"/>
                </a:rPr>
                <a:t>Understand the importance of the </a:t>
              </a:r>
            </a:p>
            <a:p>
              <a:pPr rtl="0"/>
              <a:r>
                <a:rPr lang="en-ca" sz="2400" b="0" i="0" u="none" baseline="0">
                  <a:latin typeface="+mj-lt"/>
                  <a:ea typeface="+mj-lt"/>
                  <a:cs typeface="+mj-lt"/>
                </a:rPr>
                <a:t>HORS-PISTE program</a:t>
              </a:r>
            </a:p>
          </p:txBody>
        </p:sp>
      </p:grpSp>
      <p:grpSp>
        <p:nvGrpSpPr>
          <p:cNvPr id="10" name="Groupe 9">
            <a:extLst>
              <a:ext uri="{FF2B5EF4-FFF2-40B4-BE49-F238E27FC236}">
                <a16:creationId xmlns:a16="http://schemas.microsoft.com/office/drawing/2014/main" id="{32AD8A3E-3028-C248-A9C6-6F7ADA01DBBC}"/>
              </a:ext>
            </a:extLst>
          </p:cNvPr>
          <p:cNvGrpSpPr/>
          <p:nvPr>
            <p:custDataLst>
              <p:tags r:id="rId4"/>
            </p:custDataLst>
          </p:nvPr>
        </p:nvGrpSpPr>
        <p:grpSpPr>
          <a:xfrm>
            <a:off x="2447956" y="3236508"/>
            <a:ext cx="8074635" cy="1155734"/>
            <a:chOff x="925363" y="1546829"/>
            <a:chExt cx="7784478" cy="1155734"/>
          </a:xfrm>
        </p:grpSpPr>
        <p:sp>
          <p:nvSpPr>
            <p:cNvPr id="11" name="Rectangle à coins arrondis 22">
              <a:extLst>
                <a:ext uri="{FF2B5EF4-FFF2-40B4-BE49-F238E27FC236}">
                  <a16:creationId xmlns:a16="http://schemas.microsoft.com/office/drawing/2014/main" id="{8CE29B2A-50A4-2A48-AF5B-37BF7C0BBE59}"/>
                </a:ext>
              </a:extLst>
            </p:cNvPr>
            <p:cNvSpPr/>
            <p:nvPr/>
          </p:nvSpPr>
          <p:spPr>
            <a:xfrm>
              <a:off x="1279039" y="1647643"/>
              <a:ext cx="6887817"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sz="1600">
                <a:latin typeface="+mj-lt"/>
              </a:endParaRPr>
            </a:p>
          </p:txBody>
        </p:sp>
        <p:sp>
          <p:nvSpPr>
            <p:cNvPr id="12" name="Ellipse 11">
              <a:extLst>
                <a:ext uri="{FF2B5EF4-FFF2-40B4-BE49-F238E27FC236}">
                  <a16:creationId xmlns:a16="http://schemas.microsoft.com/office/drawing/2014/main" id="{35D414D0-6B6F-4F46-8799-5BFCA3660908}"/>
                </a:ext>
              </a:extLst>
            </p:cNvPr>
            <p:cNvSpPr/>
            <p:nvPr/>
          </p:nvSpPr>
          <p:spPr>
            <a:xfrm>
              <a:off x="1000436" y="1655027"/>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sz="1600">
                <a:latin typeface="+mj-lt"/>
              </a:endParaRPr>
            </a:p>
          </p:txBody>
        </p:sp>
        <p:pic>
          <p:nvPicPr>
            <p:cNvPr id="13" name="Image 12">
              <a:extLst>
                <a:ext uri="{FF2B5EF4-FFF2-40B4-BE49-F238E27FC236}">
                  <a16:creationId xmlns:a16="http://schemas.microsoft.com/office/drawing/2014/main" id="{DAE02E8E-C767-5540-B7AF-0035007E4040}"/>
                </a:ext>
              </a:extLst>
            </p:cNvPr>
            <p:cNvPicPr>
              <a:picLocks noChangeAspect="1"/>
            </p:cNvPicPr>
            <p:nvPr/>
          </p:nvPicPr>
          <p:blipFill>
            <a:blip r:embed="rId8">
              <a:extLst>
                <a:ext uri="{BEBA8EAE-BF5A-486C-A8C5-ECC9F3942E4B}">
                  <a14:imgProps xmlns:a14="http://schemas.microsoft.com/office/drawing/2010/main">
                    <a14:imgLayer r:embed="rId10">
                      <a14:imgEffect>
                        <a14:saturation sat="200000"/>
                      </a14:imgEffect>
                    </a14:imgLayer>
                  </a14:imgProps>
                </a:ext>
              </a:extLst>
            </a:blip>
            <a:stretch>
              <a:fillRect/>
            </a:stretch>
          </p:blipFill>
          <p:spPr>
            <a:xfrm>
              <a:off x="925363" y="1546829"/>
              <a:ext cx="1155734" cy="1155734"/>
            </a:xfrm>
            <a:prstGeom prst="rect">
              <a:avLst/>
            </a:prstGeom>
          </p:spPr>
        </p:pic>
        <p:sp>
          <p:nvSpPr>
            <p:cNvPr id="14" name="ZoneTexte 13">
              <a:extLst>
                <a:ext uri="{FF2B5EF4-FFF2-40B4-BE49-F238E27FC236}">
                  <a16:creationId xmlns:a16="http://schemas.microsoft.com/office/drawing/2014/main" id="{3676AA6C-DA0B-BF45-B5BE-CC642EE60732}"/>
                </a:ext>
              </a:extLst>
            </p:cNvPr>
            <p:cNvSpPr txBox="1"/>
            <p:nvPr/>
          </p:nvSpPr>
          <p:spPr>
            <a:xfrm>
              <a:off x="1822024" y="1700012"/>
              <a:ext cx="6887817" cy="830997"/>
            </a:xfrm>
            <a:prstGeom prst="rect">
              <a:avLst/>
            </a:prstGeom>
            <a:noFill/>
          </p:spPr>
          <p:txBody>
            <a:bodyPr wrap="square" rtlCol="0">
              <a:spAutoFit/>
            </a:bodyPr>
            <a:lstStyle/>
            <a:p>
              <a:pPr marL="533400" indent="-533400" algn="l" rtl="0"/>
              <a:r>
                <a:rPr lang="en-ca" sz="2400" b="0" i="0" u="none" baseline="0">
                  <a:latin typeface="+mj-lt"/>
                  <a:ea typeface="+mj-lt"/>
                  <a:cs typeface="+mj-lt"/>
                </a:rPr>
                <a:t> 	Understand the philosophy </a:t>
              </a:r>
            </a:p>
            <a:p>
              <a:pPr marL="533400" algn="l" rtl="0"/>
              <a:r>
                <a:rPr lang="en-ca" sz="2400" b="0" i="0" u="none" baseline="0">
                  <a:latin typeface="+mj-lt"/>
                  <a:ea typeface="+mj-lt"/>
                  <a:cs typeface="+mj-lt"/>
                </a:rPr>
                <a:t>of the program</a:t>
              </a:r>
            </a:p>
          </p:txBody>
        </p:sp>
      </p:grpSp>
      <p:grpSp>
        <p:nvGrpSpPr>
          <p:cNvPr id="15" name="Groupe 14">
            <a:extLst>
              <a:ext uri="{FF2B5EF4-FFF2-40B4-BE49-F238E27FC236}">
                <a16:creationId xmlns:a16="http://schemas.microsoft.com/office/drawing/2014/main" id="{FC86296E-7101-A042-96E5-3C42E1DA36A4}"/>
              </a:ext>
            </a:extLst>
          </p:cNvPr>
          <p:cNvGrpSpPr/>
          <p:nvPr>
            <p:custDataLst>
              <p:tags r:id="rId5"/>
            </p:custDataLst>
          </p:nvPr>
        </p:nvGrpSpPr>
        <p:grpSpPr>
          <a:xfrm>
            <a:off x="4009290" y="4460794"/>
            <a:ext cx="7364084" cy="1155734"/>
            <a:chOff x="925363" y="1546829"/>
            <a:chExt cx="7364084" cy="1155734"/>
          </a:xfrm>
        </p:grpSpPr>
        <p:sp>
          <p:nvSpPr>
            <p:cNvPr id="16" name="Rectangle à coins arrondis 27">
              <a:extLst>
                <a:ext uri="{FF2B5EF4-FFF2-40B4-BE49-F238E27FC236}">
                  <a16:creationId xmlns:a16="http://schemas.microsoft.com/office/drawing/2014/main" id="{78DC2FF8-D0F6-5B48-8494-1FF7BA898E55}"/>
                </a:ext>
              </a:extLst>
            </p:cNvPr>
            <p:cNvSpPr/>
            <p:nvPr/>
          </p:nvSpPr>
          <p:spPr>
            <a:xfrm>
              <a:off x="1279039" y="1647643"/>
              <a:ext cx="6887817"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sz="1600">
                <a:latin typeface="+mj-lt"/>
              </a:endParaRPr>
            </a:p>
          </p:txBody>
        </p:sp>
        <p:sp>
          <p:nvSpPr>
            <p:cNvPr id="17" name="Ellipse 16">
              <a:extLst>
                <a:ext uri="{FF2B5EF4-FFF2-40B4-BE49-F238E27FC236}">
                  <a16:creationId xmlns:a16="http://schemas.microsoft.com/office/drawing/2014/main" id="{E770D567-D7FF-684D-9A8E-30B8AAC79485}"/>
                </a:ext>
              </a:extLst>
            </p:cNvPr>
            <p:cNvSpPr/>
            <p:nvPr/>
          </p:nvSpPr>
          <p:spPr>
            <a:xfrm>
              <a:off x="1000436" y="1655027"/>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sz="1600">
                <a:latin typeface="+mj-lt"/>
              </a:endParaRPr>
            </a:p>
          </p:txBody>
        </p:sp>
        <p:pic>
          <p:nvPicPr>
            <p:cNvPr id="18" name="Image 17">
              <a:extLst>
                <a:ext uri="{FF2B5EF4-FFF2-40B4-BE49-F238E27FC236}">
                  <a16:creationId xmlns:a16="http://schemas.microsoft.com/office/drawing/2014/main" id="{6AFC77B4-F2B5-CD42-B1B3-3E9B03CACECB}"/>
                </a:ext>
              </a:extLst>
            </p:cNvPr>
            <p:cNvPicPr>
              <a:picLocks noChangeAspect="1"/>
            </p:cNvPicPr>
            <p:nvPr/>
          </p:nvPicPr>
          <p:blipFill>
            <a:blip r:embed="rId8">
              <a:extLst>
                <a:ext uri="{BEBA8EAE-BF5A-486C-A8C5-ECC9F3942E4B}">
                  <a14:imgProps xmlns:a14="http://schemas.microsoft.com/office/drawing/2010/main">
                    <a14:imgLayer r:embed="rId11">
                      <a14:imgEffect>
                        <a14:saturation sat="200000"/>
                      </a14:imgEffect>
                    </a14:imgLayer>
                  </a14:imgProps>
                </a:ext>
              </a:extLst>
            </a:blip>
            <a:stretch>
              <a:fillRect/>
            </a:stretch>
          </p:blipFill>
          <p:spPr>
            <a:xfrm>
              <a:off x="925363" y="1546829"/>
              <a:ext cx="1155734" cy="1155734"/>
            </a:xfrm>
            <a:prstGeom prst="rect">
              <a:avLst/>
            </a:prstGeom>
          </p:spPr>
        </p:pic>
        <p:sp>
          <p:nvSpPr>
            <p:cNvPr id="19" name="ZoneTexte 18">
              <a:extLst>
                <a:ext uri="{FF2B5EF4-FFF2-40B4-BE49-F238E27FC236}">
                  <a16:creationId xmlns:a16="http://schemas.microsoft.com/office/drawing/2014/main" id="{FEB1FD4D-7D7F-2745-B632-E908BF5951ED}"/>
                </a:ext>
              </a:extLst>
            </p:cNvPr>
            <p:cNvSpPr txBox="1"/>
            <p:nvPr/>
          </p:nvSpPr>
          <p:spPr>
            <a:xfrm>
              <a:off x="1979497" y="1705457"/>
              <a:ext cx="6309950" cy="830997"/>
            </a:xfrm>
            <a:prstGeom prst="rect">
              <a:avLst/>
            </a:prstGeom>
            <a:noFill/>
          </p:spPr>
          <p:txBody>
            <a:bodyPr wrap="square" rtlCol="0">
              <a:spAutoFit/>
            </a:bodyPr>
            <a:lstStyle/>
            <a:p>
              <a:pPr marL="355600" algn="l" rtl="0">
                <a:tabLst>
                  <a:tab pos="266700" algn="l"/>
                </a:tabLst>
              </a:pPr>
              <a:r>
                <a:rPr lang="en-ca" sz="2400" b="0" i="0" u="none" baseline="0">
                  <a:latin typeface="+mj-lt"/>
                  <a:ea typeface="+mj-lt"/>
                  <a:cs typeface="+mj-lt"/>
                </a:rPr>
                <a:t>Better understand what </a:t>
              </a:r>
            </a:p>
            <a:p>
              <a:pPr marL="355600" algn="l" rtl="0">
                <a:tabLst>
                  <a:tab pos="266700" algn="l"/>
                </a:tabLst>
              </a:pPr>
              <a:r>
                <a:rPr lang="en-ca" sz="2400" b="0" i="0" u="none" baseline="0">
                  <a:latin typeface="+mj-lt"/>
                  <a:ea typeface="+mj-lt"/>
                  <a:cs typeface="+mj-lt"/>
                </a:rPr>
                <a:t>mindfulness is </a:t>
              </a:r>
            </a:p>
          </p:txBody>
        </p:sp>
      </p:grpSp>
    </p:spTree>
    <p:extLst>
      <p:ext uri="{BB962C8B-B14F-4D97-AF65-F5344CB8AC3E}">
        <p14:creationId xmlns:p14="http://schemas.microsoft.com/office/powerpoint/2010/main" val="133696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552450" y="379027"/>
            <a:ext cx="10515600" cy="955752"/>
          </a:xfrm>
        </p:spPr>
        <p:txBody>
          <a:bodyPr>
            <a:normAutofit/>
          </a:bodyPr>
          <a:lstStyle/>
          <a:p>
            <a:pPr algn="l" rtl="0"/>
            <a:r>
              <a:rPr lang="en-ca" sz="3600" b="0" i="0" u="none" baseline="0"/>
              <a:t>TRUE OR FALSE?  </a:t>
            </a: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1104898" y="1395309"/>
            <a:ext cx="10248900" cy="1256725"/>
          </a:xfrm>
        </p:spPr>
        <p:txBody>
          <a:bodyPr>
            <a:normAutofit/>
          </a:bodyPr>
          <a:lstStyle/>
          <a:p>
            <a:pPr marL="0" indent="0" algn="l" rtl="0">
              <a:buNone/>
            </a:pPr>
            <a:r>
              <a:rPr lang="en-ca" sz="1900" b="1" i="0" u="none" baseline="0">
                <a:solidFill>
                  <a:srgbClr val="7FE0B6"/>
                </a:solidFill>
              </a:rPr>
              <a:t>Anxiety is decreasing among high school students</a:t>
            </a:r>
          </a:p>
          <a:p>
            <a:pPr lvl="1" algn="just" rtl="0">
              <a:buFont typeface="Wingdings" panose="05000000000000000000" pitchFamily="2" charset="2"/>
              <a:buChar char="§"/>
            </a:pPr>
            <a:endParaRPr lang="en-ca" sz="3100" b="1" dirty="0">
              <a:solidFill>
                <a:schemeClr val="accent1">
                  <a:lumMod val="75000"/>
                </a:schemeClr>
              </a:solidFill>
            </a:endParaRPr>
          </a:p>
          <a:p>
            <a:pPr marL="0" indent="0" algn="l" rtl="0">
              <a:buNone/>
            </a:pPr>
            <a:endParaRPr lang="en-ca"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pPr algn="r" rtl="0"/>
            <a:fld id="{C145B74D-6A0D-CF46-9BFB-933D6D9953E9}" type="slidenum">
              <a:rPr/>
              <a:pPr/>
              <a:t>4</a:t>
            </a:fld>
            <a:endParaRPr lang="en-ca" dirty="0"/>
          </a:p>
        </p:txBody>
      </p:sp>
      <p:sp>
        <p:nvSpPr>
          <p:cNvPr id="8" name="Ellipse 7">
            <a:extLst>
              <a:ext uri="{FF2B5EF4-FFF2-40B4-BE49-F238E27FC236}">
                <a16:creationId xmlns:a16="http://schemas.microsoft.com/office/drawing/2014/main" id="{67467DF6-8EA6-AC44-B360-C7413DEF53C8}"/>
              </a:ext>
            </a:extLst>
          </p:cNvPr>
          <p:cNvSpPr/>
          <p:nvPr>
            <p:custDataLst>
              <p:tags r:id="rId4"/>
            </p:custDataLst>
          </p:nvPr>
        </p:nvSpPr>
        <p:spPr>
          <a:xfrm>
            <a:off x="552448" y="1395309"/>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2000" b="1" i="0" u="none" baseline="0"/>
              <a:t>1</a:t>
            </a:r>
          </a:p>
        </p:txBody>
      </p:sp>
      <p:sp>
        <p:nvSpPr>
          <p:cNvPr id="11" name="Ellipse 10">
            <a:extLst>
              <a:ext uri="{FF2B5EF4-FFF2-40B4-BE49-F238E27FC236}">
                <a16:creationId xmlns:a16="http://schemas.microsoft.com/office/drawing/2014/main" id="{7009A38E-E81F-5D46-9D29-E318EF474956}"/>
              </a:ext>
            </a:extLst>
          </p:cNvPr>
          <p:cNvSpPr/>
          <p:nvPr>
            <p:custDataLst>
              <p:tags r:id="rId5"/>
            </p:custDataLst>
          </p:nvPr>
        </p:nvSpPr>
        <p:spPr>
          <a:xfrm>
            <a:off x="552446" y="3030583"/>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2000" b="1" i="0" u="none" baseline="0"/>
              <a:t>2</a:t>
            </a:r>
          </a:p>
        </p:txBody>
      </p:sp>
      <p:sp>
        <p:nvSpPr>
          <p:cNvPr id="14" name="Ellipse 13">
            <a:extLst>
              <a:ext uri="{FF2B5EF4-FFF2-40B4-BE49-F238E27FC236}">
                <a16:creationId xmlns:a16="http://schemas.microsoft.com/office/drawing/2014/main" id="{437E8E61-1D38-F941-A6A8-62609BF6B789}"/>
              </a:ext>
            </a:extLst>
          </p:cNvPr>
          <p:cNvSpPr/>
          <p:nvPr>
            <p:custDataLst>
              <p:tags r:id="rId6"/>
            </p:custDataLst>
          </p:nvPr>
        </p:nvSpPr>
        <p:spPr>
          <a:xfrm>
            <a:off x="552446" y="4647550"/>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2000" b="1" i="0" u="none" baseline="0"/>
              <a:t>3</a:t>
            </a:r>
          </a:p>
        </p:txBody>
      </p:sp>
      <p:sp>
        <p:nvSpPr>
          <p:cNvPr id="9" name="ZoneTexte 8"/>
          <p:cNvSpPr txBox="1"/>
          <p:nvPr>
            <p:custDataLst>
              <p:tags r:id="rId7"/>
            </p:custDataLst>
          </p:nvPr>
        </p:nvSpPr>
        <p:spPr>
          <a:xfrm>
            <a:off x="1104896" y="3068285"/>
            <a:ext cx="10248901" cy="589392"/>
          </a:xfrm>
          <a:prstGeom prst="rect">
            <a:avLst/>
          </a:prstGeom>
          <a:noFill/>
        </p:spPr>
        <p:txBody>
          <a:bodyPr wrap="square" rtlCol="0">
            <a:spAutoFit/>
          </a:bodyPr>
          <a:lstStyle/>
          <a:p>
            <a:pPr lvl="0" algn="l" rtl="0">
              <a:lnSpc>
                <a:spcPct val="70000"/>
              </a:lnSpc>
              <a:spcBef>
                <a:spcPts val="1000"/>
              </a:spcBef>
            </a:pPr>
            <a:r>
              <a:rPr lang="en-ca" sz="1900" b="1" i="0" u="none" baseline="0">
                <a:solidFill>
                  <a:srgbClr val="7FE0B6"/>
                </a:solidFill>
              </a:rPr>
              <a:t>Students with anxiety are easy to spot</a:t>
            </a:r>
          </a:p>
          <a:p>
            <a:pPr lvl="0" algn="l" rtl="0"/>
            <a:endParaRPr lang="en-ca" sz="1900" b="1" dirty="0">
              <a:solidFill>
                <a:srgbClr val="7FE0B6"/>
              </a:solidFill>
            </a:endParaRPr>
          </a:p>
        </p:txBody>
      </p:sp>
      <p:sp>
        <p:nvSpPr>
          <p:cNvPr id="10" name="ZoneTexte 9"/>
          <p:cNvSpPr txBox="1"/>
          <p:nvPr>
            <p:custDataLst>
              <p:tags r:id="rId8"/>
            </p:custDataLst>
          </p:nvPr>
        </p:nvSpPr>
        <p:spPr>
          <a:xfrm>
            <a:off x="1104896" y="4686166"/>
            <a:ext cx="10248899" cy="1504514"/>
          </a:xfrm>
          <a:prstGeom prst="rect">
            <a:avLst/>
          </a:prstGeom>
          <a:noFill/>
        </p:spPr>
        <p:txBody>
          <a:bodyPr wrap="square" rtlCol="0">
            <a:spAutoFit/>
          </a:bodyPr>
          <a:lstStyle/>
          <a:p>
            <a:pPr algn="l" rtl="0">
              <a:spcBef>
                <a:spcPts val="1000"/>
              </a:spcBef>
            </a:pPr>
            <a:r>
              <a:rPr lang="en-ca" sz="1900" b="1" i="0" u="none" baseline="0">
                <a:solidFill>
                  <a:srgbClr val="7FE0B6"/>
                </a:solidFill>
              </a:rPr>
              <a:t>Approximately 10% of high school students report having been diagnosed with an anxiety disorder by a doctor or a health professional</a:t>
            </a:r>
          </a:p>
          <a:p>
            <a:pPr lvl="0" algn="l" rtl="0"/>
            <a:endParaRPr lang="en-ca" sz="1900" b="1" dirty="0">
              <a:solidFill>
                <a:srgbClr val="7FE0B6"/>
              </a:solidFill>
            </a:endParaRPr>
          </a:p>
          <a:p>
            <a:pPr lvl="1" algn="just" rtl="0">
              <a:lnSpc>
                <a:spcPct val="70000"/>
              </a:lnSpc>
              <a:spcBef>
                <a:spcPts val="500"/>
              </a:spcBef>
            </a:pPr>
            <a:endParaRPr lang="en-ca" dirty="0"/>
          </a:p>
          <a:p>
            <a:endParaRPr lang="en-ca" dirty="0"/>
          </a:p>
        </p:txBody>
      </p:sp>
      <p:sp>
        <p:nvSpPr>
          <p:cNvPr id="12" name="ZoneTexte 11"/>
          <p:cNvSpPr txBox="1"/>
          <p:nvPr>
            <p:custDataLst>
              <p:tags r:id="rId9"/>
            </p:custDataLst>
          </p:nvPr>
        </p:nvSpPr>
        <p:spPr>
          <a:xfrm>
            <a:off x="673098" y="1638527"/>
            <a:ext cx="10515600" cy="1018292"/>
          </a:xfrm>
          <a:prstGeom prst="rect">
            <a:avLst/>
          </a:prstGeom>
          <a:noFill/>
        </p:spPr>
        <p:txBody>
          <a:bodyPr wrap="square" rtlCol="0">
            <a:spAutoFit/>
          </a:bodyPr>
          <a:lstStyle/>
          <a:p>
            <a:pPr lvl="1" algn="just" rtl="0">
              <a:spcBef>
                <a:spcPts val="500"/>
              </a:spcBef>
            </a:pPr>
            <a:r>
              <a:rPr lang="en-ca" b="1" i="0" u="none" baseline="0">
                <a:solidFill>
                  <a:srgbClr val="2F5CEE"/>
                </a:solidFill>
              </a:rPr>
              <a:t>FALSE! </a:t>
            </a:r>
            <a:r>
              <a:rPr lang="en-ca" sz="1400" b="0" i="0" u="none" baseline="0">
                <a:solidFill>
                  <a:schemeClr val="tx1">
                    <a:lumMod val="65000"/>
                    <a:lumOff val="35000"/>
                  </a:schemeClr>
                </a:solidFill>
              </a:rPr>
              <a:t>The number of students with an anxiety disorder, depression, eating disorder or ADHD is up compared to 2010-2011; the number of students with significant psychological distress has also risen from 21% to 29% in the same time. This increase is seen across the board at the high school level (Québec Health Survey of High School Students, 2016-2017).</a:t>
            </a:r>
            <a:endParaRPr lang="en-ca" sz="1400" dirty="0">
              <a:solidFill>
                <a:schemeClr val="tx1">
                  <a:lumMod val="65000"/>
                  <a:lumOff val="35000"/>
                </a:schemeClr>
              </a:solidFill>
            </a:endParaRPr>
          </a:p>
          <a:p>
            <a:pPr lvl="1" algn="just" rtl="0">
              <a:lnSpc>
                <a:spcPct val="70000"/>
              </a:lnSpc>
              <a:spcBef>
                <a:spcPts val="500"/>
              </a:spcBef>
            </a:pPr>
            <a:endParaRPr lang="en-ca" sz="1400" dirty="0">
              <a:solidFill>
                <a:schemeClr val="tx1">
                  <a:lumMod val="65000"/>
                  <a:lumOff val="35000"/>
                </a:schemeClr>
              </a:solidFill>
            </a:endParaRPr>
          </a:p>
        </p:txBody>
      </p:sp>
      <p:sp>
        <p:nvSpPr>
          <p:cNvPr id="15" name="ZoneTexte 14"/>
          <p:cNvSpPr txBox="1"/>
          <p:nvPr>
            <p:custDataLst>
              <p:tags r:id="rId10"/>
            </p:custDataLst>
          </p:nvPr>
        </p:nvSpPr>
        <p:spPr>
          <a:xfrm>
            <a:off x="673096" y="3320504"/>
            <a:ext cx="10515602" cy="1107996"/>
          </a:xfrm>
          <a:prstGeom prst="rect">
            <a:avLst/>
          </a:prstGeom>
          <a:noFill/>
        </p:spPr>
        <p:txBody>
          <a:bodyPr wrap="square" rtlCol="0">
            <a:spAutoFit/>
          </a:bodyPr>
          <a:lstStyle/>
          <a:p>
            <a:pPr lvl="1" algn="just" rtl="0">
              <a:spcBef>
                <a:spcPts val="500"/>
              </a:spcBef>
            </a:pPr>
            <a:r>
              <a:rPr lang="en-ca" b="1" i="0" u="none" baseline="0">
                <a:solidFill>
                  <a:srgbClr val="2F5CEE"/>
                </a:solidFill>
              </a:rPr>
              <a:t>FALSE!</a:t>
            </a:r>
            <a:r>
              <a:rPr lang="en-ca" sz="2400" b="1" i="0" u="none" baseline="0"/>
              <a:t> </a:t>
            </a:r>
            <a:r>
              <a:rPr lang="en-ca" sz="1400" b="0" i="0" u="none" baseline="0">
                <a:solidFill>
                  <a:schemeClr val="tx1">
                    <a:lumMod val="65000"/>
                    <a:lumOff val="35000"/>
                  </a:schemeClr>
                </a:solidFill>
              </a:rPr>
              <a:t>Students with anxiety are rarely noticed. Most suffer in silence (Dumas, 2013), isolate themselves and become socially invisible (Lambert-Samson, 2016). Which means you have more anxious students in your classes than you think. Moreover, 70% of children and adolescents with an anxiety disorder have never received professional help (Bosquet and Egeland, 2006).</a:t>
            </a:r>
            <a:endParaRPr lang="en-ca" sz="1400" dirty="0">
              <a:solidFill>
                <a:schemeClr val="tx1">
                  <a:lumMod val="65000"/>
                  <a:lumOff val="35000"/>
                </a:schemeClr>
              </a:solidFill>
            </a:endParaRPr>
          </a:p>
        </p:txBody>
      </p:sp>
      <p:sp>
        <p:nvSpPr>
          <p:cNvPr id="16" name="ZoneTexte 15"/>
          <p:cNvSpPr txBox="1"/>
          <p:nvPr>
            <p:custDataLst>
              <p:tags r:id="rId11"/>
            </p:custDataLst>
          </p:nvPr>
        </p:nvSpPr>
        <p:spPr>
          <a:xfrm>
            <a:off x="663457" y="5257853"/>
            <a:ext cx="10534879" cy="677108"/>
          </a:xfrm>
          <a:prstGeom prst="rect">
            <a:avLst/>
          </a:prstGeom>
          <a:noFill/>
        </p:spPr>
        <p:txBody>
          <a:bodyPr wrap="square" rtlCol="0">
            <a:spAutoFit/>
          </a:bodyPr>
          <a:lstStyle/>
          <a:p>
            <a:pPr lvl="1" algn="just" rtl="0">
              <a:spcBef>
                <a:spcPts val="500"/>
              </a:spcBef>
            </a:pPr>
            <a:r>
              <a:rPr lang="en-ca" b="1" i="0" u="none" baseline="0">
                <a:solidFill>
                  <a:srgbClr val="2F5CEE"/>
                </a:solidFill>
              </a:rPr>
              <a:t>FALSE!</a:t>
            </a:r>
            <a:r>
              <a:rPr lang="en-ca" sz="2400" b="1" i="0" u="none" baseline="0"/>
              <a:t> </a:t>
            </a:r>
            <a:r>
              <a:rPr lang="en-ca" sz="1400" b="0" i="0" u="none" baseline="0">
                <a:solidFill>
                  <a:schemeClr val="tx1">
                    <a:lumMod val="65000"/>
                    <a:lumOff val="35000"/>
                  </a:schemeClr>
                </a:solidFill>
              </a:rPr>
              <a:t>Approximately 17% of high school students report having been diagnosed with an anxiety disorder by a doctor or a health professional (Québec Health Survey of High School Students, 2016-2017).</a:t>
            </a:r>
            <a:endParaRPr lang="en-ca" sz="1400" dirty="0">
              <a:solidFill>
                <a:schemeClr val="tx1">
                  <a:lumMod val="65000"/>
                  <a:lumOff val="35000"/>
                </a:schemeClr>
              </a:solidFill>
            </a:endParaRPr>
          </a:p>
        </p:txBody>
      </p:sp>
    </p:spTree>
    <p:extLst>
      <p:ext uri="{BB962C8B-B14F-4D97-AF65-F5344CB8AC3E}">
        <p14:creationId xmlns:p14="http://schemas.microsoft.com/office/powerpoint/2010/main" val="385946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P spid="11" grpId="0" animBg="1"/>
      <p:bldP spid="14" grpId="0" animBg="1"/>
      <p:bldP spid="9" grpId="0"/>
      <p:bldP spid="10" grpId="0"/>
      <p:bldP spid="12"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552450" y="399183"/>
            <a:ext cx="10515600" cy="852566"/>
          </a:xfrm>
        </p:spPr>
        <p:txBody>
          <a:bodyPr>
            <a:normAutofit/>
          </a:bodyPr>
          <a:lstStyle/>
          <a:p>
            <a:pPr algn="l" rtl="0"/>
            <a:r>
              <a:rPr lang="en-ca" sz="3600" b="0" i="0" u="none" baseline="0"/>
              <a:t>TRUE OR FALSE?  </a:t>
            </a: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1104901" y="1300944"/>
            <a:ext cx="10248900" cy="1256725"/>
          </a:xfrm>
        </p:spPr>
        <p:txBody>
          <a:bodyPr>
            <a:normAutofit/>
          </a:bodyPr>
          <a:lstStyle/>
          <a:p>
            <a:pPr marL="0" indent="0" algn="l" rtl="0">
              <a:lnSpc>
                <a:spcPct val="100000"/>
              </a:lnSpc>
              <a:buNone/>
            </a:pPr>
            <a:r>
              <a:rPr lang="en-ca" sz="1900" b="1" i="0" u="none" baseline="0">
                <a:solidFill>
                  <a:srgbClr val="7FE0B6"/>
                </a:solidFill>
              </a:rPr>
              <a:t>Anxiety disorders are among the most common childhood and adolescent psychopathologies.</a:t>
            </a:r>
          </a:p>
          <a:p>
            <a:pPr marL="0" indent="0" algn="l" rtl="0">
              <a:buNone/>
            </a:pPr>
            <a:endParaRPr lang="en-ca" sz="1900" b="1" dirty="0">
              <a:solidFill>
                <a:srgbClr val="7FE0B6"/>
              </a:solidFill>
            </a:endParaRPr>
          </a:p>
          <a:p>
            <a:pPr lvl="1" algn="just" rtl="0">
              <a:buFont typeface="Wingdings" panose="05000000000000000000" pitchFamily="2" charset="2"/>
              <a:buChar char="§"/>
            </a:pPr>
            <a:endParaRPr lang="en-ca" sz="3100" b="1" dirty="0">
              <a:solidFill>
                <a:schemeClr val="accent1">
                  <a:lumMod val="75000"/>
                </a:schemeClr>
              </a:solidFill>
            </a:endParaRPr>
          </a:p>
          <a:p>
            <a:pPr marL="0" indent="0" algn="l" rtl="0">
              <a:buNone/>
            </a:pPr>
            <a:endParaRPr lang="en-ca"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pPr algn="r" rtl="0"/>
            <a:fld id="{C145B74D-6A0D-CF46-9BFB-933D6D9953E9}" type="slidenum">
              <a:rPr/>
              <a:pPr/>
              <a:t>5</a:t>
            </a:fld>
            <a:endParaRPr lang="en-ca" dirty="0"/>
          </a:p>
        </p:txBody>
      </p:sp>
      <p:sp>
        <p:nvSpPr>
          <p:cNvPr id="8" name="Ellipse 7">
            <a:extLst>
              <a:ext uri="{FF2B5EF4-FFF2-40B4-BE49-F238E27FC236}">
                <a16:creationId xmlns:a16="http://schemas.microsoft.com/office/drawing/2014/main" id="{67467DF6-8EA6-AC44-B360-C7413DEF53C8}"/>
              </a:ext>
            </a:extLst>
          </p:cNvPr>
          <p:cNvSpPr/>
          <p:nvPr>
            <p:custDataLst>
              <p:tags r:id="rId4"/>
            </p:custDataLst>
          </p:nvPr>
        </p:nvSpPr>
        <p:spPr>
          <a:xfrm>
            <a:off x="552450" y="1339735"/>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2000" b="1" i="0" u="none" baseline="0"/>
              <a:t>4</a:t>
            </a:r>
          </a:p>
        </p:txBody>
      </p:sp>
      <p:sp>
        <p:nvSpPr>
          <p:cNvPr id="11" name="Ellipse 10">
            <a:extLst>
              <a:ext uri="{FF2B5EF4-FFF2-40B4-BE49-F238E27FC236}">
                <a16:creationId xmlns:a16="http://schemas.microsoft.com/office/drawing/2014/main" id="{7009A38E-E81F-5D46-9D29-E318EF474956}"/>
              </a:ext>
            </a:extLst>
          </p:cNvPr>
          <p:cNvSpPr/>
          <p:nvPr>
            <p:custDataLst>
              <p:tags r:id="rId5"/>
            </p:custDataLst>
          </p:nvPr>
        </p:nvSpPr>
        <p:spPr>
          <a:xfrm>
            <a:off x="552448" y="3006225"/>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2000" b="1" i="0" u="none" baseline="0"/>
              <a:t>5</a:t>
            </a:r>
          </a:p>
        </p:txBody>
      </p:sp>
      <p:sp>
        <p:nvSpPr>
          <p:cNvPr id="14" name="Ellipse 13">
            <a:extLst>
              <a:ext uri="{FF2B5EF4-FFF2-40B4-BE49-F238E27FC236}">
                <a16:creationId xmlns:a16="http://schemas.microsoft.com/office/drawing/2014/main" id="{437E8E61-1D38-F941-A6A8-62609BF6B789}"/>
              </a:ext>
            </a:extLst>
          </p:cNvPr>
          <p:cNvSpPr/>
          <p:nvPr>
            <p:custDataLst>
              <p:tags r:id="rId6"/>
            </p:custDataLst>
          </p:nvPr>
        </p:nvSpPr>
        <p:spPr>
          <a:xfrm>
            <a:off x="552450" y="4379705"/>
            <a:ext cx="438150" cy="433563"/>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ca" sz="2000" b="1" i="0" u="none" baseline="0"/>
              <a:t>6</a:t>
            </a:r>
          </a:p>
        </p:txBody>
      </p:sp>
      <p:sp>
        <p:nvSpPr>
          <p:cNvPr id="9" name="ZoneTexte 8"/>
          <p:cNvSpPr txBox="1"/>
          <p:nvPr>
            <p:custDataLst>
              <p:tags r:id="rId7"/>
            </p:custDataLst>
          </p:nvPr>
        </p:nvSpPr>
        <p:spPr>
          <a:xfrm>
            <a:off x="1104899" y="2967009"/>
            <a:ext cx="10248901" cy="677108"/>
          </a:xfrm>
          <a:prstGeom prst="rect">
            <a:avLst/>
          </a:prstGeom>
          <a:noFill/>
        </p:spPr>
        <p:txBody>
          <a:bodyPr wrap="square" rtlCol="0">
            <a:spAutoFit/>
          </a:bodyPr>
          <a:lstStyle/>
          <a:p>
            <a:pPr lvl="0" algn="l" rtl="0">
              <a:spcBef>
                <a:spcPts val="1000"/>
              </a:spcBef>
            </a:pPr>
            <a:r>
              <a:rPr lang="en-ca" sz="1900" b="1" i="0" u="none" baseline="0">
                <a:solidFill>
                  <a:srgbClr val="7FE0B6"/>
                </a:solidFill>
              </a:rPr>
              <a:t>Twice as many adolescents as adults have anxiety disorders. </a:t>
            </a:r>
          </a:p>
          <a:p>
            <a:pPr lvl="0" algn="l" rtl="0"/>
            <a:endParaRPr lang="en-ca" sz="1900" b="1" dirty="0">
              <a:solidFill>
                <a:srgbClr val="7FE0B6"/>
              </a:solidFill>
            </a:endParaRPr>
          </a:p>
        </p:txBody>
      </p:sp>
      <p:sp>
        <p:nvSpPr>
          <p:cNvPr id="10" name="ZoneTexte 9"/>
          <p:cNvSpPr txBox="1"/>
          <p:nvPr>
            <p:custDataLst>
              <p:tags r:id="rId8"/>
            </p:custDataLst>
          </p:nvPr>
        </p:nvSpPr>
        <p:spPr>
          <a:xfrm>
            <a:off x="1104903" y="4379705"/>
            <a:ext cx="10248899" cy="721929"/>
          </a:xfrm>
          <a:prstGeom prst="rect">
            <a:avLst/>
          </a:prstGeom>
          <a:noFill/>
        </p:spPr>
        <p:txBody>
          <a:bodyPr wrap="square" rtlCol="0">
            <a:spAutoFit/>
          </a:bodyPr>
          <a:lstStyle>
            <a:defPPr>
              <a:defRPr lang="en-ca"/>
            </a:defPPr>
            <a:lvl1pPr lvl="0">
              <a:lnSpc>
                <a:spcPct val="70000"/>
              </a:lnSpc>
              <a:spcBef>
                <a:spcPts val="1000"/>
              </a:spcBef>
              <a:defRPr sz="1900" b="1">
                <a:solidFill>
                  <a:srgbClr val="7FE0B6"/>
                </a:solidFill>
              </a:defRPr>
            </a:lvl1pPr>
          </a:lstStyle>
          <a:p>
            <a:pPr algn="l" rtl="0">
              <a:lnSpc>
                <a:spcPct val="100000"/>
              </a:lnSpc>
            </a:pPr>
            <a:r>
              <a:rPr lang="en-ca" b="1" i="0" u="none" baseline="0"/>
              <a:t>An anxiety disorder in adolescence has relatively minor consequences in adulthood.</a:t>
            </a:r>
          </a:p>
          <a:p>
            <a:endParaRPr lang="en-ca" dirty="0"/>
          </a:p>
        </p:txBody>
      </p:sp>
      <p:sp>
        <p:nvSpPr>
          <p:cNvPr id="12" name="ZoneTexte 11"/>
          <p:cNvSpPr txBox="1"/>
          <p:nvPr>
            <p:custDataLst>
              <p:tags r:id="rId9"/>
            </p:custDataLst>
          </p:nvPr>
        </p:nvSpPr>
        <p:spPr>
          <a:xfrm>
            <a:off x="644524" y="1929410"/>
            <a:ext cx="10607675" cy="1110625"/>
          </a:xfrm>
          <a:prstGeom prst="rect">
            <a:avLst/>
          </a:prstGeom>
          <a:noFill/>
        </p:spPr>
        <p:txBody>
          <a:bodyPr wrap="square" rtlCol="0">
            <a:spAutoFit/>
          </a:bodyPr>
          <a:lstStyle/>
          <a:p>
            <a:pPr lvl="1" algn="just" rtl="0">
              <a:spcBef>
                <a:spcPts val="500"/>
              </a:spcBef>
            </a:pPr>
            <a:r>
              <a:rPr lang="en-ca" b="1" i="0" u="none" baseline="0">
                <a:solidFill>
                  <a:srgbClr val="2F5CEE"/>
                </a:solidFill>
              </a:rPr>
              <a:t>TRUE!</a:t>
            </a:r>
            <a:r>
              <a:rPr lang="en-ca" sz="2400" b="1" i="0" u="none" baseline="0"/>
              <a:t> </a:t>
            </a:r>
            <a:r>
              <a:rPr lang="en-ca" sz="1400" b="0" i="0" u="none" baseline="0">
                <a:solidFill>
                  <a:schemeClr val="tx1">
                    <a:lumMod val="65000"/>
                    <a:lumOff val="35000"/>
                  </a:schemeClr>
                </a:solidFill>
              </a:rPr>
              <a:t>As mentioned above, 17% of high school students report having been diagnosed with an anxiety disorder by a doctor or a health professional, compared to 6% for depression and 2.2% for an eating disorder.</a:t>
            </a:r>
            <a:endParaRPr lang="en-ca" sz="1400" dirty="0">
              <a:solidFill>
                <a:schemeClr val="tx1">
                  <a:lumMod val="65000"/>
                  <a:lumOff val="35000"/>
                </a:schemeClr>
              </a:solidFill>
            </a:endParaRPr>
          </a:p>
          <a:p>
            <a:pPr lvl="1" algn="just" rtl="0">
              <a:lnSpc>
                <a:spcPct val="70000"/>
              </a:lnSpc>
              <a:spcBef>
                <a:spcPts val="500"/>
              </a:spcBef>
            </a:pPr>
            <a:endParaRPr lang="en-ca" sz="1400" dirty="0">
              <a:solidFill>
                <a:schemeClr val="tx1">
                  <a:lumMod val="65000"/>
                  <a:lumOff val="35000"/>
                </a:schemeClr>
              </a:solidFill>
            </a:endParaRPr>
          </a:p>
        </p:txBody>
      </p:sp>
      <p:sp>
        <p:nvSpPr>
          <p:cNvPr id="15" name="ZoneTexte 14"/>
          <p:cNvSpPr txBox="1"/>
          <p:nvPr>
            <p:custDataLst>
              <p:tags r:id="rId10"/>
            </p:custDataLst>
          </p:nvPr>
        </p:nvSpPr>
        <p:spPr>
          <a:xfrm>
            <a:off x="644524" y="3263288"/>
            <a:ext cx="10607675" cy="892552"/>
          </a:xfrm>
          <a:prstGeom prst="rect">
            <a:avLst/>
          </a:prstGeom>
          <a:noFill/>
        </p:spPr>
        <p:txBody>
          <a:bodyPr wrap="square" rtlCol="0">
            <a:spAutoFit/>
          </a:bodyPr>
          <a:lstStyle/>
          <a:p>
            <a:pPr lvl="1" algn="just" rtl="0">
              <a:spcBef>
                <a:spcPts val="500"/>
              </a:spcBef>
            </a:pPr>
            <a:r>
              <a:rPr lang="en-ca" b="1" i="0" u="none" baseline="0">
                <a:solidFill>
                  <a:srgbClr val="2F5CEE"/>
                </a:solidFill>
              </a:rPr>
              <a:t>FALSE!</a:t>
            </a:r>
            <a:r>
              <a:rPr lang="en-ca" sz="2400" b="1" i="0" u="none" baseline="0"/>
              <a:t> </a:t>
            </a:r>
            <a:r>
              <a:rPr lang="en-ca" sz="1400" b="0" i="0" u="none" baseline="0">
                <a:solidFill>
                  <a:schemeClr val="tx1">
                    <a:lumMod val="65000"/>
                    <a:lumOff val="35000"/>
                  </a:schemeClr>
                </a:solidFill>
              </a:rPr>
              <a:t>Approximately 15% of adults aged 18-65 will develop an anxiety disorder this year. Approximately 21% of adults will develop an anxiety disorder during their lifetime. Hence the importance of intervening in high school!</a:t>
            </a:r>
            <a:endParaRPr lang="en-ca" sz="1400" dirty="0">
              <a:solidFill>
                <a:schemeClr val="tx1">
                  <a:lumMod val="65000"/>
                  <a:lumOff val="35000"/>
                </a:schemeClr>
              </a:solidFill>
            </a:endParaRPr>
          </a:p>
        </p:txBody>
      </p:sp>
      <p:sp>
        <p:nvSpPr>
          <p:cNvPr id="16" name="ZoneTexte 15"/>
          <p:cNvSpPr txBox="1"/>
          <p:nvPr>
            <p:custDataLst>
              <p:tags r:id="rId11"/>
            </p:custDataLst>
          </p:nvPr>
        </p:nvSpPr>
        <p:spPr>
          <a:xfrm>
            <a:off x="644523" y="4717556"/>
            <a:ext cx="10607675" cy="892552"/>
          </a:xfrm>
          <a:prstGeom prst="rect">
            <a:avLst/>
          </a:prstGeom>
          <a:noFill/>
        </p:spPr>
        <p:txBody>
          <a:bodyPr wrap="square" rtlCol="0">
            <a:spAutoFit/>
          </a:bodyPr>
          <a:lstStyle/>
          <a:p>
            <a:pPr lvl="1" algn="just" rtl="0">
              <a:spcBef>
                <a:spcPts val="500"/>
              </a:spcBef>
            </a:pPr>
            <a:r>
              <a:rPr lang="en-ca" b="1" i="0" u="none" baseline="0">
                <a:solidFill>
                  <a:srgbClr val="2F5CEE"/>
                </a:solidFill>
              </a:rPr>
              <a:t>FALSE!</a:t>
            </a:r>
            <a:r>
              <a:rPr lang="en-ca" sz="2400" b="1" i="0" u="none" baseline="0"/>
              <a:t> </a:t>
            </a:r>
            <a:r>
              <a:rPr lang="en-ca" sz="1400" b="0" i="0" u="none" baseline="0">
                <a:solidFill>
                  <a:schemeClr val="tx1">
                    <a:lumMod val="65000"/>
                    <a:lumOff val="35000"/>
                  </a:schemeClr>
                </a:solidFill>
              </a:rPr>
              <a:t>Anxiety disorders can precede—sometimes by several years—the onset of a panic disorder, depressive disorder, alcohol, drug, or tobacco abuse, and a higher risk of contemplating suicide and committing suicide (Dumas, 2013).</a:t>
            </a:r>
            <a:endParaRPr lang="en-ca" sz="1400" dirty="0">
              <a:solidFill>
                <a:schemeClr val="tx1">
                  <a:lumMod val="65000"/>
                  <a:lumOff val="35000"/>
                </a:schemeClr>
              </a:solidFill>
            </a:endParaRPr>
          </a:p>
        </p:txBody>
      </p:sp>
    </p:spTree>
    <p:extLst>
      <p:ext uri="{BB962C8B-B14F-4D97-AF65-F5344CB8AC3E}">
        <p14:creationId xmlns:p14="http://schemas.microsoft.com/office/powerpoint/2010/main" val="402830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P spid="11" grpId="0" animBg="1"/>
      <p:bldP spid="14" grpId="0" animBg="1"/>
      <p:bldP spid="9" grpId="0"/>
      <p:bldP spid="10" grpId="0"/>
      <p:bldP spid="12"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p:txBody>
          <a:bodyPr>
            <a:normAutofit/>
          </a:bodyPr>
          <a:lstStyle/>
          <a:p>
            <a:pPr algn="l" rtl="0"/>
            <a:r>
              <a:rPr lang="en-ca" sz="3200" b="0" i="0" u="none" baseline="0"/>
              <a:t>What is the basis for the HORS-PISTE program? </a:t>
            </a: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838200" y="1577647"/>
            <a:ext cx="10515600" cy="4063425"/>
          </a:xfrm>
        </p:spPr>
        <p:txBody>
          <a:bodyPr>
            <a:normAutofit/>
          </a:bodyPr>
          <a:lstStyle/>
          <a:p>
            <a:pPr marL="444500" indent="-444500" algn="just" rtl="0">
              <a:lnSpc>
                <a:spcPct val="100000"/>
              </a:lnSpc>
              <a:buFont typeface="Wingdings" pitchFamily="2" charset="2"/>
              <a:buChar char="ü"/>
            </a:pPr>
            <a:r>
              <a:rPr lang="en-ca" sz="1800" b="0" i="0" u="none" baseline="0">
                <a:solidFill>
                  <a:schemeClr val="tx1">
                    <a:lumMod val="65000"/>
                    <a:lumOff val="35000"/>
                  </a:schemeClr>
                </a:solidFill>
              </a:rPr>
              <a:t>This is version 5 of the anxiety disorder prevention program developed by the Centre RBC d’expertise universitaire en santé mentale, previously known as HARDIS.</a:t>
            </a:r>
          </a:p>
          <a:p>
            <a:pPr marL="0" indent="0" algn="just" rtl="0">
              <a:lnSpc>
                <a:spcPct val="100000"/>
              </a:lnSpc>
              <a:buNone/>
            </a:pPr>
            <a:endParaRPr lang="en-ca" sz="500" dirty="0">
              <a:solidFill>
                <a:schemeClr val="tx1">
                  <a:lumMod val="65000"/>
                  <a:lumOff val="35000"/>
                </a:schemeClr>
              </a:solidFill>
            </a:endParaRPr>
          </a:p>
          <a:p>
            <a:pPr marL="444500" indent="-444500" algn="just" rtl="0">
              <a:lnSpc>
                <a:spcPct val="100000"/>
              </a:lnSpc>
              <a:buFont typeface="Wingdings" pitchFamily="2" charset="2"/>
              <a:buChar char="ü"/>
            </a:pPr>
            <a:r>
              <a:rPr lang="en-ca" sz="1800" b="0" i="0" u="none" baseline="0">
                <a:solidFill>
                  <a:schemeClr val="tx1">
                    <a:lumMod val="65000"/>
                    <a:lumOff val="35000"/>
                  </a:schemeClr>
                </a:solidFill>
              </a:rPr>
              <a:t>It’s the result of a concerted effort between partners from various expert committees at different Québec secondary schools. </a:t>
            </a:r>
          </a:p>
          <a:p>
            <a:pPr marL="0" indent="0" algn="just" rtl="0">
              <a:lnSpc>
                <a:spcPct val="100000"/>
              </a:lnSpc>
              <a:buNone/>
            </a:pPr>
            <a:endParaRPr lang="en-ca" sz="1800" dirty="0">
              <a:solidFill>
                <a:schemeClr val="tx1">
                  <a:lumMod val="65000"/>
                  <a:lumOff val="35000"/>
                </a:schemeClr>
              </a:solidFill>
            </a:endParaRPr>
          </a:p>
          <a:p>
            <a:pPr marL="444500" indent="-444500" algn="just" rtl="0">
              <a:lnSpc>
                <a:spcPct val="100000"/>
              </a:lnSpc>
              <a:buFont typeface="Wingdings" pitchFamily="2" charset="2"/>
              <a:buChar char="ü"/>
            </a:pPr>
            <a:r>
              <a:rPr lang="en-ca" sz="1800" b="0" i="0" u="none" baseline="0">
                <a:solidFill>
                  <a:schemeClr val="tx1">
                    <a:lumMod val="65000"/>
                    <a:lumOff val="35000"/>
                  </a:schemeClr>
                </a:solidFill>
              </a:rPr>
              <a:t>It’s also the outcome of many adjustments made following consultations with students, teachers, parents, and members of the HORS-PISTE committees at the schools involved in the initial trials in 2017-2018, 2018-2019, 2019-2020, and 2020-2021.</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pPr algn="r" rtl="0"/>
            <a:fld id="{C145B74D-6A0D-CF46-9BFB-933D6D9953E9}" type="slidenum">
              <a:rPr/>
              <a:pPr/>
              <a:t>6</a:t>
            </a:fld>
            <a:endParaRPr lang="en-ca" dirty="0"/>
          </a:p>
        </p:txBody>
      </p:sp>
      <p:pic>
        <p:nvPicPr>
          <p:cNvPr id="13" name="Image 12"/>
          <p:cNvPicPr>
            <a:picLocks noChangeAspect="1"/>
          </p:cNvPicPr>
          <p:nvPr>
            <p:custDataLst>
              <p:tags r:id="rId4"/>
            </p:custDataLst>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31397" y="4774038"/>
            <a:ext cx="4649403" cy="1453273"/>
          </a:xfrm>
          <a:prstGeom prst="rect">
            <a:avLst/>
          </a:prstGeom>
        </p:spPr>
      </p:pic>
    </p:spTree>
    <p:extLst>
      <p:ext uri="{BB962C8B-B14F-4D97-AF65-F5344CB8AC3E}">
        <p14:creationId xmlns:p14="http://schemas.microsoft.com/office/powerpoint/2010/main" val="3512862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838200" y="365125"/>
            <a:ext cx="10515600" cy="981075"/>
          </a:xfrm>
        </p:spPr>
        <p:txBody>
          <a:bodyPr>
            <a:normAutofit/>
          </a:bodyPr>
          <a:lstStyle/>
          <a:p>
            <a:pPr algn="l" rtl="0"/>
            <a:r>
              <a:rPr lang="en-ca" sz="3200" b="0" i="0" u="none" baseline="0"/>
              <a:t>It’s a program based on… </a:t>
            </a: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838201" y="1334075"/>
            <a:ext cx="10515600" cy="4507925"/>
          </a:xfrm>
        </p:spPr>
        <p:txBody>
          <a:bodyPr>
            <a:normAutofit/>
          </a:bodyPr>
          <a:lstStyle/>
          <a:p>
            <a:pPr marL="444500" indent="-444500" algn="just" rtl="0">
              <a:lnSpc>
                <a:spcPct val="110000"/>
              </a:lnSpc>
              <a:spcAft>
                <a:spcPts val="600"/>
              </a:spcAft>
              <a:buFont typeface="Wingdings" panose="05000000000000000000" pitchFamily="2" charset="2"/>
              <a:buChar char="ü"/>
            </a:pPr>
            <a:r>
              <a:rPr lang="en-ca" sz="2150" b="0" i="0" u="none" baseline="0">
                <a:solidFill>
                  <a:schemeClr val="tx1">
                    <a:lumMod val="75000"/>
                    <a:lumOff val="25000"/>
                  </a:schemeClr>
                </a:solidFill>
              </a:rPr>
              <a:t>a comprehensive data collection on the academic, family, social and personal characteristics of students, which was then used to draw up a portrait of the students at the different high school levels, as well as identify their main needs;</a:t>
            </a:r>
            <a:endParaRPr lang="en-ca" sz="2150" dirty="0">
              <a:solidFill>
                <a:schemeClr val="tx1">
                  <a:lumMod val="75000"/>
                  <a:lumOff val="25000"/>
                </a:schemeClr>
              </a:solidFill>
            </a:endParaRPr>
          </a:p>
          <a:p>
            <a:pPr marL="444500" indent="-444500" algn="just" rtl="0">
              <a:lnSpc>
                <a:spcPct val="110000"/>
              </a:lnSpc>
              <a:spcAft>
                <a:spcPts val="600"/>
              </a:spcAft>
              <a:buFont typeface="Wingdings" panose="05000000000000000000" pitchFamily="2" charset="2"/>
              <a:buChar char="ü"/>
            </a:pPr>
            <a:r>
              <a:rPr lang="en-CA" sz="2150">
                <a:solidFill>
                  <a:schemeClr val="tx1">
                    <a:lumMod val="75000"/>
                    <a:lumOff val="25000"/>
                  </a:schemeClr>
                </a:solidFill>
              </a:rPr>
              <a:t>a</a:t>
            </a:r>
            <a:r>
              <a:rPr lang="en-ca" sz="2150" b="0" i="0" u="none" baseline="0">
                <a:solidFill>
                  <a:schemeClr val="tx1">
                    <a:lumMod val="75000"/>
                    <a:lumOff val="25000"/>
                  </a:schemeClr>
                </a:solidFill>
              </a:rPr>
              <a:t> literature review of the risk factors associated with anxiety disorders that led to the development of a conceptual map of anxiety disorders;</a:t>
            </a:r>
          </a:p>
          <a:p>
            <a:pPr marL="444500" indent="-444500" algn="just" rtl="0">
              <a:lnSpc>
                <a:spcPct val="110000"/>
              </a:lnSpc>
              <a:spcAft>
                <a:spcPts val="600"/>
              </a:spcAft>
              <a:buFont typeface="Wingdings" panose="05000000000000000000" pitchFamily="2" charset="2"/>
              <a:buChar char="ü"/>
            </a:pPr>
            <a:r>
              <a:rPr lang="en-ca" sz="2150" b="0" i="0" u="none" baseline="0">
                <a:solidFill>
                  <a:schemeClr val="tx1">
                    <a:lumMod val="75000"/>
                    <a:lumOff val="25000"/>
                  </a:schemeClr>
                </a:solidFill>
              </a:rPr>
              <a:t>literature reviews of successful and promising programs in the field of anxiety disorder prevention; </a:t>
            </a:r>
          </a:p>
          <a:p>
            <a:pPr marL="444500" indent="-444500" algn="just" rtl="0">
              <a:lnSpc>
                <a:spcPct val="110000"/>
              </a:lnSpc>
              <a:buFont typeface="Wingdings" panose="05000000000000000000" pitchFamily="2" charset="2"/>
              <a:buChar char="ü"/>
            </a:pPr>
            <a:r>
              <a:rPr lang="en-ca" sz="2150" b="0" i="0" u="none" baseline="0">
                <a:solidFill>
                  <a:schemeClr val="tx1">
                    <a:lumMod val="75000"/>
                    <a:lumOff val="25000"/>
                  </a:schemeClr>
                </a:solidFill>
              </a:rPr>
              <a:t>the professional knowledge and experience of the HORS-PISTE committee members.</a:t>
            </a:r>
            <a:endParaRPr lang="en-ca" sz="2150" dirty="0">
              <a:solidFill>
                <a:schemeClr val="tx1">
                  <a:lumMod val="75000"/>
                  <a:lumOff val="25000"/>
                </a:schemeClr>
              </a:solidFill>
            </a:endParaRP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pPr algn="r" rtl="0"/>
            <a:fld id="{C145B74D-6A0D-CF46-9BFB-933D6D9953E9}" type="slidenum">
              <a:rPr/>
              <a:pPr/>
              <a:t>7</a:t>
            </a:fld>
            <a:endParaRPr lang="en-ca" dirty="0"/>
          </a:p>
        </p:txBody>
      </p:sp>
    </p:spTree>
    <p:extLst>
      <p:ext uri="{BB962C8B-B14F-4D97-AF65-F5344CB8AC3E}">
        <p14:creationId xmlns:p14="http://schemas.microsoft.com/office/powerpoint/2010/main" val="2350532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622852" y="169036"/>
            <a:ext cx="11059560" cy="1325563"/>
          </a:xfrm>
        </p:spPr>
        <p:txBody>
          <a:bodyPr>
            <a:normAutofit/>
          </a:bodyPr>
          <a:lstStyle/>
          <a:p>
            <a:pPr algn="l" rtl="0"/>
            <a:r>
              <a:rPr lang="en-ca" sz="3200" b="0" i="0" u="none" baseline="0"/>
              <a:t>A program that makes a difference! </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pPr algn="r" rtl="0"/>
            <a:fld id="{C145B74D-6A0D-CF46-9BFB-933D6D9953E9}" type="slidenum">
              <a:rPr/>
              <a:pPr/>
              <a:t>8</a:t>
            </a:fld>
            <a:endParaRPr lang="en-ca" dirty="0"/>
          </a:p>
        </p:txBody>
      </p:sp>
      <p:sp>
        <p:nvSpPr>
          <p:cNvPr id="6" name="Espace réservé du contenu 5"/>
          <p:cNvSpPr>
            <a:spLocks noGrp="1"/>
          </p:cNvSpPr>
          <p:nvPr>
            <p:ph idx="1"/>
            <p:custDataLst>
              <p:tags r:id="rId3"/>
            </p:custDataLst>
          </p:nvPr>
        </p:nvSpPr>
        <p:spPr>
          <a:xfrm>
            <a:off x="462279" y="1426802"/>
            <a:ext cx="11729721" cy="4429651"/>
          </a:xfrm>
        </p:spPr>
        <p:txBody>
          <a:bodyPr>
            <a:normAutofit/>
          </a:bodyPr>
          <a:lstStyle/>
          <a:p>
            <a:pPr marL="0" indent="0" algn="l" rtl="0">
              <a:buNone/>
            </a:pPr>
            <a:r>
              <a:rPr lang="en-ca" sz="2400" b="0" i="0" u="none" baseline="0">
                <a:solidFill>
                  <a:schemeClr val="tx1">
                    <a:lumMod val="65000"/>
                    <a:lumOff val="35000"/>
                  </a:schemeClr>
                </a:solidFill>
              </a:rPr>
              <a:t>Here are some promising </a:t>
            </a:r>
            <a:r>
              <a:rPr lang="en-ca" sz="2400" b="1" i="0" u="none" baseline="0">
                <a:solidFill>
                  <a:schemeClr val="tx1">
                    <a:lumMod val="65000"/>
                    <a:lumOff val="35000"/>
                  </a:schemeClr>
                </a:solidFill>
              </a:rPr>
              <a:t>preliminary</a:t>
            </a:r>
            <a:r>
              <a:rPr lang="en-ca" sz="2400" b="0" i="0" u="none" baseline="0">
                <a:solidFill>
                  <a:schemeClr val="tx1">
                    <a:lumMod val="65000"/>
                    <a:lumOff val="35000"/>
                  </a:schemeClr>
                </a:solidFill>
              </a:rPr>
              <a:t> results from the analysis of the evolving portraits </a:t>
            </a:r>
            <a:r>
              <a:rPr lang="en-ca" sz="2400" b="1" i="0" u="none" baseline="0">
                <a:solidFill>
                  <a:schemeClr val="tx1">
                    <a:lumMod val="65000"/>
                    <a:lumOff val="35000"/>
                  </a:schemeClr>
                </a:solidFill>
              </a:rPr>
              <a:t>of all students participating in the program</a:t>
            </a:r>
            <a:r>
              <a:rPr lang="en-ca" sz="2400" b="0" i="0" u="none" baseline="0">
                <a:solidFill>
                  <a:schemeClr val="tx1">
                    <a:lumMod val="65000"/>
                    <a:lumOff val="35000"/>
                  </a:schemeClr>
                </a:solidFill>
              </a:rPr>
              <a:t> </a:t>
            </a:r>
            <a:r>
              <a:rPr lang="en-ca" sz="2400" b="0" i="1" u="sng" baseline="0">
                <a:solidFill>
                  <a:schemeClr val="tx1">
                    <a:lumMod val="65000"/>
                    <a:lumOff val="35000"/>
                  </a:schemeClr>
                </a:solidFill>
              </a:rPr>
              <a:t>before and after</a:t>
            </a:r>
            <a:r>
              <a:rPr lang="en-ca" sz="2400" b="0" i="0" u="none" baseline="0">
                <a:solidFill>
                  <a:schemeClr val="tx1">
                    <a:lumMod val="65000"/>
                    <a:lumOff val="35000"/>
                  </a:schemeClr>
                </a:solidFill>
              </a:rPr>
              <a:t> program implementation in fall 2019, at </a:t>
            </a:r>
            <a:r>
              <a:rPr lang="en-ca" sz="2400" b="0" i="0" u="sng" baseline="0">
                <a:solidFill>
                  <a:schemeClr val="tx1">
                    <a:lumMod val="65000"/>
                    <a:lumOff val="35000"/>
                  </a:schemeClr>
                </a:solidFill>
              </a:rPr>
              <a:t>15 schools</a:t>
            </a:r>
            <a:r>
              <a:rPr lang="en-ca" sz="2400" b="0" i="0" u="none" baseline="0">
                <a:solidFill>
                  <a:schemeClr val="tx1">
                    <a:lumMod val="65000"/>
                    <a:lumOff val="35000"/>
                  </a:schemeClr>
                </a:solidFill>
              </a:rPr>
              <a:t> in Québec:</a:t>
            </a:r>
          </a:p>
          <a:p>
            <a:pPr marL="0" indent="0" algn="l" rtl="0">
              <a:buNone/>
            </a:pPr>
            <a:endParaRPr lang="en-ca" dirty="0"/>
          </a:p>
          <a:p>
            <a:pPr marL="457200" lvl="1" indent="0" algn="l" rtl="0">
              <a:lnSpc>
                <a:spcPct val="100000"/>
              </a:lnSpc>
              <a:buNone/>
            </a:pPr>
            <a:r>
              <a:rPr lang="en-ca" sz="2600" b="1" i="0" u="none" baseline="0">
                <a:solidFill>
                  <a:schemeClr val="tx1">
                    <a:lumMod val="65000"/>
                    <a:lumOff val="35000"/>
                  </a:schemeClr>
                </a:solidFill>
              </a:rPr>
              <a:t>Reduction in symptoms related to:</a:t>
            </a:r>
          </a:p>
          <a:p>
            <a:pPr marL="457200" lvl="1" indent="0" algn="l" rtl="0">
              <a:lnSpc>
                <a:spcPct val="100000"/>
              </a:lnSpc>
              <a:buNone/>
            </a:pPr>
            <a:endParaRPr lang="en-ca" sz="1000" b="1" dirty="0">
              <a:solidFill>
                <a:schemeClr val="tx1">
                  <a:lumMod val="65000"/>
                  <a:lumOff val="35000"/>
                </a:schemeClr>
              </a:solidFill>
            </a:endParaRPr>
          </a:p>
          <a:p>
            <a:pPr lvl="2" algn="l" rtl="0">
              <a:lnSpc>
                <a:spcPct val="100000"/>
              </a:lnSpc>
              <a:buFont typeface="Wingdings" panose="05000000000000000000" pitchFamily="2" charset="2"/>
              <a:buChar char="ü"/>
            </a:pPr>
            <a:r>
              <a:rPr lang="en-ca" sz="1800" b="1" i="0" u="none" baseline="0"/>
              <a:t> generalized anxiety disorder;</a:t>
            </a:r>
          </a:p>
          <a:p>
            <a:pPr lvl="2" algn="l" rtl="0">
              <a:lnSpc>
                <a:spcPct val="100000"/>
              </a:lnSpc>
              <a:buFont typeface="Wingdings" panose="05000000000000000000" pitchFamily="2" charset="2"/>
              <a:buChar char="ü"/>
            </a:pPr>
            <a:r>
              <a:rPr lang="en-ca" sz="1800" b="1" i="0" u="none" baseline="0"/>
              <a:t> separation anxiety;</a:t>
            </a:r>
          </a:p>
          <a:p>
            <a:pPr lvl="2" algn="l" rtl="0">
              <a:lnSpc>
                <a:spcPct val="100000"/>
              </a:lnSpc>
              <a:buFont typeface="Wingdings" panose="05000000000000000000" pitchFamily="2" charset="2"/>
              <a:buChar char="ü"/>
            </a:pPr>
            <a:r>
              <a:rPr lang="en-ca" sz="1800" b="1" i="0" u="none" baseline="0"/>
              <a:t> social phobia;</a:t>
            </a:r>
          </a:p>
          <a:p>
            <a:pPr lvl="2" algn="l" rtl="0">
              <a:lnSpc>
                <a:spcPct val="100000"/>
              </a:lnSpc>
              <a:buFont typeface="Wingdings" panose="05000000000000000000" pitchFamily="2" charset="2"/>
              <a:buChar char="ü"/>
            </a:pPr>
            <a:r>
              <a:rPr lang="en-ca" sz="1800" b="1" i="0" u="none" baseline="0"/>
              <a:t> obsessive-compulsive disorder; </a:t>
            </a:r>
          </a:p>
          <a:p>
            <a:pPr lvl="2" algn="l" rtl="0">
              <a:lnSpc>
                <a:spcPct val="100000"/>
              </a:lnSpc>
              <a:buFont typeface="Wingdings" panose="05000000000000000000" pitchFamily="2" charset="2"/>
              <a:buChar char="ü"/>
            </a:pPr>
            <a:r>
              <a:rPr lang="en-ca" sz="1800" b="1" i="0" u="none" baseline="0"/>
              <a:t> post-traumatic stress disorder.</a:t>
            </a:r>
          </a:p>
        </p:txBody>
      </p:sp>
      <p:pic>
        <p:nvPicPr>
          <p:cNvPr id="9" name="Image 8"/>
          <p:cNvPicPr>
            <a:picLocks noChangeAspect="1"/>
          </p:cNvPicPr>
          <p:nvPr>
            <p:custDataLst>
              <p:tags r:id="rId4"/>
            </p:custDataLst>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27573" y="3661829"/>
            <a:ext cx="2837072" cy="1489463"/>
          </a:xfrm>
          <a:prstGeom prst="rect">
            <a:avLst/>
          </a:prstGeom>
        </p:spPr>
      </p:pic>
      <p:sp>
        <p:nvSpPr>
          <p:cNvPr id="10" name="ZoneTexte 9"/>
          <p:cNvSpPr txBox="1"/>
          <p:nvPr>
            <p:custDataLst>
              <p:tags r:id="rId5"/>
            </p:custDataLst>
          </p:nvPr>
        </p:nvSpPr>
        <p:spPr>
          <a:xfrm>
            <a:off x="7789190" y="2353288"/>
            <a:ext cx="3313838" cy="1200329"/>
          </a:xfrm>
          <a:prstGeom prst="rect">
            <a:avLst/>
          </a:prstGeom>
          <a:noFill/>
        </p:spPr>
        <p:txBody>
          <a:bodyPr wrap="square" rtlCol="0">
            <a:spAutoFit/>
          </a:bodyPr>
          <a:lstStyle/>
          <a:p>
            <a:pPr algn="ctr" rtl="0"/>
            <a:r>
              <a:rPr lang="en-ca" sz="3600" b="1" i="0" u="none" baseline="0">
                <a:solidFill>
                  <a:srgbClr val="7FE0B6"/>
                </a:solidFill>
              </a:rPr>
              <a:t>1,948 participants</a:t>
            </a:r>
          </a:p>
        </p:txBody>
      </p:sp>
      <p:sp>
        <p:nvSpPr>
          <p:cNvPr id="11" name="Rectangle 10">
            <a:extLst>
              <a:ext uri="{FF2B5EF4-FFF2-40B4-BE49-F238E27FC236}">
                <a16:creationId xmlns:a16="http://schemas.microsoft.com/office/drawing/2014/main" id="{2B40C9FC-CB6E-F948-B71D-B2D6B9DA6FE0}"/>
              </a:ext>
            </a:extLst>
          </p:cNvPr>
          <p:cNvSpPr/>
          <p:nvPr>
            <p:custDataLst>
              <p:tags r:id="rId6"/>
            </p:custDataLst>
          </p:nvPr>
        </p:nvSpPr>
        <p:spPr>
          <a:xfrm>
            <a:off x="6069496" y="5460070"/>
            <a:ext cx="5832308" cy="523220"/>
          </a:xfrm>
          <a:prstGeom prst="rect">
            <a:avLst/>
          </a:prstGeom>
        </p:spPr>
        <p:txBody>
          <a:bodyPr wrap="square">
            <a:spAutoFit/>
          </a:bodyPr>
          <a:lstStyle/>
          <a:p>
            <a:pPr algn="r" rtl="0"/>
            <a:r>
              <a:rPr lang="en-ca" sz="1400" b="1" i="0" u="none" baseline="0"/>
              <a:t>Ongoing research</a:t>
            </a:r>
            <a:r>
              <a:rPr lang="en-ca" sz="1400" b="0" i="0" u="none" baseline="0"/>
              <a:t> will focus on the program implementation to identify its “active ingredients,” among other things. </a:t>
            </a:r>
            <a:endParaRPr lang="en-ca" sz="1400" dirty="0">
              <a:latin typeface="American Typewriter" panose="02090604020004020304" pitchFamily="18" charset="77"/>
            </a:endParaRPr>
          </a:p>
        </p:txBody>
      </p:sp>
      <p:pic>
        <p:nvPicPr>
          <p:cNvPr id="12" name="Image 11">
            <a:extLst>
              <a:ext uri="{FF2B5EF4-FFF2-40B4-BE49-F238E27FC236}">
                <a16:creationId xmlns:a16="http://schemas.microsoft.com/office/drawing/2014/main" id="{F4352E96-5339-BF42-BE11-F52254970A52}"/>
              </a:ext>
            </a:extLst>
          </p:cNvPr>
          <p:cNvPicPr>
            <a:picLocks noChangeAspect="1"/>
          </p:cNvPicPr>
          <p:nvPr>
            <p:custDataLst>
              <p:tags r:id="rId7"/>
            </p:custDataLst>
          </p:nvPr>
        </p:nvPicPr>
        <p:blipFill>
          <a:blip r:embed="rId11"/>
          <a:stretch>
            <a:fillRect/>
          </a:stretch>
        </p:blipFill>
        <p:spPr>
          <a:xfrm>
            <a:off x="6573078" y="5619404"/>
            <a:ext cx="153966" cy="204551"/>
          </a:xfrm>
          <a:prstGeom prst="rect">
            <a:avLst/>
          </a:prstGeom>
        </p:spPr>
      </p:pic>
    </p:spTree>
    <p:extLst>
      <p:ext uri="{BB962C8B-B14F-4D97-AF65-F5344CB8AC3E}">
        <p14:creationId xmlns:p14="http://schemas.microsoft.com/office/powerpoint/2010/main" val="406905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pPr algn="r" rtl="0"/>
            <a:fld id="{C145B74D-6A0D-CF46-9BFB-933D6D9953E9}" type="slidenum">
              <a:rPr/>
              <a:pPr/>
              <a:t>9</a:t>
            </a:fld>
            <a:endParaRPr lang="en-ca" dirty="0"/>
          </a:p>
        </p:txBody>
      </p:sp>
      <p:pic>
        <p:nvPicPr>
          <p:cNvPr id="12" name="Image 11">
            <a:extLst>
              <a:ext uri="{FF2B5EF4-FFF2-40B4-BE49-F238E27FC236}">
                <a16:creationId xmlns:a16="http://schemas.microsoft.com/office/drawing/2014/main" id="{234B94D3-CCF6-774B-8DAF-4EFB2B51E964}"/>
              </a:ext>
            </a:extLst>
          </p:cNvPr>
          <p:cNvPicPr>
            <a:picLocks noChangeAspect="1"/>
          </p:cNvPicPr>
          <p:nvPr>
            <p:custDataLst>
              <p:tags r:id="rId2"/>
            </p:custDataLst>
          </p:nvPr>
        </p:nvPicPr>
        <p:blipFill>
          <a:blip r:embed="rId18">
            <a:duotone>
              <a:schemeClr val="bg2">
                <a:shade val="45000"/>
                <a:satMod val="135000"/>
              </a:schemeClr>
              <a:prstClr val="white"/>
            </a:duotone>
          </a:blip>
          <a:stretch>
            <a:fillRect/>
          </a:stretch>
        </p:blipFill>
        <p:spPr>
          <a:xfrm>
            <a:off x="605406" y="3042919"/>
            <a:ext cx="1820778" cy="1820778"/>
          </a:xfrm>
          <a:prstGeom prst="rect">
            <a:avLst/>
          </a:prstGeom>
        </p:spPr>
      </p:pic>
      <p:cxnSp>
        <p:nvCxnSpPr>
          <p:cNvPr id="13" name="Connecteur droit avec flèche 12">
            <a:extLst>
              <a:ext uri="{FF2B5EF4-FFF2-40B4-BE49-F238E27FC236}">
                <a16:creationId xmlns:a16="http://schemas.microsoft.com/office/drawing/2014/main" id="{572FEBE3-2BC4-DF4B-AB2C-02840173F131}"/>
              </a:ext>
            </a:extLst>
          </p:cNvPr>
          <p:cNvCxnSpPr>
            <a:cxnSpLocks/>
          </p:cNvCxnSpPr>
          <p:nvPr>
            <p:custDataLst>
              <p:tags r:id="rId3"/>
            </p:custDataLst>
          </p:nvPr>
        </p:nvCxnSpPr>
        <p:spPr>
          <a:xfrm>
            <a:off x="298697" y="2383678"/>
            <a:ext cx="235263" cy="2230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custDataLst>
              <p:tags r:id="rId4"/>
            </p:custDataLst>
          </p:nvPr>
        </p:nvSpPr>
        <p:spPr>
          <a:xfrm>
            <a:off x="2151467" y="1415842"/>
            <a:ext cx="7288405" cy="492443"/>
          </a:xfrm>
          <a:prstGeom prst="rect">
            <a:avLst/>
          </a:prstGeom>
        </p:spPr>
        <p:txBody>
          <a:bodyPr wrap="none">
            <a:spAutoFit/>
          </a:bodyPr>
          <a:lstStyle/>
          <a:p>
            <a:pPr algn="l" rtl="0"/>
            <a:r>
              <a:rPr lang="en-ca" sz="2600" b="1" i="0" u="none" baseline="0"/>
              <a:t>Decreased fear of being judged by others </a:t>
            </a:r>
            <a:endParaRPr lang="en-ca" sz="2600" dirty="0"/>
          </a:p>
        </p:txBody>
      </p:sp>
      <p:cxnSp>
        <p:nvCxnSpPr>
          <p:cNvPr id="15" name="Connecteur droit avec flèche 14">
            <a:extLst>
              <a:ext uri="{FF2B5EF4-FFF2-40B4-BE49-F238E27FC236}">
                <a16:creationId xmlns:a16="http://schemas.microsoft.com/office/drawing/2014/main" id="{572FEBE3-2BC4-DF4B-AB2C-02840173F131}"/>
              </a:ext>
            </a:extLst>
          </p:cNvPr>
          <p:cNvCxnSpPr>
            <a:cxnSpLocks/>
          </p:cNvCxnSpPr>
          <p:nvPr>
            <p:custDataLst>
              <p:tags r:id="rId5"/>
            </p:custDataLst>
          </p:nvPr>
        </p:nvCxnSpPr>
        <p:spPr>
          <a:xfrm>
            <a:off x="3985181" y="4809966"/>
            <a:ext cx="235263" cy="2230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custDataLst>
              <p:tags r:id="rId6"/>
            </p:custDataLst>
          </p:nvPr>
        </p:nvSpPr>
        <p:spPr>
          <a:xfrm>
            <a:off x="4380060" y="4691873"/>
            <a:ext cx="4593502" cy="492443"/>
          </a:xfrm>
          <a:prstGeom prst="rect">
            <a:avLst/>
          </a:prstGeom>
        </p:spPr>
        <p:txBody>
          <a:bodyPr wrap="none">
            <a:spAutoFit/>
          </a:bodyPr>
          <a:lstStyle/>
          <a:p>
            <a:pPr algn="l" rtl="0"/>
            <a:r>
              <a:rPr lang="en-ca" sz="2600" b="1" i="0" u="none" baseline="0"/>
              <a:t>Decreased perfectionism </a:t>
            </a:r>
            <a:endParaRPr lang="en-ca" sz="2600" dirty="0"/>
          </a:p>
        </p:txBody>
      </p:sp>
      <p:cxnSp>
        <p:nvCxnSpPr>
          <p:cNvPr id="17" name="Connecteur droit avec flèche 16">
            <a:extLst>
              <a:ext uri="{FF2B5EF4-FFF2-40B4-BE49-F238E27FC236}">
                <a16:creationId xmlns:a16="http://schemas.microsoft.com/office/drawing/2014/main" id="{572FEBE3-2BC4-DF4B-AB2C-02840173F131}"/>
              </a:ext>
            </a:extLst>
          </p:cNvPr>
          <p:cNvCxnSpPr>
            <a:cxnSpLocks/>
          </p:cNvCxnSpPr>
          <p:nvPr>
            <p:custDataLst>
              <p:tags r:id="rId7"/>
            </p:custDataLst>
          </p:nvPr>
        </p:nvCxnSpPr>
        <p:spPr>
          <a:xfrm>
            <a:off x="4999132" y="3138442"/>
            <a:ext cx="235263" cy="2230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custDataLst>
              <p:tags r:id="rId8"/>
            </p:custDataLst>
          </p:nvPr>
        </p:nvSpPr>
        <p:spPr>
          <a:xfrm>
            <a:off x="5394011" y="3020349"/>
            <a:ext cx="5541902" cy="492443"/>
          </a:xfrm>
          <a:prstGeom prst="rect">
            <a:avLst/>
          </a:prstGeom>
        </p:spPr>
        <p:txBody>
          <a:bodyPr wrap="none">
            <a:spAutoFit/>
          </a:bodyPr>
          <a:lstStyle/>
          <a:p>
            <a:pPr algn="l" rtl="0"/>
            <a:r>
              <a:rPr lang="en-ca" sz="2600" b="1" i="0" u="none" baseline="0"/>
              <a:t>Decreased cognitive avoidance</a:t>
            </a:r>
            <a:endParaRPr lang="en-ca" sz="2600" dirty="0"/>
          </a:p>
        </p:txBody>
      </p:sp>
      <p:cxnSp>
        <p:nvCxnSpPr>
          <p:cNvPr id="19" name="Connecteur droit avec flèche 18">
            <a:extLst>
              <a:ext uri="{FF2B5EF4-FFF2-40B4-BE49-F238E27FC236}">
                <a16:creationId xmlns:a16="http://schemas.microsoft.com/office/drawing/2014/main" id="{572FEBE3-2BC4-DF4B-AB2C-02840173F131}"/>
              </a:ext>
            </a:extLst>
          </p:cNvPr>
          <p:cNvCxnSpPr>
            <a:cxnSpLocks/>
          </p:cNvCxnSpPr>
          <p:nvPr>
            <p:custDataLst>
              <p:tags r:id="rId9"/>
            </p:custDataLst>
          </p:nvPr>
        </p:nvCxnSpPr>
        <p:spPr>
          <a:xfrm>
            <a:off x="3056622" y="3971402"/>
            <a:ext cx="235263" cy="2230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custDataLst>
              <p:tags r:id="rId10"/>
            </p:custDataLst>
          </p:nvPr>
        </p:nvSpPr>
        <p:spPr>
          <a:xfrm>
            <a:off x="3451501" y="3853309"/>
            <a:ext cx="5988371" cy="492443"/>
          </a:xfrm>
          <a:prstGeom prst="rect">
            <a:avLst/>
          </a:prstGeom>
        </p:spPr>
        <p:txBody>
          <a:bodyPr wrap="none">
            <a:spAutoFit/>
          </a:bodyPr>
          <a:lstStyle/>
          <a:p>
            <a:pPr algn="l" rtl="0"/>
            <a:r>
              <a:rPr lang="en-ca" sz="2600" b="1" i="0" u="none" baseline="0"/>
              <a:t>Decreased intolerance to uncertainty</a:t>
            </a:r>
            <a:endParaRPr lang="en-ca" sz="2600" dirty="0"/>
          </a:p>
        </p:txBody>
      </p:sp>
      <p:cxnSp>
        <p:nvCxnSpPr>
          <p:cNvPr id="21" name="Connecteur droit avec flèche 20">
            <a:extLst>
              <a:ext uri="{FF2B5EF4-FFF2-40B4-BE49-F238E27FC236}">
                <a16:creationId xmlns:a16="http://schemas.microsoft.com/office/drawing/2014/main" id="{572FEBE3-2BC4-DF4B-AB2C-02840173F131}"/>
              </a:ext>
            </a:extLst>
          </p:cNvPr>
          <p:cNvCxnSpPr>
            <a:cxnSpLocks/>
          </p:cNvCxnSpPr>
          <p:nvPr>
            <p:custDataLst>
              <p:tags r:id="rId11"/>
            </p:custDataLst>
          </p:nvPr>
        </p:nvCxnSpPr>
        <p:spPr>
          <a:xfrm>
            <a:off x="1795846" y="1619393"/>
            <a:ext cx="235263" cy="2230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custDataLst>
              <p:tags r:id="rId12"/>
            </p:custDataLst>
          </p:nvPr>
        </p:nvSpPr>
        <p:spPr>
          <a:xfrm>
            <a:off x="629219" y="2241494"/>
            <a:ext cx="11636519" cy="492443"/>
          </a:xfrm>
          <a:prstGeom prst="rect">
            <a:avLst/>
          </a:prstGeom>
        </p:spPr>
        <p:txBody>
          <a:bodyPr wrap="none">
            <a:spAutoFit/>
          </a:bodyPr>
          <a:lstStyle/>
          <a:p>
            <a:pPr algn="l" rtl="0"/>
            <a:r>
              <a:rPr lang="en-ca" sz="2600" b="1" i="0" u="none" baseline="0"/>
              <a:t>Decreased impact of anxiety on school and social activities</a:t>
            </a:r>
            <a:endParaRPr lang="en-ca" sz="2600" dirty="0"/>
          </a:p>
        </p:txBody>
      </p:sp>
      <p:sp>
        <p:nvSpPr>
          <p:cNvPr id="26" name="Title 1">
            <a:extLst>
              <a:ext uri="{FF2B5EF4-FFF2-40B4-BE49-F238E27FC236}">
                <a16:creationId xmlns:a16="http://schemas.microsoft.com/office/drawing/2014/main" id="{102C6C2D-A51B-444B-A764-AE4DEB17B714}"/>
              </a:ext>
            </a:extLst>
          </p:cNvPr>
          <p:cNvSpPr>
            <a:spLocks noGrp="1"/>
          </p:cNvSpPr>
          <p:nvPr>
            <p:ph type="title"/>
            <p:custDataLst>
              <p:tags r:id="rId13"/>
            </p:custDataLst>
          </p:nvPr>
        </p:nvSpPr>
        <p:spPr>
          <a:xfrm>
            <a:off x="622852" y="169036"/>
            <a:ext cx="11059560" cy="1325563"/>
          </a:xfrm>
        </p:spPr>
        <p:txBody>
          <a:bodyPr>
            <a:normAutofit/>
          </a:bodyPr>
          <a:lstStyle/>
          <a:p>
            <a:pPr algn="l" rtl="0"/>
            <a:r>
              <a:rPr lang="en-ca" sz="3200" b="0" i="0" u="none" baseline="0"/>
              <a:t>A program that makes a difference! </a:t>
            </a:r>
          </a:p>
        </p:txBody>
      </p:sp>
      <p:cxnSp>
        <p:nvCxnSpPr>
          <p:cNvPr id="25" name="Connecteur droit avec flèche 24">
            <a:extLst>
              <a:ext uri="{FF2B5EF4-FFF2-40B4-BE49-F238E27FC236}">
                <a16:creationId xmlns:a16="http://schemas.microsoft.com/office/drawing/2014/main" id="{BEF3ABFB-591F-47CE-8277-44E8F85A1413}"/>
              </a:ext>
            </a:extLst>
          </p:cNvPr>
          <p:cNvCxnSpPr>
            <a:cxnSpLocks/>
          </p:cNvCxnSpPr>
          <p:nvPr>
            <p:custDataLst>
              <p:tags r:id="rId14"/>
            </p:custDataLst>
          </p:nvPr>
        </p:nvCxnSpPr>
        <p:spPr>
          <a:xfrm flipV="1">
            <a:off x="2531828" y="5565338"/>
            <a:ext cx="235263" cy="259054"/>
          </a:xfrm>
          <a:prstGeom prst="straightConnector1">
            <a:avLst/>
          </a:prstGeom>
          <a:ln w="57150">
            <a:solidFill>
              <a:srgbClr val="7FE0B6"/>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42C4606-FFD7-4926-8BF6-18949F8358E7}"/>
              </a:ext>
            </a:extLst>
          </p:cNvPr>
          <p:cNvSpPr/>
          <p:nvPr>
            <p:custDataLst>
              <p:tags r:id="rId15"/>
            </p:custDataLst>
          </p:nvPr>
        </p:nvSpPr>
        <p:spPr>
          <a:xfrm>
            <a:off x="3097260" y="5454325"/>
            <a:ext cx="5307863" cy="492443"/>
          </a:xfrm>
          <a:prstGeom prst="rect">
            <a:avLst/>
          </a:prstGeom>
        </p:spPr>
        <p:txBody>
          <a:bodyPr wrap="none">
            <a:spAutoFit/>
          </a:bodyPr>
          <a:lstStyle/>
          <a:p>
            <a:pPr algn="l" rtl="0"/>
            <a:r>
              <a:rPr lang="en-ca" sz="2600" b="1" i="0" u="none" baseline="0">
                <a:solidFill>
                  <a:srgbClr val="7FE0B6"/>
                </a:solidFill>
              </a:rPr>
              <a:t>Increased sense of self-efficacy </a:t>
            </a:r>
            <a:endParaRPr lang="en-ca" sz="2600" dirty="0">
              <a:solidFill>
                <a:srgbClr val="7FE0B6"/>
              </a:solidFill>
            </a:endParaRPr>
          </a:p>
        </p:txBody>
      </p:sp>
    </p:spTree>
    <p:extLst>
      <p:ext uri="{BB962C8B-B14F-4D97-AF65-F5344CB8AC3E}">
        <p14:creationId xmlns:p14="http://schemas.microsoft.com/office/powerpoint/2010/main" val="13043761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9.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1.xml><?xml version="1.0" encoding="utf-8"?>
<p:tagLst xmlns:a="http://schemas.openxmlformats.org/drawingml/2006/main" xmlns:r="http://schemas.openxmlformats.org/officeDocument/2006/relationships" xmlns:p="http://schemas.openxmlformats.org/presentationml/2006/main">
  <p:tag name="NUM" val="1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0"/>
</p:tagLst>
</file>

<file path=ppt/tags/tag56.xml><?xml version="1.0" encoding="utf-8"?>
<p:tagLst xmlns:a="http://schemas.openxmlformats.org/drawingml/2006/main" xmlns:r="http://schemas.openxmlformats.org/officeDocument/2006/relationships" xmlns:p="http://schemas.openxmlformats.org/presentationml/2006/main">
  <p:tag name="NUM" val="11"/>
</p:tagLst>
</file>

<file path=ppt/tags/tag57.xml><?xml version="1.0" encoding="utf-8"?>
<p:tagLst xmlns:a="http://schemas.openxmlformats.org/drawingml/2006/main" xmlns:r="http://schemas.openxmlformats.org/officeDocument/2006/relationships" xmlns:p="http://schemas.openxmlformats.org/presentationml/2006/main">
  <p:tag name="NUM" val="12"/>
</p:tagLst>
</file>

<file path=ppt/tags/tag58.xml><?xml version="1.0" encoding="utf-8"?>
<p:tagLst xmlns:a="http://schemas.openxmlformats.org/drawingml/2006/main" xmlns:r="http://schemas.openxmlformats.org/officeDocument/2006/relationships" xmlns:p="http://schemas.openxmlformats.org/presentationml/2006/main">
  <p:tag name="NUM" val="15"/>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8"/>
</p:tagLst>
</file>

<file path=ppt/tags/tag79.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10"/>
</p:tagLst>
</file>

<file path=ppt/tags/tag81.xml><?xml version="1.0" encoding="utf-8"?>
<p:tagLst xmlns:a="http://schemas.openxmlformats.org/drawingml/2006/main" xmlns:r="http://schemas.openxmlformats.org/officeDocument/2006/relationships" xmlns:p="http://schemas.openxmlformats.org/presentationml/2006/main">
  <p:tag name="NUM" val="11"/>
</p:tagLst>
</file>

<file path=ppt/tags/tag82.xml><?xml version="1.0" encoding="utf-8"?>
<p:tagLst xmlns:a="http://schemas.openxmlformats.org/drawingml/2006/main" xmlns:r="http://schemas.openxmlformats.org/officeDocument/2006/relationships" xmlns:p="http://schemas.openxmlformats.org/presentationml/2006/main">
  <p:tag name="NUM" val="12"/>
</p:tagLst>
</file>

<file path=ppt/tags/tag83.xml><?xml version="1.0" encoding="utf-8"?>
<p:tagLst xmlns:a="http://schemas.openxmlformats.org/drawingml/2006/main" xmlns:r="http://schemas.openxmlformats.org/officeDocument/2006/relationships" xmlns:p="http://schemas.openxmlformats.org/presentationml/2006/main">
  <p:tag name="NUM" val="1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9"/>
</p:tagLst>
</file>

<file path=ppt/tags/tag96.xml><?xml version="1.0" encoding="utf-8"?>
<p:tagLst xmlns:a="http://schemas.openxmlformats.org/drawingml/2006/main" xmlns:r="http://schemas.openxmlformats.org/officeDocument/2006/relationships" xmlns:p="http://schemas.openxmlformats.org/presentationml/2006/main">
  <p:tag name="NUM" val="15"/>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C28247282A8946B89C1792E33C9581" ma:contentTypeVersion="10" ma:contentTypeDescription="Crée un document." ma:contentTypeScope="" ma:versionID="0640c496e40da9d853f383bc193a51ce">
  <xsd:schema xmlns:xsd="http://www.w3.org/2001/XMLSchema" xmlns:xs="http://www.w3.org/2001/XMLSchema" xmlns:p="http://schemas.microsoft.com/office/2006/metadata/properties" xmlns:ns2="ebafb6e5-fda8-4f8f-90f6-6bb6cfa2fb73" xmlns:ns3="1001d00d-704d-4116-b30c-8a0869d6c5a2" targetNamespace="http://schemas.microsoft.com/office/2006/metadata/properties" ma:root="true" ma:fieldsID="f2a91648e89e4f23c8ce6c1cf6565f89" ns2:_="" ns3:_="">
    <xsd:import namespace="ebafb6e5-fda8-4f8f-90f6-6bb6cfa2fb73"/>
    <xsd:import namespace="1001d00d-704d-4116-b30c-8a0869d6c5a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fb6e5-fda8-4f8f-90f6-6bb6cfa2fb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01d00d-704d-4116-b30c-8a0869d6c5a2"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001d00d-704d-4116-b30c-8a0869d6c5a2">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FA4120-EB32-4619-B92E-DD4CA6D402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afb6e5-fda8-4f8f-90f6-6bb6cfa2fb73"/>
    <ds:schemaRef ds:uri="1001d00d-704d-4116-b30c-8a0869d6c5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1F46D5-EF84-4BD2-92E8-CF7C01FFA821}">
  <ds:schemaRefs>
    <ds:schemaRef ds:uri="1001d00d-704d-4116-b30c-8a0869d6c5a2"/>
    <ds:schemaRef ds:uri="http://schemas.microsoft.com/office/2006/documentManagement/types"/>
    <ds:schemaRef ds:uri="http://purl.org/dc/elements/1.1/"/>
    <ds:schemaRef ds:uri="http://purl.org/dc/dcmitype/"/>
    <ds:schemaRef ds:uri="http://www.w3.org/XML/1998/namespace"/>
    <ds:schemaRef ds:uri="http://schemas.microsoft.com/office/infopath/2007/PartnerControls"/>
    <ds:schemaRef ds:uri="http://purl.org/dc/terms/"/>
    <ds:schemaRef ds:uri="http://schemas.openxmlformats.org/package/2006/metadata/core-properties"/>
    <ds:schemaRef ds:uri="ebafb6e5-fda8-4f8f-90f6-6bb6cfa2fb73"/>
    <ds:schemaRef ds:uri="http://schemas.microsoft.com/office/2006/metadata/properties"/>
  </ds:schemaRefs>
</ds:datastoreItem>
</file>

<file path=customXml/itemProps3.xml><?xml version="1.0" encoding="utf-8"?>
<ds:datastoreItem xmlns:ds="http://schemas.openxmlformats.org/officeDocument/2006/customXml" ds:itemID="{4468B3AC-5868-47C3-A29D-7AA0B85404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2422</TotalTime>
  <Words>2633</Words>
  <Application>Microsoft Office PowerPoint</Application>
  <PresentationFormat>Grand écran</PresentationFormat>
  <Paragraphs>240</Paragraphs>
  <Slides>20</Slides>
  <Notes>19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American Typewriter</vt:lpstr>
      <vt:lpstr>Arial</vt:lpstr>
      <vt:lpstr>Arial Black</vt:lpstr>
      <vt:lpstr>Calibri</vt:lpstr>
      <vt:lpstr>Courier New</vt:lpstr>
      <vt:lpstr>Wingdings</vt:lpstr>
      <vt:lpstr>Office Theme</vt:lpstr>
      <vt:lpstr>Présentation PowerPoint</vt:lpstr>
      <vt:lpstr>Introduction workshop</vt:lpstr>
      <vt:lpstr>At the end of the introduction workshop, you will be able to…</vt:lpstr>
      <vt:lpstr>TRUE OR FALSE?  </vt:lpstr>
      <vt:lpstr>TRUE OR FALSE?  </vt:lpstr>
      <vt:lpstr>What is the basis for the HORS-PISTE program? </vt:lpstr>
      <vt:lpstr>It’s a program based on… </vt:lpstr>
      <vt:lpstr>A program that makes a difference! </vt:lpstr>
      <vt:lpstr>A program that makes a difference! </vt:lpstr>
      <vt:lpstr>The HORS-PISTE program</vt:lpstr>
      <vt:lpstr>The HORS-PISTE program</vt:lpstr>
      <vt:lpstr>Why this name? </vt:lpstr>
      <vt:lpstr>Data collection</vt:lpstr>
      <vt:lpstr>Workshops focused on the students’ active participation</vt:lpstr>
      <vt:lpstr>Approaches used </vt:lpstr>
      <vt:lpstr>Mindfulness: an essential tool</vt:lpstr>
      <vt:lpstr>Mindfulness: an essential tool</vt:lpstr>
      <vt:lpstr>Mindfulness: an essential tool</vt:lpstr>
      <vt:lpstr>Mindfulness: an essential tool</vt:lpstr>
      <vt:lpstr>Questions? Comments?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Montembeault</dc:creator>
  <cp:lastModifiedBy>Marie-Christine Morin</cp:lastModifiedBy>
  <cp:revision>171</cp:revision>
  <dcterms:created xsi:type="dcterms:W3CDTF">2019-08-01T17:41:17Z</dcterms:created>
  <dcterms:modified xsi:type="dcterms:W3CDTF">2022-08-17T19:45:11Z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0x0101009BC28247282A8946B89C1792E33C9581</vt:lpwstr>
  </property>
  <property fmtid="{D5CDD505-2E9C-101B-9397-08002B2CF9AE}" pid="3" name="Order">
    <vt:r8>12646400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