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334" r:id="rId5"/>
    <p:sldId id="260" r:id="rId6"/>
    <p:sldId id="267" r:id="rId7"/>
    <p:sldId id="274" r:id="rId8"/>
    <p:sldId id="275" r:id="rId9"/>
    <p:sldId id="331" r:id="rId10"/>
    <p:sldId id="333" r:id="rId11"/>
    <p:sldId id="314" r:id="rId12"/>
    <p:sldId id="336" r:id="rId13"/>
    <p:sldId id="277" r:id="rId14"/>
    <p:sldId id="323" r:id="rId15"/>
    <p:sldId id="319" r:id="rId16"/>
    <p:sldId id="325" r:id="rId17"/>
    <p:sldId id="326" r:id="rId18"/>
    <p:sldId id="327" r:id="rId19"/>
    <p:sldId id="328" r:id="rId20"/>
    <p:sldId id="329" r:id="rId21"/>
    <p:sldId id="318" r:id="rId22"/>
    <p:sldId id="320" r:id="rId23"/>
    <p:sldId id="317" r:id="rId24"/>
    <p:sldId id="335"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lle Lepage" initials="JL" lastIdx="2" clrIdx="0">
    <p:extLst>
      <p:ext uri="{19B8F6BF-5375-455C-9EA6-DF929625EA0E}">
        <p15:presenceInfo xmlns:p15="http://schemas.microsoft.com/office/powerpoint/2012/main" userId="S-1-5-21-573346475-2301630103-2348164595-151776" providerId="AD"/>
      </p:ext>
    </p:extLst>
  </p:cmAuthor>
  <p:cmAuthor id="2" name="francine" initials="FB" lastIdx="28" clrIdx="1"/>
  <p:cmAuthor id="3" name="User" initials="U" lastIdx="1"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4A7"/>
    <a:srgbClr val="2F5CEE"/>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21"/>
    <p:restoredTop sz="95179"/>
  </p:normalViewPr>
  <p:slideViewPr>
    <p:cSldViewPr snapToGrid="0" snapToObjects="1">
      <p:cViewPr varScale="1">
        <p:scale>
          <a:sx n="108" d="100"/>
          <a:sy n="108" d="100"/>
        </p:scale>
        <p:origin x="10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E4D95-9788-2742-B5F7-8804EEB19402}" type="datetimeFigureOut">
              <a:rPr lang="en-US" smtClean="0"/>
              <a:t>9/30/2021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42458-EA61-BD4A-87B6-C76BC5BDA1CD}" type="slidenum">
              <a:rPr lang="en-US" smtClean="0"/>
              <a:t>‹N°›</a:t>
            </a:fld>
            <a:endParaRPr lang="en-US"/>
          </a:p>
        </p:txBody>
      </p:sp>
    </p:spTree>
    <p:extLst>
      <p:ext uri="{BB962C8B-B14F-4D97-AF65-F5344CB8AC3E}">
        <p14:creationId xmlns:p14="http://schemas.microsoft.com/office/powerpoint/2010/main" val="100677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24.png"/><Relationship Id="rId7" Type="http://schemas.openxmlformats.org/officeDocument/2006/relationships/image" Target="../media/image15.svg"/><Relationship Id="rId12" Type="http://schemas.openxmlformats.org/officeDocument/2006/relationships/image" Target="../media/image13.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svg"/><Relationship Id="rId2" Type="http://schemas.openxmlformats.org/officeDocument/2006/relationships/image" Target="../media/image8.pn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image" Target="../media/image37.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9.svg"/><Relationship Id="rId24" Type="http://schemas.openxmlformats.org/officeDocument/2006/relationships/image" Target="../media/image19.png"/><Relationship Id="rId32" Type="http://schemas.openxmlformats.org/officeDocument/2006/relationships/image" Target="../media/image23.pn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21.png"/><Relationship Id="rId10" Type="http://schemas.openxmlformats.org/officeDocument/2006/relationships/image" Target="../media/image12.png"/><Relationship Id="rId19" Type="http://schemas.openxmlformats.org/officeDocument/2006/relationships/image" Target="../media/image27.svg"/><Relationship Id="rId31" Type="http://schemas.openxmlformats.org/officeDocument/2006/relationships/image" Target="../media/image39.svg"/><Relationship Id="rId4" Type="http://schemas.openxmlformats.org/officeDocument/2006/relationships/image" Target="../media/image9.png"/><Relationship Id="rId9" Type="http://schemas.openxmlformats.org/officeDocument/2006/relationships/image" Target="../media/image17.svg"/><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image" Target="../media/image35.svg"/><Relationship Id="rId30" Type="http://schemas.openxmlformats.org/officeDocument/2006/relationships/image" Target="../media/image22.png"/><Relationship Id="rId35" Type="http://schemas.openxmlformats.org/officeDocument/2006/relationships/image" Target="../media/image43.svg"/><Relationship Id="rId8"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812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Slide_Texture Logo 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19B891-1C7A-D74D-BCC9-A235ED5CA6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chemeClr val="bg1"/>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chemeClr val="bg1"/>
                </a:solidFill>
              </a:defRPr>
            </a:lvl1pPr>
          </a:lstStyle>
          <a:p>
            <a:r>
              <a:rPr lang="en-US" dirty="0"/>
              <a:t>Sous-</a:t>
            </a:r>
            <a:r>
              <a:rPr lang="en-US" dirty="0" err="1"/>
              <a:t>titre</a:t>
            </a:r>
            <a:endParaRPr lang="en-US" dirty="0"/>
          </a:p>
        </p:txBody>
      </p:sp>
      <p:pic>
        <p:nvPicPr>
          <p:cNvPr id="4" name="Graphic 3">
            <a:extLst>
              <a:ext uri="{FF2B5EF4-FFF2-40B4-BE49-F238E27FC236}">
                <a16:creationId xmlns:a16="http://schemas.microsoft.com/office/drawing/2014/main" id="{5C34DBC7-D519-1449-989F-F8DC4942598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4130088" y="1904684"/>
            <a:ext cx="3928449" cy="1162639"/>
          </a:xfrm>
          <a:prstGeom prst="rect">
            <a:avLst/>
          </a:prstGeom>
        </p:spPr>
      </p:pic>
    </p:spTree>
    <p:extLst>
      <p:ext uri="{BB962C8B-B14F-4D97-AF65-F5344CB8AC3E}">
        <p14:creationId xmlns:p14="http://schemas.microsoft.com/office/powerpoint/2010/main" val="397965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D72870-C2AC-7C4B-9812-81CD991986A3}"/>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5C8588DF-BD35-8846-9B31-C2A7C5396C62}"/>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EBC2B0EE-2389-1B46-81D4-383338BE264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816377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C24290-9982-DB42-BFFB-8B8382E30450}"/>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F989421B-6E69-FC42-A1F3-C32441540FBD}"/>
              </a:ext>
            </a:extLst>
          </p:cNvPr>
          <p:cNvSpPr>
            <a:spLocks noGrp="1"/>
          </p:cNvSpPr>
          <p:nvPr>
            <p:ph idx="1"/>
          </p:nvPr>
        </p:nvSpPr>
        <p:spPr>
          <a:xfrm>
            <a:off x="838200" y="365125"/>
            <a:ext cx="10515600" cy="5814426"/>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8D0B862-6F5B-FA40-9B62-F5F43D3DD4C8}"/>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2F19B03C-C66B-D743-AED5-B138F080BC8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1899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85A72D-F956-044F-B0BD-A9E641899508}"/>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9B285319-A7C3-EA45-AD01-2C8B65D4C060}"/>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1825625"/>
            <a:ext cx="5181600" cy="43513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7873877F-8937-5547-8917-ACFFAB47618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13017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AA7A55-9C27-A043-9FD2-63CFC2A6B4FB}"/>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3" name="Content Placeholder 2">
            <a:extLst>
              <a:ext uri="{FF2B5EF4-FFF2-40B4-BE49-F238E27FC236}">
                <a16:creationId xmlns:a16="http://schemas.microsoft.com/office/drawing/2014/main" id="{85AC1C5F-A19C-3B45-BE97-957BF8DD3582}"/>
              </a:ext>
            </a:extLst>
          </p:cNvPr>
          <p:cNvSpPr>
            <a:spLocks noGrp="1"/>
          </p:cNvSpPr>
          <p:nvPr>
            <p:ph sz="half" idx="1"/>
          </p:nvPr>
        </p:nvSpPr>
        <p:spPr>
          <a:xfrm>
            <a:off x="838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4F8A80-DECD-0249-97F5-F9550D514CE0}"/>
              </a:ext>
            </a:extLst>
          </p:cNvPr>
          <p:cNvSpPr>
            <a:spLocks noGrp="1"/>
          </p:cNvSpPr>
          <p:nvPr>
            <p:ph sz="half" idx="2"/>
          </p:nvPr>
        </p:nvSpPr>
        <p:spPr>
          <a:xfrm>
            <a:off x="6172200" y="365125"/>
            <a:ext cx="5181600" cy="5811838"/>
          </a:xfrm>
        </p:spPr>
        <p:txBody>
          <a:bodyPr/>
          <a:lstStyle>
            <a:lvl1pPr>
              <a:defRPr>
                <a:solidFill>
                  <a:srgbClr val="2F5CEE"/>
                </a:solidFill>
              </a:defRPr>
            </a:lvl1pPr>
            <a:lvl2pPr>
              <a:defRPr>
                <a:solidFill>
                  <a:srgbClr val="2F5CEE"/>
                </a:solidFill>
              </a:defRPr>
            </a:lvl2pPr>
            <a:lvl3pPr>
              <a:defRPr>
                <a:solidFill>
                  <a:srgbClr val="2F5CEE"/>
                </a:solidFill>
              </a:defRPr>
            </a:lvl3pPr>
            <a:lvl4pPr>
              <a:defRPr>
                <a:solidFill>
                  <a:srgbClr val="2F5CEE"/>
                </a:solidFill>
              </a:defRPr>
            </a:lvl4pPr>
            <a:lvl5pPr>
              <a:defRPr>
                <a:solidFill>
                  <a:srgbClr val="2F5C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A8975772-7C50-BB42-8109-39AFFD42512C}"/>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7" name="Graphic 6">
            <a:extLst>
              <a:ext uri="{FF2B5EF4-FFF2-40B4-BE49-F238E27FC236}">
                <a16:creationId xmlns:a16="http://schemas.microsoft.com/office/drawing/2014/main" id="{8F93F22D-DDC2-AB45-89FE-8F96906B031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3309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73CE6B-6AB0-E749-A595-F3A55AB75C0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8BF77FF-B294-EE41-9900-3A32826F5B1A}"/>
              </a:ext>
            </a:extLst>
          </p:cNvPr>
          <p:cNvSpPr>
            <a:spLocks noGrp="1"/>
          </p:cNvSpPr>
          <p:nvPr>
            <p:ph type="title"/>
          </p:nvPr>
        </p:nvSpPr>
        <p:spPr>
          <a:xfrm>
            <a:off x="838200" y="365125"/>
            <a:ext cx="10515600" cy="1325563"/>
          </a:xfrm>
          <a:prstGeom prst="rect">
            <a:avLst/>
          </a:prstGeom>
        </p:spPr>
        <p:txBody>
          <a:bodyPr/>
          <a:lstStyle>
            <a:lvl1pPr>
              <a:defRPr>
                <a:solidFill>
                  <a:srgbClr val="2F5CEE"/>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A849B4A-93D8-684A-995C-13C182A03F72}"/>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9" name="Graphic 8">
            <a:extLst>
              <a:ext uri="{FF2B5EF4-FFF2-40B4-BE49-F238E27FC236}">
                <a16:creationId xmlns:a16="http://schemas.microsoft.com/office/drawing/2014/main" id="{8BD6FF40-F170-4440-ABB6-0546061682A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898650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C41F2A76-EA04-3641-AF52-880551056AA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325755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Inver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AE3F394-E717-8342-AD82-C4A0A1E4EFA5}"/>
              </a:ext>
            </a:extLst>
          </p:cNvPr>
          <p:cNvPicPr>
            <a:picLocks noChangeAspect="1"/>
          </p:cNvPicPr>
          <p:nvPr userDrawn="1"/>
        </p:nvPicPr>
        <p:blipFill rotWithShape="1">
          <a:blip r:embed="rId2"/>
          <a:srcRect t="53336" b="36733"/>
          <a:stretch/>
        </p:blipFill>
        <p:spPr>
          <a:xfrm>
            <a:off x="0" y="6176963"/>
            <a:ext cx="12192000" cy="681037"/>
          </a:xfrm>
          <a:prstGeom prst="rect">
            <a:avLst/>
          </a:prstGeom>
        </p:spPr>
      </p:pic>
      <p:sp>
        <p:nvSpPr>
          <p:cNvPr id="2" name="Title 1">
            <a:extLst>
              <a:ext uri="{FF2B5EF4-FFF2-40B4-BE49-F238E27FC236}">
                <a16:creationId xmlns:a16="http://schemas.microsoft.com/office/drawing/2014/main" id="{F5E787EC-D76A-9141-9C42-B6EBA1F8E299}"/>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CFEEDE9-40E3-CF4A-8D98-406F56B9897B}"/>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F323A-7EAB-404C-9F38-1945F1356B0C}"/>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pic>
        <p:nvPicPr>
          <p:cNvPr id="8" name="Graphic 7">
            <a:extLst>
              <a:ext uri="{FF2B5EF4-FFF2-40B4-BE49-F238E27FC236}">
                <a16:creationId xmlns:a16="http://schemas.microsoft.com/office/drawing/2014/main" id="{17AD42B7-E6AB-7249-90D5-3008A01A4C08}"/>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6392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and tex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8610600"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839788"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5183188"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839788"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DB87729E-993A-294A-BBB8-F6D1D38D021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71279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texture inve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7DD380-F20F-4946-BFF5-C7DA90F98D62}"/>
              </a:ext>
            </a:extLst>
          </p:cNvPr>
          <p:cNvPicPr>
            <a:picLocks noChangeAspect="1"/>
          </p:cNvPicPr>
          <p:nvPr userDrawn="1"/>
        </p:nvPicPr>
        <p:blipFill rotWithShape="1">
          <a:blip r:embed="rId2"/>
          <a:srcRect l="13478" r="57147"/>
          <a:stretch/>
        </p:blipFill>
        <p:spPr>
          <a:xfrm>
            <a:off x="1" y="0"/>
            <a:ext cx="3581400" cy="6858000"/>
          </a:xfrm>
          <a:prstGeom prst="rect">
            <a:avLst/>
          </a:prstGeom>
        </p:spPr>
      </p:pic>
      <p:sp>
        <p:nvSpPr>
          <p:cNvPr id="9" name="Slide Number Placeholder 5">
            <a:extLst>
              <a:ext uri="{FF2B5EF4-FFF2-40B4-BE49-F238E27FC236}">
                <a16:creationId xmlns:a16="http://schemas.microsoft.com/office/drawing/2014/main" id="{2D221063-8204-3746-A2CB-F6F7C4043DF1}"/>
              </a:ext>
            </a:extLst>
          </p:cNvPr>
          <p:cNvSpPr>
            <a:spLocks noGrp="1"/>
          </p:cNvSpPr>
          <p:nvPr>
            <p:ph type="sldNum" sz="quarter" idx="12"/>
          </p:nvPr>
        </p:nvSpPr>
        <p:spPr>
          <a:xfrm>
            <a:off x="8610600" y="6356350"/>
            <a:ext cx="2743200" cy="365125"/>
          </a:xfrm>
          <a:prstGeom prst="rect">
            <a:avLst/>
          </a:prstGeom>
        </p:spPr>
        <p:txBody>
          <a:bodyPr/>
          <a:lstStyle>
            <a:lvl1pPr algn="r">
              <a:defRPr>
                <a:solidFill>
                  <a:srgbClr val="2F5CEE"/>
                </a:solidFill>
              </a:defRPr>
            </a:lvl1pPr>
          </a:lstStyle>
          <a:p>
            <a:fld id="{C145B74D-6A0D-CF46-9BFB-933D6D9953E9}" type="slidenum">
              <a:rPr lang="en-US" smtClean="0"/>
              <a:pPr/>
              <a:t>‹N°›</a:t>
            </a:fld>
            <a:endParaRPr lang="en-US" dirty="0"/>
          </a:p>
        </p:txBody>
      </p:sp>
      <p:sp>
        <p:nvSpPr>
          <p:cNvPr id="11" name="Title 1">
            <a:extLst>
              <a:ext uri="{FF2B5EF4-FFF2-40B4-BE49-F238E27FC236}">
                <a16:creationId xmlns:a16="http://schemas.microsoft.com/office/drawing/2014/main" id="{7A8B648A-BC6E-6244-AF71-D5F71382EE5A}"/>
              </a:ext>
            </a:extLst>
          </p:cNvPr>
          <p:cNvSpPr>
            <a:spLocks noGrp="1"/>
          </p:cNvSpPr>
          <p:nvPr>
            <p:ph type="title"/>
          </p:nvPr>
        </p:nvSpPr>
        <p:spPr>
          <a:xfrm>
            <a:off x="7421563" y="365125"/>
            <a:ext cx="3932237" cy="1692275"/>
          </a:xfrm>
          <a:prstGeom prst="rect">
            <a:avLst/>
          </a:prstGeom>
        </p:spPr>
        <p:txBody>
          <a:bodyPr anchor="b">
            <a:noAutofit/>
          </a:bodyPr>
          <a:lstStyle>
            <a:lvl1pPr>
              <a:defRPr sz="4400">
                <a:solidFill>
                  <a:srgbClr val="2F5CEE"/>
                </a:solidFill>
              </a:defRPr>
            </a:lvl1pPr>
          </a:lstStyle>
          <a:p>
            <a:r>
              <a:rPr lang="en-US" dirty="0"/>
              <a:t>Click to edit Master title style</a:t>
            </a:r>
          </a:p>
        </p:txBody>
      </p:sp>
      <p:sp>
        <p:nvSpPr>
          <p:cNvPr id="12" name="Picture Placeholder 2">
            <a:extLst>
              <a:ext uri="{FF2B5EF4-FFF2-40B4-BE49-F238E27FC236}">
                <a16:creationId xmlns:a16="http://schemas.microsoft.com/office/drawing/2014/main" id="{3691ED78-3374-214F-943A-7CDC74DAA0D5}"/>
              </a:ext>
            </a:extLst>
          </p:cNvPr>
          <p:cNvSpPr>
            <a:spLocks noGrp="1"/>
          </p:cNvSpPr>
          <p:nvPr>
            <p:ph type="pic" idx="1"/>
          </p:nvPr>
        </p:nvSpPr>
        <p:spPr>
          <a:xfrm>
            <a:off x="838200" y="365125"/>
            <a:ext cx="6172200" cy="54959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Text Placeholder 3">
            <a:extLst>
              <a:ext uri="{FF2B5EF4-FFF2-40B4-BE49-F238E27FC236}">
                <a16:creationId xmlns:a16="http://schemas.microsoft.com/office/drawing/2014/main" id="{D77B82B2-A85F-0345-970F-0FA817B986F5}"/>
              </a:ext>
            </a:extLst>
          </p:cNvPr>
          <p:cNvSpPr>
            <a:spLocks noGrp="1"/>
          </p:cNvSpPr>
          <p:nvPr>
            <p:ph type="body" sz="half" idx="2"/>
          </p:nvPr>
        </p:nvSpPr>
        <p:spPr>
          <a:xfrm>
            <a:off x="7421563" y="2057400"/>
            <a:ext cx="3932237" cy="3811588"/>
          </a:xfrm>
        </p:spPr>
        <p:txBody>
          <a:bodyPr>
            <a:normAutofit/>
          </a:bodyPr>
          <a:lstStyle>
            <a:lvl1pPr marL="0" indent="0">
              <a:buNone/>
              <a:defRPr sz="2800">
                <a:solidFill>
                  <a:srgbClr val="2F5CEE"/>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Graphic 7">
            <a:extLst>
              <a:ext uri="{FF2B5EF4-FFF2-40B4-BE49-F238E27FC236}">
                <a16:creationId xmlns:a16="http://schemas.microsoft.com/office/drawing/2014/main" id="{3E33C66C-D91C-974D-8A92-97E66833040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86420" y="6173788"/>
            <a:ext cx="1558305" cy="681037"/>
          </a:xfrm>
          <a:prstGeom prst="rect">
            <a:avLst/>
          </a:prstGeom>
        </p:spPr>
      </p:pic>
    </p:spTree>
    <p:extLst>
      <p:ext uri="{BB962C8B-B14F-4D97-AF65-F5344CB8AC3E}">
        <p14:creationId xmlns:p14="http://schemas.microsoft.com/office/powerpoint/2010/main" val="20053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Hors-Piste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DEBD4C8A-85D4-5043-BEF5-8A2D534C729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7402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Icons">
    <p:spTree>
      <p:nvGrpSpPr>
        <p:cNvPr id="1" name=""/>
        <p:cNvGrpSpPr/>
        <p:nvPr/>
      </p:nvGrpSpPr>
      <p:grpSpPr>
        <a:xfrm>
          <a:off x="0" y="0"/>
          <a:ext cx="0" cy="0"/>
          <a:chOff x="0" y="0"/>
          <a:chExt cx="0" cy="0"/>
        </a:xfrm>
      </p:grpSpPr>
      <p:pic>
        <p:nvPicPr>
          <p:cNvPr id="250" name="Graphic 249">
            <a:extLst>
              <a:ext uri="{FF2B5EF4-FFF2-40B4-BE49-F238E27FC236}">
                <a16:creationId xmlns:a16="http://schemas.microsoft.com/office/drawing/2014/main" id="{4C235A39-4C0A-5C46-A282-E8CFC79913F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04129" y="4311366"/>
            <a:ext cx="720000" cy="720000"/>
          </a:xfrm>
          <a:prstGeom prst="rect">
            <a:avLst/>
          </a:prstGeom>
        </p:spPr>
      </p:pic>
      <p:pic>
        <p:nvPicPr>
          <p:cNvPr id="252" name="Graphic 251">
            <a:extLst>
              <a:ext uri="{FF2B5EF4-FFF2-40B4-BE49-F238E27FC236}">
                <a16:creationId xmlns:a16="http://schemas.microsoft.com/office/drawing/2014/main" id="{4503AF7B-36B3-664D-8EF6-DA145CD248F9}"/>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6494405" y="4311366"/>
            <a:ext cx="720000" cy="720000"/>
          </a:xfrm>
          <a:prstGeom prst="rect">
            <a:avLst/>
          </a:prstGeom>
        </p:spPr>
      </p:pic>
      <p:pic>
        <p:nvPicPr>
          <p:cNvPr id="254" name="Graphic 253">
            <a:extLst>
              <a:ext uri="{FF2B5EF4-FFF2-40B4-BE49-F238E27FC236}">
                <a16:creationId xmlns:a16="http://schemas.microsoft.com/office/drawing/2014/main" id="{FE660C18-B577-314F-80F6-589EDC4EF763}"/>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4658177" y="4311366"/>
            <a:ext cx="720000" cy="720000"/>
          </a:xfrm>
          <a:prstGeom prst="rect">
            <a:avLst/>
          </a:prstGeom>
        </p:spPr>
      </p:pic>
      <p:pic>
        <p:nvPicPr>
          <p:cNvPr id="256" name="Graphic 255">
            <a:extLst>
              <a:ext uri="{FF2B5EF4-FFF2-40B4-BE49-F238E27FC236}">
                <a16:creationId xmlns:a16="http://schemas.microsoft.com/office/drawing/2014/main" id="{ACF60A9D-9A27-A447-A681-753735C8BA46}"/>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2799204" y="4311366"/>
            <a:ext cx="720000" cy="720000"/>
          </a:xfrm>
          <a:prstGeom prst="rect">
            <a:avLst/>
          </a:prstGeom>
        </p:spPr>
      </p:pic>
      <p:pic>
        <p:nvPicPr>
          <p:cNvPr id="258" name="Graphic 257">
            <a:extLst>
              <a:ext uri="{FF2B5EF4-FFF2-40B4-BE49-F238E27FC236}">
                <a16:creationId xmlns:a16="http://schemas.microsoft.com/office/drawing/2014/main" id="{2F4B4CF8-21F7-704C-9582-0DE788BD6932}"/>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8304129" y="3230218"/>
            <a:ext cx="720000" cy="720000"/>
          </a:xfrm>
          <a:prstGeom prst="rect">
            <a:avLst/>
          </a:prstGeom>
        </p:spPr>
      </p:pic>
      <p:pic>
        <p:nvPicPr>
          <p:cNvPr id="260" name="Graphic 259">
            <a:extLst>
              <a:ext uri="{FF2B5EF4-FFF2-40B4-BE49-F238E27FC236}">
                <a16:creationId xmlns:a16="http://schemas.microsoft.com/office/drawing/2014/main" id="{AF66BA95-875E-C541-BFA4-98589FE26A2A}"/>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481153" y="3230218"/>
            <a:ext cx="720000" cy="720000"/>
          </a:xfrm>
          <a:prstGeom prst="rect">
            <a:avLst/>
          </a:prstGeom>
        </p:spPr>
      </p:pic>
      <p:pic>
        <p:nvPicPr>
          <p:cNvPr id="262" name="Graphic 261">
            <a:extLst>
              <a:ext uri="{FF2B5EF4-FFF2-40B4-BE49-F238E27FC236}">
                <a16:creationId xmlns:a16="http://schemas.microsoft.com/office/drawing/2014/main" id="{783A8F80-503E-B148-8616-8C7220A1DB6F}"/>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4658177" y="3230218"/>
            <a:ext cx="720000" cy="720000"/>
          </a:xfrm>
          <a:prstGeom prst="rect">
            <a:avLst/>
          </a:prstGeom>
        </p:spPr>
      </p:pic>
      <p:pic>
        <p:nvPicPr>
          <p:cNvPr id="264" name="Graphic 263">
            <a:extLst>
              <a:ext uri="{FF2B5EF4-FFF2-40B4-BE49-F238E27FC236}">
                <a16:creationId xmlns:a16="http://schemas.microsoft.com/office/drawing/2014/main" id="{871E8B32-0775-AA4A-94A9-B2A1C629C3F4}"/>
              </a:ext>
            </a:extLst>
          </p:cNvPr>
          <p:cNvPicPr>
            <a:picLocks noChangeAspect="1"/>
          </p:cNvPicPr>
          <p:nvPr userDrawn="1"/>
        </p:nvPicPr>
        <p:blipFill>
          <a:blip r:embed="rId16">
            <a:extLst>
              <a:ext uri="{96DAC541-7B7A-43D3-8B79-37D633B846F1}">
                <asvg:svgBlip xmlns:asvg="http://schemas.microsoft.com/office/drawing/2016/SVG/main" xmlns="" r:embed="rId17"/>
              </a:ext>
            </a:extLst>
          </a:blip>
          <a:stretch>
            <a:fillRect/>
          </a:stretch>
        </p:blipFill>
        <p:spPr>
          <a:xfrm>
            <a:off x="2799204" y="3230218"/>
            <a:ext cx="720000" cy="720000"/>
          </a:xfrm>
          <a:prstGeom prst="rect">
            <a:avLst/>
          </a:prstGeom>
        </p:spPr>
      </p:pic>
      <p:pic>
        <p:nvPicPr>
          <p:cNvPr id="266" name="Graphic 265">
            <a:extLst>
              <a:ext uri="{FF2B5EF4-FFF2-40B4-BE49-F238E27FC236}">
                <a16:creationId xmlns:a16="http://schemas.microsoft.com/office/drawing/2014/main" id="{B7B6931D-FAC8-A944-B91D-314F02A7F7FC}"/>
              </a:ext>
            </a:extLst>
          </p:cNvPr>
          <p:cNvPicPr>
            <a:picLocks noChangeAspect="1"/>
          </p:cNvPicPr>
          <p:nvPr userDrawn="1"/>
        </p:nvPicPr>
        <p:blipFill>
          <a:blip r:embed="rId18">
            <a:extLst>
              <a:ext uri="{96DAC541-7B7A-43D3-8B79-37D633B846F1}">
                <asvg:svgBlip xmlns:asvg="http://schemas.microsoft.com/office/drawing/2016/SVG/main" xmlns="" r:embed="rId19"/>
              </a:ext>
            </a:extLst>
          </a:blip>
          <a:stretch>
            <a:fillRect/>
          </a:stretch>
        </p:blipFill>
        <p:spPr>
          <a:xfrm>
            <a:off x="2799204" y="5392514"/>
            <a:ext cx="720000" cy="720000"/>
          </a:xfrm>
          <a:prstGeom prst="rect">
            <a:avLst/>
          </a:prstGeom>
        </p:spPr>
      </p:pic>
      <p:pic>
        <p:nvPicPr>
          <p:cNvPr id="270" name="Graphic 269">
            <a:extLst>
              <a:ext uri="{FF2B5EF4-FFF2-40B4-BE49-F238E27FC236}">
                <a16:creationId xmlns:a16="http://schemas.microsoft.com/office/drawing/2014/main" id="{A5CB98A2-6538-7743-A938-15A1AE46271B}"/>
              </a:ext>
            </a:extLst>
          </p:cNvPr>
          <p:cNvPicPr>
            <a:picLocks noChangeAspect="1"/>
          </p:cNvPicPr>
          <p:nvPr userDrawn="1"/>
        </p:nvPicPr>
        <p:blipFill>
          <a:blip r:embed="rId20">
            <a:extLst>
              <a:ext uri="{96DAC541-7B7A-43D3-8B79-37D633B846F1}">
                <asvg:svgBlip xmlns:asvg="http://schemas.microsoft.com/office/drawing/2016/SVG/main" xmlns="" r:embed="rId21"/>
              </a:ext>
            </a:extLst>
          </a:blip>
          <a:stretch>
            <a:fillRect/>
          </a:stretch>
        </p:blipFill>
        <p:spPr>
          <a:xfrm>
            <a:off x="4658177" y="5392514"/>
            <a:ext cx="720000" cy="720000"/>
          </a:xfrm>
          <a:prstGeom prst="rect">
            <a:avLst/>
          </a:prstGeom>
        </p:spPr>
      </p:pic>
      <p:pic>
        <p:nvPicPr>
          <p:cNvPr id="272" name="Graphic 271">
            <a:extLst>
              <a:ext uri="{FF2B5EF4-FFF2-40B4-BE49-F238E27FC236}">
                <a16:creationId xmlns:a16="http://schemas.microsoft.com/office/drawing/2014/main" id="{A8529D77-8C54-BC46-849B-25B4EC1AB353}"/>
              </a:ext>
            </a:extLst>
          </p:cNvPr>
          <p:cNvPicPr>
            <a:picLocks noChangeAspect="1"/>
          </p:cNvPicPr>
          <p:nvPr userDrawn="1"/>
        </p:nvPicPr>
        <p:blipFill>
          <a:blip r:embed="rId22">
            <a:extLst>
              <a:ext uri="{96DAC541-7B7A-43D3-8B79-37D633B846F1}">
                <asvg:svgBlip xmlns:asvg="http://schemas.microsoft.com/office/drawing/2016/SVG/main" xmlns="" r:embed="rId23"/>
              </a:ext>
            </a:extLst>
          </a:blip>
          <a:stretch>
            <a:fillRect/>
          </a:stretch>
        </p:blipFill>
        <p:spPr>
          <a:xfrm>
            <a:off x="6481153" y="5356514"/>
            <a:ext cx="720000" cy="720000"/>
          </a:xfrm>
          <a:prstGeom prst="rect">
            <a:avLst/>
          </a:prstGeom>
        </p:spPr>
      </p:pic>
      <p:pic>
        <p:nvPicPr>
          <p:cNvPr id="274" name="Graphic 273">
            <a:extLst>
              <a:ext uri="{FF2B5EF4-FFF2-40B4-BE49-F238E27FC236}">
                <a16:creationId xmlns:a16="http://schemas.microsoft.com/office/drawing/2014/main" id="{40EF11EA-A3F4-0646-87B7-F220550C9FAA}"/>
              </a:ext>
            </a:extLst>
          </p:cNvPr>
          <p:cNvPicPr>
            <a:picLocks noChangeAspect="1"/>
          </p:cNvPicPr>
          <p:nvPr userDrawn="1"/>
        </p:nvPicPr>
        <p:blipFill>
          <a:blip r:embed="rId24">
            <a:extLst>
              <a:ext uri="{96DAC541-7B7A-43D3-8B79-37D633B846F1}">
                <asvg:svgBlip xmlns:asvg="http://schemas.microsoft.com/office/drawing/2016/SVG/main" xmlns="" r:embed="rId25"/>
              </a:ext>
            </a:extLst>
          </a:blip>
          <a:stretch>
            <a:fillRect/>
          </a:stretch>
        </p:blipFill>
        <p:spPr>
          <a:xfrm>
            <a:off x="8304129" y="5392514"/>
            <a:ext cx="720000" cy="720000"/>
          </a:xfrm>
          <a:prstGeom prst="rect">
            <a:avLst/>
          </a:prstGeom>
        </p:spPr>
      </p:pic>
      <p:pic>
        <p:nvPicPr>
          <p:cNvPr id="276" name="Graphic 275">
            <a:extLst>
              <a:ext uri="{FF2B5EF4-FFF2-40B4-BE49-F238E27FC236}">
                <a16:creationId xmlns:a16="http://schemas.microsoft.com/office/drawing/2014/main" id="{CD4119E3-C2C1-EB4B-A25C-8AF07D0B3327}"/>
              </a:ext>
            </a:extLst>
          </p:cNvPr>
          <p:cNvPicPr>
            <a:picLocks noChangeAspect="1"/>
          </p:cNvPicPr>
          <p:nvPr userDrawn="1"/>
        </p:nvPicPr>
        <p:blipFill>
          <a:blip r:embed="rId26">
            <a:extLst>
              <a:ext uri="{96DAC541-7B7A-43D3-8B79-37D633B846F1}">
                <asvg:svgBlip xmlns:asvg="http://schemas.microsoft.com/office/drawing/2016/SVG/main" xmlns="" r:embed="rId27"/>
              </a:ext>
            </a:extLst>
          </a:blip>
          <a:stretch>
            <a:fillRect/>
          </a:stretch>
        </p:blipFill>
        <p:spPr>
          <a:xfrm>
            <a:off x="8971121" y="1267852"/>
            <a:ext cx="1555200" cy="1080000"/>
          </a:xfrm>
          <a:prstGeom prst="rect">
            <a:avLst/>
          </a:prstGeom>
        </p:spPr>
      </p:pic>
      <p:pic>
        <p:nvPicPr>
          <p:cNvPr id="278" name="Graphic 277">
            <a:extLst>
              <a:ext uri="{FF2B5EF4-FFF2-40B4-BE49-F238E27FC236}">
                <a16:creationId xmlns:a16="http://schemas.microsoft.com/office/drawing/2014/main" id="{9BE3D580-2065-9746-9B71-926D77A3E085}"/>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7222440" y="1267852"/>
            <a:ext cx="1080000" cy="1080000"/>
          </a:xfrm>
          <a:prstGeom prst="rect">
            <a:avLst/>
          </a:prstGeom>
        </p:spPr>
      </p:pic>
      <p:pic>
        <p:nvPicPr>
          <p:cNvPr id="280" name="Graphic 279">
            <a:extLst>
              <a:ext uri="{FF2B5EF4-FFF2-40B4-BE49-F238E27FC236}">
                <a16:creationId xmlns:a16="http://schemas.microsoft.com/office/drawing/2014/main" id="{6F1D18DF-744F-A841-A3CE-DF8C7FDF0803}"/>
              </a:ext>
            </a:extLst>
          </p:cNvPr>
          <p:cNvPicPr>
            <a:picLocks noChangeAspect="1"/>
          </p:cNvPicPr>
          <p:nvPr userDrawn="1"/>
        </p:nvPicPr>
        <p:blipFill>
          <a:blip r:embed="rId30">
            <a:extLst>
              <a:ext uri="{96DAC541-7B7A-43D3-8B79-37D633B846F1}">
                <asvg:svgBlip xmlns:asvg="http://schemas.microsoft.com/office/drawing/2016/SVG/main" xmlns="" r:embed="rId31"/>
              </a:ext>
            </a:extLst>
          </a:blip>
          <a:stretch>
            <a:fillRect/>
          </a:stretch>
        </p:blipFill>
        <p:spPr>
          <a:xfrm>
            <a:off x="5257759" y="1267852"/>
            <a:ext cx="1296000" cy="1080000"/>
          </a:xfrm>
          <a:prstGeom prst="rect">
            <a:avLst/>
          </a:prstGeom>
        </p:spPr>
      </p:pic>
      <p:pic>
        <p:nvPicPr>
          <p:cNvPr id="282" name="Graphic 281">
            <a:extLst>
              <a:ext uri="{FF2B5EF4-FFF2-40B4-BE49-F238E27FC236}">
                <a16:creationId xmlns:a16="http://schemas.microsoft.com/office/drawing/2014/main" id="{5710505C-A079-C640-8BEB-01AC57FE309C}"/>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3509078" y="1267852"/>
            <a:ext cx="1080000" cy="1080000"/>
          </a:xfrm>
          <a:prstGeom prst="rect">
            <a:avLst/>
          </a:prstGeom>
        </p:spPr>
      </p:pic>
      <p:pic>
        <p:nvPicPr>
          <p:cNvPr id="284" name="Graphic 283">
            <a:extLst>
              <a:ext uri="{FF2B5EF4-FFF2-40B4-BE49-F238E27FC236}">
                <a16:creationId xmlns:a16="http://schemas.microsoft.com/office/drawing/2014/main" id="{0C9A79A9-CE9B-0946-B9E7-354CD0872CB0}"/>
              </a:ext>
            </a:extLst>
          </p:cNvPr>
          <p:cNvPicPr>
            <a:picLocks noChangeAspect="1"/>
          </p:cNvPicPr>
          <p:nvPr userDrawn="1"/>
        </p:nvPicPr>
        <p:blipFill>
          <a:blip r:embed="rId34">
            <a:extLst>
              <a:ext uri="{96DAC541-7B7A-43D3-8B79-37D633B846F1}">
                <asvg:svgBlip xmlns:asvg="http://schemas.microsoft.com/office/drawing/2016/SVG/main" xmlns="" r:embed="rId35"/>
              </a:ext>
            </a:extLst>
          </a:blip>
          <a:stretch>
            <a:fillRect/>
          </a:stretch>
        </p:blipFill>
        <p:spPr>
          <a:xfrm>
            <a:off x="1760397" y="1267852"/>
            <a:ext cx="1080000" cy="1080000"/>
          </a:xfrm>
          <a:prstGeom prst="rect">
            <a:avLst/>
          </a:prstGeom>
        </p:spPr>
      </p:pic>
    </p:spTree>
    <p:extLst>
      <p:ext uri="{BB962C8B-B14F-4D97-AF65-F5344CB8AC3E}">
        <p14:creationId xmlns:p14="http://schemas.microsoft.com/office/powerpoint/2010/main" val="226999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Hors-Piste Grey">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71CB74A4-2C42-A648-AD03-05EBBB84E88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94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Hors-Piste Dark Blue ">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DA3FDB-9CF0-9049-9642-294687D95DC9}"/>
              </a:ext>
            </a:extLst>
          </p:cNvPr>
          <p:cNvSpPr txBox="1"/>
          <p:nvPr userDrawn="1"/>
        </p:nvSpPr>
        <p:spPr>
          <a:xfrm>
            <a:off x="1828800" y="6508376"/>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827E675E-53CF-3A44-9759-13DD1BEF3E3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31295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37800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_Text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AF0B2-0154-4249-9B24-EC39A7749F5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rgbClr val="2F5CEE"/>
                </a:solidFill>
              </a:defRPr>
            </a:lvl1pPr>
          </a:lstStyle>
          <a:p>
            <a:r>
              <a:rPr lang="en-US" dirty="0" err="1"/>
              <a:t>Titre</a:t>
            </a:r>
            <a:endParaRPr lang="en-US" dirty="0"/>
          </a:p>
        </p:txBody>
      </p:sp>
    </p:spTree>
    <p:extLst>
      <p:ext uri="{BB962C8B-B14F-4D97-AF65-F5344CB8AC3E}">
        <p14:creationId xmlns:p14="http://schemas.microsoft.com/office/powerpoint/2010/main" val="211155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_Texture Blu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0C9A2-DBB8-A240-AAC3-53022231D0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2743730"/>
            <a:ext cx="9144000" cy="1370539"/>
          </a:xfrm>
        </p:spPr>
        <p:txBody>
          <a:bodyPr/>
          <a:lstStyle>
            <a:lvl1pPr algn="ctr">
              <a:defRPr>
                <a:solidFill>
                  <a:schemeClr val="bg1"/>
                </a:solidFill>
              </a:defRPr>
            </a:lvl1pPr>
          </a:lstStyle>
          <a:p>
            <a:r>
              <a:rPr lang="en-US" dirty="0" err="1"/>
              <a:t>Titre</a:t>
            </a:r>
            <a:endParaRPr lang="en-US" dirty="0"/>
          </a:p>
        </p:txBody>
      </p:sp>
    </p:spTree>
    <p:extLst>
      <p:ext uri="{BB962C8B-B14F-4D97-AF65-F5344CB8AC3E}">
        <p14:creationId xmlns:p14="http://schemas.microsoft.com/office/powerpoint/2010/main" val="2046579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title Slide with logo">
    <p:spTree>
      <p:nvGrpSpPr>
        <p:cNvPr id="1" name=""/>
        <p:cNvGrpSpPr/>
        <p:nvPr/>
      </p:nvGrpSpPr>
      <p:grpSpPr>
        <a:xfrm>
          <a:off x="0" y="0"/>
          <a:ext cx="0" cy="0"/>
          <a:chOff x="0" y="0"/>
          <a:chExt cx="0" cy="0"/>
        </a:xfrm>
      </p:grpSpPr>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1673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Subtitle Slide_Texture +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782C3E-D7DE-3E41-B8E1-63CA6DF620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tle 6">
            <a:extLst>
              <a:ext uri="{FF2B5EF4-FFF2-40B4-BE49-F238E27FC236}">
                <a16:creationId xmlns:a16="http://schemas.microsoft.com/office/drawing/2014/main" id="{9696444F-6DB0-5545-8E78-92D762B49B3A}"/>
              </a:ext>
            </a:extLst>
          </p:cNvPr>
          <p:cNvSpPr>
            <a:spLocks noGrp="1"/>
          </p:cNvSpPr>
          <p:nvPr>
            <p:ph type="ctrTitle"/>
          </p:nvPr>
        </p:nvSpPr>
        <p:spPr>
          <a:xfrm>
            <a:off x="1524000" y="3047999"/>
            <a:ext cx="9144000" cy="1370539"/>
          </a:xfrm>
        </p:spPr>
        <p:txBody>
          <a:bodyPr/>
          <a:lstStyle>
            <a:lvl1pPr algn="ctr">
              <a:defRPr>
                <a:solidFill>
                  <a:srgbClr val="2F5CEE"/>
                </a:solidFill>
              </a:defRPr>
            </a:lvl1pPr>
          </a:lstStyle>
          <a:p>
            <a:r>
              <a:rPr lang="en-US" dirty="0" err="1"/>
              <a:t>Titre</a:t>
            </a:r>
            <a:endParaRPr lang="en-US" dirty="0"/>
          </a:p>
        </p:txBody>
      </p:sp>
      <p:sp>
        <p:nvSpPr>
          <p:cNvPr id="13" name="Subtitle 10">
            <a:extLst>
              <a:ext uri="{FF2B5EF4-FFF2-40B4-BE49-F238E27FC236}">
                <a16:creationId xmlns:a16="http://schemas.microsoft.com/office/drawing/2014/main" id="{934C526F-40A6-4E46-A1FD-8E436BB6826C}"/>
              </a:ext>
            </a:extLst>
          </p:cNvPr>
          <p:cNvSpPr>
            <a:spLocks noGrp="1"/>
          </p:cNvSpPr>
          <p:nvPr>
            <p:ph type="subTitle" idx="1" hasCustomPrompt="1"/>
          </p:nvPr>
        </p:nvSpPr>
        <p:spPr>
          <a:xfrm>
            <a:off x="1524000" y="4480538"/>
            <a:ext cx="9144000" cy="1655762"/>
          </a:xfrm>
        </p:spPr>
        <p:txBody>
          <a:bodyPr/>
          <a:lstStyle>
            <a:lvl1pPr marL="0" indent="0" algn="ctr">
              <a:buNone/>
              <a:defRPr>
                <a:solidFill>
                  <a:srgbClr val="2F5CEE"/>
                </a:solidFill>
              </a:defRPr>
            </a:lvl1pPr>
          </a:lstStyle>
          <a:p>
            <a:r>
              <a:rPr lang="en-US" dirty="0"/>
              <a:t>Sous-</a:t>
            </a:r>
            <a:r>
              <a:rPr lang="en-US" dirty="0" err="1"/>
              <a:t>titre</a:t>
            </a:r>
            <a:endParaRPr lang="en-US" dirty="0"/>
          </a:p>
        </p:txBody>
      </p:sp>
      <p:pic>
        <p:nvPicPr>
          <p:cNvPr id="14" name="Graphic 13">
            <a:extLst>
              <a:ext uri="{FF2B5EF4-FFF2-40B4-BE49-F238E27FC236}">
                <a16:creationId xmlns:a16="http://schemas.microsoft.com/office/drawing/2014/main" id="{EB70A0C8-9413-CD4F-AE8B-7E4846CAC6E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632348" y="1410055"/>
            <a:ext cx="4927304" cy="2153414"/>
          </a:xfrm>
          <a:prstGeom prst="rect">
            <a:avLst/>
          </a:prstGeom>
        </p:spPr>
      </p:pic>
    </p:spTree>
    <p:extLst>
      <p:ext uri="{BB962C8B-B14F-4D97-AF65-F5344CB8AC3E}">
        <p14:creationId xmlns:p14="http://schemas.microsoft.com/office/powerpoint/2010/main" val="221214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E8090C-C2C7-B64D-8F52-FE06616AA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8">
            <a:extLst>
              <a:ext uri="{FF2B5EF4-FFF2-40B4-BE49-F238E27FC236}">
                <a16:creationId xmlns:a16="http://schemas.microsoft.com/office/drawing/2014/main" id="{D7AAD5F5-9DAB-3C45-9D0E-89252CB85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3570321"/>
      </p:ext>
    </p:extLst>
  </p:cSld>
  <p:clrMap bg1="lt1" tx1="dk1" bg2="lt2" tx2="dk2" accent1="accent1" accent2="accent2" accent3="accent3" accent4="accent4" accent5="accent5" accent6="accent6" hlink="hlink" folHlink="folHlink"/>
  <p:sldLayoutIdLst>
    <p:sldLayoutId id="2147483655" r:id="rId1"/>
    <p:sldLayoutId id="2147483666" r:id="rId2"/>
    <p:sldLayoutId id="2147483667" r:id="rId3"/>
    <p:sldLayoutId id="2147483670" r:id="rId4"/>
    <p:sldLayoutId id="2147483661" r:id="rId5"/>
    <p:sldLayoutId id="2147483662" r:id="rId6"/>
    <p:sldLayoutId id="2147483668" r:id="rId7"/>
    <p:sldLayoutId id="2147483649" r:id="rId8"/>
    <p:sldLayoutId id="2147483658" r:id="rId9"/>
    <p:sldLayoutId id="2147483669" r:id="rId10"/>
    <p:sldLayoutId id="2147483650" r:id="rId11"/>
    <p:sldLayoutId id="2147483660" r:id="rId12"/>
    <p:sldLayoutId id="2147483652" r:id="rId13"/>
    <p:sldLayoutId id="2147483663" r:id="rId14"/>
    <p:sldLayoutId id="2147483654" r:id="rId15"/>
    <p:sldLayoutId id="2147483657" r:id="rId16"/>
    <p:sldLayoutId id="2147483664" r:id="rId17"/>
    <p:sldLayoutId id="2147483659" r:id="rId18"/>
    <p:sldLayoutId id="2147483665" r:id="rId19"/>
    <p:sldLayoutId id="2147483671" r:id="rId20"/>
  </p:sldLayoutIdLst>
  <p:hf hdr="0" dt="0"/>
  <p:txStyles>
    <p:title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F5CE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5CE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F5CE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F5CE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hyperlink" Target="http://www.flaticon.com/" TargetMode="Externa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image" Target="../media/image33.png"/><Relationship Id="rId5" Type="http://schemas.openxmlformats.org/officeDocument/2006/relationships/tags" Target="../tags/tag75.xml"/><Relationship Id="rId10" Type="http://schemas.openxmlformats.org/officeDocument/2006/relationships/image" Target="../media/image28.png"/><Relationship Id="rId4" Type="http://schemas.openxmlformats.org/officeDocument/2006/relationships/tags" Target="../tags/tag74.xml"/><Relationship Id="rId9"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image" Target="../media/image28.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33.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Layout" Target="../slideLayouts/slideLayout11.xml"/><Relationship Id="rId5" Type="http://schemas.openxmlformats.org/officeDocument/2006/relationships/tags" Target="../tags/tag83.xml"/><Relationship Id="rId15" Type="http://schemas.openxmlformats.org/officeDocument/2006/relationships/image" Target="../media/image34.png"/><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hyperlink" Target="http://www.flaticon.com/"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28.png"/><Relationship Id="rId4" Type="http://schemas.openxmlformats.org/officeDocument/2006/relationships/tags" Target="../tags/tag92.xml"/><Relationship Id="rId9"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slideLayout" Target="../slideLayouts/slideLayout11.xml"/><Relationship Id="rId4" Type="http://schemas.openxmlformats.org/officeDocument/2006/relationships/tags" Target="../tags/tag100.xml"/></Relationships>
</file>

<file path=ppt/slides/_rels/slide1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slideLayout" Target="../slideLayouts/slideLayout11.xml"/><Relationship Id="rId4" Type="http://schemas.openxmlformats.org/officeDocument/2006/relationships/tags" Target="../tags/tag104.xml"/></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07.xml"/><Relationship Id="rId7" Type="http://schemas.openxmlformats.org/officeDocument/2006/relationships/slideLayout" Target="../slideLayouts/slideLayout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13.xml"/><Relationship Id="rId7" Type="http://schemas.openxmlformats.org/officeDocument/2006/relationships/slideLayout" Target="../slideLayouts/slideLayout11.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s/_rels/slide17.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image" Target="../media/image28.pn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slideLayout" Target="../slideLayouts/slideLayout11.xml"/><Relationship Id="rId2" Type="http://schemas.openxmlformats.org/officeDocument/2006/relationships/tags" Target="../tags/tag118.xml"/><Relationship Id="rId16" Type="http://schemas.openxmlformats.org/officeDocument/2006/relationships/tags" Target="../tags/tag132.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s>
</file>

<file path=ppt/slides/_rels/slide18.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image" Target="../media/image28.png"/><Relationship Id="rId5" Type="http://schemas.openxmlformats.org/officeDocument/2006/relationships/tags" Target="../tags/tag137.xml"/><Relationship Id="rId10" Type="http://schemas.openxmlformats.org/officeDocument/2006/relationships/image" Target="../media/image35.png"/><Relationship Id="rId4" Type="http://schemas.openxmlformats.org/officeDocument/2006/relationships/tags" Target="../tags/tag136.xml"/><Relationship Id="rId9"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43.xml"/><Relationship Id="rId7" Type="http://schemas.openxmlformats.org/officeDocument/2006/relationships/slideLayout" Target="../slideLayouts/slideLayout11.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149.xml"/><Relationship Id="rId7" Type="http://schemas.openxmlformats.org/officeDocument/2006/relationships/slideLayout" Target="../slideLayouts/slideLayout1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s>
</file>

<file path=ppt/slides/_rels/slide21.xml.rels><?xml version="1.0" encoding="UTF-8" standalone="yes"?>
<Relationships xmlns="http://schemas.openxmlformats.org/package/2006/relationships"><Relationship Id="rId3" Type="http://schemas.openxmlformats.org/officeDocument/2006/relationships/tags" Target="../tags/tag155.xml"/><Relationship Id="rId7" Type="http://schemas.openxmlformats.org/officeDocument/2006/relationships/image" Target="../media/image37.jpe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hyperlink" Target="https://youtu.be/ffaQWIg93l4" TargetMode="External"/><Relationship Id="rId5" Type="http://schemas.openxmlformats.org/officeDocument/2006/relationships/slideLayout" Target="../slideLayouts/slideLayout11.xml"/><Relationship Id="rId4" Type="http://schemas.openxmlformats.org/officeDocument/2006/relationships/video" Target="https://www.youtube.com/embed/ffaQWIg93l4?feature=oembed" TargetMode="External"/></Relationships>
</file>

<file path=ppt/slides/_rels/slide22.xml.rels><?xml version="1.0" encoding="UTF-8" standalone="yes"?>
<Relationships xmlns="http://schemas.openxmlformats.org/package/2006/relationships"><Relationship Id="rId8" Type="http://schemas.openxmlformats.org/officeDocument/2006/relationships/tags" Target="../tags/tag163.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10" Type="http://schemas.openxmlformats.org/officeDocument/2006/relationships/slideLayout" Target="../slideLayouts/slideLayout13.xml"/><Relationship Id="rId4" Type="http://schemas.openxmlformats.org/officeDocument/2006/relationships/tags" Target="../tags/tag159.xml"/><Relationship Id="rId9" Type="http://schemas.openxmlformats.org/officeDocument/2006/relationships/tags" Target="../tags/tag164.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tags" Target="../tags/tag7.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9.png"/><Relationship Id="rId4" Type="http://schemas.openxmlformats.org/officeDocument/2006/relationships/tags" Target="../tags/tag12.xml"/><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hyperlink" Target="http://www.alloprof.qc.ca/BV/pages/f1603.aspx" TargetMode="Externa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tags" Target="../tags/tag44.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slideLayout" Target="../slideLayouts/slideLayout11.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tags" Target="../tags/tag46.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8" Type="http://schemas.openxmlformats.org/officeDocument/2006/relationships/tags" Target="../tags/tag23.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49.xml"/><Relationship Id="rId7" Type="http://schemas.openxmlformats.org/officeDocument/2006/relationships/slideLayout" Target="../slideLayouts/slideLayout1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s/_rels/slide7.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image" Target="../media/image30.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28.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slideLayout" Target="../slideLayouts/slideLayout11.xml"/><Relationship Id="rId5" Type="http://schemas.openxmlformats.org/officeDocument/2006/relationships/tags" Target="../tags/tag57.xml"/><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s>
</file>

<file path=ppt/slides/_rels/slide8.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3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hyperlink" Target="https://youtu.be/BNdVuXbBSoU" TargetMode="External"/><Relationship Id="rId5" Type="http://schemas.openxmlformats.org/officeDocument/2006/relationships/slideLayout" Target="../slideLayouts/slideLayout11.xml"/><Relationship Id="rId4" Type="http://schemas.openxmlformats.org/officeDocument/2006/relationships/video" Target="https://www.youtube.com/embed/BNdVuXbBSoU?feature=oembed"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68.xml"/><Relationship Id="rId7" Type="http://schemas.openxmlformats.org/officeDocument/2006/relationships/image" Target="../media/image28.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11.xml"/><Relationship Id="rId5" Type="http://schemas.openxmlformats.org/officeDocument/2006/relationships/tags" Target="../tags/tag70.xml"/><Relationship Id="rId4" Type="http://schemas.openxmlformats.org/officeDocument/2006/relationships/tags" Target="../tags/tag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p>
        </p:txBody>
      </p:sp>
      <p:sp>
        <p:nvSpPr>
          <p:cNvPr id="4" name="Rectangle 3"/>
          <p:cNvSpPr/>
          <p:nvPr>
            <p:custDataLst>
              <p:tags r:id="rId2"/>
            </p:custDataLst>
          </p:nvPr>
        </p:nvSpPr>
        <p:spPr>
          <a:xfrm>
            <a:off x="5974813" y="3244334"/>
            <a:ext cx="242374" cy="369332"/>
          </a:xfrm>
          <a:prstGeom prst="rect">
            <a:avLst/>
          </a:prstGeom>
        </p:spPr>
        <p:txBody>
          <a:bodyPr wrap="none">
            <a:spAutoFit/>
          </a:bodyPr>
          <a:lstStyle/>
          <a:p>
            <a:r>
              <a:rPr lang="en-CA">
                <a:solidFill>
                  <a:srgbClr val="000000"/>
                </a:solidFill>
                <a:latin typeface="Times New Roman" panose="02020603050405020304" pitchFamily="18" charset="0"/>
              </a:rPr>
              <a:t> </a:t>
            </a:r>
          </a:p>
        </p:txBody>
      </p:sp>
      <p:pic>
        <p:nvPicPr>
          <p:cNvPr id="5" name="Image 4">
            <a:extLst>
              <a:ext uri="{FF2B5EF4-FFF2-40B4-BE49-F238E27FC236}">
                <a16:creationId xmlns:a16="http://schemas.microsoft.com/office/drawing/2014/main" id="{517F300D-5EE2-4940-864F-506E2E93E5D2}"/>
              </a:ext>
            </a:extLst>
          </p:cNvPr>
          <p:cNvPicPr>
            <a:picLocks noChangeAspect="1"/>
          </p:cNvPicPr>
          <p:nvPr/>
        </p:nvPicPr>
        <p:blipFill>
          <a:blip r:embed="rId4"/>
          <a:stretch>
            <a:fillRect/>
          </a:stretch>
        </p:blipFill>
        <p:spPr>
          <a:xfrm>
            <a:off x="10410516" y="2544830"/>
            <a:ext cx="1302209" cy="4207325"/>
          </a:xfrm>
          <a:prstGeom prst="rect">
            <a:avLst/>
          </a:prstGeom>
        </p:spPr>
      </p:pic>
      <p:pic>
        <p:nvPicPr>
          <p:cNvPr id="7" name="Image 6">
            <a:extLst>
              <a:ext uri="{FF2B5EF4-FFF2-40B4-BE49-F238E27FC236}">
                <a16:creationId xmlns:a16="http://schemas.microsoft.com/office/drawing/2014/main" id="{29119132-E82F-42D7-9340-7BCD0BD0C721}"/>
              </a:ext>
            </a:extLst>
          </p:cNvPr>
          <p:cNvPicPr>
            <a:picLocks noChangeAspect="1"/>
          </p:cNvPicPr>
          <p:nvPr/>
        </p:nvPicPr>
        <p:blipFill>
          <a:blip r:embed="rId5"/>
          <a:stretch>
            <a:fillRect/>
          </a:stretch>
        </p:blipFill>
        <p:spPr>
          <a:xfrm>
            <a:off x="620509" y="2498756"/>
            <a:ext cx="1530157" cy="4253399"/>
          </a:xfrm>
          <a:prstGeom prst="rect">
            <a:avLst/>
          </a:prstGeom>
        </p:spPr>
      </p:pic>
    </p:spTree>
    <p:extLst>
      <p:ext uri="{BB962C8B-B14F-4D97-AF65-F5344CB8AC3E}">
        <p14:creationId xmlns:p14="http://schemas.microsoft.com/office/powerpoint/2010/main" val="149835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10</a:t>
            </a:fld>
            <a:endParaRPr lang="en-US"/>
          </a:p>
        </p:txBody>
      </p:sp>
      <p:sp>
        <p:nvSpPr>
          <p:cNvPr id="18" name="Forme libre 17"/>
          <p:cNvSpPr/>
          <p:nvPr>
            <p:custDataLst>
              <p:tags r:id="rId2"/>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Rectangle 19"/>
          <p:cNvSpPr/>
          <p:nvPr>
            <p:custDataLst>
              <p:tags r:id="rId3"/>
            </p:custDataLst>
          </p:nvPr>
        </p:nvSpPr>
        <p:spPr>
          <a:xfrm>
            <a:off x="1176867" y="1512746"/>
            <a:ext cx="7921413" cy="255912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  </a:t>
            </a:r>
            <a:r>
              <a:rPr lang="en-CA" sz="2400" i="1">
                <a:solidFill>
                  <a:schemeClr val="tx1"/>
                </a:solidFill>
                <a:latin typeface="Raleway" panose="020B0003030101060003" pitchFamily="34" charset="0"/>
              </a:rPr>
              <a:t>Imagine that the balloon represents self-confidence.</a:t>
            </a:r>
          </a:p>
          <a:p>
            <a:pPr algn="ctr"/>
            <a:endParaRPr lang="fr-CA" sz="1000" i="1" dirty="0">
              <a:solidFill>
                <a:schemeClr val="tx1"/>
              </a:solidFill>
              <a:latin typeface="Raleway" panose="020B0003030101060003" pitchFamily="34" charset="0"/>
            </a:endParaRPr>
          </a:p>
          <a:p>
            <a:pPr algn="ctr"/>
            <a:r>
              <a:rPr lang="en-CA" sz="2400" i="1">
                <a:solidFill>
                  <a:schemeClr val="tx1"/>
                </a:solidFill>
                <a:latin typeface="Raleway" panose="020B0003030101060003" pitchFamily="34" charset="0"/>
              </a:rPr>
              <a:t>If it’s inflated, what </a:t>
            </a:r>
          </a:p>
          <a:p>
            <a:pPr algn="ctr"/>
            <a:r>
              <a:rPr lang="en-CA" sz="2400" i="1">
                <a:solidFill>
                  <a:schemeClr val="tx1"/>
                </a:solidFill>
                <a:latin typeface="Raleway" panose="020B0003030101060003" pitchFamily="34" charset="0"/>
              </a:rPr>
              <a:t>does that mean? </a:t>
            </a:r>
          </a:p>
          <a:p>
            <a:pPr algn="ctr"/>
            <a:endParaRPr lang="fr-CA" sz="1050" i="1" dirty="0">
              <a:solidFill>
                <a:schemeClr val="tx1"/>
              </a:solidFill>
              <a:latin typeface="Raleway" panose="020B0003030101060003" pitchFamily="34" charset="0"/>
            </a:endParaRPr>
          </a:p>
          <a:p>
            <a:pPr algn="ctr"/>
            <a:r>
              <a:rPr lang="en-CA" sz="2400" i="1">
                <a:solidFill>
                  <a:schemeClr val="tx1"/>
                </a:solidFill>
                <a:latin typeface="Raleway" panose="020B0003030101060003" pitchFamily="34" charset="0"/>
              </a:rPr>
              <a:t>If I deflate it, what does that mean?</a:t>
            </a:r>
          </a:p>
        </p:txBody>
      </p:sp>
      <p:sp>
        <p:nvSpPr>
          <p:cNvPr id="21" name="Titre 5"/>
          <p:cNvSpPr>
            <a:spLocks noGrp="1"/>
          </p:cNvSpPr>
          <p:nvPr>
            <p:ph type="title"/>
            <p:custDataLst>
              <p:tags r:id="rId4"/>
            </p:custDataLst>
          </p:nvPr>
        </p:nvSpPr>
        <p:spPr>
          <a:xfrm>
            <a:off x="838200" y="70843"/>
            <a:ext cx="10515600" cy="1325563"/>
          </a:xfrm>
        </p:spPr>
        <p:txBody>
          <a:bodyPr/>
          <a:lstStyle/>
          <a:p>
            <a:r>
              <a:rPr lang="en-CA" b="1">
                <a:latin typeface="Raleway" panose="020B0503030101060003" pitchFamily="34" charset="77"/>
              </a:rPr>
              <a:t>Same but different!</a:t>
            </a:r>
          </a:p>
        </p:txBody>
      </p:sp>
      <p:grpSp>
        <p:nvGrpSpPr>
          <p:cNvPr id="12" name="Groupe 11"/>
          <p:cNvGrpSpPr/>
          <p:nvPr>
            <p:custDataLst>
              <p:tags r:id="rId5"/>
            </p:custDataLst>
          </p:nvPr>
        </p:nvGrpSpPr>
        <p:grpSpPr>
          <a:xfrm>
            <a:off x="829992" y="1165541"/>
            <a:ext cx="657359" cy="606647"/>
            <a:chOff x="538191" y="2590420"/>
            <a:chExt cx="1105989" cy="1061216"/>
          </a:xfrm>
        </p:grpSpPr>
        <p:sp>
          <p:nvSpPr>
            <p:cNvPr id="13" name="Ellipse 12"/>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
        <p:nvSpPr>
          <p:cNvPr id="22" name="Rectangle à coins arrondis 21"/>
          <p:cNvSpPr/>
          <p:nvPr>
            <p:custDataLst>
              <p:tags r:id="rId6"/>
            </p:custDataLst>
          </p:nvPr>
        </p:nvSpPr>
        <p:spPr>
          <a:xfrm>
            <a:off x="3758219" y="4316255"/>
            <a:ext cx="7921413" cy="1585642"/>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400" dirty="0">
              <a:latin typeface="Releway"/>
            </a:endParaRPr>
          </a:p>
          <a:p>
            <a:pPr algn="ctr"/>
            <a:r>
              <a:rPr lang="en-CA" sz="2800" b="1">
                <a:latin typeface="Raleway" panose="020B0503030101060003" pitchFamily="34" charset="77"/>
              </a:rPr>
              <a:t>Self-confidence varies depending on the situation and the people you’re with. </a:t>
            </a:r>
          </a:p>
          <a:p>
            <a:pPr algn="ctr"/>
            <a:endParaRPr lang="fr-CA" sz="2000" dirty="0">
              <a:latin typeface="Releway"/>
            </a:endParaRPr>
          </a:p>
        </p:txBody>
      </p:sp>
      <p:pic>
        <p:nvPicPr>
          <p:cNvPr id="11" name="Image 10">
            <a:extLst>
              <a:ext uri="{FF2B5EF4-FFF2-40B4-BE49-F238E27FC236}">
                <a16:creationId xmlns:a16="http://schemas.microsoft.com/office/drawing/2014/main" id="{48D7F4AE-9DB1-8E4D-AF5A-C922A29E85B8}"/>
              </a:ext>
            </a:extLst>
          </p:cNvPr>
          <p:cNvPicPr>
            <a:picLocks noChangeAspect="1"/>
          </p:cNvPicPr>
          <p:nvPr>
            <p:custDataLst>
              <p:tags r:id="rId7"/>
            </p:custDataLst>
          </p:nvPr>
        </p:nvPicPr>
        <p:blipFill>
          <a:blip r:embed="rId11">
            <a:duotone>
              <a:schemeClr val="bg2">
                <a:shade val="45000"/>
                <a:satMod val="135000"/>
              </a:schemeClr>
              <a:prstClr val="white"/>
            </a:duotone>
          </a:blip>
          <a:stretch>
            <a:fillRect/>
          </a:stretch>
        </p:blipFill>
        <p:spPr>
          <a:xfrm>
            <a:off x="8898744" y="173140"/>
            <a:ext cx="2900985" cy="2900985"/>
          </a:xfrm>
          <a:prstGeom prst="rect">
            <a:avLst/>
          </a:prstGeom>
        </p:spPr>
      </p:pic>
      <p:sp>
        <p:nvSpPr>
          <p:cNvPr id="15" name="ZoneTexte 14">
            <a:extLst>
              <a:ext uri="{FF2B5EF4-FFF2-40B4-BE49-F238E27FC236}">
                <a16:creationId xmlns:a16="http://schemas.microsoft.com/office/drawing/2014/main" id="{02D684FF-3FB5-524C-BEB7-48778EF17963}"/>
              </a:ext>
            </a:extLst>
          </p:cNvPr>
          <p:cNvSpPr txBox="1"/>
          <p:nvPr>
            <p:custDataLst>
              <p:tags r:id="rId8"/>
            </p:custDataLst>
          </p:nvPr>
        </p:nvSpPr>
        <p:spPr>
          <a:xfrm>
            <a:off x="9998771" y="5931765"/>
            <a:ext cx="2193229" cy="215444"/>
          </a:xfrm>
          <a:prstGeom prst="rect">
            <a:avLst/>
          </a:prstGeom>
          <a:noFill/>
        </p:spPr>
        <p:txBody>
          <a:bodyPr wrap="none" rtlCol="0">
            <a:spAutoFit/>
          </a:bodyPr>
          <a:lstStyle/>
          <a:p>
            <a:r>
              <a:rPr lang="en-CA" sz="800">
                <a:latin typeface="Raleway" panose="020B0503030101060003" pitchFamily="34" charset="77"/>
              </a:rPr>
              <a:t>Icon made by Freepik on </a:t>
            </a:r>
            <a:r>
              <a:rPr lang="en-CA" sz="800">
                <a:latin typeface="Raleway" panose="020B0503030101060003" pitchFamily="34" charset="77"/>
                <a:hlinkClick r:id="rId12"/>
              </a:rPr>
              <a:t>www.flaticon.com</a:t>
            </a:r>
            <a:r>
              <a:rPr lang="en-CA" sz="800">
                <a:latin typeface="Raleway" panose="020B0503030101060003" pitchFamily="34" charset="77"/>
              </a:rPr>
              <a:t> </a:t>
            </a:r>
          </a:p>
        </p:txBody>
      </p:sp>
    </p:spTree>
    <p:extLst>
      <p:ext uri="{BB962C8B-B14F-4D97-AF65-F5344CB8AC3E}">
        <p14:creationId xmlns:p14="http://schemas.microsoft.com/office/powerpoint/2010/main" val="326907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4923805" y="3968685"/>
            <a:ext cx="3686795" cy="21775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11</a:t>
            </a:fld>
            <a:endParaRPr lang="en-US"/>
          </a:p>
        </p:txBody>
      </p:sp>
      <p:sp>
        <p:nvSpPr>
          <p:cNvPr id="21" name="Titre 5"/>
          <p:cNvSpPr>
            <a:spLocks noGrp="1"/>
          </p:cNvSpPr>
          <p:nvPr>
            <p:ph type="title"/>
            <p:custDataLst>
              <p:tags r:id="rId3"/>
            </p:custDataLst>
          </p:nvPr>
        </p:nvSpPr>
        <p:spPr>
          <a:xfrm>
            <a:off x="579785" y="131496"/>
            <a:ext cx="10515600" cy="1325563"/>
          </a:xfrm>
        </p:spPr>
        <p:txBody>
          <a:bodyPr/>
          <a:lstStyle/>
          <a:p>
            <a:r>
              <a:rPr lang="en-CA" b="1">
                <a:latin typeface="Raleway" panose="020B0503030101060003" pitchFamily="34" charset="77"/>
              </a:rPr>
              <a:t>Same but different!</a:t>
            </a:r>
          </a:p>
        </p:txBody>
      </p:sp>
      <p:sp>
        <p:nvSpPr>
          <p:cNvPr id="14" name="Rectangle à coins arrondis 13"/>
          <p:cNvSpPr/>
          <p:nvPr>
            <p:custDataLst>
              <p:tags r:id="rId4"/>
            </p:custDataLst>
          </p:nvPr>
        </p:nvSpPr>
        <p:spPr>
          <a:xfrm>
            <a:off x="2983059" y="3283118"/>
            <a:ext cx="7256605" cy="2535694"/>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latin typeface="Raleway" panose="020B0503030101060003" pitchFamily="34" charset="77"/>
              </a:rPr>
              <a:t>The balloon’s “normal” size depends on how you perceive your self-confidence. It can vary a lot from person to person. </a:t>
            </a:r>
          </a:p>
        </p:txBody>
      </p:sp>
      <p:pic>
        <p:nvPicPr>
          <p:cNvPr id="16" name="Image 15">
            <a:extLst>
              <a:ext uri="{FF2B5EF4-FFF2-40B4-BE49-F238E27FC236}">
                <a16:creationId xmlns:a16="http://schemas.microsoft.com/office/drawing/2014/main" id="{5743C321-166D-D944-89CD-55574F0401D4}"/>
              </a:ext>
            </a:extLst>
          </p:cNvPr>
          <p:cNvPicPr>
            <a:picLocks noChangeAspect="1"/>
          </p:cNvPicPr>
          <p:nvPr>
            <p:custDataLst>
              <p:tags r:id="rId5"/>
            </p:custDataLst>
          </p:nvPr>
        </p:nvPicPr>
        <p:blipFill>
          <a:blip r:embed="rId12">
            <a:duotone>
              <a:schemeClr val="bg2">
                <a:shade val="45000"/>
                <a:satMod val="135000"/>
              </a:schemeClr>
              <a:prstClr val="white"/>
            </a:duotone>
          </a:blip>
          <a:stretch>
            <a:fillRect/>
          </a:stretch>
        </p:blipFill>
        <p:spPr>
          <a:xfrm>
            <a:off x="489007" y="1989055"/>
            <a:ext cx="2177591" cy="2177591"/>
          </a:xfrm>
          <a:prstGeom prst="rect">
            <a:avLst/>
          </a:prstGeom>
        </p:spPr>
      </p:pic>
      <p:sp>
        <p:nvSpPr>
          <p:cNvPr id="17" name="Forme libre 16">
            <a:extLst>
              <a:ext uri="{FF2B5EF4-FFF2-40B4-BE49-F238E27FC236}">
                <a16:creationId xmlns:a16="http://schemas.microsoft.com/office/drawing/2014/main" id="{6169629D-74BF-CD47-9E90-D7BB6A4395EF}"/>
              </a:ext>
            </a:extLst>
          </p:cNvPr>
          <p:cNvSpPr/>
          <p:nvPr>
            <p:custDataLst>
              <p:tags r:id="rId6"/>
            </p:custDataLst>
          </p:nvPr>
        </p:nvSpPr>
        <p:spPr>
          <a:xfrm>
            <a:off x="5613722" y="-9427"/>
            <a:ext cx="1597784" cy="6174557"/>
          </a:xfrm>
          <a:custGeom>
            <a:avLst/>
            <a:gdLst>
              <a:gd name="connsiteX0" fmla="*/ 2309597 w 4039903"/>
              <a:gd name="connsiteY0" fmla="*/ 0 h 6174557"/>
              <a:gd name="connsiteX1" fmla="*/ 3629350 w 4039903"/>
              <a:gd name="connsiteY1" fmla="*/ 452487 h 6174557"/>
              <a:gd name="connsiteX2" fmla="*/ 4034702 w 4039903"/>
              <a:gd name="connsiteY2" fmla="*/ 1244338 h 6174557"/>
              <a:gd name="connsiteX3" fmla="*/ 3412533 w 4039903"/>
              <a:gd name="connsiteY3" fmla="*/ 2535811 h 6174557"/>
              <a:gd name="connsiteX4" fmla="*/ 471370 w 4039903"/>
              <a:gd name="connsiteY4" fmla="*/ 2837468 h 6174557"/>
              <a:gd name="connsiteX5" fmla="*/ 226273 w 4039903"/>
              <a:gd name="connsiteY5" fmla="*/ 3940404 h 6174557"/>
              <a:gd name="connsiteX6" fmla="*/ 2686669 w 4039903"/>
              <a:gd name="connsiteY6" fmla="*/ 5580668 h 6174557"/>
              <a:gd name="connsiteX7" fmla="*/ 2969473 w 4039903"/>
              <a:gd name="connsiteY7" fmla="*/ 6174557 h 61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903" h="6174557">
                <a:moveTo>
                  <a:pt x="2309597" y="0"/>
                </a:moveTo>
                <a:cubicBezTo>
                  <a:pt x="2825715" y="122548"/>
                  <a:pt x="3341833" y="245097"/>
                  <a:pt x="3629350" y="452487"/>
                </a:cubicBezTo>
                <a:cubicBezTo>
                  <a:pt x="3916868" y="659877"/>
                  <a:pt x="4070838" y="897117"/>
                  <a:pt x="4034702" y="1244338"/>
                </a:cubicBezTo>
                <a:cubicBezTo>
                  <a:pt x="3998566" y="1591559"/>
                  <a:pt x="4006422" y="2270289"/>
                  <a:pt x="3412533" y="2535811"/>
                </a:cubicBezTo>
                <a:cubicBezTo>
                  <a:pt x="2818644" y="2801333"/>
                  <a:pt x="1002413" y="2603369"/>
                  <a:pt x="471370" y="2837468"/>
                </a:cubicBezTo>
                <a:cubicBezTo>
                  <a:pt x="-59673" y="3071567"/>
                  <a:pt x="-142943" y="3483204"/>
                  <a:pt x="226273" y="3940404"/>
                </a:cubicBezTo>
                <a:cubicBezTo>
                  <a:pt x="595489" y="4397604"/>
                  <a:pt x="2229469" y="5208309"/>
                  <a:pt x="2686669" y="5580668"/>
                </a:cubicBezTo>
                <a:cubicBezTo>
                  <a:pt x="3143869" y="5953027"/>
                  <a:pt x="3056671" y="6063792"/>
                  <a:pt x="2969473" y="6174557"/>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 name="Groupe 5">
            <a:extLst>
              <a:ext uri="{FF2B5EF4-FFF2-40B4-BE49-F238E27FC236}">
                <a16:creationId xmlns:a16="http://schemas.microsoft.com/office/drawing/2014/main" id="{4E407E38-52BF-EF49-80AF-8DA14850EC1B}"/>
              </a:ext>
            </a:extLst>
          </p:cNvPr>
          <p:cNvGrpSpPr/>
          <p:nvPr>
            <p:custDataLst>
              <p:tags r:id="rId7"/>
            </p:custDataLst>
          </p:nvPr>
        </p:nvGrpSpPr>
        <p:grpSpPr>
          <a:xfrm>
            <a:off x="3227331" y="1491535"/>
            <a:ext cx="6370565" cy="1448800"/>
            <a:chOff x="2849335" y="1486740"/>
            <a:chExt cx="6370565" cy="1448800"/>
          </a:xfrm>
        </p:grpSpPr>
        <p:sp>
          <p:nvSpPr>
            <p:cNvPr id="20" name="Rectangle 19"/>
            <p:cNvSpPr/>
            <p:nvPr>
              <p:custDataLst>
                <p:tags r:id="rId9"/>
              </p:custDataLst>
            </p:nvPr>
          </p:nvSpPr>
          <p:spPr>
            <a:xfrm>
              <a:off x="3313414" y="1677417"/>
              <a:ext cx="5906486" cy="125812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2400" b="1" dirty="0">
                <a:solidFill>
                  <a:srgbClr val="2F5CEE"/>
                </a:solidFill>
                <a:latin typeface="Raleway" panose="020B0003030101060003" pitchFamily="34" charset="0"/>
              </a:endParaRPr>
            </a:p>
            <a:p>
              <a:pPr algn="ctr"/>
              <a:r>
                <a:rPr lang="en-CA" sz="2400" i="1">
                  <a:solidFill>
                    <a:schemeClr val="tx1"/>
                  </a:solidFill>
                  <a:latin typeface="Raleway" panose="020B0003030101060003" pitchFamily="34" charset="0"/>
                </a:rPr>
                <a:t>What do you think is a “normal” size for the balloon?</a:t>
              </a:r>
            </a:p>
            <a:p>
              <a:pPr algn="ctr"/>
              <a:endParaRPr lang="fr-CA" sz="3200" b="1" dirty="0">
                <a:solidFill>
                  <a:srgbClr val="2F5CEE"/>
                </a:solidFill>
                <a:latin typeface="Raleway" panose="020B0003030101060003" pitchFamily="34" charset="0"/>
              </a:endParaRPr>
            </a:p>
          </p:txBody>
        </p:sp>
        <p:grpSp>
          <p:nvGrpSpPr>
            <p:cNvPr id="11" name="Groupe 10"/>
            <p:cNvGrpSpPr/>
            <p:nvPr>
              <p:custDataLst>
                <p:tags r:id="rId10"/>
              </p:custDataLst>
            </p:nvPr>
          </p:nvGrpSpPr>
          <p:grpSpPr>
            <a:xfrm>
              <a:off x="2849335" y="1486740"/>
              <a:ext cx="684448" cy="638152"/>
              <a:chOff x="538191" y="2590420"/>
              <a:chExt cx="1105989" cy="1061216"/>
            </a:xfrm>
          </p:grpSpPr>
          <p:sp>
            <p:nvSpPr>
              <p:cNvPr id="12" name="Ellipse 11"/>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sp>
        <p:nvSpPr>
          <p:cNvPr id="18" name="ZoneTexte 17">
            <a:extLst>
              <a:ext uri="{FF2B5EF4-FFF2-40B4-BE49-F238E27FC236}">
                <a16:creationId xmlns:a16="http://schemas.microsoft.com/office/drawing/2014/main" id="{3DC9333B-CC8A-B047-83DA-5F0C12A418E6}"/>
              </a:ext>
            </a:extLst>
          </p:cNvPr>
          <p:cNvSpPr txBox="1"/>
          <p:nvPr>
            <p:custDataLst>
              <p:tags r:id="rId8"/>
            </p:custDataLst>
          </p:nvPr>
        </p:nvSpPr>
        <p:spPr>
          <a:xfrm>
            <a:off x="9998771" y="5931765"/>
            <a:ext cx="2193229" cy="215444"/>
          </a:xfrm>
          <a:prstGeom prst="rect">
            <a:avLst/>
          </a:prstGeom>
          <a:noFill/>
        </p:spPr>
        <p:txBody>
          <a:bodyPr wrap="none" rtlCol="0">
            <a:spAutoFit/>
          </a:bodyPr>
          <a:lstStyle/>
          <a:p>
            <a:r>
              <a:rPr lang="en-CA" sz="800">
                <a:latin typeface="Raleway" panose="020B0503030101060003" pitchFamily="34" charset="77"/>
              </a:rPr>
              <a:t>Icon made by Freepik on </a:t>
            </a:r>
            <a:r>
              <a:rPr lang="en-CA" sz="800">
                <a:latin typeface="Raleway" panose="020B0503030101060003" pitchFamily="34" charset="77"/>
                <a:hlinkClick r:id="rId14"/>
              </a:rPr>
              <a:t>www.flaticon.com</a:t>
            </a:r>
            <a:r>
              <a:rPr lang="en-CA" sz="800">
                <a:latin typeface="Raleway" panose="020B0503030101060003" pitchFamily="34" charset="77"/>
              </a:rPr>
              <a:t> </a:t>
            </a:r>
          </a:p>
        </p:txBody>
      </p:sp>
      <p:pic>
        <p:nvPicPr>
          <p:cNvPr id="3" name="Image 2">
            <a:extLst>
              <a:ext uri="{FF2B5EF4-FFF2-40B4-BE49-F238E27FC236}">
                <a16:creationId xmlns:a16="http://schemas.microsoft.com/office/drawing/2014/main" id="{65D38AB2-CD9D-494D-9BAB-D723EEA5D3CC}"/>
              </a:ext>
            </a:extLst>
          </p:cNvPr>
          <p:cNvPicPr>
            <a:picLocks noChangeAspect="1"/>
          </p:cNvPicPr>
          <p:nvPr/>
        </p:nvPicPr>
        <p:blipFill>
          <a:blip r:embed="rId15"/>
          <a:stretch>
            <a:fillRect/>
          </a:stretch>
        </p:blipFill>
        <p:spPr>
          <a:xfrm flipH="1">
            <a:off x="10081812" y="1748718"/>
            <a:ext cx="1819432" cy="3858451"/>
          </a:xfrm>
          <a:prstGeom prst="rect">
            <a:avLst/>
          </a:prstGeom>
        </p:spPr>
      </p:pic>
    </p:spTree>
    <p:extLst>
      <p:ext uri="{BB962C8B-B14F-4D97-AF65-F5344CB8AC3E}">
        <p14:creationId xmlns:p14="http://schemas.microsoft.com/office/powerpoint/2010/main" val="14370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12</a:t>
            </a:fld>
            <a:endParaRPr lang="en-US"/>
          </a:p>
        </p:txBody>
      </p:sp>
      <p:sp>
        <p:nvSpPr>
          <p:cNvPr id="9" name="Titre 5"/>
          <p:cNvSpPr>
            <a:spLocks noGrp="1"/>
          </p:cNvSpPr>
          <p:nvPr>
            <p:ph type="title"/>
            <p:custDataLst>
              <p:tags r:id="rId3"/>
            </p:custDataLst>
          </p:nvPr>
        </p:nvSpPr>
        <p:spPr>
          <a:xfrm>
            <a:off x="838200" y="365125"/>
            <a:ext cx="10515600" cy="1325563"/>
          </a:xfrm>
        </p:spPr>
        <p:txBody>
          <a:bodyPr/>
          <a:lstStyle/>
          <a:p>
            <a:r>
              <a:rPr lang="en-CA" b="1">
                <a:latin typeface="Raleway" panose="020B0503030101060003" pitchFamily="34" charset="77"/>
              </a:rPr>
              <a:t>Same but different!</a:t>
            </a:r>
          </a:p>
        </p:txBody>
      </p:sp>
      <p:sp>
        <p:nvSpPr>
          <p:cNvPr id="11" name="Rectangle 10"/>
          <p:cNvSpPr/>
          <p:nvPr>
            <p:custDataLst>
              <p:tags r:id="rId4"/>
            </p:custDataLst>
          </p:nvPr>
        </p:nvSpPr>
        <p:spPr>
          <a:xfrm>
            <a:off x="2925060" y="1570078"/>
            <a:ext cx="6764383" cy="127575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Inflate your balloon </a:t>
            </a:r>
            <a:r>
              <a:rPr lang="en-CA" sz="2400">
                <a:solidFill>
                  <a:srgbClr val="2F5CEE"/>
                </a:solidFill>
                <a:latin typeface="Raleway" panose="020B0003030101060003" pitchFamily="34" charset="0"/>
              </a:rPr>
              <a:t>(mimicking it with your hands)</a:t>
            </a:r>
            <a:r>
              <a:rPr lang="en-CA" sz="2800" b="1">
                <a:solidFill>
                  <a:srgbClr val="2F5CEE"/>
                </a:solidFill>
                <a:latin typeface="Raleway" panose="020B0003030101060003" pitchFamily="34" charset="0"/>
              </a:rPr>
              <a:t> until it represents your level of self-confidence. </a:t>
            </a:r>
          </a:p>
        </p:txBody>
      </p:sp>
      <p:sp>
        <p:nvSpPr>
          <p:cNvPr id="12" name="Rectangle 11"/>
          <p:cNvSpPr/>
          <p:nvPr>
            <p:custDataLst>
              <p:tags r:id="rId5"/>
            </p:custDataLst>
          </p:nvPr>
        </p:nvSpPr>
        <p:spPr>
          <a:xfrm>
            <a:off x="2175259" y="4513286"/>
            <a:ext cx="8601644" cy="146009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a:solidFill>
                  <a:srgbClr val="2F5CEE"/>
                </a:solidFill>
                <a:latin typeface="Raleway" panose="020B0003030101060003" pitchFamily="34" charset="0"/>
              </a:rPr>
              <a:t>As you listen to each scenario, adjust your balloon to reflect your feelings and self-confidence. </a:t>
            </a:r>
          </a:p>
        </p:txBody>
      </p:sp>
      <p:grpSp>
        <p:nvGrpSpPr>
          <p:cNvPr id="10" name="Groupe 9"/>
          <p:cNvGrpSpPr/>
          <p:nvPr>
            <p:custDataLst>
              <p:tags r:id="rId6"/>
            </p:custDataLst>
          </p:nvPr>
        </p:nvGrpSpPr>
        <p:grpSpPr>
          <a:xfrm>
            <a:off x="2604168" y="3073138"/>
            <a:ext cx="7140602" cy="1162371"/>
            <a:chOff x="1111062" y="2957400"/>
            <a:chExt cx="7195724" cy="1162371"/>
          </a:xfrm>
        </p:grpSpPr>
        <p:sp>
          <p:nvSpPr>
            <p:cNvPr id="13" name="Rectangle 12"/>
            <p:cNvSpPr/>
            <p:nvPr>
              <p:custDataLst>
                <p:tags r:id="rId7"/>
              </p:custDataLst>
            </p:nvPr>
          </p:nvSpPr>
          <p:spPr>
            <a:xfrm>
              <a:off x="1435921" y="3089220"/>
              <a:ext cx="6870865" cy="103055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a:solidFill>
                    <a:srgbClr val="2F5CEE"/>
                  </a:solidFill>
                  <a:latin typeface="Raleway" panose="020B0003030101060003" pitchFamily="34" charset="0"/>
                </a:rPr>
                <a:t>Did you try to look at the other students’ balloons before blowing up your own?</a:t>
              </a:r>
            </a:p>
          </p:txBody>
        </p:sp>
        <p:grpSp>
          <p:nvGrpSpPr>
            <p:cNvPr id="14" name="Groupe 13">
              <a:extLst>
                <a:ext uri="{FF2B5EF4-FFF2-40B4-BE49-F238E27FC236}">
                  <a16:creationId xmlns:a16="http://schemas.microsoft.com/office/drawing/2014/main" id="{A9869237-3B70-E548-AC35-4F5B24EF3BEE}"/>
                </a:ext>
              </a:extLst>
            </p:cNvPr>
            <p:cNvGrpSpPr/>
            <p:nvPr>
              <p:custDataLst>
                <p:tags r:id="rId8"/>
              </p:custDataLst>
            </p:nvPr>
          </p:nvGrpSpPr>
          <p:grpSpPr>
            <a:xfrm>
              <a:off x="1111062" y="2957400"/>
              <a:ext cx="472003" cy="471600"/>
              <a:chOff x="2268309" y="2055813"/>
              <a:chExt cx="472003" cy="471600"/>
            </a:xfrm>
          </p:grpSpPr>
          <p:sp>
            <p:nvSpPr>
              <p:cNvPr id="15" name="Ellipse 14">
                <a:extLst>
                  <a:ext uri="{FF2B5EF4-FFF2-40B4-BE49-F238E27FC236}">
                    <a16:creationId xmlns:a16="http://schemas.microsoft.com/office/drawing/2014/main" id="{084F08C2-EBCC-E94D-838A-59F59918746D}"/>
                  </a:ext>
                </a:extLst>
              </p:cNvPr>
              <p:cNvSpPr/>
              <p:nvPr/>
            </p:nvSpPr>
            <p:spPr>
              <a:xfrm>
                <a:off x="2268309" y="2055813"/>
                <a:ext cx="472003" cy="4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 name="Image 16">
                <a:extLst>
                  <a:ext uri="{FF2B5EF4-FFF2-40B4-BE49-F238E27FC236}">
                    <a16:creationId xmlns:a16="http://schemas.microsoft.com/office/drawing/2014/main" id="{410E681D-FD20-8F42-B12D-919B4D56669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0218" y="2055813"/>
                <a:ext cx="448186" cy="466696"/>
              </a:xfrm>
              <a:prstGeom prst="rect">
                <a:avLst/>
              </a:prstGeom>
            </p:spPr>
          </p:pic>
        </p:grpSp>
      </p:grpSp>
    </p:spTree>
    <p:extLst>
      <p:ext uri="{BB962C8B-B14F-4D97-AF65-F5344CB8AC3E}">
        <p14:creationId xmlns:p14="http://schemas.microsoft.com/office/powerpoint/2010/main" val="223876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13</a:t>
            </a:fld>
            <a:endParaRPr lang="en-US"/>
          </a:p>
        </p:txBody>
      </p:sp>
      <p:graphicFrame>
        <p:nvGraphicFramePr>
          <p:cNvPr id="2" name="Tableau 1"/>
          <p:cNvGraphicFramePr>
            <a:graphicFrameLocks noGrp="1"/>
          </p:cNvGraphicFramePr>
          <p:nvPr>
            <p:custDataLst>
              <p:tags r:id="rId3"/>
            </p:custDataLst>
            <p:extLst>
              <p:ext uri="{D42A27DB-BD31-4B8C-83A1-F6EECF244321}">
                <p14:modId xmlns:p14="http://schemas.microsoft.com/office/powerpoint/2010/main" val="1894093473"/>
              </p:ext>
            </p:extLst>
          </p:nvPr>
        </p:nvGraphicFramePr>
        <p:xfrm>
          <a:off x="1695268" y="1778847"/>
          <a:ext cx="8801463" cy="3573780"/>
        </p:xfrm>
        <a:graphic>
          <a:graphicData uri="http://schemas.openxmlformats.org/drawingml/2006/table">
            <a:tbl>
              <a:tblPr firstRow="1" bandRow="1">
                <a:tableStyleId>{69012ECD-51FC-41F1-AA8D-1B2483CD663E}</a:tableStyleId>
              </a:tblPr>
              <a:tblGrid>
                <a:gridCol w="8801463">
                  <a:extLst>
                    <a:ext uri="{9D8B030D-6E8A-4147-A177-3AD203B41FA5}">
                      <a16:colId xmlns:a16="http://schemas.microsoft.com/office/drawing/2014/main" val="3662912728"/>
                    </a:ext>
                  </a:extLst>
                </a:gridCol>
              </a:tblGrid>
              <a:tr h="485554">
                <a:tc>
                  <a:txBody>
                    <a:bodyPr/>
                    <a:lstStyle/>
                    <a:p>
                      <a:pPr algn="ctr"/>
                      <a:r>
                        <a:rPr lang="en-CA" sz="2800">
                          <a:latin typeface="Raleway" panose="020B0503030101060003" pitchFamily="34" charset="77"/>
                        </a:rPr>
                        <a:t>Scenario 1</a:t>
                      </a:r>
                    </a:p>
                  </a:txBody>
                  <a:tcPr>
                    <a:solidFill>
                      <a:srgbClr val="86C4A7"/>
                    </a:solidFill>
                  </a:tcPr>
                </a:tc>
                <a:extLst>
                  <a:ext uri="{0D108BD9-81ED-4DB2-BD59-A6C34878D82A}">
                    <a16:rowId xmlns:a16="http://schemas.microsoft.com/office/drawing/2014/main" val="1102465982"/>
                  </a:ext>
                </a:extLst>
              </a:tr>
              <a:tr h="2427768">
                <a:tc>
                  <a:txBody>
                    <a:bodyPr/>
                    <a:lstStyle/>
                    <a:p>
                      <a:endParaRPr lang="fr-CA" sz="800" b="1" i="0" u="none" strike="noStrike" kern="1200" baseline="0" dirty="0">
                        <a:solidFill>
                          <a:srgbClr val="2F5CEE"/>
                        </a:solidFill>
                        <a:latin typeface="Raleway" panose="020B0503030101060003" pitchFamily="34" charset="77"/>
                        <a:ea typeface="+mn-ea"/>
                        <a:cs typeface="+mn-cs"/>
                      </a:endParaRPr>
                    </a:p>
                    <a:p>
                      <a:r>
                        <a:rPr lang="en-CA" sz="2400" b="1" i="0" u="none" strike="noStrike" baseline="0">
                          <a:solidFill>
                            <a:srgbClr val="2F5CEE"/>
                          </a:solidFill>
                          <a:latin typeface="Raleway" panose="020B0503030101060003" pitchFamily="34" charset="77"/>
                          <a:ea typeface="+mn-ea"/>
                          <a:cs typeface="+mn-cs"/>
                        </a:rPr>
                        <a:t>KEEP YOUR EYES OPEN</a:t>
                      </a:r>
                    </a:p>
                    <a:p>
                      <a:endParaRPr lang="fr-CA" sz="800" b="0" i="0" u="none" strike="noStrike" kern="1200" baseline="0" dirty="0">
                        <a:solidFill>
                          <a:srgbClr val="2F5CEE"/>
                        </a:solidFill>
                        <a:latin typeface="Raleway" panose="020B0503030101060003" pitchFamily="34" charset="77"/>
                        <a:ea typeface="+mn-ea"/>
                        <a:cs typeface="+mn-cs"/>
                      </a:endParaRPr>
                    </a:p>
                    <a:p>
                      <a:r>
                        <a:rPr lang="en-CA" sz="2400" b="0" i="0" u="none" strike="noStrike" baseline="0">
                          <a:solidFill>
                            <a:srgbClr val="2F5CEE"/>
                          </a:solidFill>
                          <a:latin typeface="Raleway" panose="020B0503030101060003" pitchFamily="34" charset="77"/>
                          <a:ea typeface="+mn-ea"/>
                          <a:cs typeface="+mn-cs"/>
                        </a:rPr>
                        <a:t>You had a very quiet weekend, relaxing at home. </a:t>
                      </a:r>
                      <a:r>
                        <a:rPr lang="en-CA" sz="2400" b="0" u="none" strike="noStrike" baseline="0">
                          <a:solidFill>
                            <a:srgbClr val="2F5CEE"/>
                          </a:solidFill>
                          <a:latin typeface="Raleway" panose="020B0503030101060003" pitchFamily="34" charset="77"/>
                          <a:ea typeface="+mn-ea"/>
                          <a:cs typeface="+mn-cs"/>
                        </a:rPr>
                        <a:t>When you check your Instagram on Sunday, you see that your friends went into the city on Saturday night and posted pictures of them having a great time.</a:t>
                      </a:r>
                      <a:r>
                        <a:rPr lang="en-CA" sz="2400" b="0" i="0" u="none" strike="noStrike" baseline="0">
                          <a:solidFill>
                            <a:srgbClr val="2F5CEE"/>
                          </a:solidFill>
                          <a:latin typeface="Raleway" panose="020B0503030101060003" pitchFamily="34" charset="77"/>
                          <a:ea typeface="+mn-ea"/>
                          <a:cs typeface="+mn-cs"/>
                        </a:rPr>
                        <a:t> You weren’t invited. How does that make you feel? What about your self-confidence? </a:t>
                      </a:r>
                    </a:p>
                    <a:p>
                      <a:endParaRPr lang="fr-CA" sz="1050" b="0" i="0" u="none" strike="noStrike" kern="1200" baseline="0" dirty="0">
                        <a:solidFill>
                          <a:srgbClr val="2F5CEE"/>
                        </a:solidFill>
                        <a:latin typeface="Raleway" panose="020B0503030101060003" pitchFamily="34" charset="77"/>
                        <a:ea typeface="+mn-ea"/>
                        <a:cs typeface="+mn-cs"/>
                      </a:endParaRPr>
                    </a:p>
                    <a:p>
                      <a:r>
                        <a:rPr lang="en-CA" sz="2400" b="1" i="0" u="none" strike="noStrike" baseline="0">
                          <a:solidFill>
                            <a:srgbClr val="2F5CEE"/>
                          </a:solidFill>
                          <a:latin typeface="Raleway" panose="020B0503030101060003" pitchFamily="34" charset="77"/>
                          <a:ea typeface="+mn-ea"/>
                          <a:cs typeface="+mn-cs"/>
                        </a:rPr>
                        <a:t>Adjust your balloon.</a:t>
                      </a:r>
                      <a:r>
                        <a:rPr lang="en-CA" sz="1800" b="0" i="0" u="none" strike="noStrike" baseline="0">
                          <a:solidFill>
                            <a:schemeClr val="tx1"/>
                          </a:solidFill>
                          <a:latin typeface="Raleway" panose="020B0503030101060003" pitchFamily="34" charset="77"/>
                          <a:ea typeface="+mn-ea"/>
                          <a:cs typeface="+mn-cs"/>
                        </a:rPr>
                        <a:t>	</a:t>
                      </a:r>
                    </a:p>
                  </a:txBody>
                  <a:tcPr>
                    <a:solidFill>
                      <a:schemeClr val="bg1"/>
                    </a:solidFill>
                  </a:tcPr>
                </a:tc>
                <a:extLst>
                  <a:ext uri="{0D108BD9-81ED-4DB2-BD59-A6C34878D82A}">
                    <a16:rowId xmlns:a16="http://schemas.microsoft.com/office/drawing/2014/main" val="1698914266"/>
                  </a:ext>
                </a:extLst>
              </a:tr>
            </a:tbl>
          </a:graphicData>
        </a:graphic>
      </p:graphicFrame>
      <p:sp>
        <p:nvSpPr>
          <p:cNvPr id="8" name="Titre 5">
            <a:extLst>
              <a:ext uri="{FF2B5EF4-FFF2-40B4-BE49-F238E27FC236}">
                <a16:creationId xmlns:a16="http://schemas.microsoft.com/office/drawing/2014/main" id="{5F0624C2-8042-664C-83D9-44A91923372F}"/>
              </a:ext>
            </a:extLst>
          </p:cNvPr>
          <p:cNvSpPr txBox="1">
            <a:spLocks/>
          </p:cNvSpPr>
          <p:nvPr>
            <p:custDataLst>
              <p:tags r:id="rId4"/>
            </p:custDataLst>
          </p:nvPr>
        </p:nvSpPr>
        <p:spPr>
          <a:xfrm>
            <a:off x="777240" y="1609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Same but different!</a:t>
            </a:r>
          </a:p>
        </p:txBody>
      </p:sp>
    </p:spTree>
    <p:extLst>
      <p:ext uri="{BB962C8B-B14F-4D97-AF65-F5344CB8AC3E}">
        <p14:creationId xmlns:p14="http://schemas.microsoft.com/office/powerpoint/2010/main" val="6250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14</a:t>
            </a:fld>
            <a:endParaRPr lang="en-US"/>
          </a:p>
        </p:txBody>
      </p:sp>
      <p:graphicFrame>
        <p:nvGraphicFramePr>
          <p:cNvPr id="2" name="Tableau 1"/>
          <p:cNvGraphicFramePr>
            <a:graphicFrameLocks noGrp="1"/>
          </p:cNvGraphicFramePr>
          <p:nvPr>
            <p:custDataLst>
              <p:tags r:id="rId3"/>
            </p:custDataLst>
            <p:extLst>
              <p:ext uri="{D42A27DB-BD31-4B8C-83A1-F6EECF244321}">
                <p14:modId xmlns:p14="http://schemas.microsoft.com/office/powerpoint/2010/main" val="477650842"/>
              </p:ext>
            </p:extLst>
          </p:nvPr>
        </p:nvGraphicFramePr>
        <p:xfrm>
          <a:off x="1695269" y="1783286"/>
          <a:ext cx="8801462" cy="4267200"/>
        </p:xfrm>
        <a:graphic>
          <a:graphicData uri="http://schemas.openxmlformats.org/drawingml/2006/table">
            <a:tbl>
              <a:tblPr firstRow="1" bandRow="1">
                <a:tableStyleId>{69012ECD-51FC-41F1-AA8D-1B2483CD663E}</a:tableStyleId>
              </a:tblPr>
              <a:tblGrid>
                <a:gridCol w="8801462">
                  <a:extLst>
                    <a:ext uri="{9D8B030D-6E8A-4147-A177-3AD203B41FA5}">
                      <a16:colId xmlns:a16="http://schemas.microsoft.com/office/drawing/2014/main" val="3662912728"/>
                    </a:ext>
                  </a:extLst>
                </a:gridCol>
              </a:tblGrid>
              <a:tr h="325290">
                <a:tc>
                  <a:txBody>
                    <a:bodyPr/>
                    <a:lstStyle/>
                    <a:p>
                      <a:pPr algn="ctr"/>
                      <a:r>
                        <a:rPr lang="en-CA" sz="2800">
                          <a:latin typeface="Raleway" panose="020B0503030101060003" pitchFamily="34" charset="77"/>
                        </a:rPr>
                        <a:t>Scenario 2</a:t>
                      </a:r>
                    </a:p>
                  </a:txBody>
                  <a:tcPr>
                    <a:solidFill>
                      <a:srgbClr val="86C4A7"/>
                    </a:solidFill>
                  </a:tcPr>
                </a:tc>
                <a:extLst>
                  <a:ext uri="{0D108BD9-81ED-4DB2-BD59-A6C34878D82A}">
                    <a16:rowId xmlns:a16="http://schemas.microsoft.com/office/drawing/2014/main" val="1102465982"/>
                  </a:ext>
                </a:extLst>
              </a:tr>
              <a:tr h="2413796">
                <a:tc>
                  <a:txBody>
                    <a:bodyPr/>
                    <a:lstStyle/>
                    <a:p>
                      <a:endParaRPr lang="fr-CA" sz="800" b="1" i="0" u="none" strike="noStrike" kern="1200" baseline="0" dirty="0">
                        <a:solidFill>
                          <a:srgbClr val="2F5CEE"/>
                        </a:solidFill>
                        <a:latin typeface="Raleway" panose="020B0503030101060003" pitchFamily="34" charset="77"/>
                        <a:ea typeface="+mn-ea"/>
                        <a:cs typeface="+mn-cs"/>
                      </a:endParaRPr>
                    </a:p>
                    <a:p>
                      <a:r>
                        <a:rPr lang="en-CA" sz="2400" b="1" i="0" u="none" strike="noStrike" baseline="0">
                          <a:solidFill>
                            <a:srgbClr val="2F5CEE"/>
                          </a:solidFill>
                          <a:latin typeface="Raleway" panose="020B0503030101060003" pitchFamily="34" charset="77"/>
                          <a:ea typeface="+mn-ea"/>
                          <a:cs typeface="+mn-cs"/>
                        </a:rPr>
                        <a:t>CLOSE YOUR EYES AND FOCUS ON YOUR FEELINGS</a:t>
                      </a:r>
                    </a:p>
                    <a:p>
                      <a:endParaRPr lang="fr-CA" sz="800" b="0" i="0" u="none" strike="noStrike" kern="1200" baseline="0" dirty="0">
                        <a:solidFill>
                          <a:srgbClr val="2F5CEE"/>
                        </a:solidFill>
                        <a:latin typeface="Raleway" panose="020B0503030101060003" pitchFamily="34" charset="77"/>
                        <a:ea typeface="+mn-ea"/>
                        <a:cs typeface="+mn-cs"/>
                      </a:endParaRPr>
                    </a:p>
                    <a:p>
                      <a:endParaRPr lang="fr-CA" sz="800" b="0" i="0" u="none" strike="noStrike" kern="1200" baseline="0" dirty="0">
                        <a:solidFill>
                          <a:srgbClr val="2F5CEE"/>
                        </a:solidFill>
                        <a:latin typeface="Raleway" panose="020B0503030101060003" pitchFamily="34" charset="77"/>
                        <a:ea typeface="+mn-ea"/>
                        <a:cs typeface="+mn-cs"/>
                      </a:endParaRPr>
                    </a:p>
                    <a:p>
                      <a:pPr algn="just"/>
                      <a:r>
                        <a:rPr lang="en-CA" sz="2400" b="0" i="0" u="none" strike="noStrike" baseline="0">
                          <a:solidFill>
                            <a:srgbClr val="2F5CEE"/>
                          </a:solidFill>
                          <a:latin typeface="Raleway" panose="020B0503030101060003" pitchFamily="34" charset="77"/>
                          <a:ea typeface="+mn-ea"/>
                          <a:cs typeface="+mn-cs"/>
                        </a:rPr>
                        <a:t>Your teacher announces that you will be working in teams of four students. Four of your friends form a group, and you’re left on your own. By the time you start looking around for other classmates to work with, everyone else is already in a group. How does that make you feel? What about your self-confidence? </a:t>
                      </a:r>
                    </a:p>
                    <a:p>
                      <a:pPr algn="l" rtl="0"/>
                      <a:endParaRPr lang="fr-CA" sz="2400" b="0" i="0" u="none" strike="noStrike" kern="1200" baseline="0" dirty="0">
                        <a:solidFill>
                          <a:srgbClr val="2F5CEE"/>
                        </a:solidFill>
                        <a:latin typeface="Raleway" panose="020B0503030101060003" pitchFamily="34" charset="77"/>
                        <a:ea typeface="+mn-ea"/>
                        <a:cs typeface="+mn-cs"/>
                      </a:endParaRPr>
                    </a:p>
                    <a:p>
                      <a:r>
                        <a:rPr lang="en-CA" sz="2400" b="1" i="0" u="none" strike="noStrike" baseline="0">
                          <a:solidFill>
                            <a:srgbClr val="2F5CEE"/>
                          </a:solidFill>
                          <a:latin typeface="Raleway" panose="020B0503030101060003" pitchFamily="34" charset="77"/>
                          <a:ea typeface="+mn-ea"/>
                          <a:cs typeface="+mn-cs"/>
                        </a:rPr>
                        <a:t>Adjust your balloon.</a:t>
                      </a:r>
                      <a:r>
                        <a:rPr lang="en-CA" sz="2400" b="0" i="0" u="none" strike="noStrike" baseline="0">
                          <a:solidFill>
                            <a:srgbClr val="2F5CEE"/>
                          </a:solidFill>
                          <a:latin typeface="Raleway" panose="020B0503030101060003" pitchFamily="34" charset="77"/>
                          <a:ea typeface="+mn-ea"/>
                          <a:cs typeface="+mn-cs"/>
                        </a:rPr>
                        <a:t>	</a:t>
                      </a:r>
                    </a:p>
                  </a:txBody>
                  <a:tcPr>
                    <a:solidFill>
                      <a:schemeClr val="bg1"/>
                    </a:solidFill>
                  </a:tcPr>
                </a:tc>
                <a:extLst>
                  <a:ext uri="{0D108BD9-81ED-4DB2-BD59-A6C34878D82A}">
                    <a16:rowId xmlns:a16="http://schemas.microsoft.com/office/drawing/2014/main" val="1698914266"/>
                  </a:ext>
                </a:extLst>
              </a:tr>
            </a:tbl>
          </a:graphicData>
        </a:graphic>
      </p:graphicFrame>
      <p:sp>
        <p:nvSpPr>
          <p:cNvPr id="8" name="Titre 5">
            <a:extLst>
              <a:ext uri="{FF2B5EF4-FFF2-40B4-BE49-F238E27FC236}">
                <a16:creationId xmlns:a16="http://schemas.microsoft.com/office/drawing/2014/main" id="{2C4F606D-84DC-B845-AE0A-958BC8733426}"/>
              </a:ext>
            </a:extLst>
          </p:cNvPr>
          <p:cNvSpPr txBox="1">
            <a:spLocks/>
          </p:cNvSpPr>
          <p:nvPr>
            <p:custDataLst>
              <p:tags r:id="rId4"/>
            </p:custDataLst>
          </p:nvPr>
        </p:nvSpPr>
        <p:spPr>
          <a:xfrm>
            <a:off x="990600" y="2288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Same but different!</a:t>
            </a:r>
          </a:p>
        </p:txBody>
      </p:sp>
    </p:spTree>
    <p:extLst>
      <p:ext uri="{BB962C8B-B14F-4D97-AF65-F5344CB8AC3E}">
        <p14:creationId xmlns:p14="http://schemas.microsoft.com/office/powerpoint/2010/main" val="399086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15</a:t>
            </a:fld>
            <a:endParaRPr lang="en-US"/>
          </a:p>
        </p:txBody>
      </p:sp>
      <p:graphicFrame>
        <p:nvGraphicFramePr>
          <p:cNvPr id="2" name="Tableau 1"/>
          <p:cNvGraphicFramePr>
            <a:graphicFrameLocks noGrp="1"/>
          </p:cNvGraphicFramePr>
          <p:nvPr>
            <p:custDataLst>
              <p:tags r:id="rId3"/>
            </p:custDataLst>
            <p:extLst>
              <p:ext uri="{D42A27DB-BD31-4B8C-83A1-F6EECF244321}">
                <p14:modId xmlns:p14="http://schemas.microsoft.com/office/powerpoint/2010/main" val="2559288795"/>
              </p:ext>
            </p:extLst>
          </p:nvPr>
        </p:nvGraphicFramePr>
        <p:xfrm>
          <a:off x="1419828" y="1479155"/>
          <a:ext cx="9352344" cy="4270495"/>
        </p:xfrm>
        <a:graphic>
          <a:graphicData uri="http://schemas.openxmlformats.org/drawingml/2006/table">
            <a:tbl>
              <a:tblPr firstRow="1" bandRow="1">
                <a:tableStyleId>{69012ECD-51FC-41F1-AA8D-1B2483CD663E}</a:tableStyleId>
              </a:tblPr>
              <a:tblGrid>
                <a:gridCol w="9352344">
                  <a:extLst>
                    <a:ext uri="{9D8B030D-6E8A-4147-A177-3AD203B41FA5}">
                      <a16:colId xmlns:a16="http://schemas.microsoft.com/office/drawing/2014/main" val="3662912728"/>
                    </a:ext>
                  </a:extLst>
                </a:gridCol>
              </a:tblGrid>
              <a:tr h="546410">
                <a:tc>
                  <a:txBody>
                    <a:bodyPr/>
                    <a:lstStyle/>
                    <a:p>
                      <a:pPr algn="ctr"/>
                      <a:r>
                        <a:rPr lang="en-CA" sz="2800">
                          <a:latin typeface="Raleway" panose="020B0503030101060003" pitchFamily="34" charset="77"/>
                        </a:rPr>
                        <a:t>Scenario 3</a:t>
                      </a:r>
                    </a:p>
                  </a:txBody>
                  <a:tcPr>
                    <a:solidFill>
                      <a:srgbClr val="86C4A7"/>
                    </a:solidFill>
                  </a:tcPr>
                </a:tc>
                <a:extLst>
                  <a:ext uri="{0D108BD9-81ED-4DB2-BD59-A6C34878D82A}">
                    <a16:rowId xmlns:a16="http://schemas.microsoft.com/office/drawing/2014/main" val="1102465982"/>
                  </a:ext>
                </a:extLst>
              </a:tr>
              <a:tr h="3599548">
                <a:tc>
                  <a:txBody>
                    <a:bodyPr/>
                    <a:lstStyle/>
                    <a:p>
                      <a:pPr marL="152400" marR="85090" algn="l" rtl="0">
                        <a:lnSpc>
                          <a:spcPct val="102000"/>
                        </a:lnSpc>
                        <a:spcBef>
                          <a:spcPts val="385"/>
                        </a:spcBef>
                        <a:spcAft>
                          <a:spcPts val="0"/>
                        </a:spcAft>
                      </a:pPr>
                      <a:endParaRPr lang="fr-CA" sz="1200" b="1" dirty="0">
                        <a:solidFill>
                          <a:srgbClr val="2F5CEE"/>
                        </a:solidFill>
                        <a:effectLst/>
                        <a:latin typeface="Raleway" panose="020B0003030101060003" pitchFamily="34" charset="0"/>
                        <a:ea typeface="Trebuchet MS" panose="020B0603020202020204" pitchFamily="34" charset="0"/>
                        <a:cs typeface="Trebuchet MS" panose="020B0603020202020204" pitchFamily="34" charset="0"/>
                      </a:endParaRPr>
                    </a:p>
                    <a:p>
                      <a:pPr marL="152400" marR="85090" algn="just">
                        <a:lnSpc>
                          <a:spcPct val="102000"/>
                        </a:lnSpc>
                        <a:spcBef>
                          <a:spcPts val="385"/>
                        </a:spcBef>
                        <a:spcAft>
                          <a:spcPts val="0"/>
                        </a:spcAft>
                      </a:pPr>
                      <a:r>
                        <a:rPr lang="en-CA" sz="2400" b="1">
                          <a:solidFill>
                            <a:srgbClr val="2F5CEE"/>
                          </a:solidFill>
                          <a:latin typeface="Raleway" panose="020B0003030101060003" pitchFamily="34" charset="0"/>
                          <a:ea typeface="Trebuchet MS" panose="020B0603020202020204" pitchFamily="34" charset="0"/>
                          <a:cs typeface="Trebuchet MS" panose="020B0603020202020204" pitchFamily="34" charset="0"/>
                        </a:rPr>
                        <a:t>CLOSE YOUR EYES AND FOCUS ON YOUR FEELINGS</a:t>
                      </a:r>
                    </a:p>
                    <a:p>
                      <a:pPr marL="116205" marR="47625" algn="l" rtl="0">
                        <a:lnSpc>
                          <a:spcPct val="102000"/>
                        </a:lnSpc>
                        <a:spcBef>
                          <a:spcPts val="280"/>
                        </a:spcBef>
                        <a:spcAft>
                          <a:spcPts val="0"/>
                        </a:spcAft>
                      </a:pPr>
                      <a:endParaRPr lang="fr-CA" sz="2400" spc="-50" dirty="0">
                        <a:solidFill>
                          <a:srgbClr val="2F5CEE"/>
                        </a:solidFill>
                        <a:effectLst/>
                        <a:latin typeface="Raleway" panose="020B0003030101060003" pitchFamily="34" charset="0"/>
                        <a:ea typeface="Trebuchet MS" panose="020B0603020202020204" pitchFamily="34" charset="0"/>
                        <a:cs typeface="Trebuchet MS" panose="020B0603020202020204" pitchFamily="34" charset="0"/>
                      </a:endParaRPr>
                    </a:p>
                    <a:p>
                      <a:pPr marL="116205" marR="47625" lvl="0" indent="0" algn="just" defTabSz="914400" rtl="0" eaLnBrk="1" fontAlgn="auto" latinLnBrk="0" hangingPunct="1">
                        <a:lnSpc>
                          <a:spcPct val="102000"/>
                        </a:lnSpc>
                        <a:spcBef>
                          <a:spcPts val="280"/>
                        </a:spcBef>
                        <a:spcAft>
                          <a:spcPts val="0"/>
                        </a:spcAft>
                        <a:buClrTx/>
                        <a:buSzTx/>
                        <a:buFontTx/>
                        <a:buNone/>
                        <a:tabLst/>
                        <a:defRPr/>
                      </a:pPr>
                      <a:r>
                        <a:rPr lang="en-CA" sz="2400">
                          <a:solidFill>
                            <a:srgbClr val="2F5CEE"/>
                          </a:solidFill>
                          <a:latin typeface="Raleway" panose="020B0003030101060003" pitchFamily="34" charset="0"/>
                          <a:ea typeface="Trebuchet MS" panose="020B0603020202020204" pitchFamily="34" charset="0"/>
                          <a:cs typeface="Trebuchet MS" panose="020B0603020202020204" pitchFamily="34" charset="0"/>
                        </a:rPr>
                        <a:t>Your friends are talking about their love lives and sexual encounters. You’re not very experienced, and you’re actually embarrassed about the whole subject. </a:t>
                      </a:r>
                      <a:r>
                        <a:rPr lang="en-CA" sz="2400">
                          <a:solidFill>
                            <a:srgbClr val="2F5CEE"/>
                          </a:solidFill>
                        </a:rPr>
                        <a:t>They ask you how far you’ve gone. They’re all looking at you, waiting for your answer... How does that make you feel?</a:t>
                      </a:r>
                      <a:r>
                        <a:rPr lang="en-CA" sz="2400" b="0" i="0" u="none" strike="noStrike" baseline="0">
                          <a:solidFill>
                            <a:srgbClr val="2F5CEE"/>
                          </a:solidFill>
                          <a:latin typeface="Raleway" panose="020B0503030101060003" pitchFamily="34" charset="77"/>
                          <a:ea typeface="+mn-ea"/>
                          <a:cs typeface="+mn-cs"/>
                        </a:rPr>
                        <a:t> What about your self-confidence? </a:t>
                      </a:r>
                    </a:p>
                    <a:p>
                      <a:pPr marL="116205" marR="47625" algn="just">
                        <a:lnSpc>
                          <a:spcPct val="102000"/>
                        </a:lnSpc>
                        <a:spcBef>
                          <a:spcPts val="280"/>
                        </a:spcBef>
                        <a:spcAft>
                          <a:spcPts val="0"/>
                        </a:spcAft>
                      </a:pPr>
                      <a:r>
                        <a:rPr lang="en-CA" sz="2400">
                          <a:solidFill>
                            <a:srgbClr val="2F5CEE"/>
                          </a:solidFill>
                          <a:latin typeface="Raleway" panose="020B0003030101060003" pitchFamily="34" charset="0"/>
                          <a:ea typeface="Trebuchet MS" panose="020B0603020202020204" pitchFamily="34" charset="0"/>
                          <a:cs typeface="Trebuchet MS" panose="020B0603020202020204" pitchFamily="34" charset="0"/>
                        </a:rPr>
                        <a:t> </a:t>
                      </a:r>
                    </a:p>
                    <a:p>
                      <a:pPr marL="116205" marR="47625" algn="just">
                        <a:lnSpc>
                          <a:spcPct val="102000"/>
                        </a:lnSpc>
                        <a:spcBef>
                          <a:spcPts val="280"/>
                        </a:spcBef>
                        <a:spcAft>
                          <a:spcPts val="0"/>
                        </a:spcAft>
                      </a:pPr>
                      <a:r>
                        <a:rPr lang="en-CA" sz="2400" b="1">
                          <a:solidFill>
                            <a:srgbClr val="2F5CEE"/>
                          </a:solidFill>
                          <a:latin typeface="Raleway" panose="020B0003030101060003" pitchFamily="34" charset="0"/>
                          <a:ea typeface="Trebuchet MS" panose="020B0603020202020204" pitchFamily="34" charset="0"/>
                          <a:cs typeface="Trebuchet MS" panose="020B0603020202020204" pitchFamily="34" charset="0"/>
                        </a:rPr>
                        <a:t>Adjust your balloon</a:t>
                      </a:r>
                    </a:p>
                  </a:txBody>
                  <a:tcPr marL="89535" marR="89535" marT="0" marB="0">
                    <a:solidFill>
                      <a:schemeClr val="bg1"/>
                    </a:solidFill>
                  </a:tcPr>
                </a:tc>
                <a:extLst>
                  <a:ext uri="{0D108BD9-81ED-4DB2-BD59-A6C34878D82A}">
                    <a16:rowId xmlns:a16="http://schemas.microsoft.com/office/drawing/2014/main" val="1698914266"/>
                  </a:ext>
                </a:extLst>
              </a:tr>
            </a:tbl>
          </a:graphicData>
        </a:graphic>
      </p:graphicFrame>
      <p:grpSp>
        <p:nvGrpSpPr>
          <p:cNvPr id="11" name="Groupe 10">
            <a:extLst>
              <a:ext uri="{FF2B5EF4-FFF2-40B4-BE49-F238E27FC236}">
                <a16:creationId xmlns:a16="http://schemas.microsoft.com/office/drawing/2014/main" id="{51562195-0A4B-E24C-8289-A8A103471E1F}"/>
              </a:ext>
            </a:extLst>
          </p:cNvPr>
          <p:cNvGrpSpPr/>
          <p:nvPr>
            <p:custDataLst>
              <p:tags r:id="rId4"/>
            </p:custDataLst>
          </p:nvPr>
        </p:nvGrpSpPr>
        <p:grpSpPr>
          <a:xfrm>
            <a:off x="396599" y="143626"/>
            <a:ext cx="11109601" cy="1325563"/>
            <a:chOff x="396599" y="143626"/>
            <a:chExt cx="11109601" cy="1325563"/>
          </a:xfrm>
        </p:grpSpPr>
        <p:pic>
          <p:nvPicPr>
            <p:cNvPr id="6" name="Image 5"/>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396599" y="552077"/>
              <a:ext cx="508660" cy="508660"/>
            </a:xfrm>
            <a:prstGeom prst="rect">
              <a:avLst/>
            </a:prstGeom>
          </p:spPr>
        </p:pic>
        <p:sp>
          <p:nvSpPr>
            <p:cNvPr id="10" name="Titre 5">
              <a:extLst>
                <a:ext uri="{FF2B5EF4-FFF2-40B4-BE49-F238E27FC236}">
                  <a16:creationId xmlns:a16="http://schemas.microsoft.com/office/drawing/2014/main" id="{A54697D2-8428-7041-BDD5-48C9BE9A00CA}"/>
                </a:ext>
              </a:extLst>
            </p:cNvPr>
            <p:cNvSpPr txBox="1">
              <a:spLocks/>
            </p:cNvSpPr>
            <p:nvPr>
              <p:custDataLst>
                <p:tags r:id="rId6"/>
              </p:custDataLst>
            </p:nvPr>
          </p:nvSpPr>
          <p:spPr>
            <a:xfrm>
              <a:off x="990600" y="1436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Same but different!</a:t>
              </a:r>
            </a:p>
          </p:txBody>
        </p:sp>
      </p:grpSp>
    </p:spTree>
    <p:extLst>
      <p:ext uri="{BB962C8B-B14F-4D97-AF65-F5344CB8AC3E}">
        <p14:creationId xmlns:p14="http://schemas.microsoft.com/office/powerpoint/2010/main" val="1136074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16</a:t>
            </a:fld>
            <a:endParaRPr lang="en-US"/>
          </a:p>
        </p:txBody>
      </p:sp>
      <p:graphicFrame>
        <p:nvGraphicFramePr>
          <p:cNvPr id="2" name="Tableau 1"/>
          <p:cNvGraphicFramePr>
            <a:graphicFrameLocks noGrp="1"/>
          </p:cNvGraphicFramePr>
          <p:nvPr>
            <p:custDataLst>
              <p:tags r:id="rId3"/>
            </p:custDataLst>
            <p:extLst>
              <p:ext uri="{D42A27DB-BD31-4B8C-83A1-F6EECF244321}">
                <p14:modId xmlns:p14="http://schemas.microsoft.com/office/powerpoint/2010/main" val="4251540187"/>
              </p:ext>
            </p:extLst>
          </p:nvPr>
        </p:nvGraphicFramePr>
        <p:xfrm>
          <a:off x="1695270" y="1520001"/>
          <a:ext cx="8801462" cy="3863594"/>
        </p:xfrm>
        <a:graphic>
          <a:graphicData uri="http://schemas.openxmlformats.org/drawingml/2006/table">
            <a:tbl>
              <a:tblPr firstRow="1" bandRow="1">
                <a:tableStyleId>{69012ECD-51FC-41F1-AA8D-1B2483CD663E}</a:tableStyleId>
              </a:tblPr>
              <a:tblGrid>
                <a:gridCol w="8801462">
                  <a:extLst>
                    <a:ext uri="{9D8B030D-6E8A-4147-A177-3AD203B41FA5}">
                      <a16:colId xmlns:a16="http://schemas.microsoft.com/office/drawing/2014/main" val="3662912728"/>
                    </a:ext>
                  </a:extLst>
                </a:gridCol>
              </a:tblGrid>
              <a:tr h="426317">
                <a:tc>
                  <a:txBody>
                    <a:bodyPr/>
                    <a:lstStyle/>
                    <a:p>
                      <a:pPr algn="ctr"/>
                      <a:r>
                        <a:rPr lang="en-CA" sz="2800">
                          <a:latin typeface="Raleway" panose="020B0503030101060003" pitchFamily="34" charset="77"/>
                        </a:rPr>
                        <a:t>Scenario 4</a:t>
                      </a:r>
                    </a:p>
                  </a:txBody>
                  <a:tcPr>
                    <a:solidFill>
                      <a:srgbClr val="86C4A7"/>
                    </a:solidFill>
                  </a:tcPr>
                </a:tc>
                <a:extLst>
                  <a:ext uri="{0D108BD9-81ED-4DB2-BD59-A6C34878D82A}">
                    <a16:rowId xmlns:a16="http://schemas.microsoft.com/office/drawing/2014/main" val="1102465982"/>
                  </a:ext>
                </a:extLst>
              </a:tr>
              <a:tr h="2451322">
                <a:tc>
                  <a:txBody>
                    <a:bodyPr/>
                    <a:lstStyle/>
                    <a:p>
                      <a:pPr marL="152400" algn="l" rtl="0">
                        <a:spcBef>
                          <a:spcPts val="385"/>
                        </a:spcBef>
                        <a:spcAft>
                          <a:spcPts val="0"/>
                        </a:spcAft>
                      </a:pPr>
                      <a:endParaRPr lang="fr-CA" sz="1200" b="1" dirty="0">
                        <a:solidFill>
                          <a:srgbClr val="2F5CEE"/>
                        </a:solidFill>
                        <a:effectLst/>
                        <a:latin typeface="Raleway" panose="020B0003030101060003" pitchFamily="34" charset="0"/>
                        <a:ea typeface="Trebuchet MS" panose="020B0603020202020204" pitchFamily="34" charset="0"/>
                        <a:cs typeface="Trebuchet MS" panose="020B0603020202020204" pitchFamily="34" charset="0"/>
                      </a:endParaRPr>
                    </a:p>
                    <a:p>
                      <a:pPr marL="152400" algn="just">
                        <a:spcBef>
                          <a:spcPts val="385"/>
                        </a:spcBef>
                        <a:spcAft>
                          <a:spcPts val="0"/>
                        </a:spcAft>
                      </a:pPr>
                      <a:r>
                        <a:rPr lang="en-CA" sz="2400" b="1">
                          <a:solidFill>
                            <a:srgbClr val="2F5CEE"/>
                          </a:solidFill>
                          <a:latin typeface="Raleway" panose="020B0003030101060003" pitchFamily="34" charset="0"/>
                          <a:ea typeface="Trebuchet MS" panose="020B0603020202020204" pitchFamily="34" charset="0"/>
                          <a:cs typeface="Trebuchet MS" panose="020B0603020202020204" pitchFamily="34" charset="0"/>
                        </a:rPr>
                        <a:t>KEEP YOUR EYES OPEN</a:t>
                      </a:r>
                    </a:p>
                    <a:p>
                      <a:pPr marL="152400" algn="l" rtl="0">
                        <a:spcBef>
                          <a:spcPts val="385"/>
                        </a:spcBef>
                        <a:spcAft>
                          <a:spcPts val="0"/>
                        </a:spcAft>
                      </a:pPr>
                      <a:endParaRPr lang="fr-CA" sz="2400" dirty="0">
                        <a:solidFill>
                          <a:srgbClr val="2F5CEE"/>
                        </a:solidFill>
                        <a:effectLst/>
                        <a:latin typeface="Raleway" panose="020B0003030101060003" pitchFamily="34" charset="0"/>
                        <a:ea typeface="Trebuchet MS" panose="020B0603020202020204" pitchFamily="34" charset="0"/>
                        <a:cs typeface="Trebuchet MS" panose="020B0603020202020204" pitchFamily="34" charset="0"/>
                      </a:endParaRPr>
                    </a:p>
                    <a:p>
                      <a:pPr marL="152400" marR="47625" algn="just">
                        <a:lnSpc>
                          <a:spcPct val="102000"/>
                        </a:lnSpc>
                        <a:spcBef>
                          <a:spcPts val="315"/>
                        </a:spcBef>
                        <a:spcAft>
                          <a:spcPts val="0"/>
                        </a:spcAft>
                      </a:pPr>
                      <a:r>
                        <a:rPr lang="en-CA" sz="2400">
                          <a:solidFill>
                            <a:srgbClr val="2F5CEE"/>
                          </a:solidFill>
                          <a:latin typeface="Raleway" panose="020B0003030101060003" pitchFamily="34" charset="0"/>
                          <a:ea typeface="Trebuchet MS" panose="020B0603020202020204" pitchFamily="34" charset="0"/>
                          <a:cs typeface="Trebuchet MS" panose="020B0603020202020204" pitchFamily="34" charset="0"/>
                        </a:rPr>
                        <a:t>In today’s class, you found out how you did on your math test. You studied really hard but only got 73%. The class average is 85%. How does that make you feel? What about your self-confidence?</a:t>
                      </a:r>
                    </a:p>
                    <a:p>
                      <a:pPr marL="152400" marR="47625" algn="l" rtl="0">
                        <a:lnSpc>
                          <a:spcPct val="102000"/>
                        </a:lnSpc>
                        <a:spcBef>
                          <a:spcPts val="315"/>
                        </a:spcBef>
                        <a:spcAft>
                          <a:spcPts val="0"/>
                        </a:spcAft>
                      </a:pPr>
                      <a:endParaRPr lang="fr-CA" sz="2400" dirty="0">
                        <a:solidFill>
                          <a:srgbClr val="2F5CEE"/>
                        </a:solidFill>
                        <a:effectLst/>
                        <a:latin typeface="Raleway" panose="020B0003030101060003" pitchFamily="34" charset="0"/>
                        <a:ea typeface="Trebuchet MS" panose="020B0603020202020204" pitchFamily="34" charset="0"/>
                        <a:cs typeface="Trebuchet MS" panose="020B0603020202020204" pitchFamily="34" charset="0"/>
                      </a:endParaRPr>
                    </a:p>
                    <a:p>
                      <a:pPr marL="152400" marR="47625" algn="just">
                        <a:lnSpc>
                          <a:spcPct val="102000"/>
                        </a:lnSpc>
                        <a:spcBef>
                          <a:spcPts val="315"/>
                        </a:spcBef>
                        <a:spcAft>
                          <a:spcPts val="0"/>
                        </a:spcAft>
                      </a:pPr>
                      <a:r>
                        <a:rPr lang="en-CA" sz="2400" b="1">
                          <a:solidFill>
                            <a:srgbClr val="2F5CEE"/>
                          </a:solidFill>
                          <a:latin typeface="Raleway" panose="020B0003030101060003" pitchFamily="34" charset="0"/>
                          <a:ea typeface="Trebuchet MS" panose="020B0603020202020204" pitchFamily="34" charset="0"/>
                          <a:cs typeface="Trebuchet MS" panose="020B0603020202020204" pitchFamily="34" charset="0"/>
                        </a:rPr>
                        <a:t>Adjust your balloon</a:t>
                      </a:r>
                    </a:p>
                  </a:txBody>
                  <a:tcPr marL="89535" marR="89535" marT="0" marB="0">
                    <a:solidFill>
                      <a:schemeClr val="bg1"/>
                    </a:solidFill>
                  </a:tcPr>
                </a:tc>
                <a:extLst>
                  <a:ext uri="{0D108BD9-81ED-4DB2-BD59-A6C34878D82A}">
                    <a16:rowId xmlns:a16="http://schemas.microsoft.com/office/drawing/2014/main" val="1698914266"/>
                  </a:ext>
                </a:extLst>
              </a:tr>
            </a:tbl>
          </a:graphicData>
        </a:graphic>
      </p:graphicFrame>
      <p:grpSp>
        <p:nvGrpSpPr>
          <p:cNvPr id="10" name="Groupe 9">
            <a:extLst>
              <a:ext uri="{FF2B5EF4-FFF2-40B4-BE49-F238E27FC236}">
                <a16:creationId xmlns:a16="http://schemas.microsoft.com/office/drawing/2014/main" id="{FA654A9F-0B70-C146-B90D-BBE9CA83DA06}"/>
              </a:ext>
            </a:extLst>
          </p:cNvPr>
          <p:cNvGrpSpPr/>
          <p:nvPr>
            <p:custDataLst>
              <p:tags r:id="rId4"/>
            </p:custDataLst>
          </p:nvPr>
        </p:nvGrpSpPr>
        <p:grpSpPr>
          <a:xfrm>
            <a:off x="396599" y="203530"/>
            <a:ext cx="11109601" cy="1325563"/>
            <a:chOff x="396599" y="203530"/>
            <a:chExt cx="11109601" cy="1325563"/>
          </a:xfrm>
        </p:grpSpPr>
        <p:pic>
          <p:nvPicPr>
            <p:cNvPr id="11" name="Image 10">
              <a:extLst>
                <a:ext uri="{FF2B5EF4-FFF2-40B4-BE49-F238E27FC236}">
                  <a16:creationId xmlns:a16="http://schemas.microsoft.com/office/drawing/2014/main" id="{C3507703-4E07-DC4F-825F-9427A4CCAAAB}"/>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396599" y="611981"/>
              <a:ext cx="508660" cy="508660"/>
            </a:xfrm>
            <a:prstGeom prst="rect">
              <a:avLst/>
            </a:prstGeom>
          </p:spPr>
        </p:pic>
        <p:sp>
          <p:nvSpPr>
            <p:cNvPr id="12" name="Titre 5">
              <a:extLst>
                <a:ext uri="{FF2B5EF4-FFF2-40B4-BE49-F238E27FC236}">
                  <a16:creationId xmlns:a16="http://schemas.microsoft.com/office/drawing/2014/main" id="{652DAAFA-570B-0B44-B61A-AA78E2078B84}"/>
                </a:ext>
              </a:extLst>
            </p:cNvPr>
            <p:cNvSpPr txBox="1">
              <a:spLocks/>
            </p:cNvSpPr>
            <p:nvPr>
              <p:custDataLst>
                <p:tags r:id="rId6"/>
              </p:custDataLst>
            </p:nvPr>
          </p:nvSpPr>
          <p:spPr>
            <a:xfrm>
              <a:off x="990600" y="2035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Same but different!</a:t>
              </a:r>
            </a:p>
          </p:txBody>
        </p:sp>
      </p:grpSp>
    </p:spTree>
    <p:extLst>
      <p:ext uri="{BB962C8B-B14F-4D97-AF65-F5344CB8AC3E}">
        <p14:creationId xmlns:p14="http://schemas.microsoft.com/office/powerpoint/2010/main" val="84308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a:extLst>
              <a:ext uri="{FF2B5EF4-FFF2-40B4-BE49-F238E27FC236}">
                <a16:creationId xmlns:a16="http://schemas.microsoft.com/office/drawing/2014/main" id="{C0DD6BE1-6A54-574C-AC36-DA180E1A5DCC}"/>
              </a:ext>
            </a:extLst>
          </p:cNvPr>
          <p:cNvSpPr/>
          <p:nvPr>
            <p:custDataLst>
              <p:tags r:id="rId1"/>
            </p:custDataLst>
          </p:nvPr>
        </p:nvSpPr>
        <p:spPr>
          <a:xfrm>
            <a:off x="4465584" y="0"/>
            <a:ext cx="3354524" cy="6169306"/>
          </a:xfrm>
          <a:custGeom>
            <a:avLst/>
            <a:gdLst>
              <a:gd name="connsiteX0" fmla="*/ 1159712 w 3354524"/>
              <a:gd name="connsiteY0" fmla="*/ 0 h 6215605"/>
              <a:gd name="connsiteX1" fmla="*/ 3069535 w 3354524"/>
              <a:gd name="connsiteY1" fmla="*/ 937550 h 6215605"/>
              <a:gd name="connsiteX2" fmla="*/ 1645849 w 3354524"/>
              <a:gd name="connsiteY2" fmla="*/ 1875099 h 6215605"/>
              <a:gd name="connsiteX3" fmla="*/ 36968 w 3354524"/>
              <a:gd name="connsiteY3" fmla="*/ 3171464 h 6215605"/>
              <a:gd name="connsiteX4" fmla="*/ 3324178 w 3354524"/>
              <a:gd name="connsiteY4" fmla="*/ 4178461 h 6215605"/>
              <a:gd name="connsiteX5" fmla="*/ 1657424 w 3354524"/>
              <a:gd name="connsiteY5" fmla="*/ 5197033 h 6215605"/>
              <a:gd name="connsiteX6" fmla="*/ 1379631 w 3354524"/>
              <a:gd name="connsiteY6" fmla="*/ 6215605 h 621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4524" h="6215605">
                <a:moveTo>
                  <a:pt x="1159712" y="0"/>
                </a:moveTo>
                <a:cubicBezTo>
                  <a:pt x="2074112" y="312516"/>
                  <a:pt x="2988512" y="625033"/>
                  <a:pt x="3069535" y="937550"/>
                </a:cubicBezTo>
                <a:cubicBezTo>
                  <a:pt x="3150558" y="1250067"/>
                  <a:pt x="2151277" y="1502780"/>
                  <a:pt x="1645849" y="1875099"/>
                </a:cubicBezTo>
                <a:cubicBezTo>
                  <a:pt x="1140421" y="2247418"/>
                  <a:pt x="-242753" y="2787570"/>
                  <a:pt x="36968" y="3171464"/>
                </a:cubicBezTo>
                <a:cubicBezTo>
                  <a:pt x="316689" y="3555358"/>
                  <a:pt x="3054102" y="3840866"/>
                  <a:pt x="3324178" y="4178461"/>
                </a:cubicBezTo>
                <a:cubicBezTo>
                  <a:pt x="3594254" y="4516056"/>
                  <a:pt x="1981515" y="4857509"/>
                  <a:pt x="1657424" y="5197033"/>
                </a:cubicBezTo>
                <a:cubicBezTo>
                  <a:pt x="1333333" y="5536557"/>
                  <a:pt x="1356482" y="5876081"/>
                  <a:pt x="1379631" y="6215605"/>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17</a:t>
            </a:fld>
            <a:endParaRPr lang="en-US"/>
          </a:p>
        </p:txBody>
      </p:sp>
      <p:sp>
        <p:nvSpPr>
          <p:cNvPr id="13" name="Titre 5">
            <a:extLst>
              <a:ext uri="{FF2B5EF4-FFF2-40B4-BE49-F238E27FC236}">
                <a16:creationId xmlns:a16="http://schemas.microsoft.com/office/drawing/2014/main" id="{624BB934-2B27-294C-9F2B-221CB0E9156C}"/>
              </a:ext>
            </a:extLst>
          </p:cNvPr>
          <p:cNvSpPr txBox="1">
            <a:spLocks/>
          </p:cNvSpPr>
          <p:nvPr>
            <p:custDataLst>
              <p:tags r:id="rId3"/>
            </p:custDataLst>
          </p:nvPr>
        </p:nvSpPr>
        <p:spPr>
          <a:xfrm>
            <a:off x="885046" y="14525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Same but different!</a:t>
            </a:r>
          </a:p>
        </p:txBody>
      </p:sp>
      <p:grpSp>
        <p:nvGrpSpPr>
          <p:cNvPr id="3" name="Groupe 2"/>
          <p:cNvGrpSpPr/>
          <p:nvPr>
            <p:custDataLst>
              <p:tags r:id="rId4"/>
            </p:custDataLst>
          </p:nvPr>
        </p:nvGrpSpPr>
        <p:grpSpPr>
          <a:xfrm>
            <a:off x="3262110" y="1283042"/>
            <a:ext cx="7752253" cy="1385600"/>
            <a:chOff x="2815121" y="1715677"/>
            <a:chExt cx="6234122" cy="1118942"/>
          </a:xfrm>
        </p:grpSpPr>
        <p:sp>
          <p:nvSpPr>
            <p:cNvPr id="11" name="Rectangle 10"/>
            <p:cNvSpPr/>
            <p:nvPr>
              <p:custDataLst>
                <p:tags r:id="rId15"/>
              </p:custDataLst>
            </p:nvPr>
          </p:nvSpPr>
          <p:spPr>
            <a:xfrm>
              <a:off x="3142757" y="1802677"/>
              <a:ext cx="5906486" cy="103194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i="1" dirty="0">
                <a:solidFill>
                  <a:schemeClr val="tx1"/>
                </a:solidFill>
                <a:latin typeface="Raleway" panose="020B0003030101060003" pitchFamily="34" charset="0"/>
              </a:endParaRPr>
            </a:p>
          </p:txBody>
        </p:sp>
        <p:grpSp>
          <p:nvGrpSpPr>
            <p:cNvPr id="9" name="Groupe 8">
              <a:extLst>
                <a:ext uri="{FF2B5EF4-FFF2-40B4-BE49-F238E27FC236}">
                  <a16:creationId xmlns:a16="http://schemas.microsoft.com/office/drawing/2014/main" id="{20E4E886-3E55-8346-9AB1-106638C3515A}"/>
                </a:ext>
              </a:extLst>
            </p:cNvPr>
            <p:cNvGrpSpPr/>
            <p:nvPr>
              <p:custDataLst>
                <p:tags r:id="rId16"/>
              </p:custDataLst>
            </p:nvPr>
          </p:nvGrpSpPr>
          <p:grpSpPr>
            <a:xfrm>
              <a:off x="2815121" y="1715677"/>
              <a:ext cx="472003" cy="471600"/>
              <a:chOff x="2268309" y="2055813"/>
              <a:chExt cx="472003" cy="471600"/>
            </a:xfrm>
          </p:grpSpPr>
          <p:sp>
            <p:nvSpPr>
              <p:cNvPr id="10" name="Ellipse 9">
                <a:extLst>
                  <a:ext uri="{FF2B5EF4-FFF2-40B4-BE49-F238E27FC236}">
                    <a16:creationId xmlns:a16="http://schemas.microsoft.com/office/drawing/2014/main" id="{55F715D3-505E-E444-8141-710D10AAABB6}"/>
                  </a:ext>
                </a:extLst>
              </p:cNvPr>
              <p:cNvSpPr/>
              <p:nvPr/>
            </p:nvSpPr>
            <p:spPr>
              <a:xfrm>
                <a:off x="2268309" y="2055813"/>
                <a:ext cx="472003" cy="4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a:extLst>
                  <a:ext uri="{FF2B5EF4-FFF2-40B4-BE49-F238E27FC236}">
                    <a16:creationId xmlns:a16="http://schemas.microsoft.com/office/drawing/2014/main" id="{9608D667-B1C3-6948-AC7F-4E265349AB2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80218" y="2055813"/>
                <a:ext cx="448186" cy="466696"/>
              </a:xfrm>
              <a:prstGeom prst="rect">
                <a:avLst/>
              </a:prstGeom>
            </p:spPr>
          </p:pic>
        </p:grpSp>
      </p:grpSp>
      <p:grpSp>
        <p:nvGrpSpPr>
          <p:cNvPr id="4" name="Groupe 3"/>
          <p:cNvGrpSpPr/>
          <p:nvPr>
            <p:custDataLst>
              <p:tags r:id="rId5"/>
            </p:custDataLst>
          </p:nvPr>
        </p:nvGrpSpPr>
        <p:grpSpPr>
          <a:xfrm>
            <a:off x="537484" y="2608605"/>
            <a:ext cx="8073116" cy="1162371"/>
            <a:chOff x="1111062" y="2957400"/>
            <a:chExt cx="7195724" cy="1162371"/>
          </a:xfrm>
        </p:grpSpPr>
        <p:sp>
          <p:nvSpPr>
            <p:cNvPr id="8" name="Rectangle 7"/>
            <p:cNvSpPr/>
            <p:nvPr>
              <p:custDataLst>
                <p:tags r:id="rId13"/>
              </p:custDataLst>
            </p:nvPr>
          </p:nvSpPr>
          <p:spPr>
            <a:xfrm>
              <a:off x="1435921" y="3089220"/>
              <a:ext cx="6870865" cy="103055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i="1" dirty="0">
                <a:solidFill>
                  <a:schemeClr val="tx1"/>
                </a:solidFill>
                <a:latin typeface="Raleway" panose="020B0003030101060003" pitchFamily="34" charset="0"/>
              </a:endParaRPr>
            </a:p>
          </p:txBody>
        </p:sp>
        <p:grpSp>
          <p:nvGrpSpPr>
            <p:cNvPr id="15" name="Groupe 14">
              <a:extLst>
                <a:ext uri="{FF2B5EF4-FFF2-40B4-BE49-F238E27FC236}">
                  <a16:creationId xmlns:a16="http://schemas.microsoft.com/office/drawing/2014/main" id="{A9869237-3B70-E548-AC35-4F5B24EF3BEE}"/>
                </a:ext>
              </a:extLst>
            </p:cNvPr>
            <p:cNvGrpSpPr/>
            <p:nvPr>
              <p:custDataLst>
                <p:tags r:id="rId14"/>
              </p:custDataLst>
            </p:nvPr>
          </p:nvGrpSpPr>
          <p:grpSpPr>
            <a:xfrm>
              <a:off x="1111062" y="2957400"/>
              <a:ext cx="472003" cy="502666"/>
              <a:chOff x="2268309" y="2055813"/>
              <a:chExt cx="472003" cy="502666"/>
            </a:xfrm>
          </p:grpSpPr>
          <p:sp>
            <p:nvSpPr>
              <p:cNvPr id="17" name="Ellipse 16">
                <a:extLst>
                  <a:ext uri="{FF2B5EF4-FFF2-40B4-BE49-F238E27FC236}">
                    <a16:creationId xmlns:a16="http://schemas.microsoft.com/office/drawing/2014/main" id="{084F08C2-EBCC-E94D-838A-59F59918746D}"/>
                  </a:ext>
                </a:extLst>
              </p:cNvPr>
              <p:cNvSpPr/>
              <p:nvPr/>
            </p:nvSpPr>
            <p:spPr>
              <a:xfrm>
                <a:off x="2268309" y="2055813"/>
                <a:ext cx="472003" cy="4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Image 17">
                <a:extLst>
                  <a:ext uri="{FF2B5EF4-FFF2-40B4-BE49-F238E27FC236}">
                    <a16:creationId xmlns:a16="http://schemas.microsoft.com/office/drawing/2014/main" id="{410E681D-FD20-8F42-B12D-919B4D56669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92126" y="2091783"/>
                <a:ext cx="448186" cy="466696"/>
              </a:xfrm>
              <a:prstGeom prst="rect">
                <a:avLst/>
              </a:prstGeom>
            </p:spPr>
          </p:pic>
        </p:grpSp>
      </p:grpSp>
      <p:sp>
        <p:nvSpPr>
          <p:cNvPr id="16" name="Rectangle 15"/>
          <p:cNvSpPr/>
          <p:nvPr>
            <p:custDataLst>
              <p:tags r:id="rId6"/>
            </p:custDataLst>
          </p:nvPr>
        </p:nvSpPr>
        <p:spPr>
          <a:xfrm>
            <a:off x="4214196" y="3833108"/>
            <a:ext cx="7041237" cy="1030551"/>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tx1"/>
              </a:solidFill>
              <a:latin typeface="Raleway" panose="020B0003030101060003" pitchFamily="34" charset="0"/>
            </a:endParaRPr>
          </a:p>
        </p:txBody>
      </p:sp>
      <p:grpSp>
        <p:nvGrpSpPr>
          <p:cNvPr id="7" name="Groupe 6"/>
          <p:cNvGrpSpPr/>
          <p:nvPr>
            <p:custDataLst>
              <p:tags r:id="rId7"/>
            </p:custDataLst>
          </p:nvPr>
        </p:nvGrpSpPr>
        <p:grpSpPr>
          <a:xfrm>
            <a:off x="2514671" y="4928783"/>
            <a:ext cx="7376496" cy="1111400"/>
            <a:chOff x="2906755" y="5087914"/>
            <a:chExt cx="7376496" cy="1111400"/>
          </a:xfrm>
        </p:grpSpPr>
        <p:sp>
          <p:nvSpPr>
            <p:cNvPr id="12" name="Rectangle 11"/>
            <p:cNvSpPr/>
            <p:nvPr>
              <p:custDataLst>
                <p:tags r:id="rId11"/>
              </p:custDataLst>
            </p:nvPr>
          </p:nvSpPr>
          <p:spPr>
            <a:xfrm>
              <a:off x="3262111" y="5163859"/>
              <a:ext cx="7021140" cy="103545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i="1">
                  <a:solidFill>
                    <a:schemeClr val="tx1"/>
                  </a:solidFill>
                  <a:latin typeface="Raleway" panose="020B0003030101060003" pitchFamily="34" charset="0"/>
                </a:rPr>
                <a:t>What do you get from comparing yourself to others? Why compare yourself to others?</a:t>
              </a:r>
            </a:p>
          </p:txBody>
        </p:sp>
        <p:grpSp>
          <p:nvGrpSpPr>
            <p:cNvPr id="22" name="Groupe 21">
              <a:extLst>
                <a:ext uri="{FF2B5EF4-FFF2-40B4-BE49-F238E27FC236}">
                  <a16:creationId xmlns:a16="http://schemas.microsoft.com/office/drawing/2014/main" id="{AB141422-2D74-BD40-899B-156A39D79213}"/>
                </a:ext>
              </a:extLst>
            </p:cNvPr>
            <p:cNvGrpSpPr/>
            <p:nvPr>
              <p:custDataLst>
                <p:tags r:id="rId12"/>
              </p:custDataLst>
            </p:nvPr>
          </p:nvGrpSpPr>
          <p:grpSpPr>
            <a:xfrm>
              <a:off x="2906755" y="5087914"/>
              <a:ext cx="472003" cy="471600"/>
              <a:chOff x="2268309" y="2055813"/>
              <a:chExt cx="472003" cy="471600"/>
            </a:xfrm>
          </p:grpSpPr>
          <p:sp>
            <p:nvSpPr>
              <p:cNvPr id="23" name="Ellipse 22">
                <a:extLst>
                  <a:ext uri="{FF2B5EF4-FFF2-40B4-BE49-F238E27FC236}">
                    <a16:creationId xmlns:a16="http://schemas.microsoft.com/office/drawing/2014/main" id="{42608B55-E5DB-4B44-9568-5B4A290FA2F1}"/>
                  </a:ext>
                </a:extLst>
              </p:cNvPr>
              <p:cNvSpPr/>
              <p:nvPr/>
            </p:nvSpPr>
            <p:spPr>
              <a:xfrm>
                <a:off x="2268309" y="2055813"/>
                <a:ext cx="472003" cy="4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4" name="Image 23">
                <a:extLst>
                  <a:ext uri="{FF2B5EF4-FFF2-40B4-BE49-F238E27FC236}">
                    <a16:creationId xmlns:a16="http://schemas.microsoft.com/office/drawing/2014/main" id="{427E38BB-F3D7-6F4D-8177-B59E631173F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280218" y="2055813"/>
                <a:ext cx="448186" cy="466696"/>
              </a:xfrm>
              <a:prstGeom prst="rect">
                <a:avLst/>
              </a:prstGeom>
            </p:spPr>
          </p:pic>
        </p:grpSp>
      </p:grpSp>
      <p:sp>
        <p:nvSpPr>
          <p:cNvPr id="25" name="Rectangle 24"/>
          <p:cNvSpPr/>
          <p:nvPr>
            <p:custDataLst>
              <p:tags r:id="rId8"/>
            </p:custDataLst>
          </p:nvPr>
        </p:nvSpPr>
        <p:spPr>
          <a:xfrm>
            <a:off x="3699164" y="1447763"/>
            <a:ext cx="7315199" cy="1200329"/>
          </a:xfrm>
          <a:prstGeom prst="rect">
            <a:avLst/>
          </a:prstGeom>
        </p:spPr>
        <p:txBody>
          <a:bodyPr wrap="square">
            <a:spAutoFit/>
          </a:bodyPr>
          <a:lstStyle/>
          <a:p>
            <a:pPr lvl="0" algn="just">
              <a:spcBef>
                <a:spcPts val="40"/>
              </a:spcBef>
              <a:spcAft>
                <a:spcPts val="0"/>
              </a:spcAft>
              <a:tabLst>
                <a:tab pos="3780790" algn="l"/>
              </a:tabLst>
            </a:pPr>
            <a:r>
              <a:rPr lang="en-CA" sz="2400" i="1">
                <a:latin typeface="Raleway" panose="020B0003030101060003" pitchFamily="34" charset="0"/>
                <a:ea typeface="Trebuchet MS" panose="020B0603020202020204" pitchFamily="34" charset="0"/>
                <a:cs typeface="Trebuchet MS" panose="020B0603020202020204" pitchFamily="34" charset="0"/>
              </a:rPr>
              <a:t>Did being able to see each other influence what you did with your balloon? Why is that?</a:t>
            </a:r>
          </a:p>
        </p:txBody>
      </p:sp>
      <p:sp>
        <p:nvSpPr>
          <p:cNvPr id="26" name="Rectangle 25"/>
          <p:cNvSpPr/>
          <p:nvPr>
            <p:custDataLst>
              <p:tags r:id="rId9"/>
            </p:custDataLst>
          </p:nvPr>
        </p:nvSpPr>
        <p:spPr>
          <a:xfrm>
            <a:off x="934004" y="2853839"/>
            <a:ext cx="7676596" cy="830997"/>
          </a:xfrm>
          <a:prstGeom prst="rect">
            <a:avLst/>
          </a:prstGeom>
        </p:spPr>
        <p:txBody>
          <a:bodyPr wrap="square">
            <a:spAutoFit/>
          </a:bodyPr>
          <a:lstStyle/>
          <a:p>
            <a:r>
              <a:rPr lang="en-CA" sz="2400" i="1">
                <a:latin typeface="Raleway" panose="020B0003030101060003" pitchFamily="34" charset="0"/>
                <a:ea typeface="Trebuchet MS" panose="020B0603020202020204" pitchFamily="34" charset="0"/>
                <a:cs typeface="Trebuchet MS" panose="020B0603020202020204" pitchFamily="34" charset="0"/>
              </a:rPr>
              <a:t>How did you feel when you noticed that your balloon didn’t look like the others?</a:t>
            </a:r>
          </a:p>
        </p:txBody>
      </p:sp>
      <p:sp>
        <p:nvSpPr>
          <p:cNvPr id="27" name="Rectangle 26"/>
          <p:cNvSpPr/>
          <p:nvPr>
            <p:custDataLst>
              <p:tags r:id="rId10"/>
            </p:custDataLst>
          </p:nvPr>
        </p:nvSpPr>
        <p:spPr>
          <a:xfrm>
            <a:off x="4305644" y="3984360"/>
            <a:ext cx="7095002" cy="830997"/>
          </a:xfrm>
          <a:prstGeom prst="rect">
            <a:avLst/>
          </a:prstGeom>
        </p:spPr>
        <p:txBody>
          <a:bodyPr wrap="square">
            <a:spAutoFit/>
          </a:bodyPr>
          <a:lstStyle/>
          <a:p>
            <a:pPr marR="777875" lvl="0" algn="just">
              <a:spcBef>
                <a:spcPts val="40"/>
              </a:spcBef>
              <a:spcAft>
                <a:spcPts val="0"/>
              </a:spcAft>
              <a:tabLst>
                <a:tab pos="3780790" algn="l"/>
              </a:tabLst>
            </a:pPr>
            <a:r>
              <a:rPr lang="en-CA" sz="2400" i="1">
                <a:latin typeface="Raleway" panose="020B0003030101060003" pitchFamily="34" charset="0"/>
                <a:ea typeface="Trebuchet MS" panose="020B0603020202020204" pitchFamily="34" charset="0"/>
                <a:cs typeface="Trebuchet MS" panose="020B0603020202020204" pitchFamily="34" charset="0"/>
              </a:rPr>
              <a:t>How important are other people’s opinions to you? (a lot, a little…)</a:t>
            </a:r>
          </a:p>
        </p:txBody>
      </p:sp>
      <p:sp>
        <p:nvSpPr>
          <p:cNvPr id="29" name="Ellipse 28">
            <a:extLst>
              <a:ext uri="{FF2B5EF4-FFF2-40B4-BE49-F238E27FC236}">
                <a16:creationId xmlns:a16="http://schemas.microsoft.com/office/drawing/2014/main" id="{43B695B2-450C-4EA0-9CE9-CAC80ADC0031}"/>
              </a:ext>
            </a:extLst>
          </p:cNvPr>
          <p:cNvSpPr/>
          <p:nvPr/>
        </p:nvSpPr>
        <p:spPr>
          <a:xfrm>
            <a:off x="3896366" y="3812558"/>
            <a:ext cx="529555" cy="4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8" name="Image 27">
            <a:extLst>
              <a:ext uri="{FF2B5EF4-FFF2-40B4-BE49-F238E27FC236}">
                <a16:creationId xmlns:a16="http://schemas.microsoft.com/office/drawing/2014/main" id="{4358F65B-F8C4-4523-9B2A-C6C5A71B499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96366" y="3815010"/>
            <a:ext cx="502834" cy="466696"/>
          </a:xfrm>
          <a:prstGeom prst="rect">
            <a:avLst/>
          </a:prstGeom>
        </p:spPr>
      </p:pic>
    </p:spTree>
    <p:extLst>
      <p:ext uri="{BB962C8B-B14F-4D97-AF65-F5344CB8AC3E}">
        <p14:creationId xmlns:p14="http://schemas.microsoft.com/office/powerpoint/2010/main" val="2975438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18</a:t>
            </a:fld>
            <a:endParaRPr lang="en-US"/>
          </a:p>
        </p:txBody>
      </p:sp>
      <p:sp>
        <p:nvSpPr>
          <p:cNvPr id="9" name="Titre 5"/>
          <p:cNvSpPr>
            <a:spLocks noGrp="1"/>
          </p:cNvSpPr>
          <p:nvPr>
            <p:ph type="title"/>
            <p:custDataLst>
              <p:tags r:id="rId3"/>
            </p:custDataLst>
          </p:nvPr>
        </p:nvSpPr>
        <p:spPr>
          <a:xfrm>
            <a:off x="490888" y="365125"/>
            <a:ext cx="11030552" cy="1325563"/>
          </a:xfrm>
        </p:spPr>
        <p:txBody>
          <a:bodyPr>
            <a:normAutofit/>
          </a:bodyPr>
          <a:lstStyle/>
          <a:p>
            <a:r>
              <a:rPr lang="en-CA" sz="4200" b="1">
                <a:latin typeface="Raleway" panose="020B0503030101060003" pitchFamily="34" charset="77"/>
              </a:rPr>
              <a:t>Between me and myself!</a:t>
            </a:r>
          </a:p>
        </p:txBody>
      </p:sp>
      <p:sp>
        <p:nvSpPr>
          <p:cNvPr id="14" name="Rectangle 13"/>
          <p:cNvSpPr/>
          <p:nvPr>
            <p:custDataLst>
              <p:tags r:id="rId4"/>
            </p:custDataLst>
          </p:nvPr>
        </p:nvSpPr>
        <p:spPr>
          <a:xfrm>
            <a:off x="4219203" y="4476545"/>
            <a:ext cx="5906486" cy="1314996"/>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Write your answers on the second worksheet you were given.</a:t>
            </a:r>
            <a:r>
              <a:rPr lang="en-CA" sz="2800" b="1">
                <a:solidFill>
                  <a:srgbClr val="86C4A7"/>
                </a:solidFill>
                <a:latin typeface="Raleway" panose="020B0003030101060003" pitchFamily="34" charset="0"/>
              </a:rPr>
              <a:t> </a:t>
            </a:r>
            <a:r>
              <a:rPr lang="en-CA" sz="2800" b="1">
                <a:solidFill>
                  <a:srgbClr val="2F5CEE"/>
                </a:solidFill>
                <a:latin typeface="Raleway" panose="020B0003030101060003" pitchFamily="34" charset="0"/>
              </a:rPr>
              <a:t> </a:t>
            </a:r>
          </a:p>
        </p:txBody>
      </p:sp>
      <p:graphicFrame>
        <p:nvGraphicFramePr>
          <p:cNvPr id="3" name="Tableau 2"/>
          <p:cNvGraphicFramePr>
            <a:graphicFrameLocks noGrp="1"/>
          </p:cNvGraphicFramePr>
          <p:nvPr>
            <p:custDataLst>
              <p:tags r:id="rId5"/>
            </p:custDataLst>
          </p:nvPr>
        </p:nvGraphicFramePr>
        <p:xfrm>
          <a:off x="1429384" y="1786914"/>
          <a:ext cx="9924416" cy="2286000"/>
        </p:xfrm>
        <a:graphic>
          <a:graphicData uri="http://schemas.openxmlformats.org/drawingml/2006/table">
            <a:tbl>
              <a:tblPr firstRow="1" bandRow="1">
                <a:tableStyleId>{5940675A-B579-460E-94D1-54222C63F5DA}</a:tableStyleId>
              </a:tblPr>
              <a:tblGrid>
                <a:gridCol w="9924416">
                  <a:extLst>
                    <a:ext uri="{9D8B030D-6E8A-4147-A177-3AD203B41FA5}">
                      <a16:colId xmlns:a16="http://schemas.microsoft.com/office/drawing/2014/main" val="1799356216"/>
                    </a:ext>
                  </a:extLst>
                </a:gridCol>
              </a:tblGrid>
              <a:tr h="370840">
                <a:tc>
                  <a:txBody>
                    <a:bodyPr/>
                    <a:lstStyle/>
                    <a:p>
                      <a:r>
                        <a:rPr lang="en-CA" sz="2400" cap="none" baseline="0">
                          <a:latin typeface="Raleway" panose="020B0503030101060003" pitchFamily="34" charset="77"/>
                        </a:rPr>
                        <a:t>     Your four (4) good qualities</a:t>
                      </a:r>
                    </a:p>
                  </a:txBody>
                  <a:tcPr>
                    <a:solidFill>
                      <a:schemeClr val="bg1"/>
                    </a:solidFill>
                  </a:tcPr>
                </a:tc>
                <a:extLst>
                  <a:ext uri="{0D108BD9-81ED-4DB2-BD59-A6C34878D82A}">
                    <a16:rowId xmlns:a16="http://schemas.microsoft.com/office/drawing/2014/main" val="1846708110"/>
                  </a:ext>
                </a:extLst>
              </a:tr>
              <a:tr h="370840">
                <a:tc>
                  <a:txBody>
                    <a:bodyPr/>
                    <a:lstStyle/>
                    <a:p>
                      <a:r>
                        <a:rPr lang="en-CA" sz="2400" cap="none" baseline="0">
                          <a:latin typeface="Raleway" panose="020B0503030101060003" pitchFamily="34" charset="77"/>
                        </a:rPr>
                        <a:t>     Your two (2) faults</a:t>
                      </a:r>
                    </a:p>
                  </a:txBody>
                  <a:tcPr>
                    <a:solidFill>
                      <a:schemeClr val="accent1">
                        <a:lumMod val="20000"/>
                        <a:lumOff val="80000"/>
                      </a:schemeClr>
                    </a:solidFill>
                  </a:tcPr>
                </a:tc>
                <a:extLst>
                  <a:ext uri="{0D108BD9-81ED-4DB2-BD59-A6C34878D82A}">
                    <a16:rowId xmlns:a16="http://schemas.microsoft.com/office/drawing/2014/main" val="1797756795"/>
                  </a:ext>
                </a:extLst>
              </a:tr>
              <a:tr h="370840">
                <a:tc>
                  <a:txBody>
                    <a:bodyPr/>
                    <a:lstStyle/>
                    <a:p>
                      <a:r>
                        <a:rPr lang="en-CA" sz="2400" cap="none" baseline="0">
                          <a:latin typeface="Raleway" panose="020B0503030101060003" pitchFamily="34" charset="77"/>
                        </a:rPr>
                        <a:t>     What makes you unique or different</a:t>
                      </a:r>
                    </a:p>
                  </a:txBody>
                  <a:tcPr>
                    <a:solidFill>
                      <a:schemeClr val="bg1"/>
                    </a:solidFill>
                  </a:tcPr>
                </a:tc>
                <a:extLst>
                  <a:ext uri="{0D108BD9-81ED-4DB2-BD59-A6C34878D82A}">
                    <a16:rowId xmlns:a16="http://schemas.microsoft.com/office/drawing/2014/main" val="3483492261"/>
                  </a:ext>
                </a:extLst>
              </a:tr>
              <a:tr h="370840">
                <a:tc>
                  <a:txBody>
                    <a:bodyPr/>
                    <a:lstStyle/>
                    <a:p>
                      <a:r>
                        <a:rPr lang="en-CA" sz="2400" cap="none" baseline="0">
                          <a:latin typeface="Raleway" panose="020B0503030101060003" pitchFamily="34" charset="77"/>
                        </a:rPr>
                        <a:t>     Something you do well or that makes you happy</a:t>
                      </a:r>
                    </a:p>
                  </a:txBody>
                  <a:tcPr>
                    <a:solidFill>
                      <a:schemeClr val="accent1">
                        <a:lumMod val="20000"/>
                        <a:lumOff val="80000"/>
                      </a:schemeClr>
                    </a:solidFill>
                  </a:tcPr>
                </a:tc>
                <a:extLst>
                  <a:ext uri="{0D108BD9-81ED-4DB2-BD59-A6C34878D82A}">
                    <a16:rowId xmlns:a16="http://schemas.microsoft.com/office/drawing/2014/main" val="2287366548"/>
                  </a:ext>
                </a:extLst>
              </a:tr>
              <a:tr h="370840">
                <a:tc>
                  <a:txBody>
                    <a:bodyPr/>
                    <a:lstStyle/>
                    <a:p>
                      <a:r>
                        <a:rPr lang="en-CA" sz="2400" cap="none" baseline="0">
                          <a:latin typeface="Raleway" panose="020B0503030101060003" pitchFamily="34" charset="77"/>
                        </a:rPr>
                        <a:t>     Something you’d like to be able to do</a:t>
                      </a:r>
                    </a:p>
                  </a:txBody>
                  <a:tcPr>
                    <a:solidFill>
                      <a:schemeClr val="bg1"/>
                    </a:solidFill>
                  </a:tcPr>
                </a:tc>
                <a:extLst>
                  <a:ext uri="{0D108BD9-81ED-4DB2-BD59-A6C34878D82A}">
                    <a16:rowId xmlns:a16="http://schemas.microsoft.com/office/drawing/2014/main" val="3421416158"/>
                  </a:ext>
                </a:extLst>
              </a:tr>
            </a:tbl>
          </a:graphicData>
        </a:graphic>
      </p:graphicFrame>
      <p:pic>
        <p:nvPicPr>
          <p:cNvPr id="11" name="Image 10"/>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559688" y="3243800"/>
            <a:ext cx="247024" cy="247024"/>
          </a:xfrm>
          <a:prstGeom prst="rect">
            <a:avLst/>
          </a:prstGeom>
        </p:spPr>
      </p:pic>
      <p:pic>
        <p:nvPicPr>
          <p:cNvPr id="12" name="Image 11"/>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1559688" y="3718612"/>
            <a:ext cx="247024" cy="247024"/>
          </a:xfrm>
          <a:prstGeom prst="rect">
            <a:avLst/>
          </a:prstGeom>
        </p:spPr>
      </p:pic>
      <p:grpSp>
        <p:nvGrpSpPr>
          <p:cNvPr id="2" name="Groupe 1">
            <a:extLst>
              <a:ext uri="{FF2B5EF4-FFF2-40B4-BE49-F238E27FC236}">
                <a16:creationId xmlns:a16="http://schemas.microsoft.com/office/drawing/2014/main" id="{8A27F3C9-2658-2343-B270-BEB5C8D1C4FA}"/>
              </a:ext>
            </a:extLst>
          </p:cNvPr>
          <p:cNvGrpSpPr/>
          <p:nvPr>
            <p:custDataLst>
              <p:tags r:id="rId8"/>
            </p:custDataLst>
          </p:nvPr>
        </p:nvGrpSpPr>
        <p:grpSpPr>
          <a:xfrm>
            <a:off x="1087685" y="1696988"/>
            <a:ext cx="472003" cy="471600"/>
            <a:chOff x="2268309" y="2055813"/>
            <a:chExt cx="472003" cy="471600"/>
          </a:xfrm>
        </p:grpSpPr>
        <p:sp>
          <p:nvSpPr>
            <p:cNvPr id="17" name="Ellipse 16"/>
            <p:cNvSpPr/>
            <p:nvPr/>
          </p:nvSpPr>
          <p:spPr>
            <a:xfrm>
              <a:off x="2268309" y="2055813"/>
              <a:ext cx="472003" cy="471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Imag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0218" y="2055813"/>
              <a:ext cx="448186" cy="466696"/>
            </a:xfrm>
            <a:prstGeom prst="rect">
              <a:avLst/>
            </a:prstGeom>
          </p:spPr>
        </p:pic>
      </p:grpSp>
    </p:spTree>
    <p:extLst>
      <p:ext uri="{BB962C8B-B14F-4D97-AF65-F5344CB8AC3E}">
        <p14:creationId xmlns:p14="http://schemas.microsoft.com/office/powerpoint/2010/main" val="87132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rme libre 15"/>
          <p:cNvSpPr/>
          <p:nvPr>
            <p:custDataLst>
              <p:tags r:id="rId1"/>
            </p:custDataLst>
          </p:nvPr>
        </p:nvSpPr>
        <p:spPr>
          <a:xfrm>
            <a:off x="4352495" y="1"/>
            <a:ext cx="2982411" cy="2186412"/>
          </a:xfrm>
          <a:custGeom>
            <a:avLst/>
            <a:gdLst>
              <a:gd name="connsiteX0" fmla="*/ 492882 w 2982411"/>
              <a:gd name="connsiteY0" fmla="*/ 0 h 2262433"/>
              <a:gd name="connsiteX1" fmla="*/ 68676 w 2982411"/>
              <a:gd name="connsiteY1" fmla="*/ 329938 h 2262433"/>
              <a:gd name="connsiteX2" fmla="*/ 1765501 w 2982411"/>
              <a:gd name="connsiteY2" fmla="*/ 867266 h 2262433"/>
              <a:gd name="connsiteX3" fmla="*/ 2981559 w 2982411"/>
              <a:gd name="connsiteY3" fmla="*/ 1517715 h 2262433"/>
              <a:gd name="connsiteX4" fmla="*/ 1586392 w 2982411"/>
              <a:gd name="connsiteY4" fmla="*/ 2262433 h 226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2411" h="2262433">
                <a:moveTo>
                  <a:pt x="492882" y="0"/>
                </a:moveTo>
                <a:cubicBezTo>
                  <a:pt x="174727" y="92697"/>
                  <a:pt x="-143427" y="185394"/>
                  <a:pt x="68676" y="329938"/>
                </a:cubicBezTo>
                <a:cubicBezTo>
                  <a:pt x="280779" y="474482"/>
                  <a:pt x="1280021" y="669303"/>
                  <a:pt x="1765501" y="867266"/>
                </a:cubicBezTo>
                <a:cubicBezTo>
                  <a:pt x="2250982" y="1065229"/>
                  <a:pt x="3011410" y="1285187"/>
                  <a:pt x="2981559" y="1517715"/>
                </a:cubicBezTo>
                <a:cubicBezTo>
                  <a:pt x="2951708" y="1750243"/>
                  <a:pt x="2269050" y="2006338"/>
                  <a:pt x="1586392" y="2262433"/>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19</a:t>
            </a:fld>
            <a:endParaRPr lang="en-US"/>
          </a:p>
        </p:txBody>
      </p:sp>
      <p:sp>
        <p:nvSpPr>
          <p:cNvPr id="9" name="Titre 5"/>
          <p:cNvSpPr>
            <a:spLocks noGrp="1"/>
          </p:cNvSpPr>
          <p:nvPr>
            <p:ph type="title"/>
            <p:custDataLst>
              <p:tags r:id="rId3"/>
            </p:custDataLst>
          </p:nvPr>
        </p:nvSpPr>
        <p:spPr>
          <a:xfrm>
            <a:off x="828401" y="78997"/>
            <a:ext cx="10515600" cy="1325563"/>
          </a:xfrm>
        </p:spPr>
        <p:txBody>
          <a:bodyPr/>
          <a:lstStyle/>
          <a:p>
            <a:r>
              <a:rPr lang="en-CA" b="1">
                <a:latin typeface="Raleway" panose="020B0503030101060003" pitchFamily="34" charset="77"/>
              </a:rPr>
              <a:t>Between me and myself!</a:t>
            </a:r>
          </a:p>
        </p:txBody>
      </p:sp>
      <p:grpSp>
        <p:nvGrpSpPr>
          <p:cNvPr id="15" name="Groupe 14">
            <a:extLst>
              <a:ext uri="{FF2B5EF4-FFF2-40B4-BE49-F238E27FC236}">
                <a16:creationId xmlns:a16="http://schemas.microsoft.com/office/drawing/2014/main" id="{DA7EAE6F-E483-3142-859D-C0C0BDB8CEE2}"/>
              </a:ext>
            </a:extLst>
          </p:cNvPr>
          <p:cNvGrpSpPr/>
          <p:nvPr>
            <p:custDataLst>
              <p:tags r:id="rId4"/>
            </p:custDataLst>
          </p:nvPr>
        </p:nvGrpSpPr>
        <p:grpSpPr>
          <a:xfrm>
            <a:off x="1116195" y="1093206"/>
            <a:ext cx="9710255" cy="4907972"/>
            <a:chOff x="2815722" y="2391619"/>
            <a:chExt cx="7185864" cy="4850457"/>
          </a:xfrm>
        </p:grpSpPr>
        <p:sp>
          <p:nvSpPr>
            <p:cNvPr id="18" name="Rectangle 17"/>
            <p:cNvSpPr/>
            <p:nvPr>
              <p:custDataLst>
                <p:tags r:id="rId6"/>
              </p:custDataLst>
            </p:nvPr>
          </p:nvSpPr>
          <p:spPr>
            <a:xfrm>
              <a:off x="3213229" y="2686409"/>
              <a:ext cx="6788357" cy="455566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84250" indent="-342900">
                <a:buFont typeface="Arial" panose="020B0604020202020204" pitchFamily="34" charset="0"/>
                <a:buChar char="•"/>
              </a:pPr>
              <a:r>
                <a:rPr lang="en-CA" sz="2400" i="1">
                  <a:solidFill>
                    <a:schemeClr val="tx1"/>
                  </a:solidFill>
                  <a:latin typeface="Raleway" panose="020B0003030101060003" pitchFamily="34" charset="0"/>
                </a:rPr>
                <a:t>What is the point of getting to know yourself better? Do you have examples of situations where this has been good for you?</a:t>
              </a:r>
            </a:p>
            <a:p>
              <a:pPr marL="641350"/>
              <a:endParaRPr lang="fr-CA" sz="2400" i="1" dirty="0">
                <a:solidFill>
                  <a:schemeClr val="tx1"/>
                </a:solidFill>
                <a:latin typeface="Raleway" panose="020B0003030101060003" pitchFamily="34" charset="0"/>
              </a:endParaRPr>
            </a:p>
            <a:p>
              <a:pPr marL="984250" indent="-342900">
                <a:buFont typeface="Arial" panose="020B0604020202020204" pitchFamily="34" charset="0"/>
                <a:buChar char="•"/>
              </a:pPr>
              <a:r>
                <a:rPr lang="en-CA" sz="2400" i="1">
                  <a:solidFill>
                    <a:schemeClr val="tx1"/>
                  </a:solidFill>
                  <a:latin typeface="Raleway" panose="020B0003030101060003" pitchFamily="34" charset="0"/>
                </a:rPr>
                <a:t>How does knowing yourself better affect your self-confidence?</a:t>
              </a:r>
            </a:p>
            <a:p>
              <a:pPr marL="641350"/>
              <a:endParaRPr lang="fr-CA" sz="2400" i="1" dirty="0">
                <a:solidFill>
                  <a:schemeClr val="tx1"/>
                </a:solidFill>
                <a:latin typeface="Raleway" panose="020B0003030101060003" pitchFamily="34" charset="0"/>
              </a:endParaRPr>
            </a:p>
            <a:p>
              <a:pPr marL="641350"/>
              <a:endParaRPr lang="fr-CA" sz="2400" i="1" dirty="0">
                <a:solidFill>
                  <a:schemeClr val="tx1"/>
                </a:solidFill>
                <a:latin typeface="Raleway" panose="020B0003030101060003" pitchFamily="34" charset="0"/>
              </a:endParaRPr>
            </a:p>
            <a:p>
              <a:pPr marL="984250" indent="-342900">
                <a:buFont typeface="Arial" panose="020B0604020202020204" pitchFamily="34" charset="0"/>
                <a:buChar char="•"/>
              </a:pPr>
              <a:r>
                <a:rPr lang="en-CA" sz="2400" i="1">
                  <a:solidFill>
                    <a:schemeClr val="tx1"/>
                  </a:solidFill>
                  <a:latin typeface="Raleway" panose="020B0003030101060003" pitchFamily="34" charset="0"/>
                </a:rPr>
                <a:t>How do you get to know yourself better?</a:t>
              </a:r>
            </a:p>
          </p:txBody>
        </p:sp>
        <p:grpSp>
          <p:nvGrpSpPr>
            <p:cNvPr id="19" name="Groupe 18"/>
            <p:cNvGrpSpPr/>
            <p:nvPr/>
          </p:nvGrpSpPr>
          <p:grpSpPr>
            <a:xfrm>
              <a:off x="2815722" y="2391619"/>
              <a:ext cx="811899" cy="842037"/>
              <a:chOff x="838876" y="2664582"/>
              <a:chExt cx="811899" cy="842037"/>
            </a:xfrm>
          </p:grpSpPr>
          <p:sp>
            <p:nvSpPr>
              <p:cNvPr id="21" name="Ellipse 20"/>
              <p:cNvSpPr/>
              <p:nvPr/>
            </p:nvSpPr>
            <p:spPr>
              <a:xfrm>
                <a:off x="1023406" y="2694720"/>
                <a:ext cx="626922" cy="8118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2" name="Imag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876" y="2664582"/>
                <a:ext cx="811899" cy="811899"/>
              </a:xfrm>
              <a:prstGeom prst="rect">
                <a:avLst/>
              </a:prstGeom>
            </p:spPr>
          </p:pic>
        </p:grpSp>
      </p:grpSp>
      <p:pic>
        <p:nvPicPr>
          <p:cNvPr id="24" name="Image 23"/>
          <p:cNvPicPr>
            <a:picLocks noChangeAspect="1"/>
          </p:cNvPicPr>
          <p:nvPr>
            <p:custDataLst>
              <p:tags r:id="rId5"/>
            </p:custDataLst>
          </p:nvPr>
        </p:nvPicPr>
        <p:blipFill>
          <a:blip r:embed="rId9"/>
          <a:stretch>
            <a:fillRect/>
          </a:stretch>
        </p:blipFill>
        <p:spPr>
          <a:xfrm>
            <a:off x="1858751" y="4766288"/>
            <a:ext cx="353959" cy="353959"/>
          </a:xfrm>
          <a:prstGeom prst="rect">
            <a:avLst/>
          </a:prstGeom>
        </p:spPr>
      </p:pic>
    </p:spTree>
    <p:extLst>
      <p:ext uri="{BB962C8B-B14F-4D97-AF65-F5344CB8AC3E}">
        <p14:creationId xmlns:p14="http://schemas.microsoft.com/office/powerpoint/2010/main" val="47093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F18778DC-D300-684C-8CF5-3E123291CD90}"/>
              </a:ext>
            </a:extLst>
          </p:cNvPr>
          <p:cNvSpPr txBox="1">
            <a:spLocks/>
          </p:cNvSpPr>
          <p:nvPr>
            <p:custDataLst>
              <p:tags r:id="rId1"/>
            </p:custDataLst>
          </p:nvPr>
        </p:nvSpPr>
        <p:spPr>
          <a:xfrm>
            <a:off x="1523999" y="4016230"/>
            <a:ext cx="9527177" cy="137053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2F5CEE"/>
                </a:solidFill>
                <a:latin typeface="+mj-lt"/>
                <a:ea typeface="+mj-ea"/>
                <a:cs typeface="+mj-cs"/>
              </a:defRPr>
            </a:lvl1pPr>
          </a:lstStyle>
          <a:p>
            <a:pPr>
              <a:lnSpc>
                <a:spcPct val="100000"/>
              </a:lnSpc>
            </a:pPr>
            <a:r>
              <a:rPr lang="en-CA" b="1" cap="all" dirty="0">
                <a:latin typeface="Raleway" panose="020B0003030101060003" pitchFamily="34" charset="0"/>
              </a:rPr>
              <a:t>Don’t let others decide </a:t>
            </a:r>
            <a:r>
              <a:rPr lang="en-CA" b="1" cap="all">
                <a:latin typeface="Raleway" panose="020B0003030101060003" pitchFamily="34" charset="0"/>
              </a:rPr>
              <a:t>your worth!</a:t>
            </a:r>
            <a:endParaRPr lang="en-CA" b="1" cap="all" dirty="0">
              <a:latin typeface="Raleway" panose="020B0003030101060003" pitchFamily="34" charset="0"/>
            </a:endParaRPr>
          </a:p>
        </p:txBody>
      </p:sp>
    </p:spTree>
    <p:extLst>
      <p:ext uri="{BB962C8B-B14F-4D97-AF65-F5344CB8AC3E}">
        <p14:creationId xmlns:p14="http://schemas.microsoft.com/office/powerpoint/2010/main" val="2716323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20</a:t>
            </a:fld>
            <a:endParaRPr lang="en-US"/>
          </a:p>
        </p:txBody>
      </p:sp>
      <p:sp>
        <p:nvSpPr>
          <p:cNvPr id="19" name="Rectangle à coins arrondis 18"/>
          <p:cNvSpPr/>
          <p:nvPr>
            <p:custDataLst>
              <p:tags r:id="rId2"/>
            </p:custDataLst>
          </p:nvPr>
        </p:nvSpPr>
        <p:spPr>
          <a:xfrm>
            <a:off x="941120" y="4405746"/>
            <a:ext cx="10369731" cy="1512916"/>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800" b="1" dirty="0">
              <a:solidFill>
                <a:schemeClr val="bg1"/>
              </a:solidFill>
              <a:latin typeface="Raleway" panose="020B0003030101060003" pitchFamily="34" charset="0"/>
            </a:endParaRPr>
          </a:p>
          <a:p>
            <a:pPr algn="ctr"/>
            <a:r>
              <a:rPr lang="en-CA" sz="2800" b="1">
                <a:solidFill>
                  <a:schemeClr val="bg1"/>
                </a:solidFill>
                <a:latin typeface="Raleway" panose="020B0003030101060003" pitchFamily="34" charset="0"/>
              </a:rPr>
              <a:t>Also try to get in touch with your physical sensations, emotions, and thoughts, the things that make you happy or sad, and the things you like or find difficult.</a:t>
            </a:r>
          </a:p>
          <a:p>
            <a:pPr algn="ctr"/>
            <a:endParaRPr lang="fr-CA" sz="2800" b="1" dirty="0">
              <a:solidFill>
                <a:schemeClr val="bg1"/>
              </a:solidFill>
              <a:latin typeface="Raleway" panose="020B0003030101060003" pitchFamily="34" charset="0"/>
            </a:endParaRPr>
          </a:p>
        </p:txBody>
      </p:sp>
      <p:sp>
        <p:nvSpPr>
          <p:cNvPr id="8" name="Rectangle à coins arrondis 7"/>
          <p:cNvSpPr/>
          <p:nvPr>
            <p:custDataLst>
              <p:tags r:id="rId3"/>
            </p:custDataLst>
          </p:nvPr>
        </p:nvSpPr>
        <p:spPr>
          <a:xfrm>
            <a:off x="838200" y="1539098"/>
            <a:ext cx="7409013" cy="1117881"/>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bg1"/>
                </a:solidFill>
                <a:latin typeface="Raleway" panose="020B0003030101060003" pitchFamily="34" charset="0"/>
              </a:rPr>
              <a:t>To get to know yourself better, you need try new things. Go for it!</a:t>
            </a:r>
          </a:p>
        </p:txBody>
      </p:sp>
      <p:pic>
        <p:nvPicPr>
          <p:cNvPr id="6" name="Image 5"/>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253502" y="735557"/>
            <a:ext cx="584698" cy="584698"/>
          </a:xfrm>
          <a:prstGeom prst="rect">
            <a:avLst/>
          </a:prstGeom>
        </p:spPr>
      </p:pic>
      <p:sp>
        <p:nvSpPr>
          <p:cNvPr id="9" name="Titre 5">
            <a:extLst>
              <a:ext uri="{FF2B5EF4-FFF2-40B4-BE49-F238E27FC236}">
                <a16:creationId xmlns:a16="http://schemas.microsoft.com/office/drawing/2014/main" id="{40724CCD-113A-2742-964D-973E0C440E94}"/>
              </a:ext>
            </a:extLst>
          </p:cNvPr>
          <p:cNvSpPr>
            <a:spLocks noGrp="1"/>
          </p:cNvSpPr>
          <p:nvPr>
            <p:ph type="title"/>
            <p:custDataLst>
              <p:tags r:id="rId5"/>
            </p:custDataLst>
          </p:nvPr>
        </p:nvSpPr>
        <p:spPr>
          <a:xfrm>
            <a:off x="1185454" y="365124"/>
            <a:ext cx="10817994" cy="1325563"/>
          </a:xfrm>
        </p:spPr>
        <p:txBody>
          <a:bodyPr/>
          <a:lstStyle/>
          <a:p>
            <a:r>
              <a:rPr lang="en-CA" b="1">
                <a:latin typeface="Raleway" panose="020B0503030101060003" pitchFamily="34" charset="77"/>
              </a:rPr>
              <a:t>Between me and myself!  </a:t>
            </a:r>
          </a:p>
        </p:txBody>
      </p:sp>
      <p:sp>
        <p:nvSpPr>
          <p:cNvPr id="7" name="Rectangle à coins arrondis 6"/>
          <p:cNvSpPr/>
          <p:nvPr>
            <p:custDataLst>
              <p:tags r:id="rId6"/>
            </p:custDataLst>
          </p:nvPr>
        </p:nvSpPr>
        <p:spPr>
          <a:xfrm>
            <a:off x="3682538" y="2881766"/>
            <a:ext cx="7628313" cy="1299193"/>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chemeClr val="bg1"/>
                </a:solidFill>
                <a:latin typeface="Raleway" panose="020B0003030101060003" pitchFamily="34" charset="0"/>
              </a:rPr>
              <a:t>Allow yourself to make mistakes without judging yourself… Accept that you’re not perfect.</a:t>
            </a:r>
          </a:p>
        </p:txBody>
      </p:sp>
    </p:spTree>
    <p:extLst>
      <p:ext uri="{BB962C8B-B14F-4D97-AF65-F5344CB8AC3E}">
        <p14:creationId xmlns:p14="http://schemas.microsoft.com/office/powerpoint/2010/main" val="1980482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21</a:t>
            </a:fld>
            <a:endParaRPr lang="en-US"/>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Sacha and social comparison</a:t>
            </a:r>
          </a:p>
        </p:txBody>
      </p:sp>
      <p:sp>
        <p:nvSpPr>
          <p:cNvPr id="2" name="Rectangle 1"/>
          <p:cNvSpPr/>
          <p:nvPr/>
        </p:nvSpPr>
        <p:spPr>
          <a:xfrm>
            <a:off x="4511752" y="5776944"/>
            <a:ext cx="3168496" cy="369332"/>
          </a:xfrm>
          <a:prstGeom prst="rect">
            <a:avLst/>
          </a:prstGeom>
        </p:spPr>
        <p:txBody>
          <a:bodyPr wrap="none">
            <a:spAutoFit/>
          </a:bodyPr>
          <a:lstStyle/>
          <a:p>
            <a:r>
              <a:rPr lang="fr-CA" dirty="0">
                <a:hlinkClick r:id="rId6"/>
              </a:rPr>
              <a:t>https://youtu.be/ffaQWIg93l4</a:t>
            </a:r>
            <a:r>
              <a:rPr lang="fr-CA" dirty="0"/>
              <a:t> </a:t>
            </a:r>
          </a:p>
        </p:txBody>
      </p:sp>
      <p:pic>
        <p:nvPicPr>
          <p:cNvPr id="3" name="Média en ligne 2" title="Workshop 4 - Don't let others decide your worth - Part 2">
            <a:hlinkClick r:id="" action="ppaction://media"/>
            <a:extLst>
              <a:ext uri="{FF2B5EF4-FFF2-40B4-BE49-F238E27FC236}">
                <a16:creationId xmlns:a16="http://schemas.microsoft.com/office/drawing/2014/main" id="{A7913740-B0C5-45B8-B862-E47BDA126DB2}"/>
              </a:ext>
            </a:extLst>
          </p:cNvPr>
          <p:cNvPicPr>
            <a:picLocks noRot="1" noChangeAspect="1"/>
          </p:cNvPicPr>
          <p:nvPr>
            <a:videoFile r:link="rId4"/>
          </p:nvPr>
        </p:nvPicPr>
        <p:blipFill>
          <a:blip r:embed="rId7"/>
          <a:stretch>
            <a:fillRect/>
          </a:stretch>
        </p:blipFill>
        <p:spPr>
          <a:xfrm>
            <a:off x="2765031" y="1857376"/>
            <a:ext cx="6661938" cy="3763995"/>
          </a:xfrm>
          <a:prstGeom prst="rect">
            <a:avLst/>
          </a:prstGeom>
        </p:spPr>
      </p:pic>
    </p:spTree>
    <p:extLst>
      <p:ext uri="{BB962C8B-B14F-4D97-AF65-F5344CB8AC3E}">
        <p14:creationId xmlns:p14="http://schemas.microsoft.com/office/powerpoint/2010/main" val="95362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libre 5">
            <a:extLst>
              <a:ext uri="{FF2B5EF4-FFF2-40B4-BE49-F238E27FC236}">
                <a16:creationId xmlns:a16="http://schemas.microsoft.com/office/drawing/2014/main" id="{433BC322-1299-F24A-90DC-25086D62FC72}"/>
              </a:ext>
            </a:extLst>
          </p:cNvPr>
          <p:cNvSpPr/>
          <p:nvPr>
            <p:custDataLst>
              <p:tags r:id="rId1"/>
            </p:custDataLst>
          </p:nvPr>
        </p:nvSpPr>
        <p:spPr>
          <a:xfrm>
            <a:off x="3471536" y="-11575"/>
            <a:ext cx="6663335" cy="5544274"/>
          </a:xfrm>
          <a:custGeom>
            <a:avLst/>
            <a:gdLst>
              <a:gd name="connsiteX0" fmla="*/ 5359948 w 6663335"/>
              <a:gd name="connsiteY0" fmla="*/ 0 h 5544274"/>
              <a:gd name="connsiteX1" fmla="*/ 6158601 w 6663335"/>
              <a:gd name="connsiteY1" fmla="*/ 613459 h 5544274"/>
              <a:gd name="connsiteX2" fmla="*/ 869 w 6663335"/>
              <a:gd name="connsiteY2" fmla="*/ 1632031 h 5544274"/>
              <a:gd name="connsiteX3" fmla="*/ 6633163 w 6663335"/>
              <a:gd name="connsiteY3" fmla="*/ 3333509 h 5544274"/>
              <a:gd name="connsiteX4" fmla="*/ 2466277 w 6663335"/>
              <a:gd name="connsiteY4" fmla="*/ 3981691 h 5544274"/>
              <a:gd name="connsiteX5" fmla="*/ 2628322 w 6663335"/>
              <a:gd name="connsiteY5" fmla="*/ 5544274 h 554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3335" h="5544274">
                <a:moveTo>
                  <a:pt x="5359948" y="0"/>
                </a:moveTo>
                <a:cubicBezTo>
                  <a:pt x="6205864" y="170727"/>
                  <a:pt x="7051781" y="341454"/>
                  <a:pt x="6158601" y="613459"/>
                </a:cubicBezTo>
                <a:cubicBezTo>
                  <a:pt x="5265421" y="885464"/>
                  <a:pt x="-78225" y="1178689"/>
                  <a:pt x="869" y="1632031"/>
                </a:cubicBezTo>
                <a:cubicBezTo>
                  <a:pt x="79963" y="2085373"/>
                  <a:pt x="6222262" y="2941899"/>
                  <a:pt x="6633163" y="3333509"/>
                </a:cubicBezTo>
                <a:cubicBezTo>
                  <a:pt x="7044064" y="3725119"/>
                  <a:pt x="3133750" y="3613230"/>
                  <a:pt x="2466277" y="3981691"/>
                </a:cubicBezTo>
                <a:cubicBezTo>
                  <a:pt x="1798804" y="4350152"/>
                  <a:pt x="2213563" y="4947213"/>
                  <a:pt x="2628322" y="5544274"/>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lide Number Placeholder 3">
            <a:extLst>
              <a:ext uri="{FF2B5EF4-FFF2-40B4-BE49-F238E27FC236}">
                <a16:creationId xmlns:a16="http://schemas.microsoft.com/office/drawing/2014/main" id="{6C329AB8-9C27-AA4D-8C06-AA273771F191}"/>
              </a:ext>
            </a:extLst>
          </p:cNvPr>
          <p:cNvSpPr>
            <a:spLocks noGrp="1"/>
          </p:cNvSpPr>
          <p:nvPr>
            <p:ph type="sldNum" sz="quarter" idx="12"/>
            <p:custDataLst>
              <p:tags r:id="rId2"/>
            </p:custDataLst>
          </p:nvPr>
        </p:nvSpPr>
        <p:spPr>
          <a:xfrm>
            <a:off x="8610600" y="6356350"/>
            <a:ext cx="2743200" cy="365125"/>
          </a:xfrm>
          <a:prstGeom prst="rect">
            <a:avLst/>
          </a:prstGeom>
        </p:spPr>
        <p:txBody>
          <a:bodyPr/>
          <a:lstStyle/>
          <a:p>
            <a:fld id="{C145B74D-6A0D-CF46-9BFB-933D6D9953E9}" type="slidenum">
              <a:rPr lang="en-US" smtClean="0"/>
              <a:t>22</a:t>
            </a:fld>
            <a:endParaRPr lang="en-US"/>
          </a:p>
        </p:txBody>
      </p:sp>
      <p:sp>
        <p:nvSpPr>
          <p:cNvPr id="7" name="Rectangle 6"/>
          <p:cNvSpPr/>
          <p:nvPr>
            <p:custDataLst>
              <p:tags r:id="rId3"/>
            </p:custDataLst>
          </p:nvPr>
        </p:nvSpPr>
        <p:spPr>
          <a:xfrm>
            <a:off x="1045548" y="1605992"/>
            <a:ext cx="4964554" cy="205163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rgbClr val="2F5CEE"/>
                </a:solidFill>
                <a:latin typeface="Raleway" panose="020B0503030101060003" pitchFamily="34" charset="77"/>
              </a:rPr>
              <a:t>I notice my tendency to compare myself to others: </a:t>
            </a:r>
          </a:p>
          <a:p>
            <a:pPr algn="ctr"/>
            <a:endParaRPr lang="fr-CA" sz="2400" i="1" dirty="0">
              <a:solidFill>
                <a:srgbClr val="2F5CEE"/>
              </a:solidFill>
              <a:latin typeface="Raleway" panose="020B0503030101060003" pitchFamily="34" charset="77"/>
            </a:endParaRPr>
          </a:p>
          <a:p>
            <a:pPr marL="342900" indent="-342900" algn="ctr">
              <a:buFont typeface="Arial" panose="020B0604020202020204" pitchFamily="34" charset="0"/>
              <a:buChar char="•"/>
            </a:pPr>
            <a:r>
              <a:rPr lang="en-CA" sz="2400" i="1">
                <a:solidFill>
                  <a:srgbClr val="2F5CEE"/>
                </a:solidFill>
                <a:latin typeface="Raleway" panose="020B0503030101060003" pitchFamily="34" charset="77"/>
              </a:rPr>
              <a:t>Do I do this often? Or only rarely?  </a:t>
            </a:r>
          </a:p>
        </p:txBody>
      </p:sp>
      <p:sp>
        <p:nvSpPr>
          <p:cNvPr id="9" name="Rectangle 8"/>
          <p:cNvSpPr/>
          <p:nvPr>
            <p:custDataLst>
              <p:tags r:id="rId4"/>
            </p:custDataLst>
          </p:nvPr>
        </p:nvSpPr>
        <p:spPr>
          <a:xfrm>
            <a:off x="6468183" y="1605992"/>
            <a:ext cx="5158482" cy="2051607"/>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rgbClr val="2F5CEE"/>
                </a:solidFill>
                <a:latin typeface="Raleway" panose="020B0503030101060003" pitchFamily="34" charset="77"/>
              </a:rPr>
              <a:t>I identify a situation where I compared myself to others.</a:t>
            </a:r>
          </a:p>
        </p:txBody>
      </p:sp>
      <p:sp>
        <p:nvSpPr>
          <p:cNvPr id="10" name="Rectangle 9"/>
          <p:cNvSpPr/>
          <p:nvPr>
            <p:custDataLst>
              <p:tags r:id="rId5"/>
            </p:custDataLst>
          </p:nvPr>
        </p:nvSpPr>
        <p:spPr>
          <a:xfrm>
            <a:off x="1045548" y="3984981"/>
            <a:ext cx="10581117" cy="1925368"/>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solidFill>
                  <a:srgbClr val="2F5CEE"/>
                </a:solidFill>
                <a:latin typeface="Raleway" panose="020B0503030101060003" pitchFamily="34" charset="77"/>
              </a:rPr>
              <a:t>I wonder...</a:t>
            </a:r>
          </a:p>
          <a:p>
            <a:pPr marL="342900" indent="-342900" algn="ctr">
              <a:buFont typeface="Arial" panose="020B0604020202020204" pitchFamily="34" charset="0"/>
              <a:buChar char="•"/>
            </a:pPr>
            <a:r>
              <a:rPr lang="en-CA" sz="2400" i="1">
                <a:solidFill>
                  <a:srgbClr val="2F5CEE"/>
                </a:solidFill>
                <a:latin typeface="Raleway" panose="020B0503030101060003" pitchFamily="34" charset="77"/>
              </a:rPr>
              <a:t>Why did I feel the need to compare myself to others?</a:t>
            </a:r>
          </a:p>
          <a:p>
            <a:pPr marL="342900" indent="-342900" algn="ctr">
              <a:buFont typeface="Arial" panose="020B0604020202020204" pitchFamily="34" charset="0"/>
              <a:buChar char="•"/>
            </a:pPr>
            <a:r>
              <a:rPr lang="en-CA" sz="2400" i="1">
                <a:solidFill>
                  <a:srgbClr val="2F5CEE"/>
                </a:solidFill>
                <a:latin typeface="Raleway" panose="020B0503030101060003" pitchFamily="34" charset="77"/>
              </a:rPr>
              <a:t>Did this have a more positive or negative effect on my self-confidence?</a:t>
            </a:r>
          </a:p>
          <a:p>
            <a:pPr marL="342900" indent="-342900" algn="ctr">
              <a:buFont typeface="Arial" panose="020B0604020202020204" pitchFamily="34" charset="0"/>
              <a:buChar char="•"/>
            </a:pPr>
            <a:r>
              <a:rPr lang="en-CA" sz="2400" i="1">
                <a:solidFill>
                  <a:srgbClr val="2F5CEE"/>
                </a:solidFill>
                <a:latin typeface="Raleway" panose="020B0503030101060003" pitchFamily="34" charset="77"/>
              </a:rPr>
              <a:t>What did this create in me?</a:t>
            </a:r>
          </a:p>
        </p:txBody>
      </p:sp>
      <p:sp>
        <p:nvSpPr>
          <p:cNvPr id="13" name="Titre 5">
            <a:extLst>
              <a:ext uri="{FF2B5EF4-FFF2-40B4-BE49-F238E27FC236}">
                <a16:creationId xmlns:a16="http://schemas.microsoft.com/office/drawing/2014/main" id="{2B5784E6-413D-B649-860F-DD609DB0CA59}"/>
              </a:ext>
            </a:extLst>
          </p:cNvPr>
          <p:cNvSpPr txBox="1">
            <a:spLocks/>
          </p:cNvSpPr>
          <p:nvPr>
            <p:custDataLst>
              <p:tags r:id="rId6"/>
            </p:custDataLst>
          </p:nvPr>
        </p:nvSpPr>
        <p:spPr>
          <a:xfrm>
            <a:off x="850476" y="22185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HORS-PISTE challenge</a:t>
            </a:r>
          </a:p>
        </p:txBody>
      </p:sp>
      <p:sp>
        <p:nvSpPr>
          <p:cNvPr id="2" name="Ellipse 1"/>
          <p:cNvSpPr/>
          <p:nvPr>
            <p:custDataLst>
              <p:tags r:id="rId7"/>
            </p:custDataLst>
          </p:nvPr>
        </p:nvSpPr>
        <p:spPr>
          <a:xfrm>
            <a:off x="429038" y="1236076"/>
            <a:ext cx="774939" cy="739832"/>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t>1</a:t>
            </a:r>
          </a:p>
        </p:txBody>
      </p:sp>
      <p:sp>
        <p:nvSpPr>
          <p:cNvPr id="11" name="Ellipse 10"/>
          <p:cNvSpPr/>
          <p:nvPr>
            <p:custDataLst>
              <p:tags r:id="rId8"/>
            </p:custDataLst>
          </p:nvPr>
        </p:nvSpPr>
        <p:spPr>
          <a:xfrm>
            <a:off x="6081532" y="1400500"/>
            <a:ext cx="774939" cy="739832"/>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t>2</a:t>
            </a:r>
          </a:p>
        </p:txBody>
      </p:sp>
      <p:sp>
        <p:nvSpPr>
          <p:cNvPr id="12" name="Ellipse 11"/>
          <p:cNvSpPr/>
          <p:nvPr>
            <p:custDataLst>
              <p:tags r:id="rId9"/>
            </p:custDataLst>
          </p:nvPr>
        </p:nvSpPr>
        <p:spPr>
          <a:xfrm>
            <a:off x="658077" y="3716147"/>
            <a:ext cx="774939" cy="739832"/>
          </a:xfrm>
          <a:prstGeom prst="ellipse">
            <a:avLst/>
          </a:prstGeom>
          <a:solidFill>
            <a:srgbClr val="2F5C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a:t>3</a:t>
            </a:r>
          </a:p>
        </p:txBody>
      </p:sp>
    </p:spTree>
    <p:extLst>
      <p:ext uri="{BB962C8B-B14F-4D97-AF65-F5344CB8AC3E}">
        <p14:creationId xmlns:p14="http://schemas.microsoft.com/office/powerpoint/2010/main" val="271326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B8D0C8-F1E8-F74F-911C-44696F95B000}"/>
              </a:ext>
            </a:extLst>
          </p:cNvPr>
          <p:cNvSpPr>
            <a:spLocks noGrp="1"/>
          </p:cNvSpPr>
          <p:nvPr>
            <p:ph type="sldNum" sz="quarter" idx="12"/>
            <p:custDataLst>
              <p:tags r:id="rId1"/>
            </p:custDataLst>
          </p:nvPr>
        </p:nvSpPr>
        <p:spPr/>
        <p:txBody>
          <a:bodyPr/>
          <a:lstStyle/>
          <a:p>
            <a:fld id="{C145B74D-6A0D-CF46-9BFB-933D6D9953E9}" type="slidenum">
              <a:rPr lang="en-US" smtClean="0"/>
              <a:pPr/>
              <a:t>3</a:t>
            </a:fld>
            <a:endParaRPr lang="en-US"/>
          </a:p>
        </p:txBody>
      </p:sp>
      <p:sp>
        <p:nvSpPr>
          <p:cNvPr id="5" name="Title 3">
            <a:extLst>
              <a:ext uri="{FF2B5EF4-FFF2-40B4-BE49-F238E27FC236}">
                <a16:creationId xmlns:a16="http://schemas.microsoft.com/office/drawing/2014/main" id="{7E3F4489-0FBE-F641-92FD-638D280486FD}"/>
              </a:ext>
            </a:extLst>
          </p:cNvPr>
          <p:cNvSpPr>
            <a:spLocks noGrp="1"/>
          </p:cNvSpPr>
          <p:nvPr>
            <p:ph type="title"/>
            <p:custDataLst>
              <p:tags r:id="rId2"/>
            </p:custDataLst>
          </p:nvPr>
        </p:nvSpPr>
        <p:spPr>
          <a:xfrm>
            <a:off x="838200" y="365125"/>
            <a:ext cx="10515600" cy="1325563"/>
          </a:xfrm>
        </p:spPr>
        <p:txBody>
          <a:bodyPr>
            <a:normAutofit/>
          </a:bodyPr>
          <a:lstStyle/>
          <a:p>
            <a:r>
              <a:rPr lang="en-CA" b="1">
                <a:latin typeface="Raleway" panose="020B0003030101060003" pitchFamily="34" charset="0"/>
              </a:rPr>
              <a:t>At the end of the workshop, you will be able to…</a:t>
            </a:r>
          </a:p>
        </p:txBody>
      </p:sp>
      <p:grpSp>
        <p:nvGrpSpPr>
          <p:cNvPr id="6" name="Groupe 5"/>
          <p:cNvGrpSpPr/>
          <p:nvPr>
            <p:custDataLst>
              <p:tags r:id="rId3"/>
            </p:custDataLst>
          </p:nvPr>
        </p:nvGrpSpPr>
        <p:grpSpPr>
          <a:xfrm>
            <a:off x="925363" y="1865541"/>
            <a:ext cx="7465684" cy="1155734"/>
            <a:chOff x="925363" y="1546829"/>
            <a:chExt cx="7465684" cy="1155734"/>
          </a:xfrm>
        </p:grpSpPr>
        <p:sp>
          <p:nvSpPr>
            <p:cNvPr id="7" name="Rectangle à coins arrondis 6"/>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9" name="Image 8">
              <a:extLst>
                <a:ext uri="{FF2B5EF4-FFF2-40B4-BE49-F238E27FC236}">
                  <a16:creationId xmlns:a16="http://schemas.microsoft.com/office/drawing/2014/main" id="{0F94CC7B-3663-674B-841E-C932FA6424A9}"/>
                </a:ext>
              </a:extLst>
            </p:cNvPr>
            <p:cNvPicPr>
              <a:picLocks noChangeAspect="1"/>
            </p:cNvPicPr>
            <p:nvPr/>
          </p:nvPicPr>
          <p:blipFill>
            <a:blip r:embed="rId7"/>
            <a:stretch>
              <a:fillRect/>
            </a:stretch>
          </p:blipFill>
          <p:spPr>
            <a:xfrm>
              <a:off x="925363" y="1546829"/>
              <a:ext cx="1155734" cy="1155734"/>
            </a:xfrm>
            <a:prstGeom prst="rect">
              <a:avLst/>
            </a:prstGeom>
          </p:spPr>
        </p:pic>
        <p:sp>
          <p:nvSpPr>
            <p:cNvPr id="10" name="ZoneTexte 9">
              <a:extLst>
                <a:ext uri="{FF2B5EF4-FFF2-40B4-BE49-F238E27FC236}">
                  <a16:creationId xmlns:a16="http://schemas.microsoft.com/office/drawing/2014/main" id="{F4C7753F-33C2-4046-A0B5-1B1D1AA0D2AB}"/>
                </a:ext>
              </a:extLst>
            </p:cNvPr>
            <p:cNvSpPr txBox="1"/>
            <p:nvPr/>
          </p:nvSpPr>
          <p:spPr>
            <a:xfrm>
              <a:off x="1503230" y="1651670"/>
              <a:ext cx="6887817" cy="954107"/>
            </a:xfrm>
            <a:prstGeom prst="rect">
              <a:avLst/>
            </a:prstGeom>
            <a:noFill/>
          </p:spPr>
          <p:txBody>
            <a:bodyPr wrap="square" rtlCol="0">
              <a:spAutoFit/>
            </a:bodyPr>
            <a:lstStyle/>
            <a:p>
              <a:pPr marL="714375"/>
              <a:r>
                <a:rPr lang="en-CA" sz="2800">
                  <a:latin typeface="Raleway" panose="020B0003030101060003" pitchFamily="34" charset="0"/>
                </a:rPr>
                <a:t>recognize some of your own </a:t>
              </a:r>
            </a:p>
            <a:p>
              <a:pPr marL="714375"/>
              <a:r>
                <a:rPr lang="en-CA" sz="2800">
                  <a:latin typeface="Raleway" panose="020B0003030101060003" pitchFamily="34" charset="0"/>
                </a:rPr>
                <a:t>values and qualities</a:t>
              </a:r>
            </a:p>
          </p:txBody>
        </p:sp>
      </p:grpSp>
      <p:grpSp>
        <p:nvGrpSpPr>
          <p:cNvPr id="11" name="Groupe 10"/>
          <p:cNvGrpSpPr/>
          <p:nvPr>
            <p:custDataLst>
              <p:tags r:id="rId4"/>
            </p:custDataLst>
          </p:nvPr>
        </p:nvGrpSpPr>
        <p:grpSpPr>
          <a:xfrm>
            <a:off x="2270394" y="3149722"/>
            <a:ext cx="8092807" cy="1155734"/>
            <a:chOff x="925363" y="1546829"/>
            <a:chExt cx="8092807" cy="1155734"/>
          </a:xfrm>
        </p:grpSpPr>
        <p:sp>
          <p:nvSpPr>
            <p:cNvPr id="12" name="Rectangle à coins arrondis 11"/>
            <p:cNvSpPr/>
            <p:nvPr/>
          </p:nvSpPr>
          <p:spPr>
            <a:xfrm>
              <a:off x="1279039" y="1647643"/>
              <a:ext cx="7739131"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Ellipse 12"/>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a:extLst>
                <a:ext uri="{FF2B5EF4-FFF2-40B4-BE49-F238E27FC236}">
                  <a16:creationId xmlns:a16="http://schemas.microsoft.com/office/drawing/2014/main" id="{0F94CC7B-3663-674B-841E-C932FA6424A9}"/>
                </a:ext>
              </a:extLst>
            </p:cNvPr>
            <p:cNvPicPr>
              <a:picLocks noChangeAspect="1"/>
            </p:cNvPicPr>
            <p:nvPr/>
          </p:nvPicPr>
          <p:blipFill>
            <a:blip r:embed="rId7"/>
            <a:stretch>
              <a:fillRect/>
            </a:stretch>
          </p:blipFill>
          <p:spPr>
            <a:xfrm>
              <a:off x="925363" y="1546829"/>
              <a:ext cx="1155734" cy="1155734"/>
            </a:xfrm>
            <a:prstGeom prst="rect">
              <a:avLst/>
            </a:prstGeom>
          </p:spPr>
        </p:pic>
        <p:sp>
          <p:nvSpPr>
            <p:cNvPr id="15" name="ZoneTexte 14">
              <a:extLst>
                <a:ext uri="{FF2B5EF4-FFF2-40B4-BE49-F238E27FC236}">
                  <a16:creationId xmlns:a16="http://schemas.microsoft.com/office/drawing/2014/main" id="{F4C7753F-33C2-4046-A0B5-1B1D1AA0D2AB}"/>
                </a:ext>
              </a:extLst>
            </p:cNvPr>
            <p:cNvSpPr txBox="1"/>
            <p:nvPr/>
          </p:nvSpPr>
          <p:spPr>
            <a:xfrm>
              <a:off x="1503230" y="1636165"/>
              <a:ext cx="7514940" cy="954107"/>
            </a:xfrm>
            <a:prstGeom prst="rect">
              <a:avLst/>
            </a:prstGeom>
            <a:noFill/>
          </p:spPr>
          <p:txBody>
            <a:bodyPr wrap="square" rtlCol="0">
              <a:spAutoFit/>
            </a:bodyPr>
            <a:lstStyle/>
            <a:p>
              <a:pPr marL="714375"/>
              <a:r>
                <a:rPr lang="en-CA" sz="2800">
                  <a:latin typeface="Raleway" panose="020B0003030101060003" pitchFamily="34" charset="0"/>
                </a:rPr>
                <a:t>understand the impact of social comparison on your self-confidence</a:t>
              </a:r>
            </a:p>
          </p:txBody>
        </p:sp>
      </p:grpSp>
      <p:grpSp>
        <p:nvGrpSpPr>
          <p:cNvPr id="16" name="Groupe 15"/>
          <p:cNvGrpSpPr/>
          <p:nvPr>
            <p:custDataLst>
              <p:tags r:id="rId5"/>
            </p:custDataLst>
          </p:nvPr>
        </p:nvGrpSpPr>
        <p:grpSpPr>
          <a:xfrm>
            <a:off x="3888115" y="4422426"/>
            <a:ext cx="7739131" cy="1155734"/>
            <a:chOff x="925363" y="1546829"/>
            <a:chExt cx="7465684" cy="1155734"/>
          </a:xfrm>
        </p:grpSpPr>
        <p:sp>
          <p:nvSpPr>
            <p:cNvPr id="17" name="Rectangle à coins arrondis 16"/>
            <p:cNvSpPr/>
            <p:nvPr/>
          </p:nvSpPr>
          <p:spPr>
            <a:xfrm>
              <a:off x="1279039" y="1647643"/>
              <a:ext cx="6887817" cy="954107"/>
            </a:xfrm>
            <a:prstGeom prst="roundRect">
              <a:avLst/>
            </a:prstGeom>
            <a:solidFill>
              <a:schemeClr val="bg1"/>
            </a:solidFill>
            <a:ln w="3175">
              <a:solidFill>
                <a:srgbClr val="86C4A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Ellipse 17"/>
            <p:cNvSpPr/>
            <p:nvPr/>
          </p:nvSpPr>
          <p:spPr>
            <a:xfrm>
              <a:off x="1000436" y="1655027"/>
              <a:ext cx="1005588" cy="939338"/>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0F94CC7B-3663-674B-841E-C932FA6424A9}"/>
                </a:ext>
              </a:extLst>
            </p:cNvPr>
            <p:cNvPicPr>
              <a:picLocks noChangeAspect="1"/>
            </p:cNvPicPr>
            <p:nvPr/>
          </p:nvPicPr>
          <p:blipFill>
            <a:blip r:embed="rId7"/>
            <a:stretch>
              <a:fillRect/>
            </a:stretch>
          </p:blipFill>
          <p:spPr>
            <a:xfrm>
              <a:off x="925363" y="1546829"/>
              <a:ext cx="1155734" cy="1155734"/>
            </a:xfrm>
            <a:prstGeom prst="rect">
              <a:avLst/>
            </a:prstGeom>
          </p:spPr>
        </p:pic>
        <p:sp>
          <p:nvSpPr>
            <p:cNvPr id="20" name="ZoneTexte 19">
              <a:extLst>
                <a:ext uri="{FF2B5EF4-FFF2-40B4-BE49-F238E27FC236}">
                  <a16:creationId xmlns:a16="http://schemas.microsoft.com/office/drawing/2014/main" id="{F4C7753F-33C2-4046-A0B5-1B1D1AA0D2AB}"/>
                </a:ext>
              </a:extLst>
            </p:cNvPr>
            <p:cNvSpPr txBox="1"/>
            <p:nvPr/>
          </p:nvSpPr>
          <p:spPr>
            <a:xfrm>
              <a:off x="1503230" y="1651670"/>
              <a:ext cx="6887817" cy="954107"/>
            </a:xfrm>
            <a:prstGeom prst="rect">
              <a:avLst/>
            </a:prstGeom>
            <a:noFill/>
          </p:spPr>
          <p:txBody>
            <a:bodyPr wrap="square" rtlCol="0">
              <a:spAutoFit/>
            </a:bodyPr>
            <a:lstStyle/>
            <a:p>
              <a:pPr marL="714375"/>
              <a:r>
                <a:rPr lang="en-CA" sz="2800">
                  <a:latin typeface="Raleway" panose="020B0003030101060003" pitchFamily="34" charset="0"/>
                </a:rPr>
                <a:t>use new strategies to get to know yourself better  </a:t>
              </a:r>
            </a:p>
          </p:txBody>
        </p:sp>
      </p:grpSp>
    </p:spTree>
    <p:extLst>
      <p:ext uri="{BB962C8B-B14F-4D97-AF65-F5344CB8AC3E}">
        <p14:creationId xmlns:p14="http://schemas.microsoft.com/office/powerpoint/2010/main" val="1336960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4</a:t>
            </a:fld>
            <a:endParaRPr lang="en-US"/>
          </a:p>
        </p:txBody>
      </p:sp>
      <p:sp>
        <p:nvSpPr>
          <p:cNvPr id="16" name="Rectangle 15"/>
          <p:cNvSpPr/>
          <p:nvPr>
            <p:custDataLst>
              <p:tags r:id="rId3"/>
            </p:custDataLst>
          </p:nvPr>
        </p:nvSpPr>
        <p:spPr>
          <a:xfrm>
            <a:off x="3142757" y="4407627"/>
            <a:ext cx="6856014" cy="1314996"/>
          </a:xfrm>
          <a:prstGeom prst="rect">
            <a:avLst/>
          </a:prstGeom>
          <a:solidFill>
            <a:schemeClr val="bg1"/>
          </a:solidFill>
          <a:ln w="28575">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86C4A7"/>
                </a:solidFill>
                <a:latin typeface="Raleway" panose="020B0003030101060003" pitchFamily="34" charset="0"/>
              </a:rPr>
              <a:t>Write your </a:t>
            </a:r>
            <a:r>
              <a:rPr lang="en-CA" sz="2800" b="1" u="sng">
                <a:solidFill>
                  <a:srgbClr val="86C4A7"/>
                </a:solidFill>
                <a:latin typeface="Raleway" panose="020B0003030101060003" pitchFamily="34" charset="0"/>
              </a:rPr>
              <a:t>three wishes</a:t>
            </a:r>
            <a:r>
              <a:rPr lang="en-CA" sz="2800" b="1">
                <a:solidFill>
                  <a:srgbClr val="86C4A7"/>
                </a:solidFill>
                <a:latin typeface="Raleway" panose="020B0003030101060003" pitchFamily="34" charset="0"/>
              </a:rPr>
              <a:t> on the worksheet you were given.</a:t>
            </a:r>
          </a:p>
        </p:txBody>
      </p:sp>
      <p:grpSp>
        <p:nvGrpSpPr>
          <p:cNvPr id="20" name="Groupe 19">
            <a:extLst>
              <a:ext uri="{FF2B5EF4-FFF2-40B4-BE49-F238E27FC236}">
                <a16:creationId xmlns:a16="http://schemas.microsoft.com/office/drawing/2014/main" id="{FADB4321-41CF-E447-BAA0-DF45716D211F}"/>
              </a:ext>
            </a:extLst>
          </p:cNvPr>
          <p:cNvGrpSpPr/>
          <p:nvPr>
            <p:custDataLst>
              <p:tags r:id="rId4"/>
            </p:custDataLst>
          </p:nvPr>
        </p:nvGrpSpPr>
        <p:grpSpPr>
          <a:xfrm>
            <a:off x="2890213" y="1967930"/>
            <a:ext cx="7108558" cy="2209062"/>
            <a:chOff x="2890213" y="1967930"/>
            <a:chExt cx="7108558" cy="2209062"/>
          </a:xfrm>
        </p:grpSpPr>
        <p:sp>
          <p:nvSpPr>
            <p:cNvPr id="21" name="Rectangle 20">
              <a:extLst>
                <a:ext uri="{FF2B5EF4-FFF2-40B4-BE49-F238E27FC236}">
                  <a16:creationId xmlns:a16="http://schemas.microsoft.com/office/drawing/2014/main" id="{242E331B-DB8F-1740-AC90-1176F003F8F4}"/>
                </a:ext>
              </a:extLst>
            </p:cNvPr>
            <p:cNvSpPr/>
            <p:nvPr>
              <p:custDataLst>
                <p:tags r:id="rId6"/>
              </p:custDataLst>
            </p:nvPr>
          </p:nvSpPr>
          <p:spPr>
            <a:xfrm>
              <a:off x="3142757" y="2150812"/>
              <a:ext cx="6856014" cy="2026180"/>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You have the power to make three of your deepest wishes come true.</a:t>
              </a:r>
            </a:p>
            <a:p>
              <a:pPr algn="ctr"/>
              <a:endParaRPr lang="fr-CA" sz="1400" b="1" dirty="0">
                <a:solidFill>
                  <a:srgbClr val="2A5293"/>
                </a:solidFill>
                <a:latin typeface="Raleway" panose="020B0003030101060003" pitchFamily="34" charset="0"/>
              </a:endParaRPr>
            </a:p>
            <a:p>
              <a:pPr algn="ctr"/>
              <a:r>
                <a:rPr lang="en-CA" sz="2400" i="1">
                  <a:solidFill>
                    <a:schemeClr val="tx1"/>
                  </a:solidFill>
                  <a:latin typeface="Raleway" panose="020B0003030101060003" pitchFamily="34" charset="0"/>
                </a:rPr>
                <a:t>What do you wish for?</a:t>
              </a:r>
            </a:p>
          </p:txBody>
        </p:sp>
        <p:grpSp>
          <p:nvGrpSpPr>
            <p:cNvPr id="22" name="Groupe 21">
              <a:extLst>
                <a:ext uri="{FF2B5EF4-FFF2-40B4-BE49-F238E27FC236}">
                  <a16:creationId xmlns:a16="http://schemas.microsoft.com/office/drawing/2014/main" id="{7DE5D0ED-DE1A-9649-BFC5-7FB060B0E95B}"/>
                </a:ext>
              </a:extLst>
            </p:cNvPr>
            <p:cNvGrpSpPr/>
            <p:nvPr>
              <p:custDataLst>
                <p:tags r:id="rId7"/>
              </p:custDataLst>
            </p:nvPr>
          </p:nvGrpSpPr>
          <p:grpSpPr>
            <a:xfrm>
              <a:off x="2890213" y="1967930"/>
              <a:ext cx="472003" cy="471600"/>
              <a:chOff x="538191" y="2590420"/>
              <a:chExt cx="1105989" cy="1061216"/>
            </a:xfrm>
          </p:grpSpPr>
          <p:sp>
            <p:nvSpPr>
              <p:cNvPr id="23" name="Ellipse 22">
                <a:extLst>
                  <a:ext uri="{FF2B5EF4-FFF2-40B4-BE49-F238E27FC236}">
                    <a16:creationId xmlns:a16="http://schemas.microsoft.com/office/drawing/2014/main" id="{861024F6-E8F4-7041-9A64-9BDF9D0D8A74}"/>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4" name="Image 23">
                <a:extLst>
                  <a:ext uri="{FF2B5EF4-FFF2-40B4-BE49-F238E27FC236}">
                    <a16:creationId xmlns:a16="http://schemas.microsoft.com/office/drawing/2014/main" id="{383E8C5C-A6BB-2348-8BD4-B226BEF0F3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grpSp>
      <p:sp>
        <p:nvSpPr>
          <p:cNvPr id="25" name="Titre 5">
            <a:extLst>
              <a:ext uri="{FF2B5EF4-FFF2-40B4-BE49-F238E27FC236}">
                <a16:creationId xmlns:a16="http://schemas.microsoft.com/office/drawing/2014/main" id="{13437A09-D9DE-2145-801F-E64A696A7830}"/>
              </a:ext>
            </a:extLst>
          </p:cNvPr>
          <p:cNvSpPr>
            <a:spLocks noGrp="1"/>
          </p:cNvSpPr>
          <p:nvPr>
            <p:ph type="title"/>
            <p:custDataLst>
              <p:tags r:id="rId5"/>
            </p:custDataLst>
          </p:nvPr>
        </p:nvSpPr>
        <p:spPr>
          <a:xfrm>
            <a:off x="838200" y="365125"/>
            <a:ext cx="10515600" cy="1325563"/>
          </a:xfrm>
        </p:spPr>
        <p:txBody>
          <a:bodyPr/>
          <a:lstStyle/>
          <a:p>
            <a:r>
              <a:rPr lang="en-CA" b="1">
                <a:latin typeface="Raleway" panose="020B0503030101060003" pitchFamily="34" charset="77"/>
              </a:rPr>
              <a:t>Three wishes!</a:t>
            </a:r>
          </a:p>
        </p:txBody>
      </p:sp>
      <p:pic>
        <p:nvPicPr>
          <p:cNvPr id="1026" name="Picture 2" descr="http://clipartmag.com/images/magic-wand-png-25.png">
            <a:extLst>
              <a:ext uri="{FF2B5EF4-FFF2-40B4-BE49-F238E27FC236}">
                <a16:creationId xmlns:a16="http://schemas.microsoft.com/office/drawing/2014/main" id="{77F8E1EC-685E-4438-BCF4-5C65A7BAADF7}"/>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auto">
          <a:xfrm>
            <a:off x="391005" y="2304727"/>
            <a:ext cx="2248546" cy="224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BFA8035A-3A00-9E46-BFD4-827FE45AAE8A}"/>
              </a:ext>
            </a:extLst>
          </p:cNvPr>
          <p:cNvSpPr/>
          <p:nvPr>
            <p:custDataLst>
              <p:tags r:id="rId1"/>
            </p:custDataLst>
          </p:nvPr>
        </p:nvSpPr>
        <p:spPr>
          <a:xfrm>
            <a:off x="3242791" y="-9427"/>
            <a:ext cx="3968715" cy="6174557"/>
          </a:xfrm>
          <a:custGeom>
            <a:avLst/>
            <a:gdLst>
              <a:gd name="connsiteX0" fmla="*/ 2309597 w 4039903"/>
              <a:gd name="connsiteY0" fmla="*/ 0 h 6174557"/>
              <a:gd name="connsiteX1" fmla="*/ 3629350 w 4039903"/>
              <a:gd name="connsiteY1" fmla="*/ 452487 h 6174557"/>
              <a:gd name="connsiteX2" fmla="*/ 4034702 w 4039903"/>
              <a:gd name="connsiteY2" fmla="*/ 1244338 h 6174557"/>
              <a:gd name="connsiteX3" fmla="*/ 3412533 w 4039903"/>
              <a:gd name="connsiteY3" fmla="*/ 2535811 h 6174557"/>
              <a:gd name="connsiteX4" fmla="*/ 471370 w 4039903"/>
              <a:gd name="connsiteY4" fmla="*/ 2837468 h 6174557"/>
              <a:gd name="connsiteX5" fmla="*/ 226273 w 4039903"/>
              <a:gd name="connsiteY5" fmla="*/ 3940404 h 6174557"/>
              <a:gd name="connsiteX6" fmla="*/ 2686669 w 4039903"/>
              <a:gd name="connsiteY6" fmla="*/ 5580668 h 6174557"/>
              <a:gd name="connsiteX7" fmla="*/ 2969473 w 4039903"/>
              <a:gd name="connsiteY7" fmla="*/ 6174557 h 61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903" h="6174557">
                <a:moveTo>
                  <a:pt x="2309597" y="0"/>
                </a:moveTo>
                <a:cubicBezTo>
                  <a:pt x="2825715" y="122548"/>
                  <a:pt x="3341833" y="245097"/>
                  <a:pt x="3629350" y="452487"/>
                </a:cubicBezTo>
                <a:cubicBezTo>
                  <a:pt x="3916868" y="659877"/>
                  <a:pt x="4070838" y="897117"/>
                  <a:pt x="4034702" y="1244338"/>
                </a:cubicBezTo>
                <a:cubicBezTo>
                  <a:pt x="3998566" y="1591559"/>
                  <a:pt x="4006422" y="2270289"/>
                  <a:pt x="3412533" y="2535811"/>
                </a:cubicBezTo>
                <a:cubicBezTo>
                  <a:pt x="2818644" y="2801333"/>
                  <a:pt x="1002413" y="2603369"/>
                  <a:pt x="471370" y="2837468"/>
                </a:cubicBezTo>
                <a:cubicBezTo>
                  <a:pt x="-59673" y="3071567"/>
                  <a:pt x="-142943" y="3483204"/>
                  <a:pt x="226273" y="3940404"/>
                </a:cubicBezTo>
                <a:cubicBezTo>
                  <a:pt x="595489" y="4397604"/>
                  <a:pt x="2229469" y="5208309"/>
                  <a:pt x="2686669" y="5580668"/>
                </a:cubicBezTo>
                <a:cubicBezTo>
                  <a:pt x="3143869" y="5953027"/>
                  <a:pt x="3056671" y="6063792"/>
                  <a:pt x="2969473" y="6174557"/>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5</a:t>
            </a:fld>
            <a:endParaRPr lang="en-US"/>
          </a:p>
        </p:txBody>
      </p:sp>
      <p:sp>
        <p:nvSpPr>
          <p:cNvPr id="17" name="Rectangle 16"/>
          <p:cNvSpPr/>
          <p:nvPr>
            <p:custDataLst>
              <p:tags r:id="rId3"/>
            </p:custDataLst>
          </p:nvPr>
        </p:nvSpPr>
        <p:spPr>
          <a:xfrm>
            <a:off x="3395067" y="1690688"/>
            <a:ext cx="5467781" cy="1973583"/>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u="sng">
                <a:solidFill>
                  <a:srgbClr val="2F5CEE"/>
                </a:solidFill>
                <a:latin typeface="Raleway" panose="020B0003030101060003" pitchFamily="34" charset="0"/>
              </a:rPr>
              <a:t>List of values</a:t>
            </a:r>
          </a:p>
          <a:p>
            <a:pPr algn="ctr"/>
            <a:r>
              <a:rPr lang="en-CA" sz="2400">
                <a:solidFill>
                  <a:srgbClr val="2F5CEE"/>
                </a:solidFill>
                <a:latin typeface="Raleway" panose="020B0003030101060003" pitchFamily="34" charset="0"/>
              </a:rPr>
              <a:t>Match the values with the wishes written on the board.</a:t>
            </a:r>
          </a:p>
        </p:txBody>
      </p:sp>
      <p:sp>
        <p:nvSpPr>
          <p:cNvPr id="4" name="ZoneTexte 3">
            <a:extLst>
              <a:ext uri="{FF2B5EF4-FFF2-40B4-BE49-F238E27FC236}">
                <a16:creationId xmlns:a16="http://schemas.microsoft.com/office/drawing/2014/main" id="{72693641-AA9E-7046-804C-40EA7592CA6C}"/>
              </a:ext>
            </a:extLst>
          </p:cNvPr>
          <p:cNvSpPr txBox="1"/>
          <p:nvPr>
            <p:custDataLst>
              <p:tags r:id="rId4"/>
            </p:custDataLst>
          </p:nvPr>
        </p:nvSpPr>
        <p:spPr>
          <a:xfrm>
            <a:off x="2280758" y="3687528"/>
            <a:ext cx="1066318" cy="369332"/>
          </a:xfrm>
          <a:prstGeom prst="rect">
            <a:avLst/>
          </a:prstGeom>
          <a:noFill/>
        </p:spPr>
        <p:txBody>
          <a:bodyPr wrap="none" rtlCol="0">
            <a:spAutoFit/>
          </a:bodyPr>
          <a:lstStyle/>
          <a:p>
            <a:r>
              <a:rPr lang="en-CA" b="1">
                <a:latin typeface="Raleway" panose="020B0503030101060003" pitchFamily="34" charset="77"/>
              </a:rPr>
              <a:t>Friendship</a:t>
            </a:r>
          </a:p>
        </p:txBody>
      </p:sp>
      <p:sp>
        <p:nvSpPr>
          <p:cNvPr id="10" name="ZoneTexte 9">
            <a:extLst>
              <a:ext uri="{FF2B5EF4-FFF2-40B4-BE49-F238E27FC236}">
                <a16:creationId xmlns:a16="http://schemas.microsoft.com/office/drawing/2014/main" id="{4767BB58-E6EC-184B-9BF9-37E327D44312}"/>
              </a:ext>
            </a:extLst>
          </p:cNvPr>
          <p:cNvSpPr txBox="1"/>
          <p:nvPr>
            <p:custDataLst>
              <p:tags r:id="rId5"/>
            </p:custDataLst>
          </p:nvPr>
        </p:nvSpPr>
        <p:spPr>
          <a:xfrm>
            <a:off x="3539783" y="4842047"/>
            <a:ext cx="1098378" cy="369332"/>
          </a:xfrm>
          <a:prstGeom prst="rect">
            <a:avLst/>
          </a:prstGeom>
          <a:noFill/>
        </p:spPr>
        <p:txBody>
          <a:bodyPr wrap="none" rtlCol="0">
            <a:spAutoFit/>
          </a:bodyPr>
          <a:lstStyle/>
          <a:p>
            <a:r>
              <a:rPr lang="en-CA" b="1">
                <a:latin typeface="Raleway" panose="020B0503030101060003" pitchFamily="34" charset="77"/>
              </a:rPr>
              <a:t>Love</a:t>
            </a:r>
          </a:p>
        </p:txBody>
      </p:sp>
      <p:sp>
        <p:nvSpPr>
          <p:cNvPr id="11" name="ZoneTexte 10">
            <a:extLst>
              <a:ext uri="{FF2B5EF4-FFF2-40B4-BE49-F238E27FC236}">
                <a16:creationId xmlns:a16="http://schemas.microsoft.com/office/drawing/2014/main" id="{BA68AEEA-9CCC-6C42-8670-6BBCC854BE9E}"/>
              </a:ext>
            </a:extLst>
          </p:cNvPr>
          <p:cNvSpPr txBox="1"/>
          <p:nvPr>
            <p:custDataLst>
              <p:tags r:id="rId6"/>
            </p:custDataLst>
          </p:nvPr>
        </p:nvSpPr>
        <p:spPr>
          <a:xfrm>
            <a:off x="1760601" y="4926074"/>
            <a:ext cx="1285929" cy="369332"/>
          </a:xfrm>
          <a:prstGeom prst="rect">
            <a:avLst/>
          </a:prstGeom>
          <a:noFill/>
        </p:spPr>
        <p:txBody>
          <a:bodyPr wrap="none" rtlCol="0">
            <a:spAutoFit/>
          </a:bodyPr>
          <a:lstStyle/>
          <a:p>
            <a:r>
              <a:rPr lang="en-CA" b="1">
                <a:latin typeface="Raleway" panose="020B0503030101060003" pitchFamily="34" charset="77"/>
              </a:rPr>
              <a:t>Family</a:t>
            </a:r>
          </a:p>
        </p:txBody>
      </p:sp>
      <p:sp>
        <p:nvSpPr>
          <p:cNvPr id="12" name="ZoneTexte 11">
            <a:extLst>
              <a:ext uri="{FF2B5EF4-FFF2-40B4-BE49-F238E27FC236}">
                <a16:creationId xmlns:a16="http://schemas.microsoft.com/office/drawing/2014/main" id="{ACC343D9-D153-A143-868A-CFAA3FCA639B}"/>
              </a:ext>
            </a:extLst>
          </p:cNvPr>
          <p:cNvSpPr txBox="1"/>
          <p:nvPr>
            <p:custDataLst>
              <p:tags r:id="rId7"/>
            </p:custDataLst>
          </p:nvPr>
        </p:nvSpPr>
        <p:spPr>
          <a:xfrm>
            <a:off x="111609" y="5484326"/>
            <a:ext cx="1297150" cy="369332"/>
          </a:xfrm>
          <a:prstGeom prst="rect">
            <a:avLst/>
          </a:prstGeom>
          <a:noFill/>
        </p:spPr>
        <p:txBody>
          <a:bodyPr wrap="none" rtlCol="0">
            <a:spAutoFit/>
          </a:bodyPr>
          <a:lstStyle/>
          <a:p>
            <a:r>
              <a:rPr lang="en-CA" b="1">
                <a:latin typeface="Raleway" panose="020B0503030101060003" pitchFamily="34" charset="77"/>
              </a:rPr>
              <a:t>Loyalty</a:t>
            </a:r>
          </a:p>
        </p:txBody>
      </p:sp>
      <p:sp>
        <p:nvSpPr>
          <p:cNvPr id="13" name="ZoneTexte 12">
            <a:extLst>
              <a:ext uri="{FF2B5EF4-FFF2-40B4-BE49-F238E27FC236}">
                <a16:creationId xmlns:a16="http://schemas.microsoft.com/office/drawing/2014/main" id="{59A5D440-C37B-BE45-AB2E-47D614E9BD87}"/>
              </a:ext>
            </a:extLst>
          </p:cNvPr>
          <p:cNvSpPr txBox="1"/>
          <p:nvPr>
            <p:custDataLst>
              <p:tags r:id="rId8"/>
            </p:custDataLst>
          </p:nvPr>
        </p:nvSpPr>
        <p:spPr>
          <a:xfrm>
            <a:off x="40735" y="3479605"/>
            <a:ext cx="1572866" cy="369332"/>
          </a:xfrm>
          <a:prstGeom prst="rect">
            <a:avLst/>
          </a:prstGeom>
          <a:noFill/>
        </p:spPr>
        <p:txBody>
          <a:bodyPr wrap="none" rtlCol="0">
            <a:spAutoFit/>
          </a:bodyPr>
          <a:lstStyle/>
          <a:p>
            <a:r>
              <a:rPr lang="en-CA" b="1">
                <a:latin typeface="Raleway" panose="020B0503030101060003" pitchFamily="34" charset="77"/>
              </a:rPr>
              <a:t>Discipline</a:t>
            </a:r>
          </a:p>
        </p:txBody>
      </p:sp>
      <p:sp>
        <p:nvSpPr>
          <p:cNvPr id="6" name="ZoneTexte 5">
            <a:extLst>
              <a:ext uri="{FF2B5EF4-FFF2-40B4-BE49-F238E27FC236}">
                <a16:creationId xmlns:a16="http://schemas.microsoft.com/office/drawing/2014/main" id="{6C04D3B2-5DA5-314C-934E-1E4486C06AD7}"/>
              </a:ext>
            </a:extLst>
          </p:cNvPr>
          <p:cNvSpPr txBox="1"/>
          <p:nvPr>
            <p:custDataLst>
              <p:tags r:id="rId9"/>
            </p:custDataLst>
          </p:nvPr>
        </p:nvSpPr>
        <p:spPr>
          <a:xfrm>
            <a:off x="5844156" y="4777193"/>
            <a:ext cx="1237839" cy="369332"/>
          </a:xfrm>
          <a:prstGeom prst="rect">
            <a:avLst/>
          </a:prstGeom>
          <a:noFill/>
        </p:spPr>
        <p:txBody>
          <a:bodyPr wrap="none" rtlCol="0">
            <a:spAutoFit/>
          </a:bodyPr>
          <a:lstStyle/>
          <a:p>
            <a:r>
              <a:rPr lang="en-CA" b="1">
                <a:latin typeface="Raleway" panose="020B0503030101060003" pitchFamily="34" charset="77"/>
              </a:rPr>
              <a:t>Freedom</a:t>
            </a:r>
          </a:p>
        </p:txBody>
      </p:sp>
      <p:sp>
        <p:nvSpPr>
          <p:cNvPr id="8" name="ZoneTexte 7">
            <a:extLst>
              <a:ext uri="{FF2B5EF4-FFF2-40B4-BE49-F238E27FC236}">
                <a16:creationId xmlns:a16="http://schemas.microsoft.com/office/drawing/2014/main" id="{2AEDC1E6-0FF0-A44A-B8DE-07769E1C3B3C}"/>
              </a:ext>
            </a:extLst>
          </p:cNvPr>
          <p:cNvSpPr txBox="1"/>
          <p:nvPr>
            <p:custDataLst>
              <p:tags r:id="rId10"/>
            </p:custDataLst>
          </p:nvPr>
        </p:nvSpPr>
        <p:spPr>
          <a:xfrm>
            <a:off x="4532128" y="5717762"/>
            <a:ext cx="1362874" cy="369332"/>
          </a:xfrm>
          <a:prstGeom prst="rect">
            <a:avLst/>
          </a:prstGeom>
          <a:noFill/>
        </p:spPr>
        <p:txBody>
          <a:bodyPr wrap="none" rtlCol="0">
            <a:spAutoFit/>
          </a:bodyPr>
          <a:lstStyle/>
          <a:p>
            <a:r>
              <a:rPr lang="en-CA" b="1">
                <a:latin typeface="Raleway" panose="020B0503030101060003" pitchFamily="34" charset="77"/>
              </a:rPr>
              <a:t>Respect</a:t>
            </a:r>
          </a:p>
        </p:txBody>
      </p:sp>
      <p:sp>
        <p:nvSpPr>
          <p:cNvPr id="14" name="ZoneTexte 13">
            <a:extLst>
              <a:ext uri="{FF2B5EF4-FFF2-40B4-BE49-F238E27FC236}">
                <a16:creationId xmlns:a16="http://schemas.microsoft.com/office/drawing/2014/main" id="{F7211437-4226-6547-8AEC-6C8839319470}"/>
              </a:ext>
            </a:extLst>
          </p:cNvPr>
          <p:cNvSpPr txBox="1"/>
          <p:nvPr>
            <p:custDataLst>
              <p:tags r:id="rId11"/>
            </p:custDataLst>
          </p:nvPr>
        </p:nvSpPr>
        <p:spPr>
          <a:xfrm>
            <a:off x="3800939" y="3687528"/>
            <a:ext cx="1122423" cy="369332"/>
          </a:xfrm>
          <a:prstGeom prst="rect">
            <a:avLst/>
          </a:prstGeom>
          <a:noFill/>
        </p:spPr>
        <p:txBody>
          <a:bodyPr wrap="none" rtlCol="0">
            <a:spAutoFit/>
          </a:bodyPr>
          <a:lstStyle/>
          <a:p>
            <a:r>
              <a:rPr lang="en-CA" b="1">
                <a:latin typeface="Raleway" panose="020B0503030101060003" pitchFamily="34" charset="77"/>
              </a:rPr>
              <a:t>Health</a:t>
            </a:r>
          </a:p>
        </p:txBody>
      </p:sp>
      <p:sp>
        <p:nvSpPr>
          <p:cNvPr id="15" name="ZoneTexte 14">
            <a:extLst>
              <a:ext uri="{FF2B5EF4-FFF2-40B4-BE49-F238E27FC236}">
                <a16:creationId xmlns:a16="http://schemas.microsoft.com/office/drawing/2014/main" id="{AF95BAC4-19FF-E644-A2C7-55265526BE24}"/>
              </a:ext>
            </a:extLst>
          </p:cNvPr>
          <p:cNvSpPr txBox="1"/>
          <p:nvPr>
            <p:custDataLst>
              <p:tags r:id="rId12"/>
            </p:custDataLst>
          </p:nvPr>
        </p:nvSpPr>
        <p:spPr>
          <a:xfrm>
            <a:off x="10796442" y="3743202"/>
            <a:ext cx="1239442" cy="369332"/>
          </a:xfrm>
          <a:prstGeom prst="rect">
            <a:avLst/>
          </a:prstGeom>
          <a:noFill/>
        </p:spPr>
        <p:txBody>
          <a:bodyPr wrap="none" rtlCol="0">
            <a:spAutoFit/>
          </a:bodyPr>
          <a:lstStyle/>
          <a:p>
            <a:r>
              <a:rPr lang="en-CA" b="1">
                <a:latin typeface="Raleway" panose="020B0503030101060003" pitchFamily="34" charset="77"/>
              </a:rPr>
              <a:t>Justice</a:t>
            </a:r>
          </a:p>
        </p:txBody>
      </p:sp>
      <p:sp>
        <p:nvSpPr>
          <p:cNvPr id="18" name="ZoneTexte 17">
            <a:extLst>
              <a:ext uri="{FF2B5EF4-FFF2-40B4-BE49-F238E27FC236}">
                <a16:creationId xmlns:a16="http://schemas.microsoft.com/office/drawing/2014/main" id="{231B13D2-36E0-404A-9C2F-D65A5F67FA73}"/>
              </a:ext>
            </a:extLst>
          </p:cNvPr>
          <p:cNvSpPr txBox="1"/>
          <p:nvPr>
            <p:custDataLst>
              <p:tags r:id="rId13"/>
            </p:custDataLst>
          </p:nvPr>
        </p:nvSpPr>
        <p:spPr>
          <a:xfrm>
            <a:off x="6919123" y="3651958"/>
            <a:ext cx="1476686" cy="369332"/>
          </a:xfrm>
          <a:prstGeom prst="rect">
            <a:avLst/>
          </a:prstGeom>
          <a:noFill/>
        </p:spPr>
        <p:txBody>
          <a:bodyPr wrap="none" rtlCol="0">
            <a:spAutoFit/>
          </a:bodyPr>
          <a:lstStyle/>
          <a:p>
            <a:r>
              <a:rPr lang="en-CA" b="1">
                <a:latin typeface="Raleway" panose="020B0503030101060003" pitchFamily="34" charset="77"/>
              </a:rPr>
              <a:t>Patience</a:t>
            </a:r>
          </a:p>
        </p:txBody>
      </p:sp>
      <p:sp>
        <p:nvSpPr>
          <p:cNvPr id="19" name="ZoneTexte 18">
            <a:extLst>
              <a:ext uri="{FF2B5EF4-FFF2-40B4-BE49-F238E27FC236}">
                <a16:creationId xmlns:a16="http://schemas.microsoft.com/office/drawing/2014/main" id="{7D60E384-0662-E54D-89E3-5AB97F16B5F4}"/>
              </a:ext>
            </a:extLst>
          </p:cNvPr>
          <p:cNvSpPr txBox="1"/>
          <p:nvPr>
            <p:custDataLst>
              <p:tags r:id="rId14"/>
            </p:custDataLst>
          </p:nvPr>
        </p:nvSpPr>
        <p:spPr>
          <a:xfrm>
            <a:off x="6437295" y="5565445"/>
            <a:ext cx="1154483" cy="369332"/>
          </a:xfrm>
          <a:prstGeom prst="rect">
            <a:avLst/>
          </a:prstGeom>
          <a:noFill/>
        </p:spPr>
        <p:txBody>
          <a:bodyPr wrap="none" rtlCol="0">
            <a:spAutoFit/>
          </a:bodyPr>
          <a:lstStyle/>
          <a:p>
            <a:r>
              <a:rPr lang="en-CA" b="1">
                <a:latin typeface="Raleway" panose="020B0503030101060003" pitchFamily="34" charset="77"/>
              </a:rPr>
              <a:t>Listening</a:t>
            </a:r>
          </a:p>
        </p:txBody>
      </p:sp>
      <p:sp>
        <p:nvSpPr>
          <p:cNvPr id="20" name="ZoneTexte 19">
            <a:extLst>
              <a:ext uri="{FF2B5EF4-FFF2-40B4-BE49-F238E27FC236}">
                <a16:creationId xmlns:a16="http://schemas.microsoft.com/office/drawing/2014/main" id="{749F3733-2FB4-054C-9F64-31D299AC07EF}"/>
              </a:ext>
            </a:extLst>
          </p:cNvPr>
          <p:cNvSpPr txBox="1"/>
          <p:nvPr>
            <p:custDataLst>
              <p:tags r:id="rId15"/>
            </p:custDataLst>
          </p:nvPr>
        </p:nvSpPr>
        <p:spPr>
          <a:xfrm>
            <a:off x="8022905" y="4247704"/>
            <a:ext cx="1309974" cy="369332"/>
          </a:xfrm>
          <a:prstGeom prst="rect">
            <a:avLst/>
          </a:prstGeom>
          <a:noFill/>
        </p:spPr>
        <p:txBody>
          <a:bodyPr wrap="none" rtlCol="0">
            <a:spAutoFit/>
          </a:bodyPr>
          <a:lstStyle/>
          <a:p>
            <a:r>
              <a:rPr lang="en-CA" b="1">
                <a:latin typeface="Raleway" panose="020B0503030101060003" pitchFamily="34" charset="77"/>
              </a:rPr>
              <a:t>Helping</a:t>
            </a:r>
          </a:p>
        </p:txBody>
      </p:sp>
      <p:sp>
        <p:nvSpPr>
          <p:cNvPr id="21" name="ZoneTexte 20">
            <a:extLst>
              <a:ext uri="{FF2B5EF4-FFF2-40B4-BE49-F238E27FC236}">
                <a16:creationId xmlns:a16="http://schemas.microsoft.com/office/drawing/2014/main" id="{F2805FF8-EE88-EA4B-A42A-DD0A23DE7CCB}"/>
              </a:ext>
            </a:extLst>
          </p:cNvPr>
          <p:cNvSpPr txBox="1"/>
          <p:nvPr>
            <p:custDataLst>
              <p:tags r:id="rId16"/>
            </p:custDataLst>
          </p:nvPr>
        </p:nvSpPr>
        <p:spPr>
          <a:xfrm>
            <a:off x="10433303" y="2556076"/>
            <a:ext cx="1524776" cy="369332"/>
          </a:xfrm>
          <a:prstGeom prst="rect">
            <a:avLst/>
          </a:prstGeom>
          <a:noFill/>
        </p:spPr>
        <p:txBody>
          <a:bodyPr wrap="none" rtlCol="0">
            <a:spAutoFit/>
          </a:bodyPr>
          <a:lstStyle/>
          <a:p>
            <a:r>
              <a:rPr lang="en-CA" b="1">
                <a:latin typeface="Raleway" panose="020B0503030101060003" pitchFamily="34" charset="77"/>
              </a:rPr>
              <a:t>Honesty</a:t>
            </a:r>
          </a:p>
        </p:txBody>
      </p:sp>
      <p:sp>
        <p:nvSpPr>
          <p:cNvPr id="22" name="ZoneTexte 21">
            <a:extLst>
              <a:ext uri="{FF2B5EF4-FFF2-40B4-BE49-F238E27FC236}">
                <a16:creationId xmlns:a16="http://schemas.microsoft.com/office/drawing/2014/main" id="{C929D633-6A33-8A4E-918C-0D93A72D8F57}"/>
              </a:ext>
            </a:extLst>
          </p:cNvPr>
          <p:cNvSpPr txBox="1"/>
          <p:nvPr>
            <p:custDataLst>
              <p:tags r:id="rId17"/>
            </p:custDataLst>
          </p:nvPr>
        </p:nvSpPr>
        <p:spPr>
          <a:xfrm>
            <a:off x="11000648" y="5668992"/>
            <a:ext cx="1191352" cy="369332"/>
          </a:xfrm>
          <a:prstGeom prst="rect">
            <a:avLst/>
          </a:prstGeom>
          <a:noFill/>
        </p:spPr>
        <p:txBody>
          <a:bodyPr wrap="none" rtlCol="0">
            <a:spAutoFit/>
          </a:bodyPr>
          <a:lstStyle/>
          <a:p>
            <a:r>
              <a:rPr lang="en-CA" b="1">
                <a:latin typeface="Raleway" panose="020B0503030101060003" pitchFamily="34" charset="77"/>
              </a:rPr>
              <a:t>Fun</a:t>
            </a:r>
          </a:p>
        </p:txBody>
      </p:sp>
      <p:sp>
        <p:nvSpPr>
          <p:cNvPr id="23" name="ZoneTexte 22">
            <a:extLst>
              <a:ext uri="{FF2B5EF4-FFF2-40B4-BE49-F238E27FC236}">
                <a16:creationId xmlns:a16="http://schemas.microsoft.com/office/drawing/2014/main" id="{8DCCE816-4FB3-4F40-9156-1B1AE81C2F0B}"/>
              </a:ext>
            </a:extLst>
          </p:cNvPr>
          <p:cNvSpPr txBox="1"/>
          <p:nvPr>
            <p:custDataLst>
              <p:tags r:id="rId18"/>
            </p:custDataLst>
          </p:nvPr>
        </p:nvSpPr>
        <p:spPr>
          <a:xfrm>
            <a:off x="2037396" y="5763337"/>
            <a:ext cx="1396536" cy="369332"/>
          </a:xfrm>
          <a:prstGeom prst="rect">
            <a:avLst/>
          </a:prstGeom>
          <a:noFill/>
        </p:spPr>
        <p:txBody>
          <a:bodyPr wrap="none" rtlCol="0">
            <a:spAutoFit/>
          </a:bodyPr>
          <a:lstStyle/>
          <a:p>
            <a:r>
              <a:rPr lang="en-CA" b="1">
                <a:latin typeface="Raleway" panose="020B0503030101060003" pitchFamily="34" charset="77"/>
              </a:rPr>
              <a:t>Success</a:t>
            </a:r>
          </a:p>
        </p:txBody>
      </p:sp>
      <p:sp>
        <p:nvSpPr>
          <p:cNvPr id="26" name="Titre 5">
            <a:extLst>
              <a:ext uri="{FF2B5EF4-FFF2-40B4-BE49-F238E27FC236}">
                <a16:creationId xmlns:a16="http://schemas.microsoft.com/office/drawing/2014/main" id="{0C053C04-4DE7-894D-8EC4-C3C915C5233A}"/>
              </a:ext>
            </a:extLst>
          </p:cNvPr>
          <p:cNvSpPr>
            <a:spLocks noGrp="1"/>
          </p:cNvSpPr>
          <p:nvPr>
            <p:ph type="title"/>
            <p:custDataLst>
              <p:tags r:id="rId19"/>
            </p:custDataLst>
          </p:nvPr>
        </p:nvSpPr>
        <p:spPr>
          <a:xfrm>
            <a:off x="838200" y="365125"/>
            <a:ext cx="10515600" cy="1325563"/>
          </a:xfrm>
        </p:spPr>
        <p:txBody>
          <a:bodyPr/>
          <a:lstStyle/>
          <a:p>
            <a:r>
              <a:rPr lang="en-CA" b="1">
                <a:latin typeface="Raleway" panose="020B0503030101060003" pitchFamily="34" charset="77"/>
              </a:rPr>
              <a:t>Three wishes!</a:t>
            </a:r>
          </a:p>
        </p:txBody>
      </p:sp>
      <p:sp>
        <p:nvSpPr>
          <p:cNvPr id="24" name="ZoneTexte 23">
            <a:extLst>
              <a:ext uri="{FF2B5EF4-FFF2-40B4-BE49-F238E27FC236}">
                <a16:creationId xmlns:a16="http://schemas.microsoft.com/office/drawing/2014/main" id="{534E109F-610B-43D2-8AB0-00BC80909E2C}"/>
              </a:ext>
            </a:extLst>
          </p:cNvPr>
          <p:cNvSpPr txBox="1"/>
          <p:nvPr>
            <p:custDataLst>
              <p:tags r:id="rId20"/>
            </p:custDataLst>
          </p:nvPr>
        </p:nvSpPr>
        <p:spPr>
          <a:xfrm>
            <a:off x="7520900" y="5047160"/>
            <a:ext cx="2058577" cy="369332"/>
          </a:xfrm>
          <a:prstGeom prst="rect">
            <a:avLst/>
          </a:prstGeom>
          <a:noFill/>
        </p:spPr>
        <p:txBody>
          <a:bodyPr wrap="none" rtlCol="0" anchor="t">
            <a:spAutoFit/>
          </a:bodyPr>
          <a:lstStyle/>
          <a:p>
            <a:r>
              <a:rPr lang="en-CA" b="1">
                <a:latin typeface="Raleway"/>
              </a:rPr>
              <a:t>The environment</a:t>
            </a:r>
          </a:p>
        </p:txBody>
      </p:sp>
      <p:sp>
        <p:nvSpPr>
          <p:cNvPr id="25" name="ZoneTexte 24">
            <a:extLst>
              <a:ext uri="{FF2B5EF4-FFF2-40B4-BE49-F238E27FC236}">
                <a16:creationId xmlns:a16="http://schemas.microsoft.com/office/drawing/2014/main" id="{59A5D440-C37B-BE45-AB2E-47D614E9BD87}"/>
              </a:ext>
            </a:extLst>
          </p:cNvPr>
          <p:cNvSpPr txBox="1"/>
          <p:nvPr>
            <p:custDataLst>
              <p:tags r:id="rId21"/>
            </p:custDataLst>
          </p:nvPr>
        </p:nvSpPr>
        <p:spPr>
          <a:xfrm>
            <a:off x="158043" y="2203252"/>
            <a:ext cx="1433406" cy="369332"/>
          </a:xfrm>
          <a:prstGeom prst="rect">
            <a:avLst/>
          </a:prstGeom>
          <a:noFill/>
        </p:spPr>
        <p:txBody>
          <a:bodyPr wrap="none" rtlCol="0">
            <a:spAutoFit/>
          </a:bodyPr>
          <a:lstStyle/>
          <a:p>
            <a:r>
              <a:rPr lang="en-CA" b="1">
                <a:latin typeface="Raleway" panose="020B0503030101060003" pitchFamily="34" charset="77"/>
              </a:rPr>
              <a:t>Courage</a:t>
            </a:r>
          </a:p>
        </p:txBody>
      </p:sp>
      <p:sp>
        <p:nvSpPr>
          <p:cNvPr id="27" name="ZoneTexte 26">
            <a:extLst>
              <a:ext uri="{FF2B5EF4-FFF2-40B4-BE49-F238E27FC236}">
                <a16:creationId xmlns:a16="http://schemas.microsoft.com/office/drawing/2014/main" id="{59A5D440-C37B-BE45-AB2E-47D614E9BD87}"/>
              </a:ext>
            </a:extLst>
          </p:cNvPr>
          <p:cNvSpPr txBox="1"/>
          <p:nvPr>
            <p:custDataLst>
              <p:tags r:id="rId22"/>
            </p:custDataLst>
          </p:nvPr>
        </p:nvSpPr>
        <p:spPr>
          <a:xfrm>
            <a:off x="1302887" y="2850265"/>
            <a:ext cx="1306768" cy="369332"/>
          </a:xfrm>
          <a:prstGeom prst="rect">
            <a:avLst/>
          </a:prstGeom>
          <a:noFill/>
        </p:spPr>
        <p:txBody>
          <a:bodyPr wrap="none" rtlCol="0">
            <a:spAutoFit/>
          </a:bodyPr>
          <a:lstStyle/>
          <a:p>
            <a:r>
              <a:rPr lang="en-CA" b="1">
                <a:latin typeface="Raleway" panose="020B0503030101060003" pitchFamily="34" charset="77"/>
              </a:rPr>
              <a:t>Honour</a:t>
            </a:r>
          </a:p>
        </p:txBody>
      </p:sp>
      <p:sp>
        <p:nvSpPr>
          <p:cNvPr id="28" name="ZoneTexte 27">
            <a:extLst>
              <a:ext uri="{FF2B5EF4-FFF2-40B4-BE49-F238E27FC236}">
                <a16:creationId xmlns:a16="http://schemas.microsoft.com/office/drawing/2014/main" id="{59A5D440-C37B-BE45-AB2E-47D614E9BD87}"/>
              </a:ext>
            </a:extLst>
          </p:cNvPr>
          <p:cNvSpPr txBox="1"/>
          <p:nvPr>
            <p:custDataLst>
              <p:tags r:id="rId23"/>
            </p:custDataLst>
          </p:nvPr>
        </p:nvSpPr>
        <p:spPr>
          <a:xfrm>
            <a:off x="1893209" y="1961917"/>
            <a:ext cx="1213794" cy="369332"/>
          </a:xfrm>
          <a:prstGeom prst="rect">
            <a:avLst/>
          </a:prstGeom>
          <a:noFill/>
        </p:spPr>
        <p:txBody>
          <a:bodyPr wrap="none" rtlCol="0">
            <a:spAutoFit/>
          </a:bodyPr>
          <a:lstStyle/>
          <a:p>
            <a:r>
              <a:rPr lang="en-CA" b="1">
                <a:latin typeface="Raleway" panose="020B0503030101060003" pitchFamily="34" charset="77"/>
              </a:rPr>
              <a:t>Work</a:t>
            </a:r>
          </a:p>
        </p:txBody>
      </p:sp>
      <p:sp>
        <p:nvSpPr>
          <p:cNvPr id="29" name="ZoneTexte 28">
            <a:extLst>
              <a:ext uri="{FF2B5EF4-FFF2-40B4-BE49-F238E27FC236}">
                <a16:creationId xmlns:a16="http://schemas.microsoft.com/office/drawing/2014/main" id="{AF95BAC4-19FF-E644-A2C7-55265526BE24}"/>
              </a:ext>
            </a:extLst>
          </p:cNvPr>
          <p:cNvSpPr txBox="1"/>
          <p:nvPr>
            <p:custDataLst>
              <p:tags r:id="rId24"/>
            </p:custDataLst>
          </p:nvPr>
        </p:nvSpPr>
        <p:spPr>
          <a:xfrm>
            <a:off x="9215499" y="3229145"/>
            <a:ext cx="1295547" cy="369332"/>
          </a:xfrm>
          <a:prstGeom prst="rect">
            <a:avLst/>
          </a:prstGeom>
          <a:noFill/>
        </p:spPr>
        <p:txBody>
          <a:bodyPr wrap="none" rtlCol="0">
            <a:spAutoFit/>
          </a:bodyPr>
          <a:lstStyle/>
          <a:p>
            <a:r>
              <a:rPr lang="en-CA" b="1">
                <a:latin typeface="Raleway" panose="020B0503030101060003" pitchFamily="34" charset="77"/>
              </a:rPr>
              <a:t>Beauty</a:t>
            </a:r>
          </a:p>
        </p:txBody>
      </p:sp>
      <p:sp>
        <p:nvSpPr>
          <p:cNvPr id="30" name="ZoneTexte 29">
            <a:extLst>
              <a:ext uri="{FF2B5EF4-FFF2-40B4-BE49-F238E27FC236}">
                <a16:creationId xmlns:a16="http://schemas.microsoft.com/office/drawing/2014/main" id="{7D60E384-0662-E54D-89E3-5AB97F16B5F4}"/>
              </a:ext>
            </a:extLst>
          </p:cNvPr>
          <p:cNvSpPr txBox="1"/>
          <p:nvPr>
            <p:custDataLst>
              <p:tags r:id="rId25"/>
            </p:custDataLst>
          </p:nvPr>
        </p:nvSpPr>
        <p:spPr>
          <a:xfrm>
            <a:off x="8168513" y="5815425"/>
            <a:ext cx="1410964" cy="369332"/>
          </a:xfrm>
          <a:prstGeom prst="rect">
            <a:avLst/>
          </a:prstGeom>
          <a:noFill/>
        </p:spPr>
        <p:txBody>
          <a:bodyPr wrap="none" rtlCol="0">
            <a:spAutoFit/>
          </a:bodyPr>
          <a:lstStyle/>
          <a:p>
            <a:r>
              <a:rPr lang="en-CA" b="1">
                <a:latin typeface="Raleway" panose="020B0503030101060003" pitchFamily="34" charset="77"/>
              </a:rPr>
              <a:t>Security</a:t>
            </a:r>
          </a:p>
        </p:txBody>
      </p:sp>
      <p:sp>
        <p:nvSpPr>
          <p:cNvPr id="31" name="ZoneTexte 30">
            <a:extLst>
              <a:ext uri="{FF2B5EF4-FFF2-40B4-BE49-F238E27FC236}">
                <a16:creationId xmlns:a16="http://schemas.microsoft.com/office/drawing/2014/main" id="{7D60E384-0662-E54D-89E3-5AB97F16B5F4}"/>
              </a:ext>
            </a:extLst>
          </p:cNvPr>
          <p:cNvSpPr txBox="1"/>
          <p:nvPr>
            <p:custDataLst>
              <p:tags r:id="rId26"/>
            </p:custDataLst>
          </p:nvPr>
        </p:nvSpPr>
        <p:spPr>
          <a:xfrm>
            <a:off x="9015124" y="2027731"/>
            <a:ext cx="1495922" cy="369332"/>
          </a:xfrm>
          <a:prstGeom prst="rect">
            <a:avLst/>
          </a:prstGeom>
          <a:noFill/>
        </p:spPr>
        <p:txBody>
          <a:bodyPr wrap="none" rtlCol="0">
            <a:spAutoFit/>
          </a:bodyPr>
          <a:lstStyle/>
          <a:p>
            <a:r>
              <a:rPr lang="en-CA" b="1">
                <a:latin typeface="Raleway" panose="020B0503030101060003" pitchFamily="34" charset="77"/>
              </a:rPr>
              <a:t>Education</a:t>
            </a:r>
          </a:p>
        </p:txBody>
      </p:sp>
      <p:sp>
        <p:nvSpPr>
          <p:cNvPr id="32" name="ZoneTexte 31">
            <a:extLst>
              <a:ext uri="{FF2B5EF4-FFF2-40B4-BE49-F238E27FC236}">
                <a16:creationId xmlns:a16="http://schemas.microsoft.com/office/drawing/2014/main" id="{AF95BAC4-19FF-E644-A2C7-55265526BE24}"/>
              </a:ext>
            </a:extLst>
          </p:cNvPr>
          <p:cNvSpPr txBox="1"/>
          <p:nvPr>
            <p:custDataLst>
              <p:tags r:id="rId27"/>
            </p:custDataLst>
          </p:nvPr>
        </p:nvSpPr>
        <p:spPr>
          <a:xfrm>
            <a:off x="10006741" y="4416271"/>
            <a:ext cx="1008609" cy="369332"/>
          </a:xfrm>
          <a:prstGeom prst="rect">
            <a:avLst/>
          </a:prstGeom>
          <a:noFill/>
        </p:spPr>
        <p:txBody>
          <a:bodyPr wrap="none" rtlCol="0">
            <a:spAutoFit/>
          </a:bodyPr>
          <a:lstStyle/>
          <a:p>
            <a:r>
              <a:rPr lang="en-CA" b="1">
                <a:latin typeface="Raleway" panose="020B0503030101060003" pitchFamily="34" charset="77"/>
              </a:rPr>
              <a:t>Hard work</a:t>
            </a:r>
          </a:p>
        </p:txBody>
      </p:sp>
      <p:sp>
        <p:nvSpPr>
          <p:cNvPr id="33" name="ZoneTexte 32">
            <a:extLst>
              <a:ext uri="{FF2B5EF4-FFF2-40B4-BE49-F238E27FC236}">
                <a16:creationId xmlns:a16="http://schemas.microsoft.com/office/drawing/2014/main" id="{AF95BAC4-19FF-E644-A2C7-55265526BE24}"/>
              </a:ext>
            </a:extLst>
          </p:cNvPr>
          <p:cNvSpPr txBox="1"/>
          <p:nvPr>
            <p:custDataLst>
              <p:tags r:id="rId28"/>
            </p:custDataLst>
          </p:nvPr>
        </p:nvSpPr>
        <p:spPr>
          <a:xfrm>
            <a:off x="9900144" y="5146525"/>
            <a:ext cx="1354858" cy="369332"/>
          </a:xfrm>
          <a:prstGeom prst="rect">
            <a:avLst/>
          </a:prstGeom>
          <a:noFill/>
        </p:spPr>
        <p:txBody>
          <a:bodyPr wrap="none" rtlCol="0">
            <a:spAutoFit/>
          </a:bodyPr>
          <a:lstStyle/>
          <a:p>
            <a:r>
              <a:rPr lang="en-CA" b="1">
                <a:latin typeface="Raleway" panose="020B0503030101060003" pitchFamily="34" charset="77"/>
              </a:rPr>
              <a:t>Power</a:t>
            </a:r>
          </a:p>
        </p:txBody>
      </p:sp>
      <p:sp>
        <p:nvSpPr>
          <p:cNvPr id="34" name="ZoneTexte 33">
            <a:extLst>
              <a:ext uri="{FF2B5EF4-FFF2-40B4-BE49-F238E27FC236}">
                <a16:creationId xmlns:a16="http://schemas.microsoft.com/office/drawing/2014/main" id="{231B13D2-36E0-404A-9C2F-D65A5F67FA73}"/>
              </a:ext>
            </a:extLst>
          </p:cNvPr>
          <p:cNvSpPr txBox="1"/>
          <p:nvPr>
            <p:custDataLst>
              <p:tags r:id="rId29"/>
            </p:custDataLst>
          </p:nvPr>
        </p:nvSpPr>
        <p:spPr>
          <a:xfrm>
            <a:off x="5029943" y="4150361"/>
            <a:ext cx="1386918" cy="369332"/>
          </a:xfrm>
          <a:prstGeom prst="rect">
            <a:avLst/>
          </a:prstGeom>
          <a:noFill/>
        </p:spPr>
        <p:txBody>
          <a:bodyPr wrap="none" rtlCol="0">
            <a:spAutoFit/>
          </a:bodyPr>
          <a:lstStyle/>
          <a:p>
            <a:r>
              <a:rPr lang="en-CA" b="1">
                <a:latin typeface="Raleway" panose="020B0503030101060003" pitchFamily="34" charset="77"/>
              </a:rPr>
              <a:t>Sharing</a:t>
            </a:r>
          </a:p>
        </p:txBody>
      </p:sp>
      <p:sp>
        <p:nvSpPr>
          <p:cNvPr id="35" name="ZoneTexte 34">
            <a:extLst>
              <a:ext uri="{FF2B5EF4-FFF2-40B4-BE49-F238E27FC236}">
                <a16:creationId xmlns:a16="http://schemas.microsoft.com/office/drawing/2014/main" id="{9F4A1D40-1E22-CA43-9F06-6EBF3B40828B}"/>
              </a:ext>
            </a:extLst>
          </p:cNvPr>
          <p:cNvSpPr txBox="1"/>
          <p:nvPr>
            <p:custDataLst>
              <p:tags r:id="rId30"/>
            </p:custDataLst>
          </p:nvPr>
        </p:nvSpPr>
        <p:spPr>
          <a:xfrm>
            <a:off x="4495823" y="3314260"/>
            <a:ext cx="3541354" cy="215444"/>
          </a:xfrm>
          <a:prstGeom prst="rect">
            <a:avLst/>
          </a:prstGeom>
          <a:noFill/>
        </p:spPr>
        <p:txBody>
          <a:bodyPr wrap="none" rtlCol="0">
            <a:spAutoFit/>
          </a:bodyPr>
          <a:lstStyle/>
          <a:p>
            <a:r>
              <a:rPr lang="en-CA" sz="800">
                <a:latin typeface="Raleway" panose="020B0503030101060003" pitchFamily="34" charset="77"/>
              </a:rPr>
              <a:t>Inspired by Alloprof: </a:t>
            </a:r>
            <a:r>
              <a:rPr lang="en-CA" sz="800">
                <a:latin typeface="Raleway" panose="020B0503030101060003" pitchFamily="34" charset="77"/>
                <a:hlinkClick r:id="rId33"/>
              </a:rPr>
              <a:t>http://www.alloprof.qc.ca/BV/pages/f1603.aspx</a:t>
            </a:r>
          </a:p>
        </p:txBody>
      </p:sp>
      <p:sp>
        <p:nvSpPr>
          <p:cNvPr id="36" name="ZoneTexte 35">
            <a:extLst>
              <a:ext uri="{FF2B5EF4-FFF2-40B4-BE49-F238E27FC236}">
                <a16:creationId xmlns:a16="http://schemas.microsoft.com/office/drawing/2014/main" id="{BA68AEEA-9CCC-6C42-8670-6BBCC854BE9E}"/>
              </a:ext>
            </a:extLst>
          </p:cNvPr>
          <p:cNvSpPr txBox="1"/>
          <p:nvPr>
            <p:custDataLst>
              <p:tags r:id="rId31"/>
            </p:custDataLst>
          </p:nvPr>
        </p:nvSpPr>
        <p:spPr>
          <a:xfrm>
            <a:off x="738921" y="4249437"/>
            <a:ext cx="1111202" cy="369332"/>
          </a:xfrm>
          <a:prstGeom prst="rect">
            <a:avLst/>
          </a:prstGeom>
          <a:noFill/>
        </p:spPr>
        <p:txBody>
          <a:bodyPr wrap="none" rtlCol="0">
            <a:spAutoFit/>
          </a:bodyPr>
          <a:lstStyle/>
          <a:p>
            <a:r>
              <a:rPr lang="en-CA" b="1">
                <a:latin typeface="Raleway" panose="020B0503030101060003" pitchFamily="34" charset="77"/>
              </a:rPr>
              <a:t>Money</a:t>
            </a:r>
          </a:p>
        </p:txBody>
      </p:sp>
    </p:spTree>
    <p:extLst>
      <p:ext uri="{BB962C8B-B14F-4D97-AF65-F5344CB8AC3E}">
        <p14:creationId xmlns:p14="http://schemas.microsoft.com/office/powerpoint/2010/main" val="2375920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custDataLst>
              <p:tags r:id="rId1"/>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6</a:t>
            </a:fld>
            <a:endParaRPr lang="en-US"/>
          </a:p>
        </p:txBody>
      </p:sp>
      <p:sp>
        <p:nvSpPr>
          <p:cNvPr id="11" name="Rectangle 10"/>
          <p:cNvSpPr/>
          <p:nvPr>
            <p:custDataLst>
              <p:tags r:id="rId3"/>
            </p:custDataLst>
          </p:nvPr>
        </p:nvSpPr>
        <p:spPr>
          <a:xfrm>
            <a:off x="3142757" y="1735003"/>
            <a:ext cx="7062788" cy="1154312"/>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What is a value? </a:t>
            </a:r>
          </a:p>
        </p:txBody>
      </p:sp>
      <p:grpSp>
        <p:nvGrpSpPr>
          <p:cNvPr id="16" name="Groupe 15"/>
          <p:cNvGrpSpPr/>
          <p:nvPr>
            <p:custDataLst>
              <p:tags r:id="rId4"/>
            </p:custDataLst>
          </p:nvPr>
        </p:nvGrpSpPr>
        <p:grpSpPr>
          <a:xfrm>
            <a:off x="2906755" y="1584213"/>
            <a:ext cx="472003" cy="471600"/>
            <a:chOff x="538191" y="2590420"/>
            <a:chExt cx="1105989" cy="1061216"/>
          </a:xfrm>
        </p:grpSpPr>
        <p:sp>
          <p:nvSpPr>
            <p:cNvPr id="17" name="Ellipse 16"/>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sp>
        <p:nvSpPr>
          <p:cNvPr id="12" name="Rectangle à coins arrondis 11"/>
          <p:cNvSpPr/>
          <p:nvPr>
            <p:custDataLst>
              <p:tags r:id="rId5"/>
            </p:custDataLst>
          </p:nvPr>
        </p:nvSpPr>
        <p:spPr>
          <a:xfrm>
            <a:off x="2918664" y="3269997"/>
            <a:ext cx="7403634" cy="2575218"/>
          </a:xfrm>
          <a:prstGeom prst="roundRect">
            <a:avLst/>
          </a:prstGeom>
          <a:solidFill>
            <a:srgbClr val="86C4A7"/>
          </a:solidFill>
          <a:ln>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300">
                <a:latin typeface="Raleway" panose="020B0503030101060003" pitchFamily="34" charset="0"/>
              </a:rPr>
              <a:t>Values are </a:t>
            </a:r>
            <a:r>
              <a:rPr lang="en-US" sz="2300">
                <a:latin typeface="Raleway" panose="020B0503030101060003" pitchFamily="34" charset="0"/>
              </a:rPr>
              <a:t>“our heart's deepest desires for the way we want to interact with and relate to the world, other people, and ourselves. They are leading principles that can guide us and motivate us as we move through life.”</a:t>
            </a:r>
            <a:endParaRPr lang="en-CA" sz="2300">
              <a:latin typeface="Raleway" panose="020B0503030101060003" pitchFamily="34" charset="0"/>
            </a:endParaRPr>
          </a:p>
        </p:txBody>
      </p:sp>
      <p:sp>
        <p:nvSpPr>
          <p:cNvPr id="14" name="Titre 5">
            <a:extLst>
              <a:ext uri="{FF2B5EF4-FFF2-40B4-BE49-F238E27FC236}">
                <a16:creationId xmlns:a16="http://schemas.microsoft.com/office/drawing/2014/main" id="{455421DF-A1C0-DA46-9C08-9154A8DE0702}"/>
              </a:ext>
            </a:extLst>
          </p:cNvPr>
          <p:cNvSpPr>
            <a:spLocks noGrp="1"/>
          </p:cNvSpPr>
          <p:nvPr>
            <p:ph type="title"/>
            <p:custDataLst>
              <p:tags r:id="rId6"/>
            </p:custDataLst>
          </p:nvPr>
        </p:nvSpPr>
        <p:spPr>
          <a:xfrm>
            <a:off x="838200" y="365125"/>
            <a:ext cx="10515600" cy="1325563"/>
          </a:xfrm>
        </p:spPr>
        <p:txBody>
          <a:bodyPr/>
          <a:lstStyle/>
          <a:p>
            <a:r>
              <a:rPr lang="en-CA" b="1">
                <a:latin typeface="Raleway" panose="020B0503030101060003" pitchFamily="34" charset="77"/>
              </a:rPr>
              <a:t>Three wishes!</a:t>
            </a:r>
          </a:p>
        </p:txBody>
      </p:sp>
    </p:spTree>
    <p:extLst>
      <p:ext uri="{BB962C8B-B14F-4D97-AF65-F5344CB8AC3E}">
        <p14:creationId xmlns:p14="http://schemas.microsoft.com/office/powerpoint/2010/main" val="417890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7</a:t>
            </a:fld>
            <a:endParaRPr lang="en-US"/>
          </a:p>
        </p:txBody>
      </p:sp>
      <p:sp>
        <p:nvSpPr>
          <p:cNvPr id="12" name="Forme libre 11">
            <a:extLst>
              <a:ext uri="{FF2B5EF4-FFF2-40B4-BE49-F238E27FC236}">
                <a16:creationId xmlns:a16="http://schemas.microsoft.com/office/drawing/2014/main" id="{FA29F488-FE39-A14A-803C-1E82D9DF4406}"/>
              </a:ext>
            </a:extLst>
          </p:cNvPr>
          <p:cNvSpPr/>
          <p:nvPr>
            <p:custDataLst>
              <p:tags r:id="rId2"/>
            </p:custDataLst>
          </p:nvPr>
        </p:nvSpPr>
        <p:spPr>
          <a:xfrm>
            <a:off x="3242791" y="-9427"/>
            <a:ext cx="3968715" cy="6174557"/>
          </a:xfrm>
          <a:custGeom>
            <a:avLst/>
            <a:gdLst>
              <a:gd name="connsiteX0" fmla="*/ 2309597 w 4039903"/>
              <a:gd name="connsiteY0" fmla="*/ 0 h 6174557"/>
              <a:gd name="connsiteX1" fmla="*/ 3629350 w 4039903"/>
              <a:gd name="connsiteY1" fmla="*/ 452487 h 6174557"/>
              <a:gd name="connsiteX2" fmla="*/ 4034702 w 4039903"/>
              <a:gd name="connsiteY2" fmla="*/ 1244338 h 6174557"/>
              <a:gd name="connsiteX3" fmla="*/ 3412533 w 4039903"/>
              <a:gd name="connsiteY3" fmla="*/ 2535811 h 6174557"/>
              <a:gd name="connsiteX4" fmla="*/ 471370 w 4039903"/>
              <a:gd name="connsiteY4" fmla="*/ 2837468 h 6174557"/>
              <a:gd name="connsiteX5" fmla="*/ 226273 w 4039903"/>
              <a:gd name="connsiteY5" fmla="*/ 3940404 h 6174557"/>
              <a:gd name="connsiteX6" fmla="*/ 2686669 w 4039903"/>
              <a:gd name="connsiteY6" fmla="*/ 5580668 h 6174557"/>
              <a:gd name="connsiteX7" fmla="*/ 2969473 w 4039903"/>
              <a:gd name="connsiteY7" fmla="*/ 6174557 h 61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903" h="6174557">
                <a:moveTo>
                  <a:pt x="2309597" y="0"/>
                </a:moveTo>
                <a:cubicBezTo>
                  <a:pt x="2825715" y="122548"/>
                  <a:pt x="3341833" y="245097"/>
                  <a:pt x="3629350" y="452487"/>
                </a:cubicBezTo>
                <a:cubicBezTo>
                  <a:pt x="3916868" y="659877"/>
                  <a:pt x="4070838" y="897117"/>
                  <a:pt x="4034702" y="1244338"/>
                </a:cubicBezTo>
                <a:cubicBezTo>
                  <a:pt x="3998566" y="1591559"/>
                  <a:pt x="4006422" y="2270289"/>
                  <a:pt x="3412533" y="2535811"/>
                </a:cubicBezTo>
                <a:cubicBezTo>
                  <a:pt x="2818644" y="2801333"/>
                  <a:pt x="1002413" y="2603369"/>
                  <a:pt x="471370" y="2837468"/>
                </a:cubicBezTo>
                <a:cubicBezTo>
                  <a:pt x="-59673" y="3071567"/>
                  <a:pt x="-142943" y="3483204"/>
                  <a:pt x="226273" y="3940404"/>
                </a:cubicBezTo>
                <a:cubicBezTo>
                  <a:pt x="595489" y="4397604"/>
                  <a:pt x="2229469" y="5208309"/>
                  <a:pt x="2686669" y="5580668"/>
                </a:cubicBezTo>
                <a:cubicBezTo>
                  <a:pt x="3143869" y="5953027"/>
                  <a:pt x="3056671" y="6063792"/>
                  <a:pt x="2969473" y="6174557"/>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 name="Groupe 1">
            <a:extLst>
              <a:ext uri="{FF2B5EF4-FFF2-40B4-BE49-F238E27FC236}">
                <a16:creationId xmlns:a16="http://schemas.microsoft.com/office/drawing/2014/main" id="{BD360A7B-3F42-BB4F-8398-251DEBBDBFD4}"/>
              </a:ext>
            </a:extLst>
          </p:cNvPr>
          <p:cNvGrpSpPr/>
          <p:nvPr>
            <p:custDataLst>
              <p:tags r:id="rId3"/>
            </p:custDataLst>
          </p:nvPr>
        </p:nvGrpSpPr>
        <p:grpSpPr>
          <a:xfrm>
            <a:off x="1442170" y="1235133"/>
            <a:ext cx="6237031" cy="995975"/>
            <a:chOff x="204308" y="3429000"/>
            <a:chExt cx="6237031" cy="995975"/>
          </a:xfrm>
        </p:grpSpPr>
        <p:sp>
          <p:nvSpPr>
            <p:cNvPr id="10" name="Rectangle 9"/>
            <p:cNvSpPr/>
            <p:nvPr>
              <p:custDataLst>
                <p:tags r:id="rId9"/>
              </p:custDataLst>
            </p:nvPr>
          </p:nvSpPr>
          <p:spPr>
            <a:xfrm>
              <a:off x="534853" y="3461910"/>
              <a:ext cx="5906486" cy="96306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a:solidFill>
                    <a:srgbClr val="2F5CEE"/>
                  </a:solidFill>
                  <a:latin typeface="Raleway" panose="020B0003030101060003" pitchFamily="34" charset="0"/>
                </a:rPr>
                <a:t>Why is it important to know your values?</a:t>
              </a:r>
            </a:p>
          </p:txBody>
        </p:sp>
        <p:grpSp>
          <p:nvGrpSpPr>
            <p:cNvPr id="17" name="Groupe 16">
              <a:extLst>
                <a:ext uri="{FF2B5EF4-FFF2-40B4-BE49-F238E27FC236}">
                  <a16:creationId xmlns:a16="http://schemas.microsoft.com/office/drawing/2014/main" id="{39B73449-5727-40CE-A3FB-95136A935954}"/>
                </a:ext>
              </a:extLst>
            </p:cNvPr>
            <p:cNvGrpSpPr/>
            <p:nvPr>
              <p:custDataLst>
                <p:tags r:id="rId10"/>
              </p:custDataLst>
            </p:nvPr>
          </p:nvGrpSpPr>
          <p:grpSpPr>
            <a:xfrm>
              <a:off x="204308" y="3429000"/>
              <a:ext cx="482350" cy="471600"/>
              <a:chOff x="538191" y="2590420"/>
              <a:chExt cx="1130233" cy="1061216"/>
            </a:xfrm>
          </p:grpSpPr>
          <p:sp>
            <p:nvSpPr>
              <p:cNvPr id="18" name="Ellipse 17">
                <a:extLst>
                  <a:ext uri="{FF2B5EF4-FFF2-40B4-BE49-F238E27FC236}">
                    <a16:creationId xmlns:a16="http://schemas.microsoft.com/office/drawing/2014/main" id="{42D7537E-0A7B-4777-AC27-F9EFA87C9D9F}"/>
                  </a:ext>
                </a:extLst>
              </p:cNvPr>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a:extLst>
                  <a:ext uri="{FF2B5EF4-FFF2-40B4-BE49-F238E27FC236}">
                    <a16:creationId xmlns:a16="http://schemas.microsoft.com/office/drawing/2014/main" id="{CFFCACC0-CF64-4B80-9E0E-B134CDDF7D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8243" y="2595938"/>
                <a:ext cx="1050181" cy="1050181"/>
              </a:xfrm>
              <a:prstGeom prst="rect">
                <a:avLst/>
              </a:prstGeom>
            </p:spPr>
          </p:pic>
        </p:grpSp>
      </p:grpSp>
      <p:sp>
        <p:nvSpPr>
          <p:cNvPr id="16" name="Rectangle 15"/>
          <p:cNvSpPr/>
          <p:nvPr>
            <p:custDataLst>
              <p:tags r:id="rId4"/>
            </p:custDataLst>
          </p:nvPr>
        </p:nvSpPr>
        <p:spPr>
          <a:xfrm>
            <a:off x="3124700" y="4729995"/>
            <a:ext cx="7046082" cy="1220186"/>
          </a:xfrm>
          <a:prstGeom prst="rect">
            <a:avLst/>
          </a:prstGeom>
          <a:solidFill>
            <a:schemeClr val="bg1"/>
          </a:solidFill>
          <a:ln w="28575">
            <a:solidFill>
              <a:srgbClr val="86C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86C4A7"/>
                </a:solidFill>
                <a:latin typeface="Raleway" panose="020B0003030101060003" pitchFamily="34" charset="0"/>
              </a:rPr>
              <a:t>Choose a wish and write </a:t>
            </a:r>
            <a:r>
              <a:rPr lang="en-CA" sz="2800" b="1">
                <a:solidFill>
                  <a:srgbClr val="86C4A7"/>
                </a:solidFill>
                <a:effectLst>
                  <a:outerShdw blurRad="38100" dist="38100" dir="2700000" algn="tl">
                    <a:srgbClr val="000000">
                      <a:alpha val="43137"/>
                    </a:srgbClr>
                  </a:outerShdw>
                </a:effectLst>
                <a:latin typeface="Raleway" panose="020B0003030101060003" pitchFamily="34" charset="0"/>
              </a:rPr>
              <a:t>the  corresponding value</a:t>
            </a:r>
            <a:r>
              <a:rPr lang="en-CA" sz="2800" b="1">
                <a:solidFill>
                  <a:srgbClr val="86C4A7"/>
                </a:solidFill>
                <a:latin typeface="Raleway" panose="020B0003030101060003" pitchFamily="34" charset="0"/>
              </a:rPr>
              <a:t> on your worksheet</a:t>
            </a:r>
            <a:r>
              <a:rPr lang="en-CA" sz="2800" b="1" i="1">
                <a:solidFill>
                  <a:srgbClr val="86C4A7"/>
                </a:solidFill>
                <a:latin typeface="Raleway" panose="020B0003030101060003" pitchFamily="34" charset="0"/>
              </a:rPr>
              <a:t>.</a:t>
            </a:r>
          </a:p>
        </p:txBody>
      </p:sp>
      <p:sp>
        <p:nvSpPr>
          <p:cNvPr id="20" name="Titre 5">
            <a:extLst>
              <a:ext uri="{FF2B5EF4-FFF2-40B4-BE49-F238E27FC236}">
                <a16:creationId xmlns:a16="http://schemas.microsoft.com/office/drawing/2014/main" id="{22CDA401-3182-0845-97A1-42965EEAF9A0}"/>
              </a:ext>
            </a:extLst>
          </p:cNvPr>
          <p:cNvSpPr>
            <a:spLocks noGrp="1"/>
          </p:cNvSpPr>
          <p:nvPr>
            <p:ph type="title"/>
            <p:custDataLst>
              <p:tags r:id="rId5"/>
            </p:custDataLst>
          </p:nvPr>
        </p:nvSpPr>
        <p:spPr>
          <a:xfrm>
            <a:off x="835152" y="0"/>
            <a:ext cx="10515600" cy="1325563"/>
          </a:xfrm>
        </p:spPr>
        <p:txBody>
          <a:bodyPr/>
          <a:lstStyle/>
          <a:p>
            <a:r>
              <a:rPr lang="en-CA" b="1">
                <a:latin typeface="Raleway" panose="020B0503030101060003" pitchFamily="34" charset="77"/>
              </a:rPr>
              <a:t>Three wishes!</a:t>
            </a:r>
          </a:p>
        </p:txBody>
      </p:sp>
      <p:grpSp>
        <p:nvGrpSpPr>
          <p:cNvPr id="33" name="Groupe 32">
            <a:extLst>
              <a:ext uri="{FF2B5EF4-FFF2-40B4-BE49-F238E27FC236}">
                <a16:creationId xmlns:a16="http://schemas.microsoft.com/office/drawing/2014/main" id="{BD360A7B-3F42-BB4F-8398-251DEBBDBFD4}"/>
              </a:ext>
            </a:extLst>
          </p:cNvPr>
          <p:cNvGrpSpPr/>
          <p:nvPr>
            <p:custDataLst>
              <p:tags r:id="rId6"/>
            </p:custDataLst>
          </p:nvPr>
        </p:nvGrpSpPr>
        <p:grpSpPr>
          <a:xfrm>
            <a:off x="3116679" y="2453101"/>
            <a:ext cx="8832097" cy="1870725"/>
            <a:chOff x="1489813" y="4103120"/>
            <a:chExt cx="5644912" cy="1107409"/>
          </a:xfrm>
        </p:grpSpPr>
        <p:sp>
          <p:nvSpPr>
            <p:cNvPr id="34" name="Rectangle 33"/>
            <p:cNvSpPr/>
            <p:nvPr>
              <p:custDataLst>
                <p:tags r:id="rId7"/>
              </p:custDataLst>
            </p:nvPr>
          </p:nvSpPr>
          <p:spPr>
            <a:xfrm>
              <a:off x="1677046" y="4247464"/>
              <a:ext cx="5457679" cy="963065"/>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a:solidFill>
                    <a:srgbClr val="2F5CEE"/>
                  </a:solidFill>
                  <a:latin typeface="Raleway" panose="020B0003030101060003" pitchFamily="34" charset="0"/>
                </a:rPr>
                <a:t>Should your values be the same as other people’s?</a:t>
              </a:r>
            </a:p>
          </p:txBody>
        </p:sp>
        <p:grpSp>
          <p:nvGrpSpPr>
            <p:cNvPr id="35" name="Groupe 34">
              <a:extLst>
                <a:ext uri="{FF2B5EF4-FFF2-40B4-BE49-F238E27FC236}">
                  <a16:creationId xmlns:a16="http://schemas.microsoft.com/office/drawing/2014/main" id="{39B73449-5727-40CE-A3FB-95136A935954}"/>
                </a:ext>
              </a:extLst>
            </p:cNvPr>
            <p:cNvGrpSpPr/>
            <p:nvPr>
              <p:custDataLst>
                <p:tags r:id="rId8"/>
              </p:custDataLst>
            </p:nvPr>
          </p:nvGrpSpPr>
          <p:grpSpPr>
            <a:xfrm>
              <a:off x="1489813" y="4103120"/>
              <a:ext cx="523662" cy="471600"/>
              <a:chOff x="3550364" y="4107357"/>
              <a:chExt cx="1227036" cy="1061216"/>
            </a:xfrm>
          </p:grpSpPr>
          <p:sp>
            <p:nvSpPr>
              <p:cNvPr id="36" name="Ellipse 35">
                <a:extLst>
                  <a:ext uri="{FF2B5EF4-FFF2-40B4-BE49-F238E27FC236}">
                    <a16:creationId xmlns:a16="http://schemas.microsoft.com/office/drawing/2014/main" id="{42D7537E-0A7B-4777-AC27-F9EFA87C9D9F}"/>
                  </a:ext>
                </a:extLst>
              </p:cNvPr>
              <p:cNvSpPr/>
              <p:nvPr/>
            </p:nvSpPr>
            <p:spPr>
              <a:xfrm>
                <a:off x="3671410" y="4107357"/>
                <a:ext cx="1105990"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7" name="Image 36">
                <a:extLst>
                  <a:ext uri="{FF2B5EF4-FFF2-40B4-BE49-F238E27FC236}">
                    <a16:creationId xmlns:a16="http://schemas.microsoft.com/office/drawing/2014/main" id="{CFFCACC0-CF64-4B80-9E0E-B134CDDF7D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550364" y="4145838"/>
                <a:ext cx="1050181" cy="842099"/>
              </a:xfrm>
              <a:prstGeom prst="rect">
                <a:avLst/>
              </a:prstGeom>
            </p:spPr>
          </p:pic>
        </p:grpSp>
      </p:grpSp>
      <p:pic>
        <p:nvPicPr>
          <p:cNvPr id="4" name="Image 3">
            <a:extLst>
              <a:ext uri="{FF2B5EF4-FFF2-40B4-BE49-F238E27FC236}">
                <a16:creationId xmlns:a16="http://schemas.microsoft.com/office/drawing/2014/main" id="{6DBEC045-86E4-4845-91C3-A2EE4082E560}"/>
              </a:ext>
            </a:extLst>
          </p:cNvPr>
          <p:cNvPicPr>
            <a:picLocks noChangeAspect="1"/>
          </p:cNvPicPr>
          <p:nvPr/>
        </p:nvPicPr>
        <p:blipFill>
          <a:blip r:embed="rId13"/>
          <a:stretch>
            <a:fillRect/>
          </a:stretch>
        </p:blipFill>
        <p:spPr>
          <a:xfrm>
            <a:off x="702990" y="2761307"/>
            <a:ext cx="1611583" cy="3254726"/>
          </a:xfrm>
          <a:prstGeom prst="rect">
            <a:avLst/>
          </a:prstGeom>
        </p:spPr>
      </p:pic>
    </p:spTree>
    <p:extLst>
      <p:ext uri="{BB962C8B-B14F-4D97-AF65-F5344CB8AC3E}">
        <p14:creationId xmlns:p14="http://schemas.microsoft.com/office/powerpoint/2010/main" val="37080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custDataLst>
              <p:tags r:id="rId1"/>
            </p:custDataLst>
          </p:nvPr>
        </p:nvSpPr>
        <p:spPr>
          <a:xfrm>
            <a:off x="3780064" y="0"/>
            <a:ext cx="2775858"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2"/>
            </p:custDataLst>
          </p:nvPr>
        </p:nvSpPr>
        <p:spPr/>
        <p:txBody>
          <a:bodyPr/>
          <a:lstStyle/>
          <a:p>
            <a:fld id="{C145B74D-6A0D-CF46-9BFB-933D6D9953E9}" type="slidenum">
              <a:rPr lang="en-US" smtClean="0"/>
              <a:t>8</a:t>
            </a:fld>
            <a:endParaRPr lang="en-US"/>
          </a:p>
        </p:txBody>
      </p:sp>
      <p:sp>
        <p:nvSpPr>
          <p:cNvPr id="8" name="Titre 5">
            <a:extLst>
              <a:ext uri="{FF2B5EF4-FFF2-40B4-BE49-F238E27FC236}">
                <a16:creationId xmlns:a16="http://schemas.microsoft.com/office/drawing/2014/main" id="{75C82A81-DE36-444D-A433-1308B25BB36C}"/>
              </a:ext>
            </a:extLst>
          </p:cNvPr>
          <p:cNvSpPr txBox="1">
            <a:spLocks/>
          </p:cNvSpPr>
          <p:nvPr>
            <p:custDataLst>
              <p:tags r:id="rId3"/>
            </p:custDataLst>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2F5CEE"/>
                </a:solidFill>
                <a:latin typeface="+mj-lt"/>
                <a:ea typeface="+mj-ea"/>
                <a:cs typeface="+mj-cs"/>
              </a:defRPr>
            </a:lvl1pPr>
          </a:lstStyle>
          <a:p>
            <a:r>
              <a:rPr lang="en-CA" b="1">
                <a:latin typeface="Raleway" panose="020B0503030101060003" pitchFamily="34" charset="77"/>
              </a:rPr>
              <a:t>Sacha and social comparison</a:t>
            </a:r>
          </a:p>
        </p:txBody>
      </p:sp>
      <p:sp>
        <p:nvSpPr>
          <p:cNvPr id="2" name="Rectangle 1"/>
          <p:cNvSpPr/>
          <p:nvPr/>
        </p:nvSpPr>
        <p:spPr>
          <a:xfrm>
            <a:off x="4499652" y="5776944"/>
            <a:ext cx="3497496" cy="369332"/>
          </a:xfrm>
          <a:prstGeom prst="rect">
            <a:avLst/>
          </a:prstGeom>
        </p:spPr>
        <p:txBody>
          <a:bodyPr wrap="none">
            <a:spAutoFit/>
          </a:bodyPr>
          <a:lstStyle/>
          <a:p>
            <a:r>
              <a:rPr lang="fr-CA" dirty="0">
                <a:hlinkClick r:id="rId6"/>
              </a:rPr>
              <a:t>https://youtu.be/BNdVuXbBSoU</a:t>
            </a:r>
            <a:r>
              <a:rPr lang="fr-CA" dirty="0"/>
              <a:t> </a:t>
            </a:r>
          </a:p>
        </p:txBody>
      </p:sp>
      <p:pic>
        <p:nvPicPr>
          <p:cNvPr id="3" name="Média en ligne 2" title="Workshop 4 - Don't let others decide your worth! - Part 1">
            <a:hlinkClick r:id="" action="ppaction://media"/>
            <a:extLst>
              <a:ext uri="{FF2B5EF4-FFF2-40B4-BE49-F238E27FC236}">
                <a16:creationId xmlns:a16="http://schemas.microsoft.com/office/drawing/2014/main" id="{D07B561C-D225-425A-B871-38C56E584493}"/>
              </a:ext>
            </a:extLst>
          </p:cNvPr>
          <p:cNvPicPr>
            <a:picLocks noRot="1" noChangeAspect="1"/>
          </p:cNvPicPr>
          <p:nvPr>
            <a:videoFile r:link="rId4"/>
          </p:nvPr>
        </p:nvPicPr>
        <p:blipFill>
          <a:blip r:embed="rId7"/>
          <a:stretch>
            <a:fillRect/>
          </a:stretch>
        </p:blipFill>
        <p:spPr>
          <a:xfrm>
            <a:off x="2776008" y="1839621"/>
            <a:ext cx="6678453" cy="3773326"/>
          </a:xfrm>
          <a:prstGeom prst="rect">
            <a:avLst/>
          </a:prstGeom>
        </p:spPr>
      </p:pic>
    </p:spTree>
    <p:extLst>
      <p:ext uri="{BB962C8B-B14F-4D97-AF65-F5344CB8AC3E}">
        <p14:creationId xmlns:p14="http://schemas.microsoft.com/office/powerpoint/2010/main" val="108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324A7-378A-594A-BE52-F2FCA0D2A0EB}"/>
              </a:ext>
            </a:extLst>
          </p:cNvPr>
          <p:cNvSpPr>
            <a:spLocks noGrp="1"/>
          </p:cNvSpPr>
          <p:nvPr>
            <p:ph type="sldNum" sz="quarter" idx="12"/>
            <p:custDataLst>
              <p:tags r:id="rId1"/>
            </p:custDataLst>
          </p:nvPr>
        </p:nvSpPr>
        <p:spPr/>
        <p:txBody>
          <a:bodyPr/>
          <a:lstStyle/>
          <a:p>
            <a:fld id="{C145B74D-6A0D-CF46-9BFB-933D6D9953E9}" type="slidenum">
              <a:rPr lang="en-US" smtClean="0"/>
              <a:t>9</a:t>
            </a:fld>
            <a:endParaRPr lang="en-US"/>
          </a:p>
        </p:txBody>
      </p:sp>
      <p:sp>
        <p:nvSpPr>
          <p:cNvPr id="18" name="Forme libre 17"/>
          <p:cNvSpPr/>
          <p:nvPr>
            <p:custDataLst>
              <p:tags r:id="rId2"/>
            </p:custDataLst>
          </p:nvPr>
        </p:nvSpPr>
        <p:spPr>
          <a:xfrm>
            <a:off x="4923805" y="0"/>
            <a:ext cx="2563849" cy="6146276"/>
          </a:xfrm>
          <a:custGeom>
            <a:avLst/>
            <a:gdLst>
              <a:gd name="connsiteX0" fmla="*/ 1665531 w 2563849"/>
              <a:gd name="connsiteY0" fmla="*/ 0 h 6146276"/>
              <a:gd name="connsiteX1" fmla="*/ 854826 w 2563849"/>
              <a:gd name="connsiteY1" fmla="*/ 801278 h 6146276"/>
              <a:gd name="connsiteX2" fmla="*/ 1363873 w 2563849"/>
              <a:gd name="connsiteY2" fmla="*/ 1564849 h 6146276"/>
              <a:gd name="connsiteX3" fmla="*/ 279791 w 2563849"/>
              <a:gd name="connsiteY3" fmla="*/ 2318994 h 6146276"/>
              <a:gd name="connsiteX4" fmla="*/ 62974 w 2563849"/>
              <a:gd name="connsiteY4" fmla="*/ 3393649 h 6146276"/>
              <a:gd name="connsiteX5" fmla="*/ 1213044 w 2563849"/>
              <a:gd name="connsiteY5" fmla="*/ 3930977 h 6146276"/>
              <a:gd name="connsiteX6" fmla="*/ 2504517 w 2563849"/>
              <a:gd name="connsiteY6" fmla="*/ 4713402 h 6146276"/>
              <a:gd name="connsiteX7" fmla="*/ 2155725 w 2563849"/>
              <a:gd name="connsiteY7" fmla="*/ 5429839 h 6146276"/>
              <a:gd name="connsiteX8" fmla="*/ 477754 w 2563849"/>
              <a:gd name="connsiteY8" fmla="*/ 6146276 h 6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849" h="6146276">
                <a:moveTo>
                  <a:pt x="1665531" y="0"/>
                </a:moveTo>
                <a:cubicBezTo>
                  <a:pt x="1285316" y="270235"/>
                  <a:pt x="905102" y="540470"/>
                  <a:pt x="854826" y="801278"/>
                </a:cubicBezTo>
                <a:cubicBezTo>
                  <a:pt x="804550" y="1062086"/>
                  <a:pt x="1459712" y="1311896"/>
                  <a:pt x="1363873" y="1564849"/>
                </a:cubicBezTo>
                <a:cubicBezTo>
                  <a:pt x="1268034" y="1817802"/>
                  <a:pt x="496607" y="2014194"/>
                  <a:pt x="279791" y="2318994"/>
                </a:cubicBezTo>
                <a:cubicBezTo>
                  <a:pt x="62975" y="2623794"/>
                  <a:pt x="-92568" y="3124985"/>
                  <a:pt x="62974" y="3393649"/>
                </a:cubicBezTo>
                <a:cubicBezTo>
                  <a:pt x="218516" y="3662313"/>
                  <a:pt x="806120" y="3711018"/>
                  <a:pt x="1213044" y="3930977"/>
                </a:cubicBezTo>
                <a:cubicBezTo>
                  <a:pt x="1619968" y="4150936"/>
                  <a:pt x="2347404" y="4463592"/>
                  <a:pt x="2504517" y="4713402"/>
                </a:cubicBezTo>
                <a:cubicBezTo>
                  <a:pt x="2661630" y="4963212"/>
                  <a:pt x="2493519" y="5191027"/>
                  <a:pt x="2155725" y="5429839"/>
                </a:cubicBezTo>
                <a:cubicBezTo>
                  <a:pt x="1817931" y="5668651"/>
                  <a:pt x="1147842" y="5907463"/>
                  <a:pt x="477754" y="6146276"/>
                </a:cubicBezTo>
              </a:path>
            </a:pathLst>
          </a:custGeom>
          <a:noFill/>
          <a:ln w="19050">
            <a:solidFill>
              <a:srgbClr val="86C4A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Rectangle 19"/>
          <p:cNvSpPr/>
          <p:nvPr>
            <p:custDataLst>
              <p:tags r:id="rId3"/>
            </p:custDataLst>
          </p:nvPr>
        </p:nvSpPr>
        <p:spPr>
          <a:xfrm>
            <a:off x="1176867" y="1512746"/>
            <a:ext cx="7921413" cy="2559129"/>
          </a:xfrm>
          <a:prstGeom prst="rect">
            <a:avLst/>
          </a:prstGeom>
          <a:solidFill>
            <a:schemeClr val="bg1"/>
          </a:solidFill>
          <a:ln w="28575">
            <a:solidFill>
              <a:srgbClr val="2F5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a:solidFill>
                  <a:srgbClr val="2F5CEE"/>
                </a:solidFill>
                <a:latin typeface="Raleway" panose="020B0003030101060003" pitchFamily="34" charset="0"/>
              </a:rPr>
              <a:t>  </a:t>
            </a:r>
            <a:r>
              <a:rPr lang="en-CA" sz="3000" i="1">
                <a:solidFill>
                  <a:schemeClr val="tx1"/>
                </a:solidFill>
                <a:latin typeface="Raleway" panose="020B0003030101060003" pitchFamily="34" charset="0"/>
              </a:rPr>
              <a:t>How might Sacha’s situation in the video have negative effects on his self-confidence? </a:t>
            </a:r>
          </a:p>
        </p:txBody>
      </p:sp>
      <p:sp>
        <p:nvSpPr>
          <p:cNvPr id="21" name="Titre 5"/>
          <p:cNvSpPr>
            <a:spLocks noGrp="1"/>
          </p:cNvSpPr>
          <p:nvPr>
            <p:ph type="title"/>
            <p:custDataLst>
              <p:tags r:id="rId4"/>
            </p:custDataLst>
          </p:nvPr>
        </p:nvSpPr>
        <p:spPr>
          <a:xfrm>
            <a:off x="838200" y="70843"/>
            <a:ext cx="10515600" cy="1325563"/>
          </a:xfrm>
        </p:spPr>
        <p:txBody>
          <a:bodyPr/>
          <a:lstStyle/>
          <a:p>
            <a:r>
              <a:rPr lang="en-CA" b="1">
                <a:latin typeface="Raleway" panose="020B0503030101060003" pitchFamily="34" charset="77"/>
              </a:rPr>
              <a:t>Same but different!</a:t>
            </a:r>
          </a:p>
        </p:txBody>
      </p:sp>
      <p:grpSp>
        <p:nvGrpSpPr>
          <p:cNvPr id="12" name="Groupe 11"/>
          <p:cNvGrpSpPr/>
          <p:nvPr>
            <p:custDataLst>
              <p:tags r:id="rId5"/>
            </p:custDataLst>
          </p:nvPr>
        </p:nvGrpSpPr>
        <p:grpSpPr>
          <a:xfrm>
            <a:off x="829992" y="1165541"/>
            <a:ext cx="657359" cy="606647"/>
            <a:chOff x="538191" y="2590420"/>
            <a:chExt cx="1105989" cy="1061216"/>
          </a:xfrm>
        </p:grpSpPr>
        <p:sp>
          <p:nvSpPr>
            <p:cNvPr id="13" name="Ellipse 12"/>
            <p:cNvSpPr/>
            <p:nvPr/>
          </p:nvSpPr>
          <p:spPr>
            <a:xfrm>
              <a:off x="538191" y="2590420"/>
              <a:ext cx="1105989" cy="10612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4" name="Imag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096" y="2590420"/>
              <a:ext cx="1050181" cy="1050181"/>
            </a:xfrm>
            <a:prstGeom prst="rect">
              <a:avLst/>
            </a:prstGeom>
          </p:spPr>
        </p:pic>
      </p:grpSp>
      <p:pic>
        <p:nvPicPr>
          <p:cNvPr id="3" name="Image 2">
            <a:extLst>
              <a:ext uri="{FF2B5EF4-FFF2-40B4-BE49-F238E27FC236}">
                <a16:creationId xmlns:a16="http://schemas.microsoft.com/office/drawing/2014/main" id="{50B54E96-D8BA-485B-B9FD-2A923C4B7BFB}"/>
              </a:ext>
            </a:extLst>
          </p:cNvPr>
          <p:cNvPicPr>
            <a:picLocks noChangeAspect="1"/>
          </p:cNvPicPr>
          <p:nvPr/>
        </p:nvPicPr>
        <p:blipFill>
          <a:blip r:embed="rId8"/>
          <a:stretch>
            <a:fillRect/>
          </a:stretch>
        </p:blipFill>
        <p:spPr>
          <a:xfrm>
            <a:off x="9762743" y="1181516"/>
            <a:ext cx="1810516" cy="4998730"/>
          </a:xfrm>
          <a:prstGeom prst="rect">
            <a:avLst/>
          </a:prstGeom>
        </p:spPr>
      </p:pic>
    </p:spTree>
    <p:extLst>
      <p:ext uri="{BB962C8B-B14F-4D97-AF65-F5344CB8AC3E}">
        <p14:creationId xmlns:p14="http://schemas.microsoft.com/office/powerpoint/2010/main" val="30323632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4"/>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10"/>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6"/>
</p:tagLst>
</file>

<file path=ppt/tags/tag139.xml><?xml version="1.0" encoding="utf-8"?>
<p:tagLst xmlns:a="http://schemas.openxmlformats.org/drawingml/2006/main" xmlns:r="http://schemas.openxmlformats.org/officeDocument/2006/relationships" xmlns:p="http://schemas.openxmlformats.org/presentationml/2006/main">
  <p:tag name="NUM" val="7"/>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8"/>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9"/>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5"/>
</p:tagLst>
</file>

<file path=ppt/tags/tag152.xml><?xml version="1.0" encoding="utf-8"?>
<p:tagLst xmlns:a="http://schemas.openxmlformats.org/drawingml/2006/main" xmlns:r="http://schemas.openxmlformats.org/officeDocument/2006/relationships" xmlns:p="http://schemas.openxmlformats.org/presentationml/2006/main">
  <p:tag name="NUM" val="6"/>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0"/>
</p:tagLst>
</file>

<file path=ppt/tags/tag26.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12"/>
</p:tagLst>
</file>

<file path=ppt/tags/tag28.xml><?xml version="1.0" encoding="utf-8"?>
<p:tagLst xmlns:a="http://schemas.openxmlformats.org/drawingml/2006/main" xmlns:r="http://schemas.openxmlformats.org/officeDocument/2006/relationships" xmlns:p="http://schemas.openxmlformats.org/presentationml/2006/main">
  <p:tag name="NUM" val="13"/>
</p:tagLst>
</file>

<file path=ppt/tags/tag29.xml><?xml version="1.0" encoding="utf-8"?>
<p:tagLst xmlns:a="http://schemas.openxmlformats.org/drawingml/2006/main" xmlns:r="http://schemas.openxmlformats.org/officeDocument/2006/relationships" xmlns:p="http://schemas.openxmlformats.org/presentationml/2006/main">
  <p:tag name="NUM" val="1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5"/>
</p:tagLst>
</file>

<file path=ppt/tags/tag31.xml><?xml version="1.0" encoding="utf-8"?>
<p:tagLst xmlns:a="http://schemas.openxmlformats.org/drawingml/2006/main" xmlns:r="http://schemas.openxmlformats.org/officeDocument/2006/relationships" xmlns:p="http://schemas.openxmlformats.org/presentationml/2006/main">
  <p:tag name="NUM" val="16"/>
</p:tagLst>
</file>

<file path=ppt/tags/tag32.xml><?xml version="1.0" encoding="utf-8"?>
<p:tagLst xmlns:a="http://schemas.openxmlformats.org/drawingml/2006/main" xmlns:r="http://schemas.openxmlformats.org/officeDocument/2006/relationships" xmlns:p="http://schemas.openxmlformats.org/presentationml/2006/main">
  <p:tag name="NUM" val="17"/>
</p:tagLst>
</file>

<file path=ppt/tags/tag33.xml><?xml version="1.0" encoding="utf-8"?>
<p:tagLst xmlns:a="http://schemas.openxmlformats.org/drawingml/2006/main" xmlns:r="http://schemas.openxmlformats.org/officeDocument/2006/relationships" xmlns:p="http://schemas.openxmlformats.org/presentationml/2006/main">
  <p:tag name="NUM" val="18"/>
</p:tagLst>
</file>

<file path=ppt/tags/tag34.xml><?xml version="1.0" encoding="utf-8"?>
<p:tagLst xmlns:a="http://schemas.openxmlformats.org/drawingml/2006/main" xmlns:r="http://schemas.openxmlformats.org/officeDocument/2006/relationships" xmlns:p="http://schemas.openxmlformats.org/presentationml/2006/main">
  <p:tag name="NUM" val="19"/>
</p:tagLst>
</file>

<file path=ppt/tags/tag35.xml><?xml version="1.0" encoding="utf-8"?>
<p:tagLst xmlns:a="http://schemas.openxmlformats.org/drawingml/2006/main" xmlns:r="http://schemas.openxmlformats.org/officeDocument/2006/relationships" xmlns:p="http://schemas.openxmlformats.org/presentationml/2006/main">
  <p:tag name="NUM" val="20"/>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2"/>
</p:tagLst>
</file>

<file path=ppt/tags/tag38.xml><?xml version="1.0" encoding="utf-8"?>
<p:tagLst xmlns:a="http://schemas.openxmlformats.org/drawingml/2006/main" xmlns:r="http://schemas.openxmlformats.org/officeDocument/2006/relationships" xmlns:p="http://schemas.openxmlformats.org/presentationml/2006/main">
  <p:tag name="NUM" val="23"/>
</p:tagLst>
</file>

<file path=ppt/tags/tag39.xml><?xml version="1.0" encoding="utf-8"?>
<p:tagLst xmlns:a="http://schemas.openxmlformats.org/drawingml/2006/main" xmlns:r="http://schemas.openxmlformats.org/officeDocument/2006/relationships" xmlns:p="http://schemas.openxmlformats.org/presentationml/2006/main">
  <p:tag name="NUM" val="2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5"/>
</p:tagLst>
</file>

<file path=ppt/tags/tag41.xml><?xml version="1.0" encoding="utf-8"?>
<p:tagLst xmlns:a="http://schemas.openxmlformats.org/drawingml/2006/main" xmlns:r="http://schemas.openxmlformats.org/officeDocument/2006/relationships" xmlns:p="http://schemas.openxmlformats.org/presentationml/2006/main">
  <p:tag name="NUM" val="26"/>
</p:tagLst>
</file>

<file path=ppt/tags/tag42.xml><?xml version="1.0" encoding="utf-8"?>
<p:tagLst xmlns:a="http://schemas.openxmlformats.org/drawingml/2006/main" xmlns:r="http://schemas.openxmlformats.org/officeDocument/2006/relationships" xmlns:p="http://schemas.openxmlformats.org/presentationml/2006/main">
  <p:tag name="NUM" val="27"/>
</p:tagLst>
</file>

<file path=ppt/tags/tag43.xml><?xml version="1.0" encoding="utf-8"?>
<p:tagLst xmlns:a="http://schemas.openxmlformats.org/drawingml/2006/main" xmlns:r="http://schemas.openxmlformats.org/officeDocument/2006/relationships" xmlns:p="http://schemas.openxmlformats.org/presentationml/2006/main">
  <p:tag name="NUM" val="28"/>
</p:tagLst>
</file>

<file path=ppt/tags/tag44.xml><?xml version="1.0" encoding="utf-8"?>
<p:tagLst xmlns:a="http://schemas.openxmlformats.org/drawingml/2006/main" xmlns:r="http://schemas.openxmlformats.org/officeDocument/2006/relationships" xmlns:p="http://schemas.openxmlformats.org/presentationml/2006/main">
  <p:tag name="NUM" val="29"/>
</p:tagLst>
</file>

<file path=ppt/tags/tag45.xml><?xml version="1.0" encoding="utf-8"?>
<p:tagLst xmlns:a="http://schemas.openxmlformats.org/drawingml/2006/main" xmlns:r="http://schemas.openxmlformats.org/officeDocument/2006/relationships" xmlns:p="http://schemas.openxmlformats.org/presentationml/2006/main">
  <p:tag name="NUM" val="30"/>
</p:tagLst>
</file>

<file path=ppt/tags/tag46.xml><?xml version="1.0" encoding="utf-8"?>
<p:tagLst xmlns:a="http://schemas.openxmlformats.org/drawingml/2006/main" xmlns:r="http://schemas.openxmlformats.org/officeDocument/2006/relationships" xmlns:p="http://schemas.openxmlformats.org/presentationml/2006/main">
  <p:tag name="NUM" val="3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8"/>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87C06F5E01764594DD21339AA8897B" ma:contentTypeVersion="11" ma:contentTypeDescription="Crée un document." ma:contentTypeScope="" ma:versionID="e1fe3b888ce1fcfe998f1d41e0b925c2">
  <xsd:schema xmlns:xsd="http://www.w3.org/2001/XMLSchema" xmlns:xs="http://www.w3.org/2001/XMLSchema" xmlns:p="http://schemas.microsoft.com/office/2006/metadata/properties" xmlns:ns2="cd95c8f1-3cc3-4b75-8c41-c750205dc126" xmlns:ns3="bc2d96f8-f76f-46b3-b2c2-a8ec45c8f182" targetNamespace="http://schemas.microsoft.com/office/2006/metadata/properties" ma:root="true" ma:fieldsID="b69018f6e04ea80243717b9ccf00af30" ns2:_="" ns3:_="">
    <xsd:import namespace="cd95c8f1-3cc3-4b75-8c41-c750205dc126"/>
    <xsd:import namespace="bc2d96f8-f76f-46b3-b2c2-a8ec45c8f1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5c8f1-3cc3-4b75-8c41-c750205dc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2d96f8-f76f-46b3-b2c2-a8ec45c8f18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68B3AC-5868-47C3-A29D-7AA0B85404AD}">
  <ds:schemaRefs>
    <ds:schemaRef ds:uri="http://schemas.microsoft.com/sharepoint/v3/contenttype/forms"/>
  </ds:schemaRefs>
</ds:datastoreItem>
</file>

<file path=customXml/itemProps2.xml><?xml version="1.0" encoding="utf-8"?>
<ds:datastoreItem xmlns:ds="http://schemas.openxmlformats.org/officeDocument/2006/customXml" ds:itemID="{671F46D5-EF84-4BD2-92E8-CF7C01FFA821}">
  <ds:schemaRefs>
    <ds:schemaRef ds:uri="http://purl.org/dc/dcmitype/"/>
    <ds:schemaRef ds:uri="http://schemas.microsoft.com/office/infopath/2007/PartnerControls"/>
    <ds:schemaRef ds:uri="http://purl.org/dc/elements/1.1/"/>
    <ds:schemaRef ds:uri="http://schemas.microsoft.com/office/2006/documentManagement/types"/>
    <ds:schemaRef ds:uri="bfe76c16-6ff6-4f08-a51c-f085bfa779f8"/>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470DF03-D831-4995-9E91-95AED71AC2D2}"/>
</file>

<file path=docProps/app.xml><?xml version="1.0" encoding="utf-8"?>
<Properties xmlns="http://schemas.openxmlformats.org/officeDocument/2006/extended-properties" xmlns:vt="http://schemas.openxmlformats.org/officeDocument/2006/docPropsVTypes">
  <TotalTime>2466</TotalTime>
  <Words>1028</Words>
  <Application>Microsoft Office PowerPoint</Application>
  <PresentationFormat>Grand écran</PresentationFormat>
  <Paragraphs>164</Paragraphs>
  <Slides>22</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Arial Black</vt:lpstr>
      <vt:lpstr>Calibri</vt:lpstr>
      <vt:lpstr>Raleway</vt:lpstr>
      <vt:lpstr>Releway</vt:lpstr>
      <vt:lpstr>Times New Roman</vt:lpstr>
      <vt:lpstr>Trebuchet MS</vt:lpstr>
      <vt:lpstr>Office Theme</vt:lpstr>
      <vt:lpstr>Présentation PowerPoint</vt:lpstr>
      <vt:lpstr>Présentation PowerPoint</vt:lpstr>
      <vt:lpstr>At the end of the workshop, you will be able to…</vt:lpstr>
      <vt:lpstr>Three wishes!</vt:lpstr>
      <vt:lpstr>Three wishes!</vt:lpstr>
      <vt:lpstr>Three wishes!</vt:lpstr>
      <vt:lpstr>Three wishes!</vt:lpstr>
      <vt:lpstr>Présentation PowerPoint</vt:lpstr>
      <vt:lpstr>Same but different!</vt:lpstr>
      <vt:lpstr>Same but different!</vt:lpstr>
      <vt:lpstr>Same but different!</vt:lpstr>
      <vt:lpstr>Same but different!</vt:lpstr>
      <vt:lpstr>Présentation PowerPoint</vt:lpstr>
      <vt:lpstr>Présentation PowerPoint</vt:lpstr>
      <vt:lpstr>Présentation PowerPoint</vt:lpstr>
      <vt:lpstr>Présentation PowerPoint</vt:lpstr>
      <vt:lpstr>Présentation PowerPoint</vt:lpstr>
      <vt:lpstr>Between me and myself!</vt:lpstr>
      <vt:lpstr>Between me and myself!</vt:lpstr>
      <vt:lpstr>Between me and myself!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Montembeault</dc:creator>
  <cp:lastModifiedBy>Audrey Dupuis</cp:lastModifiedBy>
  <cp:revision>165</cp:revision>
  <dcterms:created xsi:type="dcterms:W3CDTF">2019-08-01T17:41:17Z</dcterms:created>
  <dcterms:modified xsi:type="dcterms:W3CDTF">2021-09-30T14:50:35Z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0x010100B787C06F5E01764594DD21339AA8897B</vt:lpwstr>
  </property>
  <property fmtid="{D5CDD505-2E9C-101B-9397-08002B2CF9AE}" pid="3" name="Order">
    <vt:r8>12646400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