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ink/ink1.xml" ContentType="application/inkml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3"/>
  </p:notesMasterIdLst>
  <p:sldIdLst>
    <p:sldId id="273" r:id="rId5"/>
    <p:sldId id="260" r:id="rId6"/>
    <p:sldId id="267" r:id="rId7"/>
    <p:sldId id="258" r:id="rId8"/>
    <p:sldId id="366" r:id="rId9"/>
    <p:sldId id="354" r:id="rId10"/>
    <p:sldId id="351" r:id="rId11"/>
    <p:sldId id="359" r:id="rId12"/>
    <p:sldId id="336" r:id="rId13"/>
    <p:sldId id="358" r:id="rId14"/>
    <p:sldId id="352" r:id="rId15"/>
    <p:sldId id="353" r:id="rId16"/>
    <p:sldId id="355" r:id="rId17"/>
    <p:sldId id="363" r:id="rId18"/>
    <p:sldId id="314" r:id="rId19"/>
    <p:sldId id="368" r:id="rId20"/>
    <p:sldId id="332" r:id="rId21"/>
    <p:sldId id="343" r:id="rId22"/>
    <p:sldId id="364" r:id="rId23"/>
    <p:sldId id="344" r:id="rId24"/>
    <p:sldId id="345" r:id="rId25"/>
    <p:sldId id="362" r:id="rId26"/>
    <p:sldId id="346" r:id="rId27"/>
    <p:sldId id="347" r:id="rId28"/>
    <p:sldId id="348" r:id="rId29"/>
    <p:sldId id="349" r:id="rId30"/>
    <p:sldId id="369" r:id="rId31"/>
    <p:sldId id="33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 S" initials="CS" lastIdx="4" clrIdx="0">
    <p:extLst>
      <p:ext uri="{19B8F6BF-5375-455C-9EA6-DF929625EA0E}">
        <p15:presenceInfo xmlns:p15="http://schemas.microsoft.com/office/powerpoint/2012/main" userId="7cde57f01685c5f0" providerId="Windows Live"/>
      </p:ext>
    </p:extLst>
  </p:cmAuthor>
  <p:cmAuthor id="2" name="francine" initials="FB" lastIdx="3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4A7"/>
    <a:srgbClr val="2F5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8" autoAdjust="0"/>
    <p:restoredTop sz="85664" autoAdjust="0"/>
  </p:normalViewPr>
  <p:slideViewPr>
    <p:cSldViewPr snapToGrid="0" snapToObjects="1">
      <p:cViewPr varScale="1">
        <p:scale>
          <a:sx n="64" d="100"/>
          <a:sy n="64" d="100"/>
        </p:scale>
        <p:origin x="90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37681" units="1/cm"/>
          <inkml:channelProperty channel="Y" name="resolution" value="46.39175" units="1/cm"/>
        </inkml:channelProperties>
      </inkml:inkSource>
      <inkml:timestamp xml:id="ts0" timeString="2020-07-29T15:26:19.27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077AE1E-768D-4801-884F-7194CD2007C5}" emma:medium="tactile" emma:mode="ink">
          <msink:context xmlns:msink="http://schemas.microsoft.com/ink/2010/main" type="writingRegion" rotatedBoundingBox="8652,9472 8667,9472 8667,9487 8652,9487"/>
        </emma:interpretation>
      </emma:emma>
    </inkml:annotationXML>
    <inkml:traceGroup>
      <inkml:annotationXML>
        <emma:emma xmlns:emma="http://www.w3.org/2003/04/emma" version="1.0">
          <emma:interpretation id="{D082FFBA-EDF9-4908-A370-5940FAAAA5B2}" emma:medium="tactile" emma:mode="ink">
            <msink:context xmlns:msink="http://schemas.microsoft.com/ink/2010/main" type="paragraph" rotatedBoundingBox="8652,9472 8667,9472 8667,9487 8652,94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ACED6C-A807-4F57-920A-E1275768399F}" emma:medium="tactile" emma:mode="ink">
              <msink:context xmlns:msink="http://schemas.microsoft.com/ink/2010/main" type="line" rotatedBoundingBox="8652,9472 8667,9472 8667,9487 8652,9487"/>
            </emma:interpretation>
          </emma:emma>
        </inkml:annotationXML>
        <inkml:traceGroup>
          <inkml:annotationXML>
            <emma:emma xmlns:emma="http://www.w3.org/2003/04/emma" version="1.0">
              <emma:interpretation id="{2D0583AB-55BC-4C7D-A641-FAFDDDDD786A}" emma:medium="tactile" emma:mode="ink">
                <msink:context xmlns:msink="http://schemas.microsoft.com/ink/2010/main" type="inkWord" rotatedBoundingBox="8652,9472 8667,9472 8667,9487 8652,9487"/>
              </emma:interpretation>
              <emma:one-of disjunction-type="recognition" id="oneOf0">
                <emma:interpretation id="interp0" emma:lang="fr-CA" emma:confidence="0">
                  <emma:literal>.</emma:literal>
                </emma:interpretation>
                <emma:interpretation id="interp1" emma:lang="fr-CA" emma:confidence="0">
                  <emma:literal>'</emma:literal>
                </emma:interpretation>
                <emma:interpretation id="interp2" emma:lang="fr-CA" emma:confidence="0">
                  <emma:literal>-</emma:literal>
                </emma:interpretation>
                <emma:interpretation id="interp3" emma:lang="fr-CA" emma:confidence="0">
                  <emma:literal>/</emma:literal>
                </emma:interpretation>
                <emma:interpretation id="interp4" emma:lang="fr-CA" emma:confidence="0">
                  <emma:literal>,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E4D95-9788-2742-B5F7-8804EEB19402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42458-EA61-BD4A-87B6-C76BC5BDA1C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7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34" Type="http://schemas.openxmlformats.org/officeDocument/2006/relationships/image" Target="../media/image42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31" Type="http://schemas.openxmlformats.org/officeDocument/2006/relationships/image" Target="../media/image39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svg"/><Relationship Id="rId30" Type="http://schemas.openxmlformats.org/officeDocument/2006/relationships/image" Target="../media/image38.png"/><Relationship Id="rId35" Type="http://schemas.openxmlformats.org/officeDocument/2006/relationships/image" Target="../media/image43.svg"/><Relationship Id="rId8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2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Slide_Texture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9B891-1C7A-D74D-BCC9-A235ED5CA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34DBC7-D519-1449-989F-F8DC494259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0088" y="1904684"/>
            <a:ext cx="3928449" cy="11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D72870-C2AC-7C4B-9812-81CD991986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588DF-BD35-8846-9B31-C2A7C53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C2B0EE-2389-1B46-81D4-383338BE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77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C24290-9982-DB42-BFFB-8B8382E30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4426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19B03C-C66B-D743-AED5-B138F080B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7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85A72D-F956-044F-B0BD-A9E641899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85319-A7C3-EA45-AD01-2C8B65D4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73877F-8937-5547-8917-ACFFAB476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43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AA7A55-9C27-A043-9FD2-63CFC2A6B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93F22D-DDC2-AB45-89FE-8F96906B0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99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73CE6B-6AB0-E749-A595-F3A55AB75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77FF-B294-EE41-9900-3A32826F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49B4A-93D8-684A-995C-13C182A0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BD6FF40-F170-4440-ABB6-0546061682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5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1F2A76-EA04-3641-AF52-880551056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AD42B7-E6AB-7249-90D5-3008A01A4C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20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87729E-993A-294A-BBB8-F6D1D38D0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9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texture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1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33C66C-D91C-974D-8A92-97E668330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D4C8A-85D4-5043-BEF5-8A2D534C7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2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phic 249">
            <a:extLst>
              <a:ext uri="{FF2B5EF4-FFF2-40B4-BE49-F238E27FC236}">
                <a16:creationId xmlns:a16="http://schemas.microsoft.com/office/drawing/2014/main" id="{4C235A39-4C0A-5C46-A282-E8CFC7991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4129" y="4311366"/>
            <a:ext cx="720000" cy="720000"/>
          </a:xfrm>
          <a:prstGeom prst="rect">
            <a:avLst/>
          </a:prstGeom>
        </p:spPr>
      </p:pic>
      <p:pic>
        <p:nvPicPr>
          <p:cNvPr id="252" name="Graphic 251">
            <a:extLst>
              <a:ext uri="{FF2B5EF4-FFF2-40B4-BE49-F238E27FC236}">
                <a16:creationId xmlns:a16="http://schemas.microsoft.com/office/drawing/2014/main" id="{4503AF7B-36B3-664D-8EF6-DA145CD248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4405" y="4311366"/>
            <a:ext cx="720000" cy="720000"/>
          </a:xfrm>
          <a:prstGeom prst="rect">
            <a:avLst/>
          </a:prstGeom>
        </p:spPr>
      </p:pic>
      <p:pic>
        <p:nvPicPr>
          <p:cNvPr id="254" name="Graphic 253">
            <a:extLst>
              <a:ext uri="{FF2B5EF4-FFF2-40B4-BE49-F238E27FC236}">
                <a16:creationId xmlns:a16="http://schemas.microsoft.com/office/drawing/2014/main" id="{FE660C18-B577-314F-80F6-589EDC4EF7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8177" y="4311366"/>
            <a:ext cx="720000" cy="720000"/>
          </a:xfrm>
          <a:prstGeom prst="rect">
            <a:avLst/>
          </a:prstGeom>
        </p:spPr>
      </p:pic>
      <p:pic>
        <p:nvPicPr>
          <p:cNvPr id="256" name="Graphic 255">
            <a:extLst>
              <a:ext uri="{FF2B5EF4-FFF2-40B4-BE49-F238E27FC236}">
                <a16:creationId xmlns:a16="http://schemas.microsoft.com/office/drawing/2014/main" id="{ACF60A9D-9A27-A447-A681-753735C8BA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9204" y="4311366"/>
            <a:ext cx="720000" cy="720000"/>
          </a:xfrm>
          <a:prstGeom prst="rect">
            <a:avLst/>
          </a:prstGeom>
        </p:spPr>
      </p:pic>
      <p:pic>
        <p:nvPicPr>
          <p:cNvPr id="258" name="Graphic 257">
            <a:extLst>
              <a:ext uri="{FF2B5EF4-FFF2-40B4-BE49-F238E27FC236}">
                <a16:creationId xmlns:a16="http://schemas.microsoft.com/office/drawing/2014/main" id="{2F4B4CF8-21F7-704C-9582-0DE788BD693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4129" y="3230218"/>
            <a:ext cx="720000" cy="720000"/>
          </a:xfrm>
          <a:prstGeom prst="rect">
            <a:avLst/>
          </a:prstGeom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AF66BA95-875E-C541-BFA4-98589FE26A2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81153" y="3230218"/>
            <a:ext cx="720000" cy="720000"/>
          </a:xfrm>
          <a:prstGeom prst="rect">
            <a:avLst/>
          </a:prstGeom>
        </p:spPr>
      </p:pic>
      <p:pic>
        <p:nvPicPr>
          <p:cNvPr id="262" name="Graphic 261">
            <a:extLst>
              <a:ext uri="{FF2B5EF4-FFF2-40B4-BE49-F238E27FC236}">
                <a16:creationId xmlns:a16="http://schemas.microsoft.com/office/drawing/2014/main" id="{783A8F80-503E-B148-8616-8C7220A1DB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58177" y="3230218"/>
            <a:ext cx="720000" cy="720000"/>
          </a:xfrm>
          <a:prstGeom prst="rect">
            <a:avLst/>
          </a:prstGeom>
        </p:spPr>
      </p:pic>
      <p:pic>
        <p:nvPicPr>
          <p:cNvPr id="264" name="Graphic 263">
            <a:extLst>
              <a:ext uri="{FF2B5EF4-FFF2-40B4-BE49-F238E27FC236}">
                <a16:creationId xmlns:a16="http://schemas.microsoft.com/office/drawing/2014/main" id="{871E8B32-0775-AA4A-94A9-B2A1C629C3F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99204" y="3230218"/>
            <a:ext cx="720000" cy="720000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B7B6931D-FAC8-A944-B91D-314F02A7F7F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99204" y="5392514"/>
            <a:ext cx="720000" cy="720000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A5CB98A2-6538-7743-A938-15A1AE46271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58177" y="5392514"/>
            <a:ext cx="720000" cy="720000"/>
          </a:xfrm>
          <a:prstGeom prst="rect">
            <a:avLst/>
          </a:prstGeom>
        </p:spPr>
      </p:pic>
      <p:pic>
        <p:nvPicPr>
          <p:cNvPr id="272" name="Graphic 271">
            <a:extLst>
              <a:ext uri="{FF2B5EF4-FFF2-40B4-BE49-F238E27FC236}">
                <a16:creationId xmlns:a16="http://schemas.microsoft.com/office/drawing/2014/main" id="{A8529D77-8C54-BC46-849B-25B4EC1AB3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81153" y="5356514"/>
            <a:ext cx="720000" cy="720000"/>
          </a:xfrm>
          <a:prstGeom prst="rect">
            <a:avLst/>
          </a:prstGeom>
        </p:spPr>
      </p:pic>
      <p:pic>
        <p:nvPicPr>
          <p:cNvPr id="274" name="Graphic 273">
            <a:extLst>
              <a:ext uri="{FF2B5EF4-FFF2-40B4-BE49-F238E27FC236}">
                <a16:creationId xmlns:a16="http://schemas.microsoft.com/office/drawing/2014/main" id="{40EF11EA-A3F4-0646-87B7-F220550C9FA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04129" y="5392514"/>
            <a:ext cx="720000" cy="720000"/>
          </a:xfrm>
          <a:prstGeom prst="rect">
            <a:avLst/>
          </a:prstGeom>
        </p:spPr>
      </p:pic>
      <p:pic>
        <p:nvPicPr>
          <p:cNvPr id="276" name="Graphic 275">
            <a:extLst>
              <a:ext uri="{FF2B5EF4-FFF2-40B4-BE49-F238E27FC236}">
                <a16:creationId xmlns:a16="http://schemas.microsoft.com/office/drawing/2014/main" id="{CD4119E3-C2C1-EB4B-A25C-8AF07D0B332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71121" y="1267852"/>
            <a:ext cx="1555200" cy="1080000"/>
          </a:xfrm>
          <a:prstGeom prst="rect">
            <a:avLst/>
          </a:pr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9BE3D580-2065-9746-9B71-926D77A3E08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22440" y="1267852"/>
            <a:ext cx="1080000" cy="1080000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6F1D18DF-744F-A841-A3CE-DF8C7FDF080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257759" y="1267852"/>
            <a:ext cx="1296000" cy="108000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5710505C-A079-C640-8BEB-01AC57FE309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509078" y="1267852"/>
            <a:ext cx="1080000" cy="1080000"/>
          </a:xfrm>
          <a:prstGeom prst="rect">
            <a:avLst/>
          </a:prstGeom>
        </p:spPr>
      </p:pic>
      <p:pic>
        <p:nvPicPr>
          <p:cNvPr id="284" name="Graphic 283">
            <a:extLst>
              <a:ext uri="{FF2B5EF4-FFF2-40B4-BE49-F238E27FC236}">
                <a16:creationId xmlns:a16="http://schemas.microsoft.com/office/drawing/2014/main" id="{0C9A79A9-CE9B-0946-B9E7-354CD0872CB0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760397" y="126785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9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B74A4-2C42-A648-AD03-05EBBB84E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4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Dark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E675E-53CF-3A44-9759-13DD1BEF3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0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AF0B2-0154-4249-9B24-EC39A7749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5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0C9A2-DBB8-A240-AAC3-53022231D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7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2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_Textur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782C3E-D7DE-3E41-B8E1-63CA6DF62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4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8090C-C2C7-B64D-8F52-FE06616A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7AAD5F5-9DAB-3C45-9D0E-89252CB8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6" r:id="rId2"/>
    <p:sldLayoutId id="2147483667" r:id="rId3"/>
    <p:sldLayoutId id="2147483670" r:id="rId4"/>
    <p:sldLayoutId id="2147483661" r:id="rId5"/>
    <p:sldLayoutId id="2147483662" r:id="rId6"/>
    <p:sldLayoutId id="2147483668" r:id="rId7"/>
    <p:sldLayoutId id="2147483649" r:id="rId8"/>
    <p:sldLayoutId id="2147483658" r:id="rId9"/>
    <p:sldLayoutId id="2147483669" r:id="rId10"/>
    <p:sldLayoutId id="2147483650" r:id="rId11"/>
    <p:sldLayoutId id="2147483660" r:id="rId12"/>
    <p:sldLayoutId id="2147483652" r:id="rId13"/>
    <p:sldLayoutId id="2147483663" r:id="rId14"/>
    <p:sldLayoutId id="2147483654" r:id="rId15"/>
    <p:sldLayoutId id="2147483657" r:id="rId16"/>
    <p:sldLayoutId id="2147483664" r:id="rId17"/>
    <p:sldLayoutId id="2147483659" r:id="rId18"/>
    <p:sldLayoutId id="2147483665" r:id="rId19"/>
    <p:sldLayoutId id="214748367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F5CE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F5CE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F5C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F5C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57.png"/><Relationship Id="rId5" Type="http://schemas.openxmlformats.org/officeDocument/2006/relationships/tags" Target="../tags/tag29.xml"/><Relationship Id="rId10" Type="http://schemas.openxmlformats.org/officeDocument/2006/relationships/image" Target="../media/image56.png"/><Relationship Id="rId4" Type="http://schemas.openxmlformats.org/officeDocument/2006/relationships/tags" Target="../tags/tag28.xml"/><Relationship Id="rId9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58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hyperlink" Target="https://youtu.be/BSHZ2BRPfBg" TargetMode="External"/><Relationship Id="rId5" Type="http://schemas.openxmlformats.org/officeDocument/2006/relationships/slideLayout" Target="../slideLayouts/slideLayout11.xml"/><Relationship Id="rId4" Type="http://schemas.openxmlformats.org/officeDocument/2006/relationships/video" Target="https://www.youtube.com/embed/BSHZ2BRPfBg?feature=oembed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slideLayout" Target="../slideLayouts/slideLayout11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60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56.png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slideLayout" Target="../slideLayouts/slideLayout1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0" Type="http://schemas.openxmlformats.org/officeDocument/2006/relationships/tags" Target="../tags/tag57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slideLayout" Target="../slideLayouts/slideLayout1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74.xml"/><Relationship Id="rId7" Type="http://schemas.openxmlformats.org/officeDocument/2006/relationships/slideLayout" Target="../slideLayouts/slideLayout11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56.png"/><Relationship Id="rId5" Type="http://schemas.openxmlformats.org/officeDocument/2006/relationships/tags" Target="../tags/tag82.xml"/><Relationship Id="rId10" Type="http://schemas.openxmlformats.org/officeDocument/2006/relationships/image" Target="../media/image61.png"/><Relationship Id="rId4" Type="http://schemas.openxmlformats.org/officeDocument/2006/relationships/tags" Target="../tags/tag81.xml"/><Relationship Id="rId9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slideLayout" Target="../slideLayouts/slideLayout11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56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slideLayout" Target="../slideLayouts/slideLayout11.xml"/><Relationship Id="rId5" Type="http://schemas.openxmlformats.org/officeDocument/2006/relationships/tags" Target="../tags/tag96.xml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31" Type="http://schemas.openxmlformats.org/officeDocument/2006/relationships/image" Target="../media/image45.emf"/><Relationship Id="rId4" Type="http://schemas.openxmlformats.org/officeDocument/2006/relationships/tags" Target="../tags/tag105.xml"/><Relationship Id="rId9" Type="http://schemas.openxmlformats.org/officeDocument/2006/relationships/customXml" Target="../ink/ink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slideLayout" Target="../slideLayouts/slideLayout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slideLayout" Target="../slideLayouts/slideLayout11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image" Target="../media/image64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hyperlink" Target="https://youtu.be/YJSFx46XsGo" TargetMode="External"/><Relationship Id="rId5" Type="http://schemas.openxmlformats.org/officeDocument/2006/relationships/slideLayout" Target="../slideLayouts/slideLayout11.xml"/><Relationship Id="rId4" Type="http://schemas.openxmlformats.org/officeDocument/2006/relationships/video" Target="https://www.youtube.com/embed/YJSFx46XsGo?feature=oembed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image" Target="../media/image56.png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slideLayout" Target="../slideLayouts/slideLayout13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0" Type="http://schemas.openxmlformats.org/officeDocument/2006/relationships/tags" Target="../tags/tag133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1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7F300D-5EE2-4940-864F-506E2E93E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516" y="2544830"/>
            <a:ext cx="1302209" cy="42073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119132-E82F-42D7-9340-7BCD0BD0C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09" y="2498756"/>
            <a:ext cx="1530157" cy="425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0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" y="0"/>
            <a:ext cx="12194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5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front of a sunset&#10;&#10;Description generated with very high confidence">
            <a:extLst>
              <a:ext uri="{FF2B5EF4-FFF2-40B4-BE49-F238E27FC236}">
                <a16:creationId xmlns:a16="http://schemas.microsoft.com/office/drawing/2014/main" id="{56B08769-7257-4A67-964B-09B5A74548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t="13047" b="74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46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womans face&#10;&#10;Description generated with high confidence">
            <a:extLst>
              <a:ext uri="{FF2B5EF4-FFF2-40B4-BE49-F238E27FC236}">
                <a16:creationId xmlns:a16="http://schemas.microsoft.com/office/drawing/2014/main" id="{625A5CB2-2632-4544-B904-826B3814D2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r="7478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23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teddy bear&#10;&#10;Description generated with very high confidence">
            <a:extLst>
              <a:ext uri="{FF2B5EF4-FFF2-40B4-BE49-F238E27FC236}">
                <a16:creationId xmlns:a16="http://schemas.microsoft.com/office/drawing/2014/main" id="{A3C22CFC-C120-4BC7-AA51-AAD62D791B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" b="117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50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14</a:t>
            </a:fld>
            <a:endParaRPr lang="en-US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B4A9B33E-FF30-3545-AEF7-B78BC0BE92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34614" y="0"/>
            <a:ext cx="3098206" cy="6168044"/>
          </a:xfrm>
          <a:custGeom>
            <a:avLst/>
            <a:gdLst>
              <a:gd name="connsiteX0" fmla="*/ 958615 w 3098206"/>
              <a:gd name="connsiteY0" fmla="*/ 0 h 6168044"/>
              <a:gd name="connsiteX1" fmla="*/ 3086673 w 3098206"/>
              <a:gd name="connsiteY1" fmla="*/ 756458 h 6168044"/>
              <a:gd name="connsiteX2" fmla="*/ 127342 w 3098206"/>
              <a:gd name="connsiteY2" fmla="*/ 2809702 h 6168044"/>
              <a:gd name="connsiteX3" fmla="*/ 817299 w 3098206"/>
              <a:gd name="connsiteY3" fmla="*/ 6168044 h 616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206" h="6168044">
                <a:moveTo>
                  <a:pt x="958615" y="0"/>
                </a:moveTo>
                <a:cubicBezTo>
                  <a:pt x="2091916" y="144087"/>
                  <a:pt x="3225218" y="288174"/>
                  <a:pt x="3086673" y="756458"/>
                </a:cubicBezTo>
                <a:cubicBezTo>
                  <a:pt x="2948128" y="1224742"/>
                  <a:pt x="505571" y="1907771"/>
                  <a:pt x="127342" y="2809702"/>
                </a:cubicBezTo>
                <a:cubicBezTo>
                  <a:pt x="-250887" y="3711633"/>
                  <a:pt x="283206" y="4939838"/>
                  <a:pt x="817299" y="6168044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2B2934F-E57C-AC4D-9C91-B8155FE461B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38198" y="3455447"/>
            <a:ext cx="8504809" cy="1845403"/>
            <a:chOff x="838198" y="3455447"/>
            <a:chExt cx="8504809" cy="1845403"/>
          </a:xfrm>
        </p:grpSpPr>
        <p:sp>
          <p:nvSpPr>
            <p:cNvPr id="11" name="Rectangle à coins arrondis 3">
              <a:extLst>
                <a:ext uri="{FF2B5EF4-FFF2-40B4-BE49-F238E27FC236}">
                  <a16:creationId xmlns:a16="http://schemas.microsoft.com/office/drawing/2014/main" id="{ED91617B-5D7E-CD4B-AD5E-8EF9E160993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38199" y="3455447"/>
              <a:ext cx="8504808" cy="1845403"/>
            </a:xfrm>
            <a:prstGeom prst="roundRect">
              <a:avLst/>
            </a:prstGeom>
            <a:solidFill>
              <a:srgbClr val="86C4A7"/>
            </a:solidFill>
            <a:ln>
              <a:solidFill>
                <a:srgbClr val="86C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32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  <a:p>
              <a:pPr algn="ctr"/>
              <a:endParaRPr lang="fr-CA" sz="40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  <a:p>
              <a:pPr algn="ctr"/>
              <a:endParaRPr lang="fr-CA" sz="32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  <a:p>
              <a:pPr algn="ctr"/>
              <a:endParaRPr lang="fr-CA" sz="32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  <a:p>
              <a:pPr algn="ctr"/>
              <a:endParaRPr lang="fr-CA" sz="32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  <a:p>
              <a:pPr algn="ctr"/>
              <a:endParaRPr lang="fr-CA" sz="32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  <a:p>
              <a:pPr algn="ctr"/>
              <a:endParaRPr lang="fr-CA" sz="32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  <a:p>
              <a:pPr algn="ctr"/>
              <a:endParaRPr lang="fr-CA" sz="32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  <a:p>
              <a:pPr algn="ctr"/>
              <a:endParaRPr lang="fr-CA" sz="32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3300410-BBD8-4E45-A026-6C3572AB4853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838198" y="3793859"/>
              <a:ext cx="85048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800" b="1">
                  <a:solidFill>
                    <a:schemeClr val="bg1"/>
                  </a:solidFill>
                  <a:latin typeface="Raleway" panose="020B0003030101060003" pitchFamily="34" charset="0"/>
                </a:rPr>
                <a:t>The better you are at </a:t>
              </a:r>
              <a:r>
                <a:rPr lang="en-CA" sz="2800" b="1" u="sng">
                  <a:solidFill>
                    <a:schemeClr val="bg1"/>
                  </a:solidFill>
                  <a:latin typeface="Raleway" panose="020B0003030101060003" pitchFamily="34" charset="0"/>
                </a:rPr>
                <a:t>identifying</a:t>
              </a:r>
              <a:r>
                <a:rPr lang="en-CA" sz="2800" b="1">
                  <a:solidFill>
                    <a:schemeClr val="bg1"/>
                  </a:solidFill>
                  <a:latin typeface="Raleway" panose="020B0003030101060003" pitchFamily="34" charset="0"/>
                </a:rPr>
                <a:t> your emotions, the better able you are to </a:t>
              </a:r>
              <a:r>
                <a:rPr lang="en-CA" sz="2800" b="1" u="sng">
                  <a:solidFill>
                    <a:schemeClr val="bg1"/>
                  </a:solidFill>
                  <a:latin typeface="Raleway" panose="020B0003030101060003" pitchFamily="34" charset="0"/>
                </a:rPr>
                <a:t>manage them</a:t>
              </a:r>
              <a:r>
                <a:rPr lang="en-CA" sz="2800" b="1">
                  <a:solidFill>
                    <a:schemeClr val="bg1"/>
                  </a:solidFill>
                  <a:latin typeface="Raleway" panose="020B0003030101060003" pitchFamily="34" charset="0"/>
                </a:rPr>
                <a:t>. 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B70591C-9EE9-714B-82F3-1E92E7011B7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609652" y="1781825"/>
            <a:ext cx="7372548" cy="1255826"/>
            <a:chOff x="1791016" y="3560617"/>
            <a:chExt cx="7372548" cy="12558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8E60EC0-FFBE-D04E-9983-00333C9133B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120350" y="3824016"/>
              <a:ext cx="7043214" cy="9924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F5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400" i="1">
                  <a:solidFill>
                    <a:schemeClr val="tx1"/>
                  </a:solidFill>
                  <a:latin typeface="Raleway" panose="020B0003030101060003" pitchFamily="34" charset="0"/>
                </a:rPr>
                <a:t>Why is it important for you to be able to identify your emotions?  </a:t>
              </a: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591D5B26-62C5-6E4A-808B-272E10FA888C}"/>
                </a:ext>
              </a:extLst>
            </p:cNvPr>
            <p:cNvGrpSpPr/>
            <p:nvPr/>
          </p:nvGrpSpPr>
          <p:grpSpPr>
            <a:xfrm>
              <a:off x="1791016" y="3560617"/>
              <a:ext cx="472003" cy="471600"/>
              <a:chOff x="538191" y="2590420"/>
              <a:chExt cx="1105989" cy="1061216"/>
            </a:xfrm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A39CB496-D493-1946-9352-1CE73CC9007B}"/>
                  </a:ext>
                </a:extLst>
              </p:cNvPr>
              <p:cNvSpPr/>
              <p:nvPr/>
            </p:nvSpPr>
            <p:spPr>
              <a:xfrm>
                <a:off x="538191" y="2590420"/>
                <a:ext cx="1105989" cy="1061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898411A9-BA0F-8944-9C06-6478AAC3F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096" y="2590420"/>
                <a:ext cx="1050181" cy="1050181"/>
              </a:xfrm>
              <a:prstGeom prst="rect">
                <a:avLst/>
              </a:prstGeom>
            </p:spPr>
          </p:pic>
        </p:grpSp>
      </p:grpSp>
      <p:sp>
        <p:nvSpPr>
          <p:cNvPr id="19" name="Titre 5">
            <a:extLst>
              <a:ext uri="{FF2B5EF4-FFF2-40B4-BE49-F238E27FC236}">
                <a16:creationId xmlns:a16="http://schemas.microsoft.com/office/drawing/2014/main" id="{30E8F4EA-151E-1E47-965A-F6AFB67EA55B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b="1">
                <a:latin typeface="Raleway" panose="020B0503030101060003" pitchFamily="34" charset="77"/>
              </a:rPr>
              <a:t>Explore your inner forest!</a:t>
            </a:r>
            <a:br>
              <a:rPr lang="en-CA" b="1">
                <a:solidFill>
                  <a:srgbClr val="FF0000"/>
                </a:solidFill>
                <a:latin typeface="Raleway" panose="020B0503030101060003" pitchFamily="34" charset="77"/>
              </a:rPr>
            </a:br>
            <a:endParaRPr lang="en-CA" b="1">
              <a:solidFill>
                <a:srgbClr val="FF0000"/>
              </a:solidFill>
              <a:latin typeface="Raleway" panose="020B0503030101060003" pitchFamily="34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A5B6AA-83AB-40C2-A4A3-38813AD346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1534" y="2614659"/>
            <a:ext cx="1361915" cy="3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3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>
            <p:custDataLst>
              <p:tags r:id="rId1"/>
            </p:custDataLst>
          </p:nvPr>
        </p:nvSpPr>
        <p:spPr>
          <a:xfrm>
            <a:off x="3780064" y="0"/>
            <a:ext cx="2775858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15</a:t>
            </a:fld>
            <a:endParaRPr lang="en-US"/>
          </a:p>
        </p:txBody>
      </p:sp>
      <p:sp>
        <p:nvSpPr>
          <p:cNvPr id="8" name="Titre 5">
            <a:extLst>
              <a:ext uri="{FF2B5EF4-FFF2-40B4-BE49-F238E27FC236}">
                <a16:creationId xmlns:a16="http://schemas.microsoft.com/office/drawing/2014/main" id="{75C82A81-DE36-444D-A433-1308B25BB36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b="1">
                <a:latin typeface="Raleway" panose="020B0503030101060003" pitchFamily="34" charset="77"/>
              </a:rPr>
              <a:t>Nadège and emotions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68604" y="5776944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hlinkClick r:id="rId6"/>
              </a:rPr>
              <a:t>https://youtu.be/BSHZ2BRPfBg</a:t>
            </a:r>
            <a:r>
              <a:rPr lang="fr-CA" dirty="0"/>
              <a:t> </a:t>
            </a:r>
          </a:p>
        </p:txBody>
      </p:sp>
      <p:pic>
        <p:nvPicPr>
          <p:cNvPr id="3" name="Média en ligne 2" title="Workshop 3 - Journey to the centre of your universe... - Part 1">
            <a:hlinkClick r:id="" action="ppaction://media"/>
            <a:extLst>
              <a:ext uri="{FF2B5EF4-FFF2-40B4-BE49-F238E27FC236}">
                <a16:creationId xmlns:a16="http://schemas.microsoft.com/office/drawing/2014/main" id="{C98FB6E8-9314-4E97-993E-7AC8CD627ADB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7"/>
          <a:stretch>
            <a:fillRect/>
          </a:stretch>
        </p:blipFill>
        <p:spPr>
          <a:xfrm>
            <a:off x="2773288" y="1843088"/>
            <a:ext cx="6645423" cy="37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0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0160" t="78119" r="29461" b="2525"/>
          <a:stretch/>
        </p:blipFill>
        <p:spPr>
          <a:xfrm>
            <a:off x="9220199" y="1747731"/>
            <a:ext cx="2102230" cy="199669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6160" t="20361" b="61800"/>
          <a:stretch/>
        </p:blipFill>
        <p:spPr>
          <a:xfrm>
            <a:off x="10141349" y="3801472"/>
            <a:ext cx="1816608" cy="1359308"/>
          </a:xfrm>
          <a:prstGeom prst="rect">
            <a:avLst/>
          </a:prstGeom>
        </p:spPr>
      </p:pic>
      <p:sp>
        <p:nvSpPr>
          <p:cNvPr id="6" name="Forme libre 5">
            <a:extLst>
              <a:ext uri="{FF2B5EF4-FFF2-40B4-BE49-F238E27FC236}">
                <a16:creationId xmlns:a16="http://schemas.microsoft.com/office/drawing/2014/main" id="{B4A9B33E-FF30-3545-AEF7-B78BC0BE92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876262" y="19374"/>
            <a:ext cx="5413786" cy="6168044"/>
          </a:xfrm>
          <a:custGeom>
            <a:avLst/>
            <a:gdLst>
              <a:gd name="connsiteX0" fmla="*/ 958615 w 3098206"/>
              <a:gd name="connsiteY0" fmla="*/ 0 h 6168044"/>
              <a:gd name="connsiteX1" fmla="*/ 3086673 w 3098206"/>
              <a:gd name="connsiteY1" fmla="*/ 756458 h 6168044"/>
              <a:gd name="connsiteX2" fmla="*/ 127342 w 3098206"/>
              <a:gd name="connsiteY2" fmla="*/ 2809702 h 6168044"/>
              <a:gd name="connsiteX3" fmla="*/ 817299 w 3098206"/>
              <a:gd name="connsiteY3" fmla="*/ 6168044 h 616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206" h="6168044">
                <a:moveTo>
                  <a:pt x="958615" y="0"/>
                </a:moveTo>
                <a:cubicBezTo>
                  <a:pt x="2091916" y="144087"/>
                  <a:pt x="3225218" y="288174"/>
                  <a:pt x="3086673" y="756458"/>
                </a:cubicBezTo>
                <a:cubicBezTo>
                  <a:pt x="2948128" y="1224742"/>
                  <a:pt x="505571" y="1907771"/>
                  <a:pt x="127342" y="2809702"/>
                </a:cubicBezTo>
                <a:cubicBezTo>
                  <a:pt x="-250887" y="3711633"/>
                  <a:pt x="283206" y="4939838"/>
                  <a:pt x="817299" y="6168044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16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4859" t="55304"/>
          <a:stretch/>
        </p:blipFill>
        <p:spPr>
          <a:xfrm>
            <a:off x="375754" y="1837842"/>
            <a:ext cx="1486839" cy="2643284"/>
          </a:xfrm>
          <a:prstGeom prst="rect">
            <a:avLst/>
          </a:prstGeom>
        </p:spPr>
      </p:pic>
      <p:sp>
        <p:nvSpPr>
          <p:cNvPr id="22" name="Rectangle à coins arrondis 3">
            <a:extLst>
              <a:ext uri="{FF2B5EF4-FFF2-40B4-BE49-F238E27FC236}">
                <a16:creationId xmlns:a16="http://schemas.microsoft.com/office/drawing/2014/main" id="{ED91617B-5D7E-CD4B-AD5E-8EF9E160993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063668" y="1351022"/>
            <a:ext cx="6988178" cy="1668567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32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3" name="ZoneTexte 2"/>
          <p:cNvSpPr txBox="1"/>
          <p:nvPr>
            <p:custDataLst>
              <p:tags r:id="rId7"/>
            </p:custDataLst>
          </p:nvPr>
        </p:nvSpPr>
        <p:spPr>
          <a:xfrm>
            <a:off x="2138504" y="1522208"/>
            <a:ext cx="68946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600" b="1">
                <a:solidFill>
                  <a:schemeClr val="bg1"/>
                </a:solidFill>
                <a:latin typeface="Raleway" panose="020B0003030101060003" pitchFamily="34" charset="0"/>
              </a:rPr>
              <a:t>Your emotions serve as a guide… They tell you what’s good for you and what’s not. </a:t>
            </a:r>
          </a:p>
        </p:txBody>
      </p:sp>
      <p:sp>
        <p:nvSpPr>
          <p:cNvPr id="24" name="Rectangle à coins arrondis 3">
            <a:extLst>
              <a:ext uri="{FF2B5EF4-FFF2-40B4-BE49-F238E27FC236}">
                <a16:creationId xmlns:a16="http://schemas.microsoft.com/office/drawing/2014/main" id="{ED91617B-5D7E-CD4B-AD5E-8EF9E160993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525470" y="3209523"/>
            <a:ext cx="6694729" cy="1716976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32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5" name="ZoneTexte 24"/>
          <p:cNvSpPr txBox="1"/>
          <p:nvPr>
            <p:custDataLst>
              <p:tags r:id="rId9"/>
            </p:custDataLst>
          </p:nvPr>
        </p:nvSpPr>
        <p:spPr>
          <a:xfrm>
            <a:off x="2525470" y="3365650"/>
            <a:ext cx="67542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600" b="1">
                <a:solidFill>
                  <a:schemeClr val="bg1"/>
                </a:solidFill>
                <a:latin typeface="Raleway" panose="020B0003030101060003" pitchFamily="34" charset="0"/>
              </a:rPr>
              <a:t>They’re kind of like the weather… sometimes unpredictable. You can’t always control when they appear. </a:t>
            </a:r>
          </a:p>
        </p:txBody>
      </p:sp>
      <p:sp>
        <p:nvSpPr>
          <p:cNvPr id="26" name="Rectangle à coins arrondis 3">
            <a:extLst>
              <a:ext uri="{FF2B5EF4-FFF2-40B4-BE49-F238E27FC236}">
                <a16:creationId xmlns:a16="http://schemas.microsoft.com/office/drawing/2014/main" id="{ED91617B-5D7E-CD4B-AD5E-8EF9E160993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715217" y="5117736"/>
            <a:ext cx="6322090" cy="906950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32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7" name="ZoneTexte 26"/>
          <p:cNvSpPr txBox="1"/>
          <p:nvPr>
            <p:custDataLst>
              <p:tags r:id="rId11"/>
            </p:custDataLst>
          </p:nvPr>
        </p:nvSpPr>
        <p:spPr>
          <a:xfrm>
            <a:off x="1715217" y="5117737"/>
            <a:ext cx="63220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600" b="1">
                <a:solidFill>
                  <a:schemeClr val="bg1"/>
                </a:solidFill>
                <a:latin typeface="Raleway" panose="020B0003030101060003" pitchFamily="34" charset="0"/>
              </a:rPr>
              <a:t>But you can control how you REACT to your emotions. </a:t>
            </a:r>
          </a:p>
        </p:txBody>
      </p:sp>
      <p:sp>
        <p:nvSpPr>
          <p:cNvPr id="17" name="Titre 5">
            <a:extLst>
              <a:ext uri="{FF2B5EF4-FFF2-40B4-BE49-F238E27FC236}">
                <a16:creationId xmlns:a16="http://schemas.microsoft.com/office/drawing/2014/main" id="{C3E24E74-13D7-C04F-808A-5A96EDA9F8FA}"/>
              </a:ext>
            </a:extLst>
          </p:cNvPr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21860" y="193603"/>
            <a:ext cx="11101179" cy="1325563"/>
          </a:xfrm>
        </p:spPr>
        <p:txBody>
          <a:bodyPr/>
          <a:lstStyle/>
          <a:p>
            <a:r>
              <a:rPr lang="en-CA" b="1">
                <a:latin typeface="Raleway" panose="020B0503030101060003" pitchFamily="34" charset="77"/>
              </a:rPr>
              <a:t>Emotions… your inner weather systems!</a:t>
            </a:r>
          </a:p>
        </p:txBody>
      </p:sp>
    </p:spTree>
    <p:extLst>
      <p:ext uri="{BB962C8B-B14F-4D97-AF65-F5344CB8AC3E}">
        <p14:creationId xmlns:p14="http://schemas.microsoft.com/office/powerpoint/2010/main" val="207848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C2A836FD-4DF9-3549-8F69-74671D7CDF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0650" y="0"/>
            <a:ext cx="4805893" cy="6197600"/>
          </a:xfrm>
          <a:custGeom>
            <a:avLst/>
            <a:gdLst>
              <a:gd name="connsiteX0" fmla="*/ 4492150 w 4805893"/>
              <a:gd name="connsiteY0" fmla="*/ 0 h 6197600"/>
              <a:gd name="connsiteX1" fmla="*/ 2460150 w 4805893"/>
              <a:gd name="connsiteY1" fmla="*/ 482600 h 6197600"/>
              <a:gd name="connsiteX2" fmla="*/ 4784250 w 4805893"/>
              <a:gd name="connsiteY2" fmla="*/ 1943100 h 6197600"/>
              <a:gd name="connsiteX3" fmla="*/ 771050 w 4805893"/>
              <a:gd name="connsiteY3" fmla="*/ 3403600 h 6197600"/>
              <a:gd name="connsiteX4" fmla="*/ 174150 w 4805893"/>
              <a:gd name="connsiteY4" fmla="*/ 4330700 h 6197600"/>
              <a:gd name="connsiteX5" fmla="*/ 2904650 w 4805893"/>
              <a:gd name="connsiteY5" fmla="*/ 6197600 h 61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893" h="6197600">
                <a:moveTo>
                  <a:pt x="4492150" y="0"/>
                </a:moveTo>
                <a:cubicBezTo>
                  <a:pt x="3451808" y="79375"/>
                  <a:pt x="2411467" y="158750"/>
                  <a:pt x="2460150" y="482600"/>
                </a:cubicBezTo>
                <a:cubicBezTo>
                  <a:pt x="2508833" y="806450"/>
                  <a:pt x="5065767" y="1456267"/>
                  <a:pt x="4784250" y="1943100"/>
                </a:cubicBezTo>
                <a:cubicBezTo>
                  <a:pt x="4502733" y="2429933"/>
                  <a:pt x="1539400" y="3005667"/>
                  <a:pt x="771050" y="3403600"/>
                </a:cubicBezTo>
                <a:cubicBezTo>
                  <a:pt x="2700" y="3801533"/>
                  <a:pt x="-181450" y="3865033"/>
                  <a:pt x="174150" y="4330700"/>
                </a:cubicBezTo>
                <a:cubicBezTo>
                  <a:pt x="529750" y="4796367"/>
                  <a:pt x="1717200" y="5496983"/>
                  <a:pt x="2904650" y="6197600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17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01ABB8-938E-134D-B290-98E7DE4C4C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202743" y="2489703"/>
            <a:ext cx="3751907" cy="2037030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>
                <a:solidFill>
                  <a:srgbClr val="2F5CEE"/>
                </a:solidFill>
                <a:latin typeface="Raleway"/>
              </a:rPr>
              <a:t>What messages do your emotions     </a:t>
            </a:r>
          </a:p>
          <a:p>
            <a:pPr algn="ctr"/>
            <a:r>
              <a:rPr lang="en-CA" sz="2800" b="1">
                <a:solidFill>
                  <a:srgbClr val="2F5CEE"/>
                </a:solidFill>
                <a:latin typeface="Raleway"/>
              </a:rPr>
              <a:t>send you?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7B715-8334-164D-AE4F-063049E7A26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77055" y="1884621"/>
            <a:ext cx="5669287" cy="1074089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i="1">
                <a:solidFill>
                  <a:schemeClr val="tx1"/>
                </a:solidFill>
                <a:latin typeface="Raleway" panose="020B0003030101060003" pitchFamily="34" charset="0"/>
              </a:rPr>
              <a:t>When you find yourself in a pleasant or unpleasant situation, how does that make you feel?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512A08-E574-224A-93DC-5B336833840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577056" y="3153305"/>
            <a:ext cx="5669287" cy="1106662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i="1">
                <a:solidFill>
                  <a:schemeClr val="tx1"/>
                </a:solidFill>
                <a:latin typeface="Raleway" panose="020B0003030101060003" pitchFamily="34" charset="0"/>
              </a:rPr>
              <a:t>Are you able to name the emotions you felt?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2DD9A-87CC-4C41-911F-C5E7E6B862A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577056" y="4427305"/>
            <a:ext cx="5669287" cy="1387428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i="1">
                <a:solidFill>
                  <a:schemeClr val="tx1"/>
                </a:solidFill>
                <a:latin typeface="Raleway" panose="020B0003030101060003" pitchFamily="34" charset="0"/>
              </a:rPr>
              <a:t>After identifying what’s going on inside you, what do you do with those emotions?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479DE88-F5BB-9948-AC10-AFAFC8793840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5208676" y="1950396"/>
            <a:ext cx="472003" cy="471600"/>
            <a:chOff x="538191" y="2590420"/>
            <a:chExt cx="1105989" cy="106121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71CD5936-99A4-B845-88E9-847034FD6669}"/>
                </a:ext>
              </a:extLst>
            </p:cNvPr>
            <p:cNvSpPr/>
            <p:nvPr/>
          </p:nvSpPr>
          <p:spPr>
            <a:xfrm>
              <a:off x="538191" y="2590420"/>
              <a:ext cx="1105989" cy="106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295A1F34-777F-5A42-A083-1DF9996A4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96" y="2590420"/>
              <a:ext cx="1050181" cy="1050181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F584943-C0D7-C948-812F-89F83E9DD66B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5221296" y="3014894"/>
            <a:ext cx="472003" cy="471600"/>
            <a:chOff x="538191" y="2590420"/>
            <a:chExt cx="1105989" cy="1061216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B86E1B4-B3FB-C743-AE94-97C6CFCD854C}"/>
                </a:ext>
              </a:extLst>
            </p:cNvPr>
            <p:cNvSpPr/>
            <p:nvPr/>
          </p:nvSpPr>
          <p:spPr>
            <a:xfrm>
              <a:off x="538191" y="2590420"/>
              <a:ext cx="1105989" cy="106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B652BC6-108F-BB4F-ABC8-A5814B531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96" y="2590420"/>
              <a:ext cx="1050181" cy="1050181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A448AE6-D571-9C43-9E6B-AABCEF021DD1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5248371" y="4319839"/>
            <a:ext cx="472003" cy="471600"/>
            <a:chOff x="538191" y="2590420"/>
            <a:chExt cx="1105989" cy="1061216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470242E1-5A14-4D4F-A86D-D166E7BCF500}"/>
                </a:ext>
              </a:extLst>
            </p:cNvPr>
            <p:cNvSpPr/>
            <p:nvPr/>
          </p:nvSpPr>
          <p:spPr>
            <a:xfrm>
              <a:off x="538191" y="2590420"/>
              <a:ext cx="1105989" cy="106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DF450E7E-9232-7A48-B35F-41F3B4F92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96" y="2590420"/>
              <a:ext cx="1050181" cy="1050181"/>
            </a:xfrm>
            <a:prstGeom prst="rect">
              <a:avLst/>
            </a:prstGeom>
          </p:spPr>
        </p:pic>
      </p:grpSp>
      <p:pic>
        <p:nvPicPr>
          <p:cNvPr id="3" name="Image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0" y="646897"/>
            <a:ext cx="590826" cy="590826"/>
          </a:xfrm>
          <a:prstGeom prst="rect">
            <a:avLst/>
          </a:prstGeom>
        </p:spPr>
      </p:pic>
      <p:sp>
        <p:nvSpPr>
          <p:cNvPr id="29" name="Titre 5">
            <a:extLst>
              <a:ext uri="{FF2B5EF4-FFF2-40B4-BE49-F238E27FC236}">
                <a16:creationId xmlns:a16="http://schemas.microsoft.com/office/drawing/2014/main" id="{6230CC30-7067-B44C-BE4B-AB9D5CF9502E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1202743" y="279529"/>
            <a:ext cx="10515600" cy="1325563"/>
          </a:xfrm>
        </p:spPr>
        <p:txBody>
          <a:bodyPr/>
          <a:lstStyle/>
          <a:p>
            <a:r>
              <a:rPr lang="en-CA" b="1">
                <a:latin typeface="Raleway" panose="020B0503030101060003" pitchFamily="34" charset="77"/>
              </a:rPr>
              <a:t>Emotions… your inner weather systems!</a:t>
            </a:r>
          </a:p>
        </p:txBody>
      </p:sp>
    </p:spTree>
    <p:extLst>
      <p:ext uri="{BB962C8B-B14F-4D97-AF65-F5344CB8AC3E}">
        <p14:creationId xmlns:p14="http://schemas.microsoft.com/office/powerpoint/2010/main" val="3475768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18</a:t>
            </a:fld>
            <a:endParaRPr lang="en-US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B4A9B33E-FF30-3545-AEF7-B78BC0BE92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34614" y="0"/>
            <a:ext cx="3098206" cy="6168044"/>
          </a:xfrm>
          <a:custGeom>
            <a:avLst/>
            <a:gdLst>
              <a:gd name="connsiteX0" fmla="*/ 958615 w 3098206"/>
              <a:gd name="connsiteY0" fmla="*/ 0 h 6168044"/>
              <a:gd name="connsiteX1" fmla="*/ 3086673 w 3098206"/>
              <a:gd name="connsiteY1" fmla="*/ 756458 h 6168044"/>
              <a:gd name="connsiteX2" fmla="*/ 127342 w 3098206"/>
              <a:gd name="connsiteY2" fmla="*/ 2809702 h 6168044"/>
              <a:gd name="connsiteX3" fmla="*/ 817299 w 3098206"/>
              <a:gd name="connsiteY3" fmla="*/ 6168044 h 616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206" h="6168044">
                <a:moveTo>
                  <a:pt x="958615" y="0"/>
                </a:moveTo>
                <a:cubicBezTo>
                  <a:pt x="2091916" y="144087"/>
                  <a:pt x="3225218" y="288174"/>
                  <a:pt x="3086673" y="756458"/>
                </a:cubicBezTo>
                <a:cubicBezTo>
                  <a:pt x="2948128" y="1224742"/>
                  <a:pt x="505571" y="1907771"/>
                  <a:pt x="127342" y="2809702"/>
                </a:cubicBezTo>
                <a:cubicBezTo>
                  <a:pt x="-250887" y="3711633"/>
                  <a:pt x="283206" y="4939838"/>
                  <a:pt x="817299" y="6168044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300410-BBD8-4E45-A026-6C3572AB485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26129" y="2040887"/>
            <a:ext cx="438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solidFill>
                  <a:schemeClr val="bg1"/>
                </a:solidFill>
                <a:latin typeface="Raleway" panose="020B0003030101060003" pitchFamily="34" charset="0"/>
              </a:rPr>
              <a:t>Emotion regulation strategies</a:t>
            </a:r>
          </a:p>
        </p:txBody>
      </p:sp>
      <p:sp>
        <p:nvSpPr>
          <p:cNvPr id="20" name="Rectangle à coins arrondis 3">
            <a:extLst>
              <a:ext uri="{FF2B5EF4-FFF2-40B4-BE49-F238E27FC236}">
                <a16:creationId xmlns:a16="http://schemas.microsoft.com/office/drawing/2014/main" id="{98ED1082-553E-42D6-BA0B-F1E39E4FEDD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3345" y="1689584"/>
            <a:ext cx="10660455" cy="4283150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32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49F786-7E89-4ABB-BB16-2AF8C921F97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38200" y="212039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>
                <a:solidFill>
                  <a:schemeClr val="bg1"/>
                </a:solidFill>
                <a:latin typeface="Raleway" panose="020B0003030101060003"/>
              </a:rPr>
              <a:t>Here are some strategies to help you deal with your emotions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679D309-BA56-41E2-BCE7-DA2F6A9A15E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06276" y="2852648"/>
            <a:ext cx="9692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Notice and reformulate your thoughts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Express your emotions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Accept the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Put situations into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Look for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Be kind to yourself (don’t judge yourself too harshly)</a:t>
            </a:r>
          </a:p>
        </p:txBody>
      </p:sp>
      <p:sp>
        <p:nvSpPr>
          <p:cNvPr id="11" name="Titre 5">
            <a:extLst>
              <a:ext uri="{FF2B5EF4-FFF2-40B4-BE49-F238E27FC236}">
                <a16:creationId xmlns:a16="http://schemas.microsoft.com/office/drawing/2014/main" id="{32A633B0-7F07-0F4B-816A-2E902BE885B3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838200" y="365125"/>
            <a:ext cx="10782816" cy="1325563"/>
          </a:xfrm>
        </p:spPr>
        <p:txBody>
          <a:bodyPr/>
          <a:lstStyle/>
          <a:p>
            <a:r>
              <a:rPr lang="en-CA" b="1">
                <a:latin typeface="Raleway" panose="020B0503030101060003" pitchFamily="34" charset="77"/>
              </a:rPr>
              <a:t>Emotions… your inner weather systems!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F298CE6-BFB1-46A9-91D4-45AE177881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9029" y="2793023"/>
            <a:ext cx="2177329" cy="303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71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19</a:t>
            </a:fld>
            <a:endParaRPr lang="en-US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B4A9B33E-FF30-3545-AEF7-B78BC0BE92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34614" y="0"/>
            <a:ext cx="3098206" cy="6168044"/>
          </a:xfrm>
          <a:custGeom>
            <a:avLst/>
            <a:gdLst>
              <a:gd name="connsiteX0" fmla="*/ 958615 w 3098206"/>
              <a:gd name="connsiteY0" fmla="*/ 0 h 6168044"/>
              <a:gd name="connsiteX1" fmla="*/ 3086673 w 3098206"/>
              <a:gd name="connsiteY1" fmla="*/ 756458 h 6168044"/>
              <a:gd name="connsiteX2" fmla="*/ 127342 w 3098206"/>
              <a:gd name="connsiteY2" fmla="*/ 2809702 h 6168044"/>
              <a:gd name="connsiteX3" fmla="*/ 817299 w 3098206"/>
              <a:gd name="connsiteY3" fmla="*/ 6168044 h 616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206" h="6168044">
                <a:moveTo>
                  <a:pt x="958615" y="0"/>
                </a:moveTo>
                <a:cubicBezTo>
                  <a:pt x="2091916" y="144087"/>
                  <a:pt x="3225218" y="288174"/>
                  <a:pt x="3086673" y="756458"/>
                </a:cubicBezTo>
                <a:cubicBezTo>
                  <a:pt x="2948128" y="1224742"/>
                  <a:pt x="505571" y="1907771"/>
                  <a:pt x="127342" y="2809702"/>
                </a:cubicBezTo>
                <a:cubicBezTo>
                  <a:pt x="-250887" y="3711633"/>
                  <a:pt x="283206" y="4939838"/>
                  <a:pt x="817299" y="6168044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300410-BBD8-4E45-A026-6C3572AB485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26129" y="2040887"/>
            <a:ext cx="438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solidFill>
                  <a:schemeClr val="bg1"/>
                </a:solidFill>
                <a:latin typeface="Raleway" panose="020B0003030101060003" pitchFamily="34" charset="0"/>
              </a:rPr>
              <a:t>Emotion regulation strategies</a:t>
            </a:r>
          </a:p>
        </p:txBody>
      </p:sp>
      <p:sp>
        <p:nvSpPr>
          <p:cNvPr id="20" name="Rectangle à coins arrondis 3">
            <a:extLst>
              <a:ext uri="{FF2B5EF4-FFF2-40B4-BE49-F238E27FC236}">
                <a16:creationId xmlns:a16="http://schemas.microsoft.com/office/drawing/2014/main" id="{98ED1082-553E-42D6-BA0B-F1E39E4FEDD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3345" y="1689584"/>
            <a:ext cx="10133151" cy="3284752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32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1" name="Titre 5">
            <a:extLst>
              <a:ext uri="{FF2B5EF4-FFF2-40B4-BE49-F238E27FC236}">
                <a16:creationId xmlns:a16="http://schemas.microsoft.com/office/drawing/2014/main" id="{32A633B0-7F07-0F4B-816A-2E902BE885B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38200" y="365125"/>
            <a:ext cx="10977880" cy="1325563"/>
          </a:xfrm>
        </p:spPr>
        <p:txBody>
          <a:bodyPr/>
          <a:lstStyle/>
          <a:p>
            <a:r>
              <a:rPr lang="en-CA" b="1">
                <a:latin typeface="Raleway" panose="020B0503030101060003" pitchFamily="34" charset="77"/>
              </a:rPr>
              <a:t>Emotions… your inner weather systems!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0126FB-C483-9349-BE6F-C3A22714975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01513" y="2121896"/>
            <a:ext cx="98059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Distract yourself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Focus on the positive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Ask for help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Take deep breaths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Focus your attention on what’s important to you (your values and goals)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8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F18778DC-D300-684C-8CF5-3E123291CD9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" y="3429000"/>
            <a:ext cx="9144000" cy="1370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b="1" cap="all">
                <a:latin typeface="Raleway" panose="020B0003030101060003" pitchFamily="34" charset="0"/>
              </a:rPr>
              <a:t>Journey to the centre of your universe…</a:t>
            </a:r>
          </a:p>
        </p:txBody>
      </p:sp>
    </p:spTree>
    <p:extLst>
      <p:ext uri="{BB962C8B-B14F-4D97-AF65-F5344CB8AC3E}">
        <p14:creationId xmlns:p14="http://schemas.microsoft.com/office/powerpoint/2010/main" val="2716323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>
            <a:extLst>
              <a:ext uri="{FF2B5EF4-FFF2-40B4-BE49-F238E27FC236}">
                <a16:creationId xmlns:a16="http://schemas.microsoft.com/office/drawing/2014/main" id="{4CB7866D-0E2F-7043-8B25-3A9E43C16B6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00941" y="-13252"/>
            <a:ext cx="3500108" cy="6175513"/>
          </a:xfrm>
          <a:custGeom>
            <a:avLst/>
            <a:gdLst>
              <a:gd name="connsiteX0" fmla="*/ 1748137 w 3500108"/>
              <a:gd name="connsiteY0" fmla="*/ 0 h 6175513"/>
              <a:gd name="connsiteX1" fmla="*/ 25355 w 3500108"/>
              <a:gd name="connsiteY1" fmla="*/ 437322 h 6175513"/>
              <a:gd name="connsiteX2" fmla="*/ 913250 w 3500108"/>
              <a:gd name="connsiteY2" fmla="*/ 1696278 h 6175513"/>
              <a:gd name="connsiteX3" fmla="*/ 3470920 w 3500108"/>
              <a:gd name="connsiteY3" fmla="*/ 3180522 h 6175513"/>
              <a:gd name="connsiteX4" fmla="*/ 2291476 w 3500108"/>
              <a:gd name="connsiteY4" fmla="*/ 4267200 h 6175513"/>
              <a:gd name="connsiteX5" fmla="*/ 2185459 w 3500108"/>
              <a:gd name="connsiteY5" fmla="*/ 6175513 h 617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0108" h="6175513">
                <a:moveTo>
                  <a:pt x="1748137" y="0"/>
                </a:moveTo>
                <a:cubicBezTo>
                  <a:pt x="956320" y="77304"/>
                  <a:pt x="164503" y="154609"/>
                  <a:pt x="25355" y="437322"/>
                </a:cubicBezTo>
                <a:cubicBezTo>
                  <a:pt x="-113793" y="720035"/>
                  <a:pt x="338989" y="1239078"/>
                  <a:pt x="913250" y="1696278"/>
                </a:cubicBezTo>
                <a:cubicBezTo>
                  <a:pt x="1487511" y="2153478"/>
                  <a:pt x="3241216" y="2752035"/>
                  <a:pt x="3470920" y="3180522"/>
                </a:cubicBezTo>
                <a:cubicBezTo>
                  <a:pt x="3700624" y="3609009"/>
                  <a:pt x="2505720" y="3768035"/>
                  <a:pt x="2291476" y="4267200"/>
                </a:cubicBezTo>
                <a:cubicBezTo>
                  <a:pt x="2077233" y="4766365"/>
                  <a:pt x="2131346" y="5470939"/>
                  <a:pt x="2185459" y="6175513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20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818D90-4318-E343-82CF-FF181D0A4DC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0791" y="1887044"/>
            <a:ext cx="7195270" cy="1102965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i="1">
                <a:solidFill>
                  <a:schemeClr val="tx1"/>
                </a:solidFill>
                <a:latin typeface="Raleway" panose="020B0003030101060003" pitchFamily="34" charset="0"/>
              </a:rPr>
              <a:t>No one strategy is better than the others.</a:t>
            </a:r>
          </a:p>
        </p:txBody>
      </p:sp>
      <p:sp>
        <p:nvSpPr>
          <p:cNvPr id="24" name="Rectangle à coins arrondis 3">
            <a:extLst>
              <a:ext uri="{FF2B5EF4-FFF2-40B4-BE49-F238E27FC236}">
                <a16:creationId xmlns:a16="http://schemas.microsoft.com/office/drawing/2014/main" id="{B75B7198-C33E-4364-A0CE-D58B5DC636F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19697" y="3480267"/>
            <a:ext cx="7457661" cy="1774293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 The right strategies are the ones that help you regain your balance. Sometimes, you need to have the </a:t>
            </a:r>
            <a:r>
              <a:rPr lang="en-CA" sz="2400" b="1">
                <a:solidFill>
                  <a:schemeClr val="bg1"/>
                </a:solidFill>
                <a:latin typeface="Raleway" panose="020B0003030101060003" pitchFamily="34" charset="0"/>
              </a:rPr>
              <a:t>courage </a:t>
            </a:r>
            <a:r>
              <a:rPr lang="en-CA" sz="2400" b="1" u="sng">
                <a:solidFill>
                  <a:schemeClr val="bg1"/>
                </a:solidFill>
                <a:latin typeface="Raleway" panose="020B0003030101060003" pitchFamily="34" charset="0"/>
              </a:rPr>
              <a:t>to ask for help</a:t>
            </a: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, because… </a:t>
            </a:r>
            <a:r>
              <a:rPr lang="en-CA" sz="2400" b="1" i="1" u="sng">
                <a:solidFill>
                  <a:schemeClr val="bg1"/>
                </a:solidFill>
                <a:latin typeface="Raleway" panose="020B0003030101060003" pitchFamily="34" charset="0"/>
              </a:rPr>
              <a:t>Two heads are better than one</a:t>
            </a:r>
            <a:r>
              <a:rPr lang="en-CA" sz="2400" i="1">
                <a:solidFill>
                  <a:schemeClr val="bg1"/>
                </a:solidFill>
                <a:latin typeface="Raleway" panose="020B0003030101060003" pitchFamily="34" charset="0"/>
              </a:rPr>
              <a:t>!</a:t>
            </a:r>
          </a:p>
        </p:txBody>
      </p:sp>
      <p:sp>
        <p:nvSpPr>
          <p:cNvPr id="16" name="Titre 5">
            <a:extLst>
              <a:ext uri="{FF2B5EF4-FFF2-40B4-BE49-F238E27FC236}">
                <a16:creationId xmlns:a16="http://schemas.microsoft.com/office/drawing/2014/main" id="{3A2B04E5-65B1-0A4C-9F0A-C32D82EB185B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38200" y="365125"/>
            <a:ext cx="10977880" cy="1325563"/>
          </a:xfrm>
        </p:spPr>
        <p:txBody>
          <a:bodyPr/>
          <a:lstStyle/>
          <a:p>
            <a:r>
              <a:rPr lang="en-CA" b="1">
                <a:latin typeface="Raleway" panose="020B0503030101060003" pitchFamily="34" charset="77"/>
              </a:rPr>
              <a:t>Emotions… your inner weather systems!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C96080-DA64-43CE-BBEE-6AFCBB6B7CD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9872131" y="3552825"/>
            <a:ext cx="1481669" cy="148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33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>
            <a:extLst>
              <a:ext uri="{FF2B5EF4-FFF2-40B4-BE49-F238E27FC236}">
                <a16:creationId xmlns:a16="http://schemas.microsoft.com/office/drawing/2014/main" id="{88637693-850B-8F4A-972E-AC4157FABC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56756" y="-12700"/>
            <a:ext cx="6962859" cy="6184900"/>
          </a:xfrm>
          <a:custGeom>
            <a:avLst/>
            <a:gdLst>
              <a:gd name="connsiteX0" fmla="*/ 5483844 w 6962859"/>
              <a:gd name="connsiteY0" fmla="*/ 0 h 6184900"/>
              <a:gd name="connsiteX1" fmla="*/ 6728444 w 6962859"/>
              <a:gd name="connsiteY1" fmla="*/ 1117600 h 6184900"/>
              <a:gd name="connsiteX2" fmla="*/ 1330944 w 6962859"/>
              <a:gd name="connsiteY2" fmla="*/ 2146300 h 6184900"/>
              <a:gd name="connsiteX3" fmla="*/ 35544 w 6962859"/>
              <a:gd name="connsiteY3" fmla="*/ 3492500 h 6184900"/>
              <a:gd name="connsiteX4" fmla="*/ 2258044 w 6962859"/>
              <a:gd name="connsiteY4" fmla="*/ 5562600 h 6184900"/>
              <a:gd name="connsiteX5" fmla="*/ 2296144 w 6962859"/>
              <a:gd name="connsiteY5" fmla="*/ 6184900 h 618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62859" h="6184900">
                <a:moveTo>
                  <a:pt x="5483844" y="0"/>
                </a:moveTo>
                <a:cubicBezTo>
                  <a:pt x="6452219" y="379941"/>
                  <a:pt x="7420594" y="759883"/>
                  <a:pt x="6728444" y="1117600"/>
                </a:cubicBezTo>
                <a:cubicBezTo>
                  <a:pt x="6036294" y="1475317"/>
                  <a:pt x="2446427" y="1750483"/>
                  <a:pt x="1330944" y="2146300"/>
                </a:cubicBezTo>
                <a:cubicBezTo>
                  <a:pt x="215461" y="2542117"/>
                  <a:pt x="-118973" y="2923117"/>
                  <a:pt x="35544" y="3492500"/>
                </a:cubicBezTo>
                <a:cubicBezTo>
                  <a:pt x="190061" y="4061883"/>
                  <a:pt x="1881277" y="5113867"/>
                  <a:pt x="2258044" y="5562600"/>
                </a:cubicBezTo>
                <a:cubicBezTo>
                  <a:pt x="2634811" y="6011333"/>
                  <a:pt x="2465477" y="6098116"/>
                  <a:pt x="2296144" y="6184900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21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5ED452-7F08-A44E-8846-15C5705F0C2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27581" y="2213626"/>
            <a:ext cx="10140668" cy="910107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i="1">
                <a:solidFill>
                  <a:schemeClr val="tx1"/>
                </a:solidFill>
                <a:latin typeface="Raleway" panose="020B0003030101060003" pitchFamily="34" charset="0"/>
              </a:rPr>
              <a:t>Why is asking for help taboo?</a:t>
            </a:r>
          </a:p>
        </p:txBody>
      </p:sp>
      <p:pic>
        <p:nvPicPr>
          <p:cNvPr id="15" name="Imag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3" y="990670"/>
            <a:ext cx="479124" cy="479124"/>
          </a:xfrm>
          <a:prstGeom prst="rect">
            <a:avLst/>
          </a:prstGeom>
        </p:spPr>
      </p:pic>
      <p:sp>
        <p:nvSpPr>
          <p:cNvPr id="12" name="Titre 5">
            <a:extLst>
              <a:ext uri="{FF2B5EF4-FFF2-40B4-BE49-F238E27FC236}">
                <a16:creationId xmlns:a16="http://schemas.microsoft.com/office/drawing/2014/main" id="{56840330-3CF1-1C46-A8D0-242A181BC56B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377043" y="567451"/>
            <a:ext cx="10515600" cy="1325563"/>
          </a:xfrm>
        </p:spPr>
        <p:txBody>
          <a:bodyPr/>
          <a:lstStyle/>
          <a:p>
            <a:r>
              <a:rPr lang="en-CA" b="1">
                <a:latin typeface="Raleway" panose="020B0503030101060003" pitchFamily="34" charset="77"/>
              </a:rPr>
              <a:t>Two heads are better than one!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B97ABC4-6F35-5D45-BD09-1A061B6AEB64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658063" y="1987856"/>
            <a:ext cx="591330" cy="590825"/>
            <a:chOff x="538191" y="2590420"/>
            <a:chExt cx="1105989" cy="1061216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CB55FD85-8035-2C49-91BD-E3BAA46FA9E4}"/>
                </a:ext>
              </a:extLst>
            </p:cNvPr>
            <p:cNvSpPr/>
            <p:nvPr/>
          </p:nvSpPr>
          <p:spPr>
            <a:xfrm>
              <a:off x="538191" y="2590420"/>
              <a:ext cx="1105989" cy="106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4C29D55-D82C-7746-A985-8A8F564F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96" y="2590420"/>
              <a:ext cx="1050181" cy="105018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5475084-3604-46A3-AA40-9A64379568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518911" y="3557328"/>
            <a:ext cx="10140668" cy="910107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i="1">
                <a:solidFill>
                  <a:schemeClr val="tx1"/>
                </a:solidFill>
                <a:latin typeface="Raleway" panose="020B0003030101060003" pitchFamily="34" charset="0"/>
              </a:rPr>
              <a:t>How can asking for help too soon or too often make you feel more anxious?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DF3D853-95FE-4F92-ADB5-1B070A67D2DA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1249393" y="3331558"/>
            <a:ext cx="591330" cy="590825"/>
            <a:chOff x="538191" y="2590420"/>
            <a:chExt cx="1105989" cy="106121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93D46EA-46B3-4194-B88B-E993515CFCDB}"/>
                </a:ext>
              </a:extLst>
            </p:cNvPr>
            <p:cNvSpPr/>
            <p:nvPr/>
          </p:nvSpPr>
          <p:spPr>
            <a:xfrm>
              <a:off x="538191" y="2590420"/>
              <a:ext cx="1105989" cy="106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BADA3CA-D61C-4D76-BAE3-6226EDE9B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96" y="2590420"/>
              <a:ext cx="1050181" cy="1050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0103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22</a:t>
            </a:fld>
            <a:endParaRPr lang="en-US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B4A9B33E-FF30-3545-AEF7-B78BC0BE92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34614" y="0"/>
            <a:ext cx="3098206" cy="6168044"/>
          </a:xfrm>
          <a:custGeom>
            <a:avLst/>
            <a:gdLst>
              <a:gd name="connsiteX0" fmla="*/ 958615 w 3098206"/>
              <a:gd name="connsiteY0" fmla="*/ 0 h 6168044"/>
              <a:gd name="connsiteX1" fmla="*/ 3086673 w 3098206"/>
              <a:gd name="connsiteY1" fmla="*/ 756458 h 6168044"/>
              <a:gd name="connsiteX2" fmla="*/ 127342 w 3098206"/>
              <a:gd name="connsiteY2" fmla="*/ 2809702 h 6168044"/>
              <a:gd name="connsiteX3" fmla="*/ 817299 w 3098206"/>
              <a:gd name="connsiteY3" fmla="*/ 6168044 h 616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206" h="6168044">
                <a:moveTo>
                  <a:pt x="958615" y="0"/>
                </a:moveTo>
                <a:cubicBezTo>
                  <a:pt x="2091916" y="144087"/>
                  <a:pt x="3225218" y="288174"/>
                  <a:pt x="3086673" y="756458"/>
                </a:cubicBezTo>
                <a:cubicBezTo>
                  <a:pt x="2948128" y="1224742"/>
                  <a:pt x="505571" y="1907771"/>
                  <a:pt x="127342" y="2809702"/>
                </a:cubicBezTo>
                <a:cubicBezTo>
                  <a:pt x="-250887" y="3711633"/>
                  <a:pt x="283206" y="4939838"/>
                  <a:pt x="817299" y="6168044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à coins arrondis 3">
            <a:extLst>
              <a:ext uri="{FF2B5EF4-FFF2-40B4-BE49-F238E27FC236}">
                <a16:creationId xmlns:a16="http://schemas.microsoft.com/office/drawing/2014/main" id="{ED91617B-5D7E-CD4B-AD5E-8EF9E16099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8200" y="1519084"/>
            <a:ext cx="10515599" cy="3620475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32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300410-BBD8-4E45-A026-6C3572AB485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5543" y="2644841"/>
            <a:ext cx="9880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Thinking you can’t do it without help.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Loss of self-confidence.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Decreased control over your emotions.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Dependence on the opinions and solutions of others.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Exhaustion of your network and feeling of loneliness.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0524F8-225B-784C-9D37-00951EF6107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60098" y="1604909"/>
            <a:ext cx="8671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>
                <a:solidFill>
                  <a:schemeClr val="bg1"/>
                </a:solidFill>
                <a:latin typeface="Raleway" panose="020B0003030101060003"/>
              </a:rPr>
              <a:t>How can asking for help too soon or too often make you feel more anxious?</a:t>
            </a:r>
          </a:p>
        </p:txBody>
      </p:sp>
      <p:sp>
        <p:nvSpPr>
          <p:cNvPr id="10" name="Titre 5">
            <a:extLst>
              <a:ext uri="{FF2B5EF4-FFF2-40B4-BE49-F238E27FC236}">
                <a16:creationId xmlns:a16="http://schemas.microsoft.com/office/drawing/2014/main" id="{5ECA3F84-80D0-CB41-9E00-AE86AD2F4AA2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b="1">
                <a:latin typeface="Raleway" panose="020B0503030101060003" pitchFamily="34" charset="77"/>
              </a:rPr>
              <a:t>Two heads are better than one!</a:t>
            </a:r>
          </a:p>
        </p:txBody>
      </p:sp>
    </p:spTree>
    <p:extLst>
      <p:ext uri="{BB962C8B-B14F-4D97-AF65-F5344CB8AC3E}">
        <p14:creationId xmlns:p14="http://schemas.microsoft.com/office/powerpoint/2010/main" val="758590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C2A836FD-4DF9-3549-8F69-74671D7CDF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77530" y="0"/>
            <a:ext cx="1872174" cy="6197600"/>
          </a:xfrm>
          <a:custGeom>
            <a:avLst/>
            <a:gdLst>
              <a:gd name="connsiteX0" fmla="*/ 4492150 w 4805893"/>
              <a:gd name="connsiteY0" fmla="*/ 0 h 6197600"/>
              <a:gd name="connsiteX1" fmla="*/ 2460150 w 4805893"/>
              <a:gd name="connsiteY1" fmla="*/ 482600 h 6197600"/>
              <a:gd name="connsiteX2" fmla="*/ 4784250 w 4805893"/>
              <a:gd name="connsiteY2" fmla="*/ 1943100 h 6197600"/>
              <a:gd name="connsiteX3" fmla="*/ 771050 w 4805893"/>
              <a:gd name="connsiteY3" fmla="*/ 3403600 h 6197600"/>
              <a:gd name="connsiteX4" fmla="*/ 174150 w 4805893"/>
              <a:gd name="connsiteY4" fmla="*/ 4330700 h 6197600"/>
              <a:gd name="connsiteX5" fmla="*/ 2904650 w 4805893"/>
              <a:gd name="connsiteY5" fmla="*/ 6197600 h 61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893" h="6197600">
                <a:moveTo>
                  <a:pt x="4492150" y="0"/>
                </a:moveTo>
                <a:cubicBezTo>
                  <a:pt x="3451808" y="79375"/>
                  <a:pt x="2411467" y="158750"/>
                  <a:pt x="2460150" y="482600"/>
                </a:cubicBezTo>
                <a:cubicBezTo>
                  <a:pt x="2508833" y="806450"/>
                  <a:pt x="5065767" y="1456267"/>
                  <a:pt x="4784250" y="1943100"/>
                </a:cubicBezTo>
                <a:cubicBezTo>
                  <a:pt x="4502733" y="2429933"/>
                  <a:pt x="1539400" y="3005667"/>
                  <a:pt x="771050" y="3403600"/>
                </a:cubicBezTo>
                <a:cubicBezTo>
                  <a:pt x="2700" y="3801533"/>
                  <a:pt x="-181450" y="3865033"/>
                  <a:pt x="174150" y="4330700"/>
                </a:cubicBezTo>
                <a:cubicBezTo>
                  <a:pt x="529750" y="4796367"/>
                  <a:pt x="1717200" y="5496983"/>
                  <a:pt x="2904650" y="6197600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23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7B715-8334-164D-AE4F-063049E7A2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851401" y="2306661"/>
            <a:ext cx="6647582" cy="798634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i="1">
                <a:solidFill>
                  <a:schemeClr val="tx1"/>
                </a:solidFill>
                <a:latin typeface="Raleway" panose="020B0003030101060003" pitchFamily="34" charset="0"/>
              </a:rPr>
              <a:t>Who could she ask for help? </a:t>
            </a:r>
          </a:p>
          <a:p>
            <a:pPr algn="ctr"/>
            <a:r>
              <a:rPr lang="en-CA" sz="2400" i="1">
                <a:solidFill>
                  <a:schemeClr val="tx1"/>
                </a:solidFill>
                <a:latin typeface="Raleway" panose="020B0003030101060003" pitchFamily="34" charset="0"/>
              </a:rPr>
              <a:t>How?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512A08-E574-224A-93DC-5B336833840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851401" y="3465426"/>
            <a:ext cx="6647582" cy="769470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i="1">
                <a:solidFill>
                  <a:schemeClr val="tx1"/>
                </a:solidFill>
                <a:latin typeface="Raleway" panose="020B0003030101060003" pitchFamily="34" charset="0"/>
              </a:rPr>
              <a:t>What’s stopping her from </a:t>
            </a:r>
          </a:p>
          <a:p>
            <a:pPr algn="ctr"/>
            <a:r>
              <a:rPr lang="en-CA" sz="2400" i="1">
                <a:solidFill>
                  <a:schemeClr val="tx1"/>
                </a:solidFill>
                <a:latin typeface="Raleway" panose="020B0003030101060003" pitchFamily="34" charset="0"/>
              </a:rPr>
              <a:t>asking for help?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2DD9A-87CC-4C41-911F-C5E7E6B862A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851402" y="4595011"/>
            <a:ext cx="6647581" cy="744848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i="1">
                <a:solidFill>
                  <a:schemeClr val="tx1"/>
                </a:solidFill>
                <a:latin typeface="Raleway" panose="020B0003030101060003" pitchFamily="34" charset="0"/>
              </a:rPr>
              <a:t>How could she benefit from asking for help? (benefits)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479DE88-F5BB-9948-AC10-AFAFC8793840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671386" y="2116888"/>
            <a:ext cx="456867" cy="471600"/>
            <a:chOff x="538191" y="2590420"/>
            <a:chExt cx="1105989" cy="106121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71CD5936-99A4-B845-88E9-847034FD6669}"/>
                </a:ext>
              </a:extLst>
            </p:cNvPr>
            <p:cNvSpPr/>
            <p:nvPr/>
          </p:nvSpPr>
          <p:spPr>
            <a:xfrm>
              <a:off x="538191" y="2590420"/>
              <a:ext cx="1105989" cy="106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295A1F34-777F-5A42-A083-1DF9996A4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96" y="2590420"/>
              <a:ext cx="1050181" cy="1050181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F584943-C0D7-C948-812F-89F83E9DD66B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4656248" y="3260653"/>
            <a:ext cx="472003" cy="471600"/>
            <a:chOff x="538191" y="2590420"/>
            <a:chExt cx="1105989" cy="1061216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B86E1B4-B3FB-C743-AE94-97C6CFCD854C}"/>
                </a:ext>
              </a:extLst>
            </p:cNvPr>
            <p:cNvSpPr/>
            <p:nvPr/>
          </p:nvSpPr>
          <p:spPr>
            <a:xfrm>
              <a:off x="538191" y="2590420"/>
              <a:ext cx="1105989" cy="106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B652BC6-108F-BB4F-ABC8-A5814B531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96" y="2590420"/>
              <a:ext cx="1050181" cy="1050181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A448AE6-D571-9C43-9E6B-AABCEF021DD1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656250" y="4359210"/>
            <a:ext cx="472003" cy="471600"/>
            <a:chOff x="538191" y="2590420"/>
            <a:chExt cx="1105989" cy="1061216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470242E1-5A14-4D4F-A86D-D166E7BCF500}"/>
                </a:ext>
              </a:extLst>
            </p:cNvPr>
            <p:cNvSpPr/>
            <p:nvPr/>
          </p:nvSpPr>
          <p:spPr>
            <a:xfrm>
              <a:off x="538191" y="2590420"/>
              <a:ext cx="1105989" cy="106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DF450E7E-9232-7A48-B35F-41F3B4F92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96" y="2590420"/>
              <a:ext cx="1050181" cy="1050181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F01ABB8-938E-134D-B290-98E7DE4C4C6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74417" y="1867276"/>
            <a:ext cx="3533448" cy="3775546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>
                <a:solidFill>
                  <a:srgbClr val="2F5CEE"/>
                </a:solidFill>
                <a:latin typeface="Raleway" panose="020B0003030101060003" pitchFamily="34" charset="0"/>
              </a:rPr>
              <a:t>In small groups, answer the following questions, based on Nadège’s situation in the video:</a:t>
            </a:r>
          </a:p>
        </p:txBody>
      </p:sp>
      <p:sp>
        <p:nvSpPr>
          <p:cNvPr id="33" name="Titre 5">
            <a:extLst>
              <a:ext uri="{FF2B5EF4-FFF2-40B4-BE49-F238E27FC236}">
                <a16:creationId xmlns:a16="http://schemas.microsoft.com/office/drawing/2014/main" id="{AD5ABDFB-3000-744A-BE86-37F30B00D7CC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b="1">
                <a:latin typeface="Raleway" panose="020B0503030101060003" pitchFamily="34" charset="77"/>
              </a:rPr>
              <a:t>Two heads are better than one!</a:t>
            </a:r>
          </a:p>
        </p:txBody>
      </p:sp>
    </p:spTree>
    <p:extLst>
      <p:ext uri="{BB962C8B-B14F-4D97-AF65-F5344CB8AC3E}">
        <p14:creationId xmlns:p14="http://schemas.microsoft.com/office/powerpoint/2010/main" val="130452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24</a:t>
            </a:fld>
            <a:endParaRPr lang="en-US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B4A9B33E-FF30-3545-AEF7-B78BC0BE92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34614" y="0"/>
            <a:ext cx="3098206" cy="6168044"/>
          </a:xfrm>
          <a:custGeom>
            <a:avLst/>
            <a:gdLst>
              <a:gd name="connsiteX0" fmla="*/ 958615 w 3098206"/>
              <a:gd name="connsiteY0" fmla="*/ 0 h 6168044"/>
              <a:gd name="connsiteX1" fmla="*/ 3086673 w 3098206"/>
              <a:gd name="connsiteY1" fmla="*/ 756458 h 6168044"/>
              <a:gd name="connsiteX2" fmla="*/ 127342 w 3098206"/>
              <a:gd name="connsiteY2" fmla="*/ 2809702 h 6168044"/>
              <a:gd name="connsiteX3" fmla="*/ 817299 w 3098206"/>
              <a:gd name="connsiteY3" fmla="*/ 6168044 h 616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206" h="6168044">
                <a:moveTo>
                  <a:pt x="958615" y="0"/>
                </a:moveTo>
                <a:cubicBezTo>
                  <a:pt x="2091916" y="144087"/>
                  <a:pt x="3225218" y="288174"/>
                  <a:pt x="3086673" y="756458"/>
                </a:cubicBezTo>
                <a:cubicBezTo>
                  <a:pt x="2948128" y="1224742"/>
                  <a:pt x="505571" y="1907771"/>
                  <a:pt x="127342" y="2809702"/>
                </a:cubicBezTo>
                <a:cubicBezTo>
                  <a:pt x="-250887" y="3711633"/>
                  <a:pt x="283206" y="4939838"/>
                  <a:pt x="817299" y="6168044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à coins arrondis 3">
            <a:extLst>
              <a:ext uri="{FF2B5EF4-FFF2-40B4-BE49-F238E27FC236}">
                <a16:creationId xmlns:a16="http://schemas.microsoft.com/office/drawing/2014/main" id="{ED91617B-5D7E-CD4B-AD5E-8EF9E16099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8392" y="1508268"/>
            <a:ext cx="10515599" cy="4636220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300410-BBD8-4E45-A026-6C3572AB485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178" y="2398088"/>
            <a:ext cx="101102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Talk/vent to a trusted friend, adult, or relative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Ask for advice or 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Ask a friend to go for a walk or do something with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Ask for help during a difficult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Meet with a school counsellor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Reach out to formal resources: school counsellors, CLSC, Tel-Jeunes, Alloprof, youth centre, etc.</a:t>
            </a:r>
          </a:p>
        </p:txBody>
      </p:sp>
      <p:sp>
        <p:nvSpPr>
          <p:cNvPr id="2" name="ZoneTexte 1"/>
          <p:cNvSpPr txBox="1"/>
          <p:nvPr>
            <p:custDataLst>
              <p:tags r:id="rId5"/>
            </p:custDataLst>
          </p:nvPr>
        </p:nvSpPr>
        <p:spPr>
          <a:xfrm>
            <a:off x="2622934" y="1859201"/>
            <a:ext cx="694613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>
                <a:solidFill>
                  <a:schemeClr val="bg1"/>
                </a:solidFill>
                <a:latin typeface="Raleway" panose="020B0003030101060003"/>
              </a:rPr>
              <a:t>Who can you ask for help? How?</a:t>
            </a:r>
          </a:p>
          <a:p>
            <a:endParaRPr lang="fr-CA" sz="2400" dirty="0"/>
          </a:p>
        </p:txBody>
      </p:sp>
      <p:sp>
        <p:nvSpPr>
          <p:cNvPr id="10" name="Titre 5">
            <a:extLst>
              <a:ext uri="{FF2B5EF4-FFF2-40B4-BE49-F238E27FC236}">
                <a16:creationId xmlns:a16="http://schemas.microsoft.com/office/drawing/2014/main" id="{E04D919E-CF91-B343-B3DD-7DEFAD07E802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b="1">
                <a:latin typeface="Raleway" panose="020B0503030101060003" pitchFamily="34" charset="77"/>
              </a:rPr>
              <a:t>Two heads are better than one!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Encre 6"/>
              <p14:cNvContentPartPr/>
              <p14:nvPr>
                <p:custDataLst>
                  <p:tags r:id="rId7"/>
                </p:custDataLst>
              </p14:nvPr>
            </p14:nvContentPartPr>
            <p14:xfrm>
              <a:off x="3114780" y="3409935"/>
              <a:ext cx="360" cy="360"/>
            </p14:xfrm>
          </p:contentPart>
        </mc:Choice>
        <mc:Fallback xmlns="">
          <p:pic>
            <p:nvPicPr>
              <p:cNvPr id="7" name="Encre 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02900" y="3398055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315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25</a:t>
            </a:fld>
            <a:endParaRPr lang="en-US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B4A9B33E-FF30-3545-AEF7-B78BC0BE92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34614" y="0"/>
            <a:ext cx="3098206" cy="6168044"/>
          </a:xfrm>
          <a:custGeom>
            <a:avLst/>
            <a:gdLst>
              <a:gd name="connsiteX0" fmla="*/ 958615 w 3098206"/>
              <a:gd name="connsiteY0" fmla="*/ 0 h 6168044"/>
              <a:gd name="connsiteX1" fmla="*/ 3086673 w 3098206"/>
              <a:gd name="connsiteY1" fmla="*/ 756458 h 6168044"/>
              <a:gd name="connsiteX2" fmla="*/ 127342 w 3098206"/>
              <a:gd name="connsiteY2" fmla="*/ 2809702 h 6168044"/>
              <a:gd name="connsiteX3" fmla="*/ 817299 w 3098206"/>
              <a:gd name="connsiteY3" fmla="*/ 6168044 h 616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206" h="6168044">
                <a:moveTo>
                  <a:pt x="958615" y="0"/>
                </a:moveTo>
                <a:cubicBezTo>
                  <a:pt x="2091916" y="144087"/>
                  <a:pt x="3225218" y="288174"/>
                  <a:pt x="3086673" y="756458"/>
                </a:cubicBezTo>
                <a:cubicBezTo>
                  <a:pt x="2948128" y="1224742"/>
                  <a:pt x="505571" y="1907771"/>
                  <a:pt x="127342" y="2809702"/>
                </a:cubicBezTo>
                <a:cubicBezTo>
                  <a:pt x="-250887" y="3711633"/>
                  <a:pt x="283206" y="4939838"/>
                  <a:pt x="817299" y="6168044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à coins arrondis 3">
            <a:extLst>
              <a:ext uri="{FF2B5EF4-FFF2-40B4-BE49-F238E27FC236}">
                <a16:creationId xmlns:a16="http://schemas.microsoft.com/office/drawing/2014/main" id="{ED91617B-5D7E-CD4B-AD5E-8EF9E16099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0504" y="1487690"/>
            <a:ext cx="10633296" cy="4852014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32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300410-BBD8-4E45-A026-6C3572AB485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46101" y="2434150"/>
            <a:ext cx="98703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Fear of being judged by others/looking weak/bothering other people; shame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Being hard on yourself for needing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Thinking you need to do it on your own, without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Not knowing who or how to ask for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Difficulty trusting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Fear of rejection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Thinking that the problem will sort itself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Worrying that others will find out you have a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Feeling shy or embarrassed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0524F8-225B-784C-9D37-00951EF6107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57830" y="1794203"/>
            <a:ext cx="995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>
                <a:solidFill>
                  <a:schemeClr val="bg1"/>
                </a:solidFill>
                <a:latin typeface="Raleway" panose="020B0003030101060003"/>
              </a:rPr>
              <a:t>What’s stopping you from asking for help? </a:t>
            </a:r>
          </a:p>
        </p:txBody>
      </p:sp>
      <p:sp>
        <p:nvSpPr>
          <p:cNvPr id="10" name="Titre 5">
            <a:extLst>
              <a:ext uri="{FF2B5EF4-FFF2-40B4-BE49-F238E27FC236}">
                <a16:creationId xmlns:a16="http://schemas.microsoft.com/office/drawing/2014/main" id="{8F21F15C-1D5F-2849-B6D1-88C46D487DE8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b="1">
                <a:latin typeface="Raleway" panose="020B0503030101060003" pitchFamily="34" charset="77"/>
              </a:rPr>
              <a:t>Two heads are better than one!</a:t>
            </a:r>
          </a:p>
        </p:txBody>
      </p:sp>
    </p:spTree>
    <p:extLst>
      <p:ext uri="{BB962C8B-B14F-4D97-AF65-F5344CB8AC3E}">
        <p14:creationId xmlns:p14="http://schemas.microsoft.com/office/powerpoint/2010/main" val="3703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26</a:t>
            </a:fld>
            <a:endParaRPr lang="en-US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B4A9B33E-FF30-3545-AEF7-B78BC0BE92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34614" y="0"/>
            <a:ext cx="3098206" cy="6168044"/>
          </a:xfrm>
          <a:custGeom>
            <a:avLst/>
            <a:gdLst>
              <a:gd name="connsiteX0" fmla="*/ 958615 w 3098206"/>
              <a:gd name="connsiteY0" fmla="*/ 0 h 6168044"/>
              <a:gd name="connsiteX1" fmla="*/ 3086673 w 3098206"/>
              <a:gd name="connsiteY1" fmla="*/ 756458 h 6168044"/>
              <a:gd name="connsiteX2" fmla="*/ 127342 w 3098206"/>
              <a:gd name="connsiteY2" fmla="*/ 2809702 h 6168044"/>
              <a:gd name="connsiteX3" fmla="*/ 817299 w 3098206"/>
              <a:gd name="connsiteY3" fmla="*/ 6168044 h 616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206" h="6168044">
                <a:moveTo>
                  <a:pt x="958615" y="0"/>
                </a:moveTo>
                <a:cubicBezTo>
                  <a:pt x="2091916" y="144087"/>
                  <a:pt x="3225218" y="288174"/>
                  <a:pt x="3086673" y="756458"/>
                </a:cubicBezTo>
                <a:cubicBezTo>
                  <a:pt x="2948128" y="1224742"/>
                  <a:pt x="505571" y="1907771"/>
                  <a:pt x="127342" y="2809702"/>
                </a:cubicBezTo>
                <a:cubicBezTo>
                  <a:pt x="-250887" y="3711633"/>
                  <a:pt x="283206" y="4939838"/>
                  <a:pt x="817299" y="6168044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à coins arrondis 3">
            <a:extLst>
              <a:ext uri="{FF2B5EF4-FFF2-40B4-BE49-F238E27FC236}">
                <a16:creationId xmlns:a16="http://schemas.microsoft.com/office/drawing/2014/main" id="{ED91617B-5D7E-CD4B-AD5E-8EF9E16099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8200" y="1519084"/>
            <a:ext cx="10515599" cy="4648960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32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endParaRPr lang="fr-CA" sz="24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300410-BBD8-4E45-A026-6C3572AB485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61391" y="2755964"/>
            <a:ext cx="98692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Finding new solutions to the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Having someone you can rely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Seeing the situation differently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Feeling relief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De-dramatizing the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Regaining self-confidence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Expanding your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Discovering new strengths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  <a:latin typeface="Raleway" panose="020B0003030101060003" pitchFamily="34" charset="0"/>
              </a:rPr>
              <a:t>Creating a sense of solidarity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0524F8-225B-784C-9D37-00951EF6107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55674" y="1806097"/>
            <a:ext cx="10280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>
                <a:solidFill>
                  <a:schemeClr val="bg1"/>
                </a:solidFill>
                <a:latin typeface="Raleway" panose="020B0003030101060003"/>
              </a:rPr>
              <a:t>How could you benefit from </a:t>
            </a:r>
          </a:p>
          <a:p>
            <a:pPr algn="ctr"/>
            <a:r>
              <a:rPr lang="en-CA" sz="2800" b="1">
                <a:solidFill>
                  <a:schemeClr val="bg1"/>
                </a:solidFill>
                <a:latin typeface="Raleway" panose="020B0003030101060003"/>
              </a:rPr>
              <a:t>asking for help? </a:t>
            </a:r>
          </a:p>
        </p:txBody>
      </p:sp>
      <p:sp>
        <p:nvSpPr>
          <p:cNvPr id="10" name="Titre 5">
            <a:extLst>
              <a:ext uri="{FF2B5EF4-FFF2-40B4-BE49-F238E27FC236}">
                <a16:creationId xmlns:a16="http://schemas.microsoft.com/office/drawing/2014/main" id="{CFDEA00E-A6FA-5245-BE2A-792FD8CB2D85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b="1">
                <a:latin typeface="Raleway" panose="020B0503030101060003" pitchFamily="34" charset="77"/>
              </a:rPr>
              <a:t>Two heads are better than one!</a:t>
            </a:r>
          </a:p>
        </p:txBody>
      </p:sp>
    </p:spTree>
    <p:extLst>
      <p:ext uri="{BB962C8B-B14F-4D97-AF65-F5344CB8AC3E}">
        <p14:creationId xmlns:p14="http://schemas.microsoft.com/office/powerpoint/2010/main" val="280299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>
            <p:custDataLst>
              <p:tags r:id="rId1"/>
            </p:custDataLst>
          </p:nvPr>
        </p:nvSpPr>
        <p:spPr>
          <a:xfrm>
            <a:off x="3780064" y="0"/>
            <a:ext cx="2775858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27</a:t>
            </a:fld>
            <a:endParaRPr lang="en-US"/>
          </a:p>
        </p:txBody>
      </p:sp>
      <p:sp>
        <p:nvSpPr>
          <p:cNvPr id="8" name="Titre 5">
            <a:extLst>
              <a:ext uri="{FF2B5EF4-FFF2-40B4-BE49-F238E27FC236}">
                <a16:creationId xmlns:a16="http://schemas.microsoft.com/office/drawing/2014/main" id="{75C82A81-DE36-444D-A433-1308B25BB36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b="1">
                <a:latin typeface="Raleway" panose="020B0503030101060003" pitchFamily="34" charset="77"/>
              </a:rPr>
              <a:t>Nadège and emotions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94252" y="5750169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hlinkClick r:id="rId6"/>
              </a:rPr>
              <a:t>https://youtu.be/YJSFx46XsGo</a:t>
            </a:r>
            <a:r>
              <a:rPr lang="fr-CA" dirty="0"/>
              <a:t> </a:t>
            </a:r>
          </a:p>
        </p:txBody>
      </p:sp>
      <p:pic>
        <p:nvPicPr>
          <p:cNvPr id="3" name="Média en ligne 2" title="Workshop 3 - Journey to the centre of your universe... - Part 2">
            <a:hlinkClick r:id="" action="ppaction://media"/>
            <a:extLst>
              <a:ext uri="{FF2B5EF4-FFF2-40B4-BE49-F238E27FC236}">
                <a16:creationId xmlns:a16="http://schemas.microsoft.com/office/drawing/2014/main" id="{5A26D652-B145-438D-8735-4B3ACFCF5969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7"/>
          <a:stretch>
            <a:fillRect/>
          </a:stretch>
        </p:blipFill>
        <p:spPr>
          <a:xfrm>
            <a:off x="2867887" y="1799545"/>
            <a:ext cx="6761025" cy="381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5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517A094B-BD4E-EF4A-8918-23BAFA985BA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215356" y="-1"/>
            <a:ext cx="2849002" cy="5469468"/>
          </a:xfrm>
          <a:custGeom>
            <a:avLst/>
            <a:gdLst>
              <a:gd name="connsiteX0" fmla="*/ 2690770 w 3458602"/>
              <a:gd name="connsiteY0" fmla="*/ 0 h 5618922"/>
              <a:gd name="connsiteX1" fmla="*/ 3353379 w 3458602"/>
              <a:gd name="connsiteY1" fmla="*/ 834887 h 5618922"/>
              <a:gd name="connsiteX2" fmla="*/ 729449 w 3458602"/>
              <a:gd name="connsiteY2" fmla="*/ 1537252 h 5618922"/>
              <a:gd name="connsiteX3" fmla="*/ 2863049 w 3458602"/>
              <a:gd name="connsiteY3" fmla="*/ 2888974 h 5618922"/>
              <a:gd name="connsiteX4" fmla="*/ 40336 w 3458602"/>
              <a:gd name="connsiteY4" fmla="*/ 4280452 h 5618922"/>
              <a:gd name="connsiteX5" fmla="*/ 1458318 w 3458602"/>
              <a:gd name="connsiteY5" fmla="*/ 5618922 h 561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8602" h="5618922">
                <a:moveTo>
                  <a:pt x="2690770" y="0"/>
                </a:moveTo>
                <a:cubicBezTo>
                  <a:pt x="3185518" y="289339"/>
                  <a:pt x="3680266" y="578678"/>
                  <a:pt x="3353379" y="834887"/>
                </a:cubicBezTo>
                <a:cubicBezTo>
                  <a:pt x="3026492" y="1091096"/>
                  <a:pt x="811171" y="1194904"/>
                  <a:pt x="729449" y="1537252"/>
                </a:cubicBezTo>
                <a:cubicBezTo>
                  <a:pt x="647727" y="1879600"/>
                  <a:pt x="2977901" y="2431774"/>
                  <a:pt x="2863049" y="2888974"/>
                </a:cubicBezTo>
                <a:cubicBezTo>
                  <a:pt x="2748197" y="3346174"/>
                  <a:pt x="274458" y="3825461"/>
                  <a:pt x="40336" y="4280452"/>
                </a:cubicBezTo>
                <a:cubicBezTo>
                  <a:pt x="-193786" y="4735443"/>
                  <a:pt x="632266" y="5177182"/>
                  <a:pt x="1458318" y="5618922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C3131F-8674-884B-A69A-FA44DF50304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5854" y="206022"/>
            <a:ext cx="10515600" cy="1325563"/>
          </a:xfrm>
        </p:spPr>
        <p:txBody>
          <a:bodyPr/>
          <a:lstStyle/>
          <a:p>
            <a:r>
              <a:rPr lang="en-CA" b="1">
                <a:latin typeface="Raleway"/>
              </a:rPr>
              <a:t>HORS-PISTE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29AB8-9C27-AA4D-8C06-AA273771F19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45B74D-6A0D-CF46-9BFB-933D6D9953E9}" type="slidenum">
              <a:rPr lang="en-US" smtClean="0"/>
              <a:t>28</a:t>
            </a:fld>
            <a:endParaRPr lang="en-US"/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900546" y="1322553"/>
            <a:ext cx="8952271" cy="713501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i="1">
                <a:solidFill>
                  <a:srgbClr val="2F5CEE"/>
                </a:solidFill>
                <a:latin typeface="Raleway"/>
              </a:rPr>
              <a:t>This week, identify a difficult situation.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E60EC0-FFBE-D04E-9983-00333C9133B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395557" y="2322002"/>
            <a:ext cx="10308763" cy="830583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i="1">
                <a:solidFill>
                  <a:srgbClr val="2F5CEE"/>
                </a:solidFill>
                <a:latin typeface="Raleway" panose="020B0003030101060003"/>
              </a:rPr>
              <a:t>What emotions does this situation make you feel?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39CB496-D493-1946-9352-1CE73CC9007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10007" y="2205411"/>
            <a:ext cx="472003" cy="4064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98411A9-BA0F-8944-9C06-6478AAC3F32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77" y="2189548"/>
            <a:ext cx="448186" cy="40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E60EC0-FFBE-D04E-9983-00333C9133B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778687" y="3684777"/>
            <a:ext cx="8952271" cy="1619956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i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/>
              </a:rPr>
              <a:t>  </a:t>
            </a:r>
            <a:r>
              <a:rPr lang="en-CA" sz="2400" i="1">
                <a:solidFill>
                  <a:srgbClr val="2F5CEE"/>
                </a:solidFill>
                <a:latin typeface="Raleway" panose="020B0003030101060003"/>
              </a:rPr>
              <a:t>What strategies will you choose to deal with the situation?</a:t>
            </a:r>
          </a:p>
          <a:p>
            <a:pPr algn="ctr"/>
            <a:endParaRPr lang="fr-CA" sz="1200" dirty="0">
              <a:solidFill>
                <a:srgbClr val="2F5CEE"/>
              </a:solidFill>
            </a:endParaRPr>
          </a:p>
          <a:p>
            <a:pPr algn="ctr"/>
            <a:r>
              <a:rPr lang="en-CA" sz="2400" i="1">
                <a:solidFill>
                  <a:srgbClr val="2F5CEE"/>
                </a:solidFill>
                <a:latin typeface="Raleway" panose="020B0003030101060003"/>
              </a:rPr>
              <a:t>Will you ask for help? How?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39CB496-D493-1946-9352-1CE73CC9007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658027" y="3505013"/>
            <a:ext cx="472003" cy="47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98411A9-BA0F-8944-9C06-6478AAC3F32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27" y="3505013"/>
            <a:ext cx="448186" cy="473796"/>
          </a:xfrm>
          <a:prstGeom prst="rect">
            <a:avLst/>
          </a:prstGeom>
        </p:spPr>
      </p:pic>
      <p:pic>
        <p:nvPicPr>
          <p:cNvPr id="3" name="Image 5">
            <a:extLst>
              <a:ext uri="{FF2B5EF4-FFF2-40B4-BE49-F238E27FC236}">
                <a16:creationId xmlns:a16="http://schemas.microsoft.com/office/drawing/2014/main" id="{B9FF5EC0-7D56-4551-9EF2-37D102A1BA5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193710" y="5469467"/>
            <a:ext cx="6096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CA" b="1">
                <a:latin typeface="Raleway" panose="020B0003030101060003" pitchFamily="34" charset="0"/>
              </a:rPr>
              <a:t>At the end of the workshop, you will be able to…</a:t>
            </a:r>
          </a:p>
        </p:txBody>
      </p:sp>
      <p:grpSp>
        <p:nvGrpSpPr>
          <p:cNvPr id="6" name="Groupe 5"/>
          <p:cNvGrpSpPr/>
          <p:nvPr>
            <p:custDataLst>
              <p:tags r:id="rId3"/>
            </p:custDataLst>
          </p:nvPr>
        </p:nvGrpSpPr>
        <p:grpSpPr>
          <a:xfrm>
            <a:off x="503567" y="1637746"/>
            <a:ext cx="9595894" cy="1155734"/>
            <a:chOff x="925363" y="1546829"/>
            <a:chExt cx="7241494" cy="1155734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279039" y="1647643"/>
              <a:ext cx="6887817" cy="961491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86C4A7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600"/>
            </a:p>
          </p:txBody>
        </p:sp>
        <p:sp>
          <p:nvSpPr>
            <p:cNvPr id="8" name="Ellipse 7"/>
            <p:cNvSpPr/>
            <p:nvPr/>
          </p:nvSpPr>
          <p:spPr>
            <a:xfrm>
              <a:off x="1000436" y="1655027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60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F94CC7B-3663-674B-841E-C932FA64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363" y="1546829"/>
              <a:ext cx="955090" cy="1155734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4C7753F-33C2-4046-A0B5-1B1D1AA0D2AB}"/>
                </a:ext>
              </a:extLst>
            </p:cNvPr>
            <p:cNvSpPr txBox="1"/>
            <p:nvPr/>
          </p:nvSpPr>
          <p:spPr>
            <a:xfrm>
              <a:off x="1880453" y="1655027"/>
              <a:ext cx="62864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1463"/>
              <a:r>
                <a:rPr lang="en-CA" sz="2400">
                  <a:latin typeface="Raleway" panose="020B0003030101060003" pitchFamily="34" charset="0"/>
                </a:rPr>
                <a:t>identify some of your emotions, differentiate between them, and understand their importance</a:t>
              </a:r>
            </a:p>
          </p:txBody>
        </p:sp>
      </p:grpSp>
      <p:grpSp>
        <p:nvGrpSpPr>
          <p:cNvPr id="11" name="Groupe 10"/>
          <p:cNvGrpSpPr/>
          <p:nvPr>
            <p:custDataLst>
              <p:tags r:id="rId4"/>
            </p:custDataLst>
          </p:nvPr>
        </p:nvGrpSpPr>
        <p:grpSpPr>
          <a:xfrm>
            <a:off x="1136374" y="2875865"/>
            <a:ext cx="8341418" cy="1155734"/>
            <a:chOff x="925363" y="1546829"/>
            <a:chExt cx="7465684" cy="1155734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1279039" y="1647643"/>
              <a:ext cx="6887817" cy="954107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86C4A7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60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1000436" y="1655027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600"/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F94CC7B-3663-674B-841E-C932FA64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363" y="1546829"/>
              <a:ext cx="1155734" cy="115573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4C7753F-33C2-4046-A0B5-1B1D1AA0D2AB}"/>
                </a:ext>
              </a:extLst>
            </p:cNvPr>
            <p:cNvSpPr txBox="1"/>
            <p:nvPr/>
          </p:nvSpPr>
          <p:spPr>
            <a:xfrm>
              <a:off x="1749288" y="1651670"/>
              <a:ext cx="66417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/>
              <a:r>
                <a:rPr lang="en-CA" sz="2400">
                  <a:latin typeface="Raleway" panose="020B0003030101060003" pitchFamily="34" charset="0"/>
                </a:rPr>
                <a:t>use new strategies to control and manage your emotions</a:t>
              </a:r>
            </a:p>
          </p:txBody>
        </p:sp>
      </p:grpSp>
      <p:grpSp>
        <p:nvGrpSpPr>
          <p:cNvPr id="16" name="Groupe 15"/>
          <p:cNvGrpSpPr/>
          <p:nvPr>
            <p:custDataLst>
              <p:tags r:id="rId5"/>
            </p:custDataLst>
          </p:nvPr>
        </p:nvGrpSpPr>
        <p:grpSpPr>
          <a:xfrm>
            <a:off x="2991817" y="5243250"/>
            <a:ext cx="8219981" cy="990368"/>
            <a:chOff x="923982" y="1594679"/>
            <a:chExt cx="7242875" cy="1155734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1279039" y="1647644"/>
              <a:ext cx="6887817" cy="1049804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86C4A7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600"/>
            </a:p>
          </p:txBody>
        </p:sp>
        <p:sp>
          <p:nvSpPr>
            <p:cNvPr id="18" name="Ellipse 17"/>
            <p:cNvSpPr/>
            <p:nvPr/>
          </p:nvSpPr>
          <p:spPr>
            <a:xfrm>
              <a:off x="1000436" y="1655027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600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F94CC7B-3663-674B-841E-C932FA64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3982" y="1594679"/>
              <a:ext cx="1155734" cy="1155734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4C7753F-33C2-4046-A0B5-1B1D1AA0D2AB}"/>
                </a:ext>
              </a:extLst>
            </p:cNvPr>
            <p:cNvSpPr txBox="1"/>
            <p:nvPr/>
          </p:nvSpPr>
          <p:spPr>
            <a:xfrm>
              <a:off x="1724657" y="1646554"/>
              <a:ext cx="6442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2913"/>
              <a:r>
                <a:rPr lang="en-CA" sz="2400">
                  <a:latin typeface="Raleway" panose="020B0003030101060003" pitchFamily="34" charset="0"/>
                </a:rPr>
                <a:t>understand the importance of asking for help when needed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AC353DF-4915-48F0-A64C-DCDBDBD028AE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071244" y="4011788"/>
            <a:ext cx="10027389" cy="1155734"/>
            <a:chOff x="925363" y="1546829"/>
            <a:chExt cx="7241493" cy="1155734"/>
          </a:xfrm>
        </p:grpSpPr>
        <p:sp>
          <p:nvSpPr>
            <p:cNvPr id="22" name="Rectangle à coins arrondis 11">
              <a:extLst>
                <a:ext uri="{FF2B5EF4-FFF2-40B4-BE49-F238E27FC236}">
                  <a16:creationId xmlns:a16="http://schemas.microsoft.com/office/drawing/2014/main" id="{A5519151-81F6-4AED-9F0C-C07899328452}"/>
                </a:ext>
              </a:extLst>
            </p:cNvPr>
            <p:cNvSpPr/>
            <p:nvPr/>
          </p:nvSpPr>
          <p:spPr>
            <a:xfrm>
              <a:off x="1279039" y="1647643"/>
              <a:ext cx="6887817" cy="954107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86C4A7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60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617DAE1-9CA1-4851-BE4C-3FD39CD3FB49}"/>
                </a:ext>
              </a:extLst>
            </p:cNvPr>
            <p:cNvSpPr/>
            <p:nvPr/>
          </p:nvSpPr>
          <p:spPr>
            <a:xfrm>
              <a:off x="1000436" y="1655027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600"/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BE39D29-6BC4-4D21-9EC6-040D318A8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363" y="1546829"/>
              <a:ext cx="1005588" cy="1155734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1EEE4D0-1AF0-49EC-8548-C7CF2445C99F}"/>
                </a:ext>
              </a:extLst>
            </p:cNvPr>
            <p:cNvSpPr txBox="1"/>
            <p:nvPr/>
          </p:nvSpPr>
          <p:spPr>
            <a:xfrm>
              <a:off x="1749289" y="1651670"/>
              <a:ext cx="61988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/>
              <a:r>
                <a:rPr lang="en-CA" sz="2400">
                  <a:latin typeface="Raleway" panose="020B0003030101060003" pitchFamily="34" charset="0"/>
                </a:rPr>
                <a:t>recognize situations in which you need help and the factors that influence your decision to ask for help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96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/>
          <p:nvPr>
            <p:custDataLst>
              <p:tags r:id="rId1"/>
            </p:custDataLst>
          </p:nvPr>
        </p:nvSpPr>
        <p:spPr>
          <a:xfrm>
            <a:off x="5555231" y="0"/>
            <a:ext cx="2563849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4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E94EAE-F21F-6B48-8BE3-CF5F6ECDC79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73924" y="1539130"/>
            <a:ext cx="7481737" cy="4455588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>
                <a:solidFill>
                  <a:srgbClr val="86C4A7"/>
                </a:solidFill>
                <a:latin typeface="Raleway" panose="020B0003030101060003" pitchFamily="34" charset="0"/>
              </a:rPr>
              <a:t>We’re going to show you eight pictures, </a:t>
            </a:r>
          </a:p>
          <a:p>
            <a:pPr algn="ctr"/>
            <a:r>
              <a:rPr lang="en-CA" sz="2800" b="1">
                <a:solidFill>
                  <a:srgbClr val="86C4A7"/>
                </a:solidFill>
                <a:latin typeface="Raleway" panose="020B0003030101060003" pitchFamily="34" charset="0"/>
              </a:rPr>
              <a:t>one at a time... </a:t>
            </a:r>
          </a:p>
          <a:p>
            <a:pPr algn="ctr"/>
            <a:endParaRPr lang="fr-CA" sz="2800" b="1" dirty="0">
              <a:solidFill>
                <a:srgbClr val="86C4A7"/>
              </a:solidFill>
              <a:latin typeface="Raleway" panose="020B0003030101060003" pitchFamily="34" charset="0"/>
            </a:endParaRPr>
          </a:p>
          <a:p>
            <a:pPr algn="ctr"/>
            <a:endParaRPr lang="fr-CA" sz="800" b="1" dirty="0">
              <a:solidFill>
                <a:srgbClr val="86C4A7"/>
              </a:solidFill>
              <a:latin typeface="Raleway" panose="020B0003030101060003" pitchFamily="34" charset="0"/>
            </a:endParaRPr>
          </a:p>
          <a:p>
            <a:pPr algn="ctr"/>
            <a:r>
              <a:rPr lang="en-CA" sz="2800" b="1">
                <a:solidFill>
                  <a:srgbClr val="86C4A7"/>
                </a:solidFill>
                <a:latin typeface="Raleway" panose="020B0003030101060003" pitchFamily="34" charset="0"/>
              </a:rPr>
              <a:t>After each picture, close your eyes, take a deep breath, and notice which emotion the photo made you feel.</a:t>
            </a:r>
          </a:p>
          <a:p>
            <a:pPr algn="ctr"/>
            <a:endParaRPr lang="fr-CA" sz="800" b="1" dirty="0">
              <a:solidFill>
                <a:srgbClr val="2F5CEE"/>
              </a:solidFill>
              <a:latin typeface="Raleway" panose="020B0003030101060003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D28246E-88AF-5443-AD87-036BF555E94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b="1">
                <a:latin typeface="Raleway"/>
              </a:rPr>
              <a:t>Explore your inner forest!</a:t>
            </a:r>
          </a:p>
        </p:txBody>
      </p:sp>
    </p:spTree>
    <p:extLst>
      <p:ext uri="{BB962C8B-B14F-4D97-AF65-F5344CB8AC3E}">
        <p14:creationId xmlns:p14="http://schemas.microsoft.com/office/powerpoint/2010/main" val="3512862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A" b="1">
                <a:latin typeface="Raleway" panose="020B0003030101060003" pitchFamily="34" charset="0"/>
              </a:rPr>
              <a:t>Explore your inner forest!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1A7E85D-D1D0-4A46-B386-E19F73961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62278" y="1515631"/>
            <a:ext cx="6887396" cy="43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14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roller coaster, ride, sky, outdoor&#10;&#10;Description generated with very high confidence">
            <a:extLst>
              <a:ext uri="{FF2B5EF4-FFF2-40B4-BE49-F238E27FC236}">
                <a16:creationId xmlns:a16="http://schemas.microsoft.com/office/drawing/2014/main" id="{19E7A684-F7A8-4B90-ABD8-D1F0C6293D6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36596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80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1FB7A35C-670C-49C0-BE4A-6CF986F78D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6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69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CA2495-8F50-4348-8183-5E833384AC0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650"/>
            <a:ext cx="12192000" cy="81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090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1" ma:contentTypeDescription="Crée un document." ma:contentTypeScope="" ma:versionID="e1fe3b888ce1fcfe998f1d41e0b925c2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b69018f6e04ea80243717b9ccf00af3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468B3AC-5868-47C3-A29D-7AA0B85404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CD0F69-77EA-4028-9A7D-63F0076BEAA1}"/>
</file>

<file path=customXml/itemProps3.xml><?xml version="1.0" encoding="utf-8"?>
<ds:datastoreItem xmlns:ds="http://schemas.openxmlformats.org/officeDocument/2006/customXml" ds:itemID="{671F46D5-EF84-4BD2-92E8-CF7C01FFA821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bfe76c16-6ff6-4f08-a51c-f085bfa779f8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2694</TotalTime>
  <Words>848</Words>
  <Application>Microsoft Office PowerPoint</Application>
  <PresentationFormat>Grand écran</PresentationFormat>
  <Paragraphs>187</Paragraphs>
  <Slides>28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Raleway</vt:lpstr>
      <vt:lpstr>Times New Roman</vt:lpstr>
      <vt:lpstr>Office Theme</vt:lpstr>
      <vt:lpstr>Présentation PowerPoint</vt:lpstr>
      <vt:lpstr>Présentation PowerPoint</vt:lpstr>
      <vt:lpstr>At the end of the workshop, you will be able to…</vt:lpstr>
      <vt:lpstr>Explore your inner forest!</vt:lpstr>
      <vt:lpstr>Explore your inner forest!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Explore your inner forest! </vt:lpstr>
      <vt:lpstr>Présentation PowerPoint</vt:lpstr>
      <vt:lpstr>Emotions… your inner weather systems!</vt:lpstr>
      <vt:lpstr>Emotions… your inner weather systems!</vt:lpstr>
      <vt:lpstr>Emotions… your inner weather systems!</vt:lpstr>
      <vt:lpstr>Emotions… your inner weather systems!</vt:lpstr>
      <vt:lpstr>Emotions… your inner weather systems!</vt:lpstr>
      <vt:lpstr>Two heads are better than one!</vt:lpstr>
      <vt:lpstr>Two heads are better than one!</vt:lpstr>
      <vt:lpstr>Two heads are better than one!</vt:lpstr>
      <vt:lpstr>Two heads are better than one!</vt:lpstr>
      <vt:lpstr>Two heads are better than one!</vt:lpstr>
      <vt:lpstr>Two heads are better than one!</vt:lpstr>
      <vt:lpstr>Présentation PowerPoint</vt:lpstr>
      <vt:lpstr>HORS-PISTE challenge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Joelle Montembeault</dc:creator>
  <cp:lastModifiedBy>Andrée-Anne Houle</cp:lastModifiedBy>
  <cp:revision>244</cp:revision>
  <dcterms:created xsi:type="dcterms:W3CDTF">2019-08-01T17:41:17Z</dcterms:created>
  <dcterms:modified xsi:type="dcterms:W3CDTF">2022-01-06T16:28:33Z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Order">
    <vt:r8>12646400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