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273" r:id="rId5"/>
    <p:sldId id="260" r:id="rId6"/>
    <p:sldId id="267" r:id="rId7"/>
    <p:sldId id="274" r:id="rId8"/>
    <p:sldId id="275" r:id="rId9"/>
    <p:sldId id="314" r:id="rId10"/>
    <p:sldId id="276" r:id="rId11"/>
    <p:sldId id="317" r:id="rId12"/>
    <p:sldId id="316" r:id="rId13"/>
    <p:sldId id="315" r:id="rId14"/>
    <p:sldId id="296" r:id="rId15"/>
    <p:sldId id="298" r:id="rId16"/>
    <p:sldId id="318" r:id="rId17"/>
    <p:sldId id="299" r:id="rId18"/>
    <p:sldId id="306" r:id="rId19"/>
    <p:sldId id="307" r:id="rId20"/>
    <p:sldId id="319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ne" initials="FB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A7"/>
    <a:srgbClr val="2F5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21"/>
    <p:restoredTop sz="87941" autoAdjust="0"/>
  </p:normalViewPr>
  <p:slideViewPr>
    <p:cSldViewPr snapToGrid="0" snapToObjects="1">
      <p:cViewPr varScale="1">
        <p:scale>
          <a:sx n="47" d="100"/>
          <a:sy n="47" d="100"/>
        </p:scale>
        <p:origin x="54" y="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3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hyperlink" Target="http://www.flaticon.com/" TargetMode="External"/><Relationship Id="rId5" Type="http://schemas.openxmlformats.org/officeDocument/2006/relationships/tags" Target="../tags/tag53.xml"/><Relationship Id="rId10" Type="http://schemas.openxmlformats.org/officeDocument/2006/relationships/image" Target="../media/image52.png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56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55.png"/><Relationship Id="rId5" Type="http://schemas.openxmlformats.org/officeDocument/2006/relationships/tags" Target="../tags/tag61.xml"/><Relationship Id="rId10" Type="http://schemas.openxmlformats.org/officeDocument/2006/relationships/image" Target="../media/image54.png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57.png"/><Relationship Id="rId5" Type="http://schemas.openxmlformats.org/officeDocument/2006/relationships/tags" Target="../tags/tag69.xml"/><Relationship Id="rId10" Type="http://schemas.openxmlformats.org/officeDocument/2006/relationships/image" Target="../media/image47.png"/><Relationship Id="rId4" Type="http://schemas.openxmlformats.org/officeDocument/2006/relationships/tags" Target="../tags/tag68.xml"/><Relationship Id="rId9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55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54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47.png"/><Relationship Id="rId5" Type="http://schemas.openxmlformats.org/officeDocument/2006/relationships/tags" Target="../tags/tag77.xml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hyperlink" Target="http://www.flaticon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59.jpe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hyperlink" Target="https://youtu.be/yiPTsOGuFBk" TargetMode="External"/><Relationship Id="rId5" Type="http://schemas.openxmlformats.org/officeDocument/2006/relationships/slideLayout" Target="../slideLayouts/slideLayout11.xml"/><Relationship Id="rId4" Type="http://schemas.openxmlformats.org/officeDocument/2006/relationships/video" Target="https://www.youtube.com/embed/yiPTsOGuFBk?feature=oembed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46.pn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4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8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hyperlink" Target="https://youtu.be/PPXqIh9Uq_Q" TargetMode="External"/><Relationship Id="rId5" Type="http://schemas.openxmlformats.org/officeDocument/2006/relationships/slideLayout" Target="../slideLayouts/slideLayout11.xml"/><Relationship Id="rId4" Type="http://schemas.openxmlformats.org/officeDocument/2006/relationships/video" Target="https://www.youtube.com/embed/PPXqIh9Uq_Q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4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50.png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5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7F300D-5EE2-4940-864F-506E2E93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516" y="2544830"/>
            <a:ext cx="1302209" cy="42073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119132-E82F-42D7-9340-7BCD0BD0C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09" y="2498756"/>
            <a:ext cx="1530157" cy="42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763000" y="6356350"/>
            <a:ext cx="2743200" cy="365125"/>
          </a:xfrm>
        </p:spPr>
        <p:txBody>
          <a:bodyPr/>
          <a:lstStyle/>
          <a:p>
            <a:fld id="{C145B74D-6A0D-CF46-9BFB-933D6D9953E9}" type="slidenum">
              <a:rPr lang="en-US" smtClean="0"/>
              <a:t>10</a:t>
            </a:fld>
            <a:endParaRPr lang="en-US"/>
          </a:p>
        </p:txBody>
      </p:sp>
      <p:sp>
        <p:nvSpPr>
          <p:cNvPr id="40" name="Titre 5">
            <a:extLst>
              <a:ext uri="{FF2B5EF4-FFF2-40B4-BE49-F238E27FC236}">
                <a16:creationId xmlns:a16="http://schemas.microsoft.com/office/drawing/2014/main" id="{6690CB49-AC46-2F4D-B1A0-9A030CEC140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79785" y="334483"/>
            <a:ext cx="10515600" cy="958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Raleway" panose="020B0503030101060003" pitchFamily="34" charset="77"/>
              </a:rPr>
              <a:t>Stress… Good or bad?</a:t>
            </a:r>
            <a:endParaRPr lang="en-CA" b="1" dirty="0">
              <a:latin typeface="Raleway" panose="020B0503030101060003" pitchFamily="34" charset="77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690CB49-AC46-2F4D-B1A0-9A030CEC140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79785" y="1829984"/>
            <a:ext cx="3719260" cy="330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>
                <a:solidFill>
                  <a:srgbClr val="86C4A7"/>
                </a:solidFill>
                <a:latin typeface="Raleway" panose="020B0503030101060003" pitchFamily="34" charset="77"/>
              </a:rPr>
              <a:t>Not enough?</a:t>
            </a:r>
          </a:p>
          <a:p>
            <a:endParaRPr lang="fr-CA" sz="3600" b="1" dirty="0">
              <a:solidFill>
                <a:srgbClr val="86C4A7"/>
              </a:solidFill>
              <a:latin typeface="Raleway" panose="020B0503030101060003" pitchFamily="34" charset="77"/>
            </a:endParaRPr>
          </a:p>
          <a:p>
            <a:r>
              <a:rPr lang="en-CA" sz="3600" b="1">
                <a:solidFill>
                  <a:srgbClr val="86C4A7"/>
                </a:solidFill>
                <a:latin typeface="Raleway" panose="020B0503030101060003" pitchFamily="34" charset="77"/>
              </a:rPr>
              <a:t>Too much? </a:t>
            </a:r>
          </a:p>
          <a:p>
            <a:r>
              <a:rPr lang="en-CA" sz="3600" b="1">
                <a:solidFill>
                  <a:srgbClr val="86C4A7"/>
                </a:solidFill>
                <a:latin typeface="Raleway" panose="020B0503030101060003" pitchFamily="34" charset="77"/>
              </a:rPr>
              <a:t> </a:t>
            </a:r>
          </a:p>
          <a:p>
            <a:r>
              <a:rPr lang="en-CA" sz="3600" b="1">
                <a:solidFill>
                  <a:srgbClr val="86C4A7"/>
                </a:solidFill>
                <a:latin typeface="Raleway" panose="020B0503030101060003" pitchFamily="34" charset="77"/>
              </a:rPr>
              <a:t>Just enough?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129D2E-D560-4D9D-8C85-AD8B861F8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110" y="1150437"/>
            <a:ext cx="6790090" cy="50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7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11</a:t>
            </a:fld>
            <a:endParaRPr lang="en-US"/>
          </a:p>
        </p:txBody>
      </p:sp>
      <p:sp>
        <p:nvSpPr>
          <p:cNvPr id="13" name="Forme libre 12"/>
          <p:cNvSpPr/>
          <p:nvPr>
            <p:custDataLst>
              <p:tags r:id="rId2"/>
            </p:custDataLst>
          </p:nvPr>
        </p:nvSpPr>
        <p:spPr>
          <a:xfrm>
            <a:off x="4814075" y="9427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>
            <p:custDataLst>
              <p:tags r:id="rId3"/>
            </p:custDataLst>
          </p:nvPr>
        </p:nvSpPr>
        <p:spPr>
          <a:xfrm>
            <a:off x="1186055" y="1837371"/>
            <a:ext cx="5906486" cy="15916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rgbClr val="2F5CEE"/>
                </a:solidFill>
                <a:latin typeface="Raleway" panose="020B0003030101060003" pitchFamily="34" charset="0"/>
              </a:rPr>
              <a:t>Get up and move around; focus on your breathing.</a:t>
            </a:r>
          </a:p>
          <a:p>
            <a:pPr algn="ctr"/>
            <a:endParaRPr lang="fr-CA" sz="3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4882261" y="3952437"/>
            <a:ext cx="5906486" cy="15916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rgbClr val="2F5CEE"/>
                </a:solidFill>
                <a:latin typeface="Raleway" panose="020B0003030101060003" pitchFamily="34" charset="0"/>
              </a:rPr>
              <a:t>Do the movements in time with your inhales and exhales.</a:t>
            </a:r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6D14E180-01DD-A441-AC8D-3DE6905B0D3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Raleway" panose="020B0503030101060003" pitchFamily="34" charset="77"/>
              </a:rPr>
              <a:t>Body break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B4B9EE-4B9E-0640-BDDC-383D6A416A1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125524" y="1738981"/>
            <a:ext cx="1591629" cy="15916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F690750-B473-3047-8D2B-27C4DA1192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998771" y="5931765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>
                <a:latin typeface="Raleway" panose="020B0503030101060003" pitchFamily="34" charset="77"/>
              </a:rPr>
              <a:t>Icon fait par Freepik sur </a:t>
            </a:r>
            <a:r>
              <a:rPr lang="en-CA" sz="800">
                <a:latin typeface="Raleway" panose="020B0503030101060003" pitchFamily="34" charset="77"/>
                <a:hlinkClick r:id="rId11"/>
              </a:rPr>
              <a:t>www.flaticon.com</a:t>
            </a:r>
            <a:r>
              <a:rPr lang="en-CA" sz="800">
                <a:latin typeface="Raleway" panose="020B0503030101060003" pitchFamily="34" charset="77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D158F0C-5C15-7848-8FDB-3A917436EC4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4" y="884893"/>
            <a:ext cx="590826" cy="5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4923805" y="3968685"/>
            <a:ext cx="3686795" cy="217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12</a:t>
            </a:fld>
            <a:endParaRPr lang="en-US"/>
          </a:p>
        </p:txBody>
      </p:sp>
      <p:sp>
        <p:nvSpPr>
          <p:cNvPr id="4" name="Forme libre 3"/>
          <p:cNvSpPr/>
          <p:nvPr>
            <p:custDataLst>
              <p:tags r:id="rId3"/>
            </p:custDataLst>
          </p:nvPr>
        </p:nvSpPr>
        <p:spPr>
          <a:xfrm>
            <a:off x="4685646" y="-18854"/>
            <a:ext cx="4378841" cy="6183984"/>
          </a:xfrm>
          <a:custGeom>
            <a:avLst/>
            <a:gdLst>
              <a:gd name="connsiteX0" fmla="*/ 4742603 w 5539028"/>
              <a:gd name="connsiteY0" fmla="*/ 0 h 6183984"/>
              <a:gd name="connsiteX1" fmla="*/ 5487321 w 5539028"/>
              <a:gd name="connsiteY1" fmla="*/ 659877 h 6183984"/>
              <a:gd name="connsiteX2" fmla="*/ 3469985 w 5539028"/>
              <a:gd name="connsiteY2" fmla="*/ 1498862 h 6183984"/>
              <a:gd name="connsiteX3" fmla="*/ 3394570 w 5539028"/>
              <a:gd name="connsiteY3" fmla="*/ 2413262 h 6183984"/>
              <a:gd name="connsiteX4" fmla="*/ 3507692 w 5539028"/>
              <a:gd name="connsiteY4" fmla="*/ 2960017 h 6183984"/>
              <a:gd name="connsiteX5" fmla="*/ 425127 w 5539028"/>
              <a:gd name="connsiteY5" fmla="*/ 3497345 h 6183984"/>
              <a:gd name="connsiteX6" fmla="*/ 208310 w 5539028"/>
              <a:gd name="connsiteY6" fmla="*/ 4166648 h 6183984"/>
              <a:gd name="connsiteX7" fmla="*/ 2140805 w 5539028"/>
              <a:gd name="connsiteY7" fmla="*/ 5288438 h 6183984"/>
              <a:gd name="connsiteX8" fmla="*/ 2527304 w 5539028"/>
              <a:gd name="connsiteY8" fmla="*/ 6183984 h 618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9028" h="6183984">
                <a:moveTo>
                  <a:pt x="4742603" y="0"/>
                </a:moveTo>
                <a:cubicBezTo>
                  <a:pt x="5221013" y="205033"/>
                  <a:pt x="5699424" y="410067"/>
                  <a:pt x="5487321" y="659877"/>
                </a:cubicBezTo>
                <a:cubicBezTo>
                  <a:pt x="5275218" y="909687"/>
                  <a:pt x="3818777" y="1206631"/>
                  <a:pt x="3469985" y="1498862"/>
                </a:cubicBezTo>
                <a:cubicBezTo>
                  <a:pt x="3121193" y="1791093"/>
                  <a:pt x="3388286" y="2169736"/>
                  <a:pt x="3394570" y="2413262"/>
                </a:cubicBezTo>
                <a:cubicBezTo>
                  <a:pt x="3400854" y="2656788"/>
                  <a:pt x="4002599" y="2779337"/>
                  <a:pt x="3507692" y="2960017"/>
                </a:cubicBezTo>
                <a:cubicBezTo>
                  <a:pt x="3012785" y="3140697"/>
                  <a:pt x="975024" y="3296240"/>
                  <a:pt x="425127" y="3497345"/>
                </a:cubicBezTo>
                <a:cubicBezTo>
                  <a:pt x="-124770" y="3698450"/>
                  <a:pt x="-77636" y="3868133"/>
                  <a:pt x="208310" y="4166648"/>
                </a:cubicBezTo>
                <a:cubicBezTo>
                  <a:pt x="494256" y="4465164"/>
                  <a:pt x="1754306" y="4952215"/>
                  <a:pt x="2140805" y="5288438"/>
                </a:cubicBezTo>
                <a:cubicBezTo>
                  <a:pt x="2527304" y="5624661"/>
                  <a:pt x="2527304" y="5904322"/>
                  <a:pt x="2527304" y="6183984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Titre 5">
            <a:extLst>
              <a:ext uri="{FF2B5EF4-FFF2-40B4-BE49-F238E27FC236}">
                <a16:creationId xmlns:a16="http://schemas.microsoft.com/office/drawing/2014/main" id="{B654C38A-C39B-F24A-AC4F-03B4AB47A0B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Our brain plays tricks on us! </a:t>
            </a:r>
          </a:p>
        </p:txBody>
      </p:sp>
      <p:sp>
        <p:nvSpPr>
          <p:cNvPr id="21" name="Rectangle à coins arrondis 20"/>
          <p:cNvSpPr/>
          <p:nvPr>
            <p:custDataLst>
              <p:tags r:id="rId5"/>
            </p:custDataLst>
          </p:nvPr>
        </p:nvSpPr>
        <p:spPr>
          <a:xfrm>
            <a:off x="926646" y="1619661"/>
            <a:ext cx="10338707" cy="196658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400" b="1">
                <a:solidFill>
                  <a:schemeClr val="bg1"/>
                </a:solidFill>
                <a:latin typeface="Raleway" panose="020B0003030101060003" pitchFamily="34" charset="0"/>
              </a:rPr>
              <a:t>Sometimes our brain reacts to stressful situations as though we were face to face with a bear instead of the tiny ant that’s actually in front of us! </a:t>
            </a: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305C73F-EA86-5745-9EF7-EA5FB7A1706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10287867" y="2970479"/>
            <a:ext cx="453746" cy="45374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43BDAFC-CF63-9D47-8D6B-F86A1296B2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10956084" y="541675"/>
            <a:ext cx="883879" cy="883879"/>
          </a:xfrm>
          <a:prstGeom prst="rect">
            <a:avLst/>
          </a:prstGeom>
        </p:spPr>
      </p:pic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3158001" y="4052657"/>
            <a:ext cx="5906486" cy="15916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rgbClr val="2F5CEE"/>
                </a:solidFill>
                <a:latin typeface="Raleway" panose="020B0003030101060003" pitchFamily="34" charset="0"/>
              </a:rPr>
              <a:t>Now… let’s do an exercise to make sure you understood everything.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376725-85B1-4042-9F12-9903CAE5EF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8540" y="3746708"/>
            <a:ext cx="1737681" cy="24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19">
            <a:extLst>
              <a:ext uri="{FF2B5EF4-FFF2-40B4-BE49-F238E27FC236}">
                <a16:creationId xmlns:a16="http://schemas.microsoft.com/office/drawing/2014/main" id="{09D84D0A-A810-6141-89C4-B32B741210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11975" y="-13252"/>
            <a:ext cx="5820056" cy="6188765"/>
          </a:xfrm>
          <a:custGeom>
            <a:avLst/>
            <a:gdLst>
              <a:gd name="connsiteX0" fmla="*/ 4438112 w 5820056"/>
              <a:gd name="connsiteY0" fmla="*/ 0 h 6188765"/>
              <a:gd name="connsiteX1" fmla="*/ 5816338 w 5820056"/>
              <a:gd name="connsiteY1" fmla="*/ 649356 h 6188765"/>
              <a:gd name="connsiteX2" fmla="*/ 4067051 w 5820056"/>
              <a:gd name="connsiteY2" fmla="*/ 2067339 h 6188765"/>
              <a:gd name="connsiteX3" fmla="*/ 435955 w 5820056"/>
              <a:gd name="connsiteY3" fmla="*/ 3591339 h 6188765"/>
              <a:gd name="connsiteX4" fmla="*/ 144408 w 5820056"/>
              <a:gd name="connsiteY4" fmla="*/ 4890052 h 6188765"/>
              <a:gd name="connsiteX5" fmla="*/ 1151573 w 5820056"/>
              <a:gd name="connsiteY5" fmla="*/ 6188765 h 618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056" h="6188765">
                <a:moveTo>
                  <a:pt x="4438112" y="0"/>
                </a:moveTo>
                <a:cubicBezTo>
                  <a:pt x="5158146" y="152400"/>
                  <a:pt x="5878181" y="304800"/>
                  <a:pt x="5816338" y="649356"/>
                </a:cubicBezTo>
                <a:cubicBezTo>
                  <a:pt x="5754495" y="993912"/>
                  <a:pt x="4963781" y="1577009"/>
                  <a:pt x="4067051" y="2067339"/>
                </a:cubicBezTo>
                <a:cubicBezTo>
                  <a:pt x="3170321" y="2557669"/>
                  <a:pt x="1089729" y="3120887"/>
                  <a:pt x="435955" y="3591339"/>
                </a:cubicBezTo>
                <a:cubicBezTo>
                  <a:pt x="-217819" y="4061791"/>
                  <a:pt x="25138" y="4457148"/>
                  <a:pt x="144408" y="4890052"/>
                </a:cubicBezTo>
                <a:cubicBezTo>
                  <a:pt x="263678" y="5322956"/>
                  <a:pt x="707625" y="5755860"/>
                  <a:pt x="1151573" y="6188765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13</a:t>
            </a:fld>
            <a:endParaRPr lang="en-US"/>
          </a:p>
        </p:txBody>
      </p:sp>
      <p:sp>
        <p:nvSpPr>
          <p:cNvPr id="13" name="Rectangle à coins arrondis 12"/>
          <p:cNvSpPr/>
          <p:nvPr>
            <p:custDataLst>
              <p:tags r:id="rId3"/>
            </p:custDataLst>
          </p:nvPr>
        </p:nvSpPr>
        <p:spPr>
          <a:xfrm>
            <a:off x="1065602" y="3265055"/>
            <a:ext cx="5906486" cy="2479255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>
                <a:solidFill>
                  <a:schemeClr val="bg1"/>
                </a:solidFill>
                <a:latin typeface="Raleway" panose="020B0003030101060003" pitchFamily="34" charset="0"/>
              </a:rPr>
              <a:t>Maybe neither!</a:t>
            </a:r>
          </a:p>
          <a:p>
            <a:pPr algn="ctr"/>
            <a:endParaRPr lang="fr-CA" sz="24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Tests should make you feel </a:t>
            </a:r>
            <a:r>
              <a:rPr lang="en-CA" sz="2400" b="1">
                <a:solidFill>
                  <a:schemeClr val="bg1"/>
                </a:solidFill>
                <a:latin typeface="Raleway" panose="020B0003030101060003" pitchFamily="34" charset="0"/>
              </a:rPr>
              <a:t>somewhat stressed</a:t>
            </a:r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, to give you the boost you need, but too much stress can also cause you to freeze!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6645C36-8A6B-064D-B07B-82CC32C7345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492527" y="1599089"/>
            <a:ext cx="6256645" cy="1256743"/>
            <a:chOff x="2792598" y="2033212"/>
            <a:chExt cx="6256645" cy="12567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438622-9C31-4544-912B-C0DBBC5B2A1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142757" y="2174802"/>
              <a:ext cx="5906486" cy="11151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i="1">
                  <a:solidFill>
                    <a:schemeClr val="tx1"/>
                  </a:solidFill>
                  <a:latin typeface="Raleway" panose="020B0003030101060003" pitchFamily="34" charset="0"/>
                </a:rPr>
                <a:t>Is a final exam an ant or a bear?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D34229E-8265-154F-8508-424C1BAA85B9}"/>
                </a:ext>
              </a:extLst>
            </p:cNvPr>
            <p:cNvGrpSpPr/>
            <p:nvPr/>
          </p:nvGrpSpPr>
          <p:grpSpPr>
            <a:xfrm>
              <a:off x="2792598" y="2033212"/>
              <a:ext cx="472003" cy="471600"/>
              <a:chOff x="538191" y="2590420"/>
              <a:chExt cx="1105989" cy="1061216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EF128956-B521-0244-ABF8-46E9B26C1FF8}"/>
                  </a:ext>
                </a:extLst>
              </p:cNvPr>
              <p:cNvSpPr/>
              <p:nvPr/>
            </p:nvSpPr>
            <p:spPr>
              <a:xfrm>
                <a:off x="538191" y="2590420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7227D791-053E-094F-AE12-4FE1BBBE3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6" y="259042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2" name="Titre 5">
            <a:extLst>
              <a:ext uri="{FF2B5EF4-FFF2-40B4-BE49-F238E27FC236}">
                <a16:creationId xmlns:a16="http://schemas.microsoft.com/office/drawing/2014/main" id="{B654C38A-C39B-F24A-AC4F-03B4AB47A0B2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Our brain plays tricks on us! </a:t>
            </a:r>
          </a:p>
        </p:txBody>
      </p:sp>
      <p:sp>
        <p:nvSpPr>
          <p:cNvPr id="2" name="Phylactère : pensées 1">
            <a:extLst>
              <a:ext uri="{FF2B5EF4-FFF2-40B4-BE49-F238E27FC236}">
                <a16:creationId xmlns:a16="http://schemas.microsoft.com/office/drawing/2014/main" id="{8F629059-A8BA-44F4-B61F-EB9EB3C812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720642" y="3735238"/>
            <a:ext cx="3405756" cy="1325562"/>
          </a:xfrm>
          <a:prstGeom prst="cloudCallout">
            <a:avLst>
              <a:gd name="adj1" fmla="val -42541"/>
              <a:gd name="adj2" fmla="val -99358"/>
            </a:avLst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>
                <a:solidFill>
                  <a:schemeClr val="tx1"/>
                </a:solidFill>
                <a:latin typeface="Raleway" panose="020B0503030101060003" pitchFamily="34" charset="0"/>
              </a:rPr>
              <a:t>What if it were actually a mouse?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D60D065-68C8-425B-B745-8BD646EECCE7}"/>
              </a:ext>
            </a:extLst>
          </p:cNvPr>
          <p:cNvPicPr/>
          <p:nvPr>
            <p:custDataLst>
              <p:tags r:id="rId7"/>
            </p:custDataLst>
          </p:nvPr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60" y="4684061"/>
            <a:ext cx="1131676" cy="11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14</a:t>
            </a:fld>
            <a:endParaRPr lang="en-US"/>
          </a:p>
        </p:txBody>
      </p:sp>
      <p:sp>
        <p:nvSpPr>
          <p:cNvPr id="4" name="Forme libre 3"/>
          <p:cNvSpPr/>
          <p:nvPr>
            <p:custDataLst>
              <p:tags r:id="rId2"/>
            </p:custDataLst>
          </p:nvPr>
        </p:nvSpPr>
        <p:spPr>
          <a:xfrm>
            <a:off x="4046673" y="-37707"/>
            <a:ext cx="3928403" cy="6212264"/>
          </a:xfrm>
          <a:custGeom>
            <a:avLst/>
            <a:gdLst>
              <a:gd name="connsiteX0" fmla="*/ 3098845 w 3928403"/>
              <a:gd name="connsiteY0" fmla="*/ 0 h 6212264"/>
              <a:gd name="connsiteX1" fmla="*/ 3117698 w 3928403"/>
              <a:gd name="connsiteY1" fmla="*/ 659876 h 6212264"/>
              <a:gd name="connsiteX2" fmla="*/ 2759480 w 3928403"/>
              <a:gd name="connsiteY2" fmla="*/ 1036948 h 6212264"/>
              <a:gd name="connsiteX3" fmla="*/ 3259100 w 3928403"/>
              <a:gd name="connsiteY3" fmla="*/ 1687398 h 6212264"/>
              <a:gd name="connsiteX4" fmla="*/ 2109030 w 3928403"/>
              <a:gd name="connsiteY4" fmla="*/ 2215299 h 6212264"/>
              <a:gd name="connsiteX5" fmla="*/ 553607 w 3928403"/>
              <a:gd name="connsiteY5" fmla="*/ 3157979 h 6212264"/>
              <a:gd name="connsiteX6" fmla="*/ 6853 w 3928403"/>
              <a:gd name="connsiteY6" fmla="*/ 4072379 h 6212264"/>
              <a:gd name="connsiteX7" fmla="*/ 327364 w 3928403"/>
              <a:gd name="connsiteY7" fmla="*/ 4534293 h 6212264"/>
              <a:gd name="connsiteX8" fmla="*/ 1439727 w 3928403"/>
              <a:gd name="connsiteY8" fmla="*/ 4713402 h 6212264"/>
              <a:gd name="connsiteX9" fmla="*/ 2552090 w 3928403"/>
              <a:gd name="connsiteY9" fmla="*/ 5354425 h 6212264"/>
              <a:gd name="connsiteX10" fmla="*/ 3636172 w 3928403"/>
              <a:gd name="connsiteY10" fmla="*/ 5986020 h 6212264"/>
              <a:gd name="connsiteX11" fmla="*/ 3928403 w 3928403"/>
              <a:gd name="connsiteY11" fmla="*/ 6212264 h 62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8403" h="6212264">
                <a:moveTo>
                  <a:pt x="3098845" y="0"/>
                </a:moveTo>
                <a:cubicBezTo>
                  <a:pt x="3136552" y="243525"/>
                  <a:pt x="3174259" y="487051"/>
                  <a:pt x="3117698" y="659876"/>
                </a:cubicBezTo>
                <a:cubicBezTo>
                  <a:pt x="3061137" y="832701"/>
                  <a:pt x="2735913" y="865694"/>
                  <a:pt x="2759480" y="1036948"/>
                </a:cubicBezTo>
                <a:cubicBezTo>
                  <a:pt x="2783047" y="1208202"/>
                  <a:pt x="3367508" y="1491006"/>
                  <a:pt x="3259100" y="1687398"/>
                </a:cubicBezTo>
                <a:cubicBezTo>
                  <a:pt x="3150692" y="1883790"/>
                  <a:pt x="2559946" y="1970202"/>
                  <a:pt x="2109030" y="2215299"/>
                </a:cubicBezTo>
                <a:cubicBezTo>
                  <a:pt x="1658114" y="2460396"/>
                  <a:pt x="903970" y="2848466"/>
                  <a:pt x="553607" y="3157979"/>
                </a:cubicBezTo>
                <a:cubicBezTo>
                  <a:pt x="203244" y="3467492"/>
                  <a:pt x="44560" y="3842994"/>
                  <a:pt x="6853" y="4072379"/>
                </a:cubicBezTo>
                <a:cubicBezTo>
                  <a:pt x="-30854" y="4301764"/>
                  <a:pt x="88552" y="4427456"/>
                  <a:pt x="327364" y="4534293"/>
                </a:cubicBezTo>
                <a:cubicBezTo>
                  <a:pt x="566176" y="4641130"/>
                  <a:pt x="1068939" y="4576713"/>
                  <a:pt x="1439727" y="4713402"/>
                </a:cubicBezTo>
                <a:cubicBezTo>
                  <a:pt x="1810515" y="4850091"/>
                  <a:pt x="2552090" y="5354425"/>
                  <a:pt x="2552090" y="5354425"/>
                </a:cubicBezTo>
                <a:cubicBezTo>
                  <a:pt x="2918164" y="5566528"/>
                  <a:pt x="3406787" y="5843047"/>
                  <a:pt x="3636172" y="5986020"/>
                </a:cubicBezTo>
                <a:cubicBezTo>
                  <a:pt x="3865557" y="6128993"/>
                  <a:pt x="3896980" y="6170628"/>
                  <a:pt x="3928403" y="6212264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A6695FF-72AE-9F42-BB11-5746E5AA369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967677" y="2041849"/>
            <a:ext cx="6142487" cy="2202348"/>
            <a:chOff x="2792598" y="2033212"/>
            <a:chExt cx="6142487" cy="2202348"/>
          </a:xfrm>
        </p:grpSpPr>
        <p:sp>
          <p:nvSpPr>
            <p:cNvPr id="9" name="Rectangle 8"/>
            <p:cNvSpPr/>
            <p:nvPr>
              <p:custDataLst>
                <p:tags r:id="rId9"/>
              </p:custDataLst>
            </p:nvPr>
          </p:nvSpPr>
          <p:spPr>
            <a:xfrm>
              <a:off x="3028599" y="2168301"/>
              <a:ext cx="5906486" cy="20672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i="1">
                  <a:solidFill>
                    <a:schemeClr val="tx1"/>
                  </a:solidFill>
                  <a:latin typeface="Raleway" panose="020B0003030101060003" pitchFamily="34" charset="0"/>
                </a:rPr>
                <a:t>Can you think of a situation where you had a “bear” reaction when the situation actually called for an “ant” reaction instead?</a:t>
              </a: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2792598" y="2033212"/>
              <a:ext cx="472003" cy="471600"/>
              <a:chOff x="538191" y="2590420"/>
              <a:chExt cx="1105989" cy="1061216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538191" y="2590420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6" y="259042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3142757" y="4666741"/>
            <a:ext cx="5906486" cy="113907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rgbClr val="2F5CEE"/>
                </a:solidFill>
                <a:latin typeface="Raleway" panose="020B0003030101060003" pitchFamily="34" charset="0"/>
              </a:rPr>
              <a:t>Share your example with the others.</a:t>
            </a: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30909C47-55F3-B347-A4D1-C00077231E6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/>
              </a:rPr>
              <a:t>Our brain plays tricks on us!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05C73F-EA86-5745-9EF7-EA5FB7A1706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9372884" y="2305540"/>
            <a:ext cx="1810665" cy="18106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3BDAFC-CF63-9D47-8D6B-F86A1296B2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1062872" y="2440850"/>
            <a:ext cx="1539433" cy="15394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CC102B8-F29D-8C4F-B7A6-33566D0745E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998771" y="5931765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>
                <a:latin typeface="Raleway" panose="020B0503030101060003" pitchFamily="34" charset="77"/>
              </a:rPr>
              <a:t>Icon fait par Freepik sur </a:t>
            </a:r>
            <a:r>
              <a:rPr lang="en-CA" sz="800">
                <a:latin typeface="Raleway" panose="020B0503030101060003" pitchFamily="34" charset="77"/>
                <a:hlinkClick r:id="rId14"/>
              </a:rPr>
              <a:t>www.flaticon.com</a:t>
            </a:r>
            <a:r>
              <a:rPr lang="en-CA" sz="800">
                <a:latin typeface="Raleway" panose="020B05030301010600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584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4923805" y="3968685"/>
            <a:ext cx="3686795" cy="217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15</a:t>
            </a:fld>
            <a:endParaRPr lang="en-US"/>
          </a:p>
        </p:txBody>
      </p:sp>
      <p:sp>
        <p:nvSpPr>
          <p:cNvPr id="4" name="Forme libre 3"/>
          <p:cNvSpPr/>
          <p:nvPr>
            <p:custDataLst>
              <p:tags r:id="rId3"/>
            </p:custDataLst>
          </p:nvPr>
        </p:nvSpPr>
        <p:spPr>
          <a:xfrm>
            <a:off x="609600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3142757" y="3622560"/>
            <a:ext cx="5906486" cy="134803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>
                <a:solidFill>
                  <a:schemeClr val="tx1"/>
                </a:solidFill>
                <a:latin typeface="Raleway" panose="020B0003030101060003" pitchFamily="34" charset="0"/>
              </a:rPr>
              <a:t>What strategies can you use to deal with stressful situations?</a:t>
            </a:r>
          </a:p>
        </p:txBody>
      </p:sp>
      <p:sp>
        <p:nvSpPr>
          <p:cNvPr id="13" name="Titre 5">
            <a:extLst>
              <a:ext uri="{FF2B5EF4-FFF2-40B4-BE49-F238E27FC236}">
                <a16:creationId xmlns:a16="http://schemas.microsoft.com/office/drawing/2014/main" id="{32D95106-4D18-2441-BF24-FA391747C525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Your turn!</a:t>
            </a:r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3142757" y="1828653"/>
            <a:ext cx="5906486" cy="134803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>
                <a:solidFill>
                  <a:schemeClr val="tx1"/>
                </a:solidFill>
                <a:latin typeface="Raleway" panose="020B0003030101060003" pitchFamily="34" charset="0"/>
              </a:rPr>
              <a:t>Write down a situation that you consider stressful.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7CB8C09-1A9B-4389-8124-3C2C7A5A1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098" y="2481941"/>
            <a:ext cx="1797038" cy="36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3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>
            <p:custDataLst>
              <p:tags r:id="rId1"/>
            </p:custDataLst>
          </p:nvPr>
        </p:nvSpPr>
        <p:spPr>
          <a:xfrm>
            <a:off x="5134614" y="0"/>
            <a:ext cx="3098206" cy="6168044"/>
          </a:xfrm>
          <a:custGeom>
            <a:avLst/>
            <a:gdLst>
              <a:gd name="connsiteX0" fmla="*/ 958615 w 3098206"/>
              <a:gd name="connsiteY0" fmla="*/ 0 h 6168044"/>
              <a:gd name="connsiteX1" fmla="*/ 3086673 w 3098206"/>
              <a:gd name="connsiteY1" fmla="*/ 756458 h 6168044"/>
              <a:gd name="connsiteX2" fmla="*/ 127342 w 3098206"/>
              <a:gd name="connsiteY2" fmla="*/ 2809702 h 6168044"/>
              <a:gd name="connsiteX3" fmla="*/ 817299 w 3098206"/>
              <a:gd name="connsiteY3" fmla="*/ 6168044 h 616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06" h="6168044">
                <a:moveTo>
                  <a:pt x="958615" y="0"/>
                </a:moveTo>
                <a:cubicBezTo>
                  <a:pt x="2091916" y="144087"/>
                  <a:pt x="3225218" y="288174"/>
                  <a:pt x="3086673" y="756458"/>
                </a:cubicBezTo>
                <a:cubicBezTo>
                  <a:pt x="2948128" y="1224742"/>
                  <a:pt x="505571" y="1907771"/>
                  <a:pt x="127342" y="2809702"/>
                </a:cubicBezTo>
                <a:cubicBezTo>
                  <a:pt x="-250887" y="3711633"/>
                  <a:pt x="283206" y="4939838"/>
                  <a:pt x="817299" y="6168044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16</a:t>
            </a:fld>
            <a:endParaRPr lang="en-US"/>
          </a:p>
        </p:txBody>
      </p:sp>
      <p:grpSp>
        <p:nvGrpSpPr>
          <p:cNvPr id="2" name="Groupe 1"/>
          <p:cNvGrpSpPr/>
          <p:nvPr>
            <p:custDataLst>
              <p:tags r:id="rId3"/>
            </p:custDataLst>
          </p:nvPr>
        </p:nvGrpSpPr>
        <p:grpSpPr>
          <a:xfrm>
            <a:off x="1718631" y="1812668"/>
            <a:ext cx="9010803" cy="4080691"/>
            <a:chOff x="2783533" y="2055704"/>
            <a:chExt cx="6818706" cy="4080691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2783533" y="2055704"/>
              <a:ext cx="6726087" cy="4080691"/>
            </a:xfrm>
            <a:prstGeom prst="roundRect">
              <a:avLst/>
            </a:prstGeom>
            <a:solidFill>
              <a:srgbClr val="86C4A7"/>
            </a:solidFill>
            <a:ln>
              <a:solidFill>
                <a:srgbClr val="86C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b="1">
                  <a:solidFill>
                    <a:schemeClr val="bg1"/>
                  </a:solidFill>
                  <a:latin typeface="Raleway" panose="020B0003030101060003" pitchFamily="34" charset="0"/>
                </a:rPr>
                <a:t>Here are some strategies</a:t>
              </a: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32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893352" y="2964513"/>
              <a:ext cx="321408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Do something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Exercise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Listen to music that calms you down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Talk to someone about your stress, get help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Meditate or do relaxation exercises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Have fun with your friends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Watch a TV show you like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217257" y="2890732"/>
              <a:ext cx="338498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Draw, paint, sculpt, create something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Take a walk, get outside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Practise breathing techniques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Do a mindfulness </a:t>
              </a:r>
            </a:p>
            <a:p>
              <a:pPr marL="269875" lvl="1"/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exercise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Take a step back, put things in perspective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bg1"/>
                  </a:solidFill>
                  <a:latin typeface="Raleway" panose="020B0003030101060003" pitchFamily="34" charset="0"/>
                </a:rPr>
                <a:t>Practise positive self-talk, be kind and compassionate with yourself</a:t>
              </a:r>
            </a:p>
          </p:txBody>
        </p:sp>
      </p:grpSp>
      <p:sp>
        <p:nvSpPr>
          <p:cNvPr id="12" name="Titre 5">
            <a:extLst>
              <a:ext uri="{FF2B5EF4-FFF2-40B4-BE49-F238E27FC236}">
                <a16:creationId xmlns:a16="http://schemas.microsoft.com/office/drawing/2014/main" id="{9B38A991-7C8B-564E-9806-58A5809E898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Raleway" panose="020B0503030101060003" pitchFamily="34" charset="77"/>
              </a:rPr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398978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3780064" y="0"/>
            <a:ext cx="2775858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17</a:t>
            </a:fld>
            <a:endParaRPr lang="en-US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Raleway" panose="020B0503030101060003" pitchFamily="34" charset="77"/>
              </a:rPr>
              <a:t>Nadège and stress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2556" y="5629279"/>
            <a:ext cx="333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6"/>
              </a:rPr>
              <a:t>https://youtu.be/yiPTsOGuFBk</a:t>
            </a:r>
            <a:r>
              <a:rPr lang="fr-CA" dirty="0"/>
              <a:t> </a:t>
            </a:r>
          </a:p>
        </p:txBody>
      </p:sp>
      <p:pic>
        <p:nvPicPr>
          <p:cNvPr id="3" name="Média en ligne 2" title="Workshop 1 - When stress plays tricks on me... - Part 2">
            <a:hlinkClick r:id="" action="ppaction://media"/>
            <a:extLst>
              <a:ext uri="{FF2B5EF4-FFF2-40B4-BE49-F238E27FC236}">
                <a16:creationId xmlns:a16="http://schemas.microsoft.com/office/drawing/2014/main" id="{82BED668-216B-4324-9EBD-B56CD49476B1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7"/>
          <a:stretch>
            <a:fillRect/>
          </a:stretch>
        </p:blipFill>
        <p:spPr>
          <a:xfrm>
            <a:off x="2794728" y="1751177"/>
            <a:ext cx="6602544" cy="37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446281"/>
            <a:ext cx="5181600" cy="220085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rgbClr val="2F5CEE"/>
                </a:solidFill>
                <a:latin typeface="Raleway" panose="020B0003030101060003" pitchFamily="34" charset="0"/>
              </a:rPr>
              <a:t>This week, pay attention to your signs of stress (physical sensations, emotions, thoughts). 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1" y="2446281"/>
            <a:ext cx="5181600" cy="220085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rgbClr val="2F5CEE"/>
                </a:solidFill>
                <a:latin typeface="Raleway" panose="020B0003030101060003" pitchFamily="34" charset="0"/>
              </a:rPr>
              <a:t>When you find yourself in a stressful situation, pick one or two strategies for managing your stress.</a:t>
            </a: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HORS-PISTE challenge</a:t>
            </a:r>
          </a:p>
        </p:txBody>
      </p:sp>
    </p:spTree>
    <p:extLst>
      <p:ext uri="{BB962C8B-B14F-4D97-AF65-F5344CB8AC3E}">
        <p14:creationId xmlns:p14="http://schemas.microsoft.com/office/powerpoint/2010/main" val="271326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907173"/>
            <a:ext cx="9144000" cy="1370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Raleway" panose="020B0003030101060003" pitchFamily="34" charset="0"/>
              </a:rPr>
              <a:t>TOO MUCH IS JUST AS BAD AS NOT ENOUGH! WHEN STRESS PLAYS TRICKS ON ME...</a:t>
            </a:r>
          </a:p>
        </p:txBody>
      </p:sp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b="1">
                <a:latin typeface="Raleway" panose="020B0003030101060003" pitchFamily="34" charset="0"/>
              </a:rPr>
              <a:t>At the end of the workshop, you will be able to…</a:t>
            </a:r>
          </a:p>
        </p:txBody>
      </p: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>
          <a:xfrm>
            <a:off x="1279040" y="2009304"/>
            <a:ext cx="7722086" cy="9541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86C4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17CCE9-CEEF-BD42-86A0-0F94510956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25363" y="1908490"/>
            <a:ext cx="1155734" cy="1155734"/>
            <a:chOff x="925363" y="1908490"/>
            <a:chExt cx="1155734" cy="1155734"/>
          </a:xfrm>
        </p:grpSpPr>
        <p:sp>
          <p:nvSpPr>
            <p:cNvPr id="8" name="Ellipse 7"/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F4C7753F-33C2-4046-A0B5-1B1D1AA0D2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82683" y="2001919"/>
            <a:ext cx="8826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/>
            <a:r>
              <a:rPr lang="en-CA" sz="2800">
                <a:latin typeface="Raleway" panose="020B0003030101060003" pitchFamily="34" charset="0"/>
              </a:rPr>
              <a:t>identify the signs </a:t>
            </a:r>
          </a:p>
          <a:p>
            <a:pPr marL="714375"/>
            <a:r>
              <a:rPr lang="en-CA" sz="2800">
                <a:latin typeface="Raleway" panose="020B0003030101060003" pitchFamily="34" charset="0"/>
              </a:rPr>
              <a:t>of a stressful situation</a:t>
            </a:r>
          </a:p>
        </p:txBody>
      </p:sp>
      <p:grpSp>
        <p:nvGrpSpPr>
          <p:cNvPr id="11" name="Groupe 10"/>
          <p:cNvGrpSpPr/>
          <p:nvPr>
            <p:custDataLst>
              <p:tags r:id="rId6"/>
            </p:custDataLst>
          </p:nvPr>
        </p:nvGrpSpPr>
        <p:grpSpPr>
          <a:xfrm>
            <a:off x="2452467" y="3250536"/>
            <a:ext cx="10834907" cy="971661"/>
            <a:chOff x="1000436" y="1647643"/>
            <a:chExt cx="9107728" cy="971661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695389" y="1665197"/>
              <a:ext cx="84127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7063"/>
              <a:r>
                <a:rPr lang="en-CA" sz="2800">
                  <a:latin typeface="Raleway" panose="020B0003030101060003" pitchFamily="34" charset="0"/>
                </a:rPr>
                <a:t>understand how stress </a:t>
              </a:r>
            </a:p>
            <a:p>
              <a:pPr marL="627063"/>
              <a:r>
                <a:rPr lang="en-CA" sz="2800">
                  <a:latin typeface="Raleway" panose="020B0003030101060003" pitchFamily="34" charset="0"/>
                </a:rPr>
                <a:t>affects you</a:t>
              </a:r>
            </a:p>
          </p:txBody>
        </p:sp>
      </p:grpSp>
      <p:grpSp>
        <p:nvGrpSpPr>
          <p:cNvPr id="16" name="Groupe 15"/>
          <p:cNvGrpSpPr/>
          <p:nvPr>
            <p:custDataLst>
              <p:tags r:id="rId7"/>
            </p:custDataLst>
          </p:nvPr>
        </p:nvGrpSpPr>
        <p:grpSpPr>
          <a:xfrm>
            <a:off x="3888116" y="4422426"/>
            <a:ext cx="8070522" cy="1155734"/>
            <a:chOff x="925363" y="1546829"/>
            <a:chExt cx="7465684" cy="115573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503230" y="1651670"/>
              <a:ext cx="68878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/>
              <a:r>
                <a:rPr lang="en-CA" sz="2800">
                  <a:latin typeface="Raleway" panose="020B0003030101060003" pitchFamily="34" charset="0"/>
                </a:rPr>
                <a:t>apply new stress </a:t>
              </a:r>
            </a:p>
            <a:p>
              <a:pPr marL="714375"/>
              <a:r>
                <a:rPr lang="en-CA" sz="2800">
                  <a:latin typeface="Raleway" panose="020B0003030101060003" pitchFamily="34" charset="0"/>
                </a:rPr>
                <a:t>management strategies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F17CCE9-CEEF-BD42-86A0-0F945109561F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2493020" y="3167276"/>
            <a:ext cx="1155734" cy="1155734"/>
            <a:chOff x="925363" y="1908490"/>
            <a:chExt cx="1155734" cy="1155734"/>
          </a:xfrm>
        </p:grpSpPr>
        <p:sp>
          <p:nvSpPr>
            <p:cNvPr id="22" name="Ellipse 21"/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4</a:t>
            </a:fld>
            <a:endParaRPr lang="en-US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5A82AB9-D233-9844-99BA-5B690CBBB32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150211" y="2603609"/>
            <a:ext cx="6677345" cy="1869971"/>
            <a:chOff x="3104500" y="1921416"/>
            <a:chExt cx="6142488" cy="2069045"/>
          </a:xfrm>
        </p:grpSpPr>
        <p:sp>
          <p:nvSpPr>
            <p:cNvPr id="11" name="Rectangle 10"/>
            <p:cNvSpPr/>
            <p:nvPr>
              <p:custDataLst>
                <p:tags r:id="rId7"/>
              </p:custDataLst>
            </p:nvPr>
          </p:nvSpPr>
          <p:spPr>
            <a:xfrm>
              <a:off x="3340502" y="2154764"/>
              <a:ext cx="5906486" cy="18356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b="1">
                  <a:solidFill>
                    <a:srgbClr val="2F5CEE"/>
                  </a:solidFill>
                  <a:latin typeface="Raleway" panose="020B0003030101060003" pitchFamily="34" charset="0"/>
                </a:rPr>
                <a:t>Close your eyes and take some time to think about…</a:t>
              </a:r>
            </a:p>
            <a:p>
              <a:pPr algn="ctr"/>
              <a:r>
                <a:rPr lang="en-CA" sz="2400" i="1">
                  <a:solidFill>
                    <a:schemeClr val="tx1"/>
                  </a:solidFill>
                  <a:latin typeface="Raleway" panose="020B0003030101060003" pitchFamily="34" charset="0"/>
                </a:rPr>
                <a:t>What physical sensations are you feeling? What emotions are you feeling?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04500" y="1921416"/>
              <a:ext cx="472003" cy="471600"/>
              <a:chOff x="1268751" y="-443868"/>
              <a:chExt cx="1105989" cy="1061216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268751" y="-443868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6656" y="-443868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6" name="Rectangle 15"/>
          <p:cNvSpPr/>
          <p:nvPr>
            <p:custDataLst>
              <p:tags r:id="rId4"/>
            </p:custDataLst>
          </p:nvPr>
        </p:nvSpPr>
        <p:spPr>
          <a:xfrm>
            <a:off x="3936134" y="4833033"/>
            <a:ext cx="5906486" cy="953790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rgbClr val="86C4A7"/>
                </a:solidFill>
                <a:latin typeface="Raleway" panose="020B0003030101060003" pitchFamily="34" charset="0"/>
              </a:rPr>
              <a:t>Share some of your answers with the others.</a:t>
            </a:r>
          </a:p>
        </p:txBody>
      </p:sp>
      <p:sp>
        <p:nvSpPr>
          <p:cNvPr id="15" name="Titre 5">
            <a:extLst>
              <a:ext uri="{FF2B5EF4-FFF2-40B4-BE49-F238E27FC236}">
                <a16:creationId xmlns:a16="http://schemas.microsoft.com/office/drawing/2014/main" id="{0125761E-D8C3-7B49-8704-19D78BD74DE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90600" y="3839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Raleway" panose="020B0503030101060003" pitchFamily="34" charset="77"/>
              </a:rPr>
              <a:t>Ready, set... improv! </a:t>
            </a:r>
          </a:p>
        </p:txBody>
      </p:sp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2184022" y="1497886"/>
            <a:ext cx="5906486" cy="953790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rgbClr val="86C4A7"/>
                </a:solidFill>
                <a:latin typeface="Raleway" panose="020B0003030101060003" pitchFamily="34" charset="0"/>
              </a:rPr>
              <a:t>Let’s start with a short icebreaker!</a:t>
            </a:r>
          </a:p>
        </p:txBody>
      </p:sp>
    </p:spTree>
    <p:extLst>
      <p:ext uri="{BB962C8B-B14F-4D97-AF65-F5344CB8AC3E}">
        <p14:creationId xmlns:p14="http://schemas.microsoft.com/office/powerpoint/2010/main" val="10007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>
            <p:custDataLst>
              <p:tags r:id="rId1"/>
            </p:custDataLst>
          </p:nvPr>
        </p:nvSpPr>
        <p:spPr>
          <a:xfrm>
            <a:off x="4923805" y="0"/>
            <a:ext cx="5232566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5</a:t>
            </a:fld>
            <a:endParaRPr lang="en-US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A7EAE6F-E483-3142-859D-C0C0BDB8CEE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995055" y="1843089"/>
            <a:ext cx="8161315" cy="3127922"/>
            <a:chOff x="3000252" y="2414275"/>
            <a:chExt cx="5930391" cy="2200839"/>
          </a:xfrm>
        </p:grpSpPr>
        <p:sp>
          <p:nvSpPr>
            <p:cNvPr id="17" name="Rectangle 16"/>
            <p:cNvSpPr/>
            <p:nvPr>
              <p:custDataLst>
                <p:tags r:id="rId5"/>
              </p:custDataLst>
            </p:nvPr>
          </p:nvSpPr>
          <p:spPr>
            <a:xfrm>
              <a:off x="3261356" y="2537897"/>
              <a:ext cx="5669287" cy="207721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200" i="1">
                  <a:solidFill>
                    <a:schemeClr val="tx1"/>
                  </a:solidFill>
                  <a:latin typeface="Raleway" panose="020B0003030101060003" pitchFamily="34" charset="0"/>
                </a:rPr>
                <a:t>So, why is it important to </a:t>
              </a:r>
              <a:r>
                <a:rPr lang="en-CA" sz="3200" b="1" i="1">
                  <a:solidFill>
                    <a:schemeClr val="tx1"/>
                  </a:solidFill>
                  <a:latin typeface="Raleway" panose="020B0003030101060003" pitchFamily="34" charset="0"/>
                </a:rPr>
                <a:t>recognize your signs of stress</a:t>
              </a:r>
              <a:r>
                <a:rPr lang="en-CA" sz="3200" i="1">
                  <a:solidFill>
                    <a:schemeClr val="tx1"/>
                  </a:solidFill>
                  <a:latin typeface="Raleway" panose="020B0003030101060003" pitchFamily="34" charset="0"/>
                </a:rPr>
                <a:t>? </a:t>
              </a:r>
            </a:p>
            <a:p>
              <a:pPr algn="ctr"/>
              <a:endParaRPr lang="fr-CA" sz="3200" i="1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  <a:p>
              <a:pPr algn="ctr"/>
              <a:r>
                <a:rPr lang="en-CA" sz="3200" i="1">
                  <a:solidFill>
                    <a:schemeClr val="tx1"/>
                  </a:solidFill>
                  <a:latin typeface="Raleway" panose="020B0003030101060003" pitchFamily="34" charset="0"/>
                </a:rPr>
                <a:t>How can this </a:t>
              </a:r>
              <a:r>
                <a:rPr lang="en-CA" sz="3200" b="1" i="1">
                  <a:solidFill>
                    <a:schemeClr val="tx1"/>
                  </a:solidFill>
                  <a:latin typeface="Raleway" panose="020B0003030101060003" pitchFamily="34" charset="0"/>
                </a:rPr>
                <a:t>help you in your life</a:t>
              </a:r>
              <a:r>
                <a:rPr lang="en-CA" sz="3200" i="1">
                  <a:solidFill>
                    <a:schemeClr val="tx1"/>
                  </a:solidFill>
                  <a:latin typeface="Raleway" panose="020B0003030101060003" pitchFamily="34" charset="0"/>
                </a:rPr>
                <a:t>?</a:t>
              </a: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3000252" y="2414275"/>
              <a:ext cx="550112" cy="529689"/>
              <a:chOff x="1023406" y="2687238"/>
              <a:chExt cx="550112" cy="529689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1023406" y="2694720"/>
                <a:ext cx="550112" cy="5222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406" y="2687238"/>
                <a:ext cx="522207" cy="522207"/>
              </a:xfrm>
              <a:prstGeom prst="rect">
                <a:avLst/>
              </a:prstGeom>
            </p:spPr>
          </p:pic>
        </p:grpSp>
      </p:grpSp>
      <p:sp>
        <p:nvSpPr>
          <p:cNvPr id="12" name="Titre 5">
            <a:extLst>
              <a:ext uri="{FF2B5EF4-FFF2-40B4-BE49-F238E27FC236}">
                <a16:creationId xmlns:a16="http://schemas.microsoft.com/office/drawing/2014/main" id="{F0968BA9-C685-8C4B-892E-F8D06D3525A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>
                <a:latin typeface="Raleway" panose="020B0503030101060003" pitchFamily="34" charset="77"/>
              </a:rPr>
              <a:t>Ready, set... improv! </a:t>
            </a:r>
          </a:p>
        </p:txBody>
      </p:sp>
    </p:spTree>
    <p:extLst>
      <p:ext uri="{BB962C8B-B14F-4D97-AF65-F5344CB8AC3E}">
        <p14:creationId xmlns:p14="http://schemas.microsoft.com/office/powerpoint/2010/main" val="237592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3780064" y="0"/>
            <a:ext cx="2775858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6</a:t>
            </a:fld>
            <a:endParaRPr lang="en-US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Raleway" panose="020B0503030101060003" pitchFamily="34" charset="77"/>
              </a:rPr>
              <a:t>Nadège and stress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8828" y="5589950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6"/>
              </a:rPr>
              <a:t>https://youtu.be/PPXqIh9Uq_Q</a:t>
            </a:r>
            <a:r>
              <a:rPr lang="fr-CA" dirty="0"/>
              <a:t> </a:t>
            </a:r>
          </a:p>
        </p:txBody>
      </p:sp>
      <p:pic>
        <p:nvPicPr>
          <p:cNvPr id="3" name="Média en ligne 2" title="Workshop 1 -  When stress plays tricks on me... - Part 1">
            <a:hlinkClick r:id="" action="ppaction://media"/>
            <a:extLst>
              <a:ext uri="{FF2B5EF4-FFF2-40B4-BE49-F238E27FC236}">
                <a16:creationId xmlns:a16="http://schemas.microsoft.com/office/drawing/2014/main" id="{ABED2C63-4FAA-4AAC-B5D4-993DF63D8FC0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7"/>
          <a:stretch>
            <a:fillRect/>
          </a:stretch>
        </p:blipFill>
        <p:spPr>
          <a:xfrm>
            <a:off x="2771357" y="1746194"/>
            <a:ext cx="6402534" cy="36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02486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7</a:t>
            </a:fld>
            <a:endParaRPr lang="en-US"/>
          </a:p>
        </p:txBody>
      </p:sp>
      <p:sp>
        <p:nvSpPr>
          <p:cNvPr id="19" name="Rectangle à coins arrondis 18"/>
          <p:cNvSpPr/>
          <p:nvPr>
            <p:custDataLst>
              <p:tags r:id="rId3"/>
            </p:custDataLst>
          </p:nvPr>
        </p:nvSpPr>
        <p:spPr>
          <a:xfrm>
            <a:off x="1167493" y="2227811"/>
            <a:ext cx="10338707" cy="327521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Stress is a </a:t>
            </a:r>
            <a:r>
              <a:rPr lang="en-CA" sz="2400" b="1">
                <a:solidFill>
                  <a:schemeClr val="bg1"/>
                </a:solidFill>
                <a:latin typeface="Raleway" panose="020B0003030101060003" pitchFamily="34" charset="0"/>
              </a:rPr>
              <a:t>NORMAL</a:t>
            </a:r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en-CA" sz="2400" b="1">
                <a:solidFill>
                  <a:schemeClr val="bg1"/>
                </a:solidFill>
                <a:latin typeface="Raleway" panose="020B0003030101060003" pitchFamily="34" charset="0"/>
              </a:rPr>
              <a:t>alarm reaction </a:t>
            </a:r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to a </a:t>
            </a:r>
            <a:r>
              <a:rPr lang="en-CA" sz="2400" b="1">
                <a:solidFill>
                  <a:schemeClr val="bg1"/>
                </a:solidFill>
                <a:latin typeface="Raleway" panose="020B0003030101060003" pitchFamily="34" charset="0"/>
              </a:rPr>
              <a:t>real, concrete</a:t>
            </a:r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 situation.</a:t>
            </a:r>
            <a:b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</a:br>
            <a:b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It triggers a </a:t>
            </a:r>
            <a:r>
              <a:rPr lang="en-CA" sz="2400" b="1">
                <a:solidFill>
                  <a:schemeClr val="bg1"/>
                </a:solidFill>
                <a:latin typeface="Raleway" panose="020B0003030101060003" pitchFamily="34" charset="0"/>
              </a:rPr>
              <a:t>stress response</a:t>
            </a:r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 in your body: </a:t>
            </a:r>
            <a:r>
              <a:rPr lang="en-CA" sz="2400" b="1">
                <a:solidFill>
                  <a:schemeClr val="bg1"/>
                </a:solidFill>
                <a:latin typeface="Raleway" panose="020B0003030101060003" pitchFamily="34" charset="0"/>
              </a:rPr>
              <a:t>fight</a:t>
            </a:r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, </a:t>
            </a:r>
            <a:r>
              <a:rPr lang="en-CA" sz="2400" b="1">
                <a:solidFill>
                  <a:schemeClr val="bg1"/>
                </a:solidFill>
                <a:latin typeface="Raleway" panose="020B0003030101060003" pitchFamily="34" charset="0"/>
              </a:rPr>
              <a:t>flight</a:t>
            </a:r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, or </a:t>
            </a:r>
            <a:r>
              <a:rPr lang="en-CA" sz="2400" b="1">
                <a:solidFill>
                  <a:schemeClr val="bg1"/>
                </a:solidFill>
                <a:latin typeface="Raleway" panose="020B0003030101060003" pitchFamily="34" charset="0"/>
              </a:rPr>
              <a:t>freeze</a:t>
            </a:r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. </a:t>
            </a:r>
          </a:p>
          <a:p>
            <a:pPr algn="ctr"/>
            <a:endParaRPr lang="fr-CA" sz="24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This response is what predisposes </a:t>
            </a:r>
            <a:r>
              <a:rPr lang="en-CA" sz="2400" b="1">
                <a:solidFill>
                  <a:schemeClr val="bg1"/>
                </a:solidFill>
                <a:latin typeface="Raleway" panose="020B0003030101060003" pitchFamily="34" charset="0"/>
              </a:rPr>
              <a:t>species to survive</a:t>
            </a:r>
            <a:r>
              <a:rPr lang="en-CA" sz="2400">
                <a:solidFill>
                  <a:schemeClr val="bg1"/>
                </a:solidFill>
                <a:latin typeface="Raleway" panose="020B0003030101060003" pitchFamily="34" charset="0"/>
              </a:rPr>
              <a:t>. </a:t>
            </a: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Raleway" panose="020B0503030101060003" pitchFamily="34" charset="77"/>
              </a:rPr>
              <a:t>Stress… Good or bad?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18504" y="1697203"/>
            <a:ext cx="1105989" cy="1061216"/>
            <a:chOff x="538192" y="4168363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10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935169" y="11974"/>
            <a:ext cx="1865745" cy="6131228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8</a:t>
            </a:fld>
            <a:endParaRPr lang="en-US"/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>
          <a:xfrm>
            <a:off x="1879132" y="1698130"/>
            <a:ext cx="8776607" cy="1183885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>
                <a:solidFill>
                  <a:srgbClr val="86C4A7"/>
                </a:solidFill>
                <a:latin typeface="Raleway" panose="020B0003030101060003" pitchFamily="34" charset="0"/>
              </a:rPr>
              <a:t>In reasonable amounts, stress can </a:t>
            </a:r>
            <a:r>
              <a:rPr lang="en-CA" sz="2400" b="1">
                <a:solidFill>
                  <a:srgbClr val="86C4A7"/>
                </a:solidFill>
                <a:latin typeface="Raleway" panose="020B0003030101060003" pitchFamily="34" charset="0"/>
              </a:rPr>
              <a:t>boost your performance</a:t>
            </a:r>
            <a:r>
              <a:rPr lang="en-CA" sz="2400">
                <a:solidFill>
                  <a:srgbClr val="86C4A7"/>
                </a:solidFill>
                <a:latin typeface="Raleway" panose="020B0003030101060003" pitchFamily="34" charset="0"/>
              </a:rPr>
              <a:t>. </a:t>
            </a:r>
            <a:r>
              <a:rPr lang="en-CA" sz="2400" b="1">
                <a:solidFill>
                  <a:srgbClr val="86C4A7"/>
                </a:solidFill>
                <a:latin typeface="Raleway" panose="020B0003030101060003" pitchFamily="34" charset="0"/>
              </a:rPr>
              <a:t> </a:t>
            </a:r>
          </a:p>
          <a:p>
            <a:pPr algn="ctr"/>
            <a:r>
              <a:rPr lang="en-CA" sz="2400">
                <a:solidFill>
                  <a:srgbClr val="86C4A7"/>
                </a:solidFill>
                <a:latin typeface="Raleway" panose="020B0003030101060003" pitchFamily="34" charset="0"/>
              </a:rPr>
              <a:t>Can you think of examples where stress </a:t>
            </a:r>
            <a:r>
              <a:rPr lang="en-CA" sz="2400" b="1">
                <a:solidFill>
                  <a:srgbClr val="86C4A7"/>
                </a:solidFill>
                <a:latin typeface="Raleway" panose="020B0003030101060003" pitchFamily="34" charset="0"/>
              </a:rPr>
              <a:t>helped</a:t>
            </a:r>
            <a:r>
              <a:rPr lang="en-CA" sz="2400">
                <a:solidFill>
                  <a:srgbClr val="86C4A7"/>
                </a:solidFill>
                <a:latin typeface="Raleway" panose="020B0003030101060003" pitchFamily="34" charset="0"/>
              </a:rPr>
              <a:t> you?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Raleway" panose="020B0503030101060003" pitchFamily="34" charset="77"/>
              </a:rPr>
              <a:t>Stress… Good or bad?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879132" y="3112343"/>
            <a:ext cx="8776607" cy="136922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>
                <a:solidFill>
                  <a:srgbClr val="2F5CEE"/>
                </a:solidFill>
                <a:latin typeface="Raleway" panose="020B0003030101060003" pitchFamily="34" charset="0"/>
              </a:rPr>
              <a:t>No stress or too little stress can cause you to under-react, let down your guard, or not notice something dangerous about a specific situation.</a:t>
            </a: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860094" y="4721084"/>
            <a:ext cx="8776607" cy="1196606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>
                <a:solidFill>
                  <a:srgbClr val="86C4A7"/>
                </a:solidFill>
                <a:latin typeface="Raleway" panose="020B0003030101060003" pitchFamily="34" charset="0"/>
              </a:rPr>
              <a:t>On the other hand, too much stress can throw you off your game. Can you think of situations where you felt cumulative stress, prolonged stress, or too much stress? </a:t>
            </a:r>
          </a:p>
        </p:txBody>
      </p:sp>
      <p:pic>
        <p:nvPicPr>
          <p:cNvPr id="20" name="Image 19"/>
          <p:cNvPicPr/>
          <p:nvPr>
            <p:custDataLst>
              <p:tags r:id="rId7"/>
            </p:custDataLst>
          </p:nvPr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18113"/>
          <a:stretch/>
        </p:blipFill>
        <p:spPr bwMode="auto">
          <a:xfrm>
            <a:off x="349806" y="4871597"/>
            <a:ext cx="12623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e 15"/>
          <p:cNvGrpSpPr/>
          <p:nvPr>
            <p:custDataLst>
              <p:tags r:id="rId8"/>
            </p:custDataLst>
          </p:nvPr>
        </p:nvGrpSpPr>
        <p:grpSpPr>
          <a:xfrm>
            <a:off x="1600276" y="4779113"/>
            <a:ext cx="472003" cy="471600"/>
            <a:chOff x="538191" y="2590420"/>
            <a:chExt cx="1105989" cy="1061216"/>
          </a:xfrm>
        </p:grpSpPr>
        <p:sp>
          <p:nvSpPr>
            <p:cNvPr id="17" name="Ellipse 16"/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>
            <p:custDataLst>
              <p:tags r:id="rId9"/>
            </p:custDataLst>
          </p:nvPr>
        </p:nvGrpSpPr>
        <p:grpSpPr>
          <a:xfrm>
            <a:off x="1671003" y="2054272"/>
            <a:ext cx="472003" cy="471600"/>
            <a:chOff x="538191" y="2590420"/>
            <a:chExt cx="1105989" cy="1061216"/>
          </a:xfrm>
        </p:grpSpPr>
        <p:sp>
          <p:nvSpPr>
            <p:cNvPr id="21" name="Ellipse 20"/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23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 rot="20200322">
            <a:off x="5935169" y="-118655"/>
            <a:ext cx="1865745" cy="6131228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9</a:t>
            </a:fld>
            <a:endParaRPr lang="en-US"/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>
          <a:xfrm>
            <a:off x="1836963" y="2229852"/>
            <a:ext cx="8776607" cy="2913648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>
                <a:solidFill>
                  <a:schemeClr val="tx1"/>
                </a:solidFill>
                <a:latin typeface="Raleway" panose="020B0003030101060003" pitchFamily="34" charset="0"/>
              </a:rPr>
              <a:t>In the video, how stressed did Nadège feel about her math test? </a:t>
            </a:r>
          </a:p>
          <a:p>
            <a:pPr algn="ctr"/>
            <a:endParaRPr lang="fr-CA" sz="2400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3600" b="1">
                <a:solidFill>
                  <a:srgbClr val="86C4A7"/>
                </a:solidFill>
                <a:latin typeface="Raleway" panose="020B0003030101060003" pitchFamily="34" charset="0"/>
              </a:rPr>
              <a:t>NOT ENOUGH? TOO MUCH? JUST ENOUGH?  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latin typeface="Raleway" panose="020B0503030101060003" pitchFamily="34" charset="77"/>
              </a:rPr>
              <a:t>Stress… Good or bad?</a:t>
            </a:r>
          </a:p>
        </p:txBody>
      </p:sp>
      <p:pic>
        <p:nvPicPr>
          <p:cNvPr id="20" name="Image 19"/>
          <p:cNvPicPr/>
          <p:nvPr>
            <p:custDataLst>
              <p:tags r:id="rId5"/>
            </p:custDataLst>
          </p:nvPr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18113"/>
          <a:stretch/>
        </p:blipFill>
        <p:spPr bwMode="auto">
          <a:xfrm>
            <a:off x="10636740" y="1404938"/>
            <a:ext cx="12623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4684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E59987E48D4499024123DCC5A93A1" ma:contentTypeVersion="2" ma:contentTypeDescription="Crée un document." ma:contentTypeScope="" ma:versionID="c6146efdcd2ab3e134606b0801e30142">
  <xsd:schema xmlns:xsd="http://www.w3.org/2001/XMLSchema" xmlns:xs="http://www.w3.org/2001/XMLSchema" xmlns:p="http://schemas.microsoft.com/office/2006/metadata/properties" xmlns:ns2="bfe76c16-6ff6-4f08-a51c-f085bfa779f8" targetNamespace="http://schemas.microsoft.com/office/2006/metadata/properties" ma:root="true" ma:fieldsID="67481ec06b80427100a04eb508b04fd8" ns2:_="">
    <xsd:import namespace="bfe76c16-6ff6-4f08-a51c-f085bfa77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76c16-6ff6-4f08-a51c-f085bfa77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1F46D5-EF84-4BD2-92E8-CF7C01FFA82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fe76c16-6ff6-4f08-a51c-f085bfa779f8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4C024B-0224-414A-A89C-FACE7B726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76c16-6ff6-4f08-a51c-f085bfa77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672</Words>
  <Application>Microsoft Office PowerPoint</Application>
  <PresentationFormat>Grand écran</PresentationFormat>
  <Paragraphs>108</Paragraphs>
  <Slides>18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Raleway</vt:lpstr>
      <vt:lpstr>Times New Roman</vt:lpstr>
      <vt:lpstr>Office Theme</vt:lpstr>
      <vt:lpstr>Présentation PowerPoint</vt:lpstr>
      <vt:lpstr>Présentation PowerPoint</vt:lpstr>
      <vt:lpstr>At the end of the workshop, you will be able to…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Our brain plays tricks on us! </vt:lpstr>
      <vt:lpstr>Our brain plays tricks on us! </vt:lpstr>
      <vt:lpstr>Our brain plays tricks on us!</vt:lpstr>
      <vt:lpstr>Your turn!</vt:lpstr>
      <vt:lpstr>Présentation PowerPoint</vt:lpstr>
      <vt:lpstr>Présentation PowerPoint</vt:lpstr>
      <vt:lpstr>HORS-PISTE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Andrée-Anne Houle</cp:lastModifiedBy>
  <cp:revision>117</cp:revision>
  <dcterms:created xsi:type="dcterms:W3CDTF">2019-08-01T17:41:17Z</dcterms:created>
  <dcterms:modified xsi:type="dcterms:W3CDTF">2022-01-06T14:15:55Z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0x010100628E59987E48D4499024123DCC5A93A1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