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3.xml" ContentType="application/vnd.openxmlformats-officedocument.presentationml.notesSlide+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sldIdLst>
    <p:sldId id="257" r:id="rId5"/>
    <p:sldId id="261" r:id="rId6"/>
    <p:sldId id="267" r:id="rId7"/>
    <p:sldId id="288" r:id="rId8"/>
    <p:sldId id="291" r:id="rId9"/>
    <p:sldId id="292" r:id="rId10"/>
    <p:sldId id="293" r:id="rId11"/>
    <p:sldId id="320" r:id="rId12"/>
    <p:sldId id="258" r:id="rId13"/>
    <p:sldId id="321" r:id="rId14"/>
    <p:sldId id="274" r:id="rId15"/>
    <p:sldId id="308" r:id="rId16"/>
    <p:sldId id="259" r:id="rId17"/>
    <p:sldId id="284" r:id="rId18"/>
    <p:sldId id="315" r:id="rId19"/>
    <p:sldId id="324" r:id="rId20"/>
    <p:sldId id="297" r:id="rId21"/>
    <p:sldId id="328" r:id="rId22"/>
    <p:sldId id="325" r:id="rId23"/>
    <p:sldId id="304" r:id="rId24"/>
    <p:sldId id="316" r:id="rId25"/>
    <p:sldId id="312" r:id="rId26"/>
    <p:sldId id="313" r:id="rId27"/>
    <p:sldId id="314" r:id="rId28"/>
    <p:sldId id="309" r:id="rId29"/>
    <p:sldId id="276" r:id="rId30"/>
    <p:sldId id="317" r:id="rId31"/>
    <p:sldId id="278" r:id="rId32"/>
    <p:sldId id="310" r:id="rId33"/>
    <p:sldId id="319" r:id="rId34"/>
    <p:sldId id="318" r:id="rId35"/>
    <p:sldId id="322" r:id="rId36"/>
    <p:sldId id="323" r:id="rId37"/>
    <p:sldId id="327" r:id="rId38"/>
    <p:sldId id="326" r:id="rId39"/>
    <p:sldId id="32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p:restoredTop sz="69608"/>
  </p:normalViewPr>
  <p:slideViewPr>
    <p:cSldViewPr snapToGrid="0" snapToObjects="1">
      <p:cViewPr varScale="1">
        <p:scale>
          <a:sx n="70" d="100"/>
          <a:sy n="70" d="100"/>
        </p:scale>
        <p:origin x="2046" y="78"/>
      </p:cViewPr>
      <p:guideLst/>
    </p:cSldViewPr>
  </p:slideViewPr>
  <p:notesTextViewPr>
    <p:cViewPr>
      <p:scale>
        <a:sx n="1" d="1"/>
        <a:sy n="1" d="1"/>
      </p:scale>
      <p:origin x="0" y="0"/>
    </p:cViewPr>
  </p:notesTextViewPr>
  <p:notesViewPr>
    <p:cSldViewPr snapToGrid="0" snapToObjects="1">
      <p:cViewPr varScale="1">
        <p:scale>
          <a:sx n="84" d="100"/>
          <a:sy n="84" d="100"/>
        </p:scale>
        <p:origin x="382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AA5E4-5799-49E6-BE8A-FC5DF89544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CA"/>
        </a:p>
      </dgm:t>
    </dgm:pt>
    <dgm:pt modelId="{E8D646C6-C8A4-4C4F-9000-1BC76C1D6517}">
      <dgm:prSet phldrT="[Texte]"/>
      <dgm:spPr>
        <a:solidFill>
          <a:srgbClr val="2F5CEE"/>
        </a:solidFill>
        <a:ln>
          <a:solidFill>
            <a:srgbClr val="2F5CEE"/>
          </a:solidFill>
        </a:ln>
      </dgm:spPr>
      <dgm:t>
        <a:bodyPr/>
        <a:lstStyle/>
        <a:p>
          <a:r>
            <a:rPr lang="fr-CA" b="1" dirty="0"/>
            <a:t>1. Identifier les besoins avec les partenaires</a:t>
          </a:r>
        </a:p>
      </dgm:t>
    </dgm:pt>
    <dgm:pt modelId="{FD6C0FE3-995D-42FD-A2A1-E92A2B917893}" type="parTrans" cxnId="{A4B0D1C5-2A65-4EB4-ACF3-46DAA4A09A87}">
      <dgm:prSet/>
      <dgm:spPr/>
      <dgm:t>
        <a:bodyPr/>
        <a:lstStyle/>
        <a:p>
          <a:endParaRPr lang="fr-CA" b="1"/>
        </a:p>
      </dgm:t>
    </dgm:pt>
    <dgm:pt modelId="{EE965B68-3C27-45B9-9D4B-7D0DE79FE57A}" type="sibTrans" cxnId="{A4B0D1C5-2A65-4EB4-ACF3-46DAA4A09A87}">
      <dgm:prSet/>
      <dgm:spPr>
        <a:solidFill>
          <a:srgbClr val="B9C8F9"/>
        </a:solidFill>
      </dgm:spPr>
      <dgm:t>
        <a:bodyPr/>
        <a:lstStyle/>
        <a:p>
          <a:endParaRPr lang="fr-CA" b="1"/>
        </a:p>
      </dgm:t>
    </dgm:pt>
    <dgm:pt modelId="{06C3CACA-ECC7-4C85-8B04-330F9A9C974F}">
      <dgm:prSet phldrT="[Texte]"/>
      <dgm:spPr>
        <a:solidFill>
          <a:srgbClr val="2F5CEE"/>
        </a:solidFill>
        <a:ln>
          <a:solidFill>
            <a:srgbClr val="2F5CEE"/>
          </a:solidFill>
        </a:ln>
      </dgm:spPr>
      <dgm:t>
        <a:bodyPr/>
        <a:lstStyle/>
        <a:p>
          <a:r>
            <a:rPr lang="fr-CA" b="1" dirty="0"/>
            <a:t>2. Élaborer un modèle explicatif</a:t>
          </a:r>
        </a:p>
      </dgm:t>
    </dgm:pt>
    <dgm:pt modelId="{67560DEA-3E2C-4D39-9BBA-8B9179C198BF}" type="parTrans" cxnId="{06B06839-B7B1-4425-9F06-2F32FB465584}">
      <dgm:prSet/>
      <dgm:spPr/>
      <dgm:t>
        <a:bodyPr/>
        <a:lstStyle/>
        <a:p>
          <a:endParaRPr lang="fr-CA" b="1"/>
        </a:p>
      </dgm:t>
    </dgm:pt>
    <dgm:pt modelId="{9B029C12-A9AC-426B-9FFE-0C31B033EF45}" type="sibTrans" cxnId="{06B06839-B7B1-4425-9F06-2F32FB465584}">
      <dgm:prSet/>
      <dgm:spPr/>
      <dgm:t>
        <a:bodyPr/>
        <a:lstStyle/>
        <a:p>
          <a:endParaRPr lang="fr-CA" b="1"/>
        </a:p>
      </dgm:t>
    </dgm:pt>
    <dgm:pt modelId="{08BA6928-BBFD-41D0-9693-4BD4FFB3A4FB}">
      <dgm:prSet phldrT="[Texte]"/>
      <dgm:spPr>
        <a:solidFill>
          <a:srgbClr val="2F5CEE"/>
        </a:solidFill>
        <a:ln>
          <a:solidFill>
            <a:srgbClr val="2F5CEE"/>
          </a:solidFill>
        </a:ln>
      </dgm:spPr>
      <dgm:t>
        <a:bodyPr/>
        <a:lstStyle/>
        <a:p>
          <a:r>
            <a:rPr lang="fr-CA" b="1" dirty="0"/>
            <a:t>3. Prioriser les cibles d’action avec les partenaires</a:t>
          </a:r>
        </a:p>
      </dgm:t>
    </dgm:pt>
    <dgm:pt modelId="{B1933FBB-01D6-4C67-8AC9-4BD28DCF09B4}" type="parTrans" cxnId="{1621D19F-E3A4-4774-9E35-6D4286EB7C37}">
      <dgm:prSet/>
      <dgm:spPr/>
      <dgm:t>
        <a:bodyPr/>
        <a:lstStyle/>
        <a:p>
          <a:endParaRPr lang="fr-CA" b="1"/>
        </a:p>
      </dgm:t>
    </dgm:pt>
    <dgm:pt modelId="{1C3241DE-3220-4844-A38D-88D742BB686B}" type="sibTrans" cxnId="{1621D19F-E3A4-4774-9E35-6D4286EB7C37}">
      <dgm:prSet/>
      <dgm:spPr/>
      <dgm:t>
        <a:bodyPr/>
        <a:lstStyle/>
        <a:p>
          <a:endParaRPr lang="fr-CA" b="1"/>
        </a:p>
      </dgm:t>
    </dgm:pt>
    <dgm:pt modelId="{4EAD9E7B-3E1D-4A08-9C1D-F39EAB03C59A}">
      <dgm:prSet phldrT="[Texte]"/>
      <dgm:spPr>
        <a:solidFill>
          <a:srgbClr val="2F5CEE"/>
        </a:solidFill>
        <a:ln>
          <a:solidFill>
            <a:srgbClr val="2F5CEE"/>
          </a:solidFill>
        </a:ln>
      </dgm:spPr>
      <dgm:t>
        <a:bodyPr/>
        <a:lstStyle/>
        <a:p>
          <a:r>
            <a:rPr lang="fr-CA" b="1" dirty="0"/>
            <a:t>4. Codévelopper la stratégie</a:t>
          </a:r>
        </a:p>
      </dgm:t>
    </dgm:pt>
    <dgm:pt modelId="{7C905E39-55AC-4968-8CE1-0EF0FF1D2961}" type="parTrans" cxnId="{8CB6467C-21BD-4FD0-9657-AED815FB0F61}">
      <dgm:prSet/>
      <dgm:spPr/>
      <dgm:t>
        <a:bodyPr/>
        <a:lstStyle/>
        <a:p>
          <a:endParaRPr lang="fr-CA" b="1"/>
        </a:p>
      </dgm:t>
    </dgm:pt>
    <dgm:pt modelId="{CCD5EB25-CDAE-40DA-AA8B-1BA03BC95402}" type="sibTrans" cxnId="{8CB6467C-21BD-4FD0-9657-AED815FB0F61}">
      <dgm:prSet/>
      <dgm:spPr/>
      <dgm:t>
        <a:bodyPr/>
        <a:lstStyle/>
        <a:p>
          <a:endParaRPr lang="fr-CA" b="1"/>
        </a:p>
      </dgm:t>
    </dgm:pt>
    <dgm:pt modelId="{E1FFBE0F-5960-4172-A0E3-A3F0ACA89792}">
      <dgm:prSet phldrT="[Texte]"/>
      <dgm:spPr>
        <a:solidFill>
          <a:srgbClr val="2F5CEE"/>
        </a:solidFill>
        <a:ln>
          <a:solidFill>
            <a:srgbClr val="2F5CEE"/>
          </a:solidFill>
        </a:ln>
      </dgm:spPr>
      <dgm:t>
        <a:bodyPr/>
        <a:lstStyle/>
        <a:p>
          <a:r>
            <a:rPr lang="fr-CA" b="1" dirty="0"/>
            <a:t>5. Implanter la stratégie</a:t>
          </a:r>
        </a:p>
      </dgm:t>
    </dgm:pt>
    <dgm:pt modelId="{A3E16A45-76E4-4483-999B-C2686C216E20}" type="parTrans" cxnId="{4C2BEB08-4857-4011-AC4F-C6294A493572}">
      <dgm:prSet/>
      <dgm:spPr/>
      <dgm:t>
        <a:bodyPr/>
        <a:lstStyle/>
        <a:p>
          <a:endParaRPr lang="fr-CA" b="1"/>
        </a:p>
      </dgm:t>
    </dgm:pt>
    <dgm:pt modelId="{96CBA18C-57AC-404B-B627-955F86530391}" type="sibTrans" cxnId="{4C2BEB08-4857-4011-AC4F-C6294A493572}">
      <dgm:prSet/>
      <dgm:spPr/>
      <dgm:t>
        <a:bodyPr/>
        <a:lstStyle/>
        <a:p>
          <a:endParaRPr lang="fr-CA" b="1"/>
        </a:p>
      </dgm:t>
    </dgm:pt>
    <dgm:pt modelId="{BB038322-2C35-4520-A15F-A17FDDE66513}">
      <dgm:prSet phldrT="[Texte]"/>
      <dgm:spPr>
        <a:solidFill>
          <a:srgbClr val="2F5CEE"/>
        </a:solidFill>
        <a:ln>
          <a:solidFill>
            <a:srgbClr val="2F5CEE"/>
          </a:solidFill>
        </a:ln>
      </dgm:spPr>
      <dgm:t>
        <a:bodyPr/>
        <a:lstStyle/>
        <a:p>
          <a:r>
            <a:rPr lang="fr-CA" b="1" dirty="0"/>
            <a:t>6. Évaluer les retombées</a:t>
          </a:r>
        </a:p>
      </dgm:t>
    </dgm:pt>
    <dgm:pt modelId="{8CF7FE06-BA2D-4852-994D-41F384BA87BF}" type="parTrans" cxnId="{7C0542F5-4507-4B70-A80B-AB8FE0515172}">
      <dgm:prSet/>
      <dgm:spPr/>
      <dgm:t>
        <a:bodyPr/>
        <a:lstStyle/>
        <a:p>
          <a:endParaRPr lang="fr-CA" b="1"/>
        </a:p>
      </dgm:t>
    </dgm:pt>
    <dgm:pt modelId="{F8891DD8-80CB-48DF-A723-03A670FEB9E3}" type="sibTrans" cxnId="{7C0542F5-4507-4B70-A80B-AB8FE0515172}">
      <dgm:prSet/>
      <dgm:spPr/>
      <dgm:t>
        <a:bodyPr/>
        <a:lstStyle/>
        <a:p>
          <a:endParaRPr lang="fr-CA" b="1"/>
        </a:p>
      </dgm:t>
    </dgm:pt>
    <dgm:pt modelId="{2063B2F3-DE74-417B-861B-FAAD8E22E4E5}" type="pres">
      <dgm:prSet presAssocID="{A93AA5E4-5799-49E6-BE8A-FC5DF89544A1}" presName="Name0" presStyleCnt="0">
        <dgm:presLayoutVars>
          <dgm:dir/>
          <dgm:resizeHandles val="exact"/>
        </dgm:presLayoutVars>
      </dgm:prSet>
      <dgm:spPr/>
    </dgm:pt>
    <dgm:pt modelId="{2CA5302E-9639-45D3-B948-7708EAF7C6FA}" type="pres">
      <dgm:prSet presAssocID="{A93AA5E4-5799-49E6-BE8A-FC5DF89544A1}" presName="cycle" presStyleCnt="0"/>
      <dgm:spPr/>
    </dgm:pt>
    <dgm:pt modelId="{C53058D0-5C1A-46AA-9F26-18997D764D41}" type="pres">
      <dgm:prSet presAssocID="{E8D646C6-C8A4-4C4F-9000-1BC76C1D6517}" presName="nodeFirstNode" presStyleLbl="node1" presStyleIdx="0" presStyleCnt="6">
        <dgm:presLayoutVars>
          <dgm:bulletEnabled val="1"/>
        </dgm:presLayoutVars>
      </dgm:prSet>
      <dgm:spPr/>
    </dgm:pt>
    <dgm:pt modelId="{937A8684-B82F-4C9D-8544-E34E50509E41}" type="pres">
      <dgm:prSet presAssocID="{EE965B68-3C27-45B9-9D4B-7D0DE79FE57A}" presName="sibTransFirstNode" presStyleLbl="bgShp" presStyleIdx="0" presStyleCnt="1"/>
      <dgm:spPr/>
    </dgm:pt>
    <dgm:pt modelId="{EE98A694-0F99-422F-9121-E49E27717BF3}" type="pres">
      <dgm:prSet presAssocID="{06C3CACA-ECC7-4C85-8B04-330F9A9C974F}" presName="nodeFollowingNodes" presStyleLbl="node1" presStyleIdx="1" presStyleCnt="6">
        <dgm:presLayoutVars>
          <dgm:bulletEnabled val="1"/>
        </dgm:presLayoutVars>
      </dgm:prSet>
      <dgm:spPr/>
    </dgm:pt>
    <dgm:pt modelId="{9723C3EA-9AFE-4943-8312-C4B92EB255DD}" type="pres">
      <dgm:prSet presAssocID="{08BA6928-BBFD-41D0-9693-4BD4FFB3A4FB}" presName="nodeFollowingNodes" presStyleLbl="node1" presStyleIdx="2" presStyleCnt="6">
        <dgm:presLayoutVars>
          <dgm:bulletEnabled val="1"/>
        </dgm:presLayoutVars>
      </dgm:prSet>
      <dgm:spPr/>
    </dgm:pt>
    <dgm:pt modelId="{CFBB37CA-EC7D-440D-9816-A1B9A8930518}" type="pres">
      <dgm:prSet presAssocID="{4EAD9E7B-3E1D-4A08-9C1D-F39EAB03C59A}" presName="nodeFollowingNodes" presStyleLbl="node1" presStyleIdx="3" presStyleCnt="6">
        <dgm:presLayoutVars>
          <dgm:bulletEnabled val="1"/>
        </dgm:presLayoutVars>
      </dgm:prSet>
      <dgm:spPr/>
    </dgm:pt>
    <dgm:pt modelId="{90C16E88-B23E-44C5-8BE8-9CFFA7DEC78B}" type="pres">
      <dgm:prSet presAssocID="{E1FFBE0F-5960-4172-A0E3-A3F0ACA89792}" presName="nodeFollowingNodes" presStyleLbl="node1" presStyleIdx="4" presStyleCnt="6">
        <dgm:presLayoutVars>
          <dgm:bulletEnabled val="1"/>
        </dgm:presLayoutVars>
      </dgm:prSet>
      <dgm:spPr/>
    </dgm:pt>
    <dgm:pt modelId="{337B4587-62E0-4253-B5EB-EAD34A510513}" type="pres">
      <dgm:prSet presAssocID="{BB038322-2C35-4520-A15F-A17FDDE66513}" presName="nodeFollowingNodes" presStyleLbl="node1" presStyleIdx="5" presStyleCnt="6">
        <dgm:presLayoutVars>
          <dgm:bulletEnabled val="1"/>
        </dgm:presLayoutVars>
      </dgm:prSet>
      <dgm:spPr/>
    </dgm:pt>
  </dgm:ptLst>
  <dgm:cxnLst>
    <dgm:cxn modelId="{4C2BEB08-4857-4011-AC4F-C6294A493572}" srcId="{A93AA5E4-5799-49E6-BE8A-FC5DF89544A1}" destId="{E1FFBE0F-5960-4172-A0E3-A3F0ACA89792}" srcOrd="4" destOrd="0" parTransId="{A3E16A45-76E4-4483-999B-C2686C216E20}" sibTransId="{96CBA18C-57AC-404B-B627-955F86530391}"/>
    <dgm:cxn modelId="{DE493516-430F-4731-B05D-BA78E657DA19}" type="presOf" srcId="{E8D646C6-C8A4-4C4F-9000-1BC76C1D6517}" destId="{C53058D0-5C1A-46AA-9F26-18997D764D41}" srcOrd="0" destOrd="0" presId="urn:microsoft.com/office/officeart/2005/8/layout/cycle3"/>
    <dgm:cxn modelId="{9BD0ED24-76E5-4D22-AA08-EA5550943049}" type="presOf" srcId="{BB038322-2C35-4520-A15F-A17FDDE66513}" destId="{337B4587-62E0-4253-B5EB-EAD34A510513}" srcOrd="0" destOrd="0" presId="urn:microsoft.com/office/officeart/2005/8/layout/cycle3"/>
    <dgm:cxn modelId="{4CFDE738-5D09-44D3-9793-A75E80B2EA83}" type="presOf" srcId="{08BA6928-BBFD-41D0-9693-4BD4FFB3A4FB}" destId="{9723C3EA-9AFE-4943-8312-C4B92EB255DD}" srcOrd="0" destOrd="0" presId="urn:microsoft.com/office/officeart/2005/8/layout/cycle3"/>
    <dgm:cxn modelId="{06B06839-B7B1-4425-9F06-2F32FB465584}" srcId="{A93AA5E4-5799-49E6-BE8A-FC5DF89544A1}" destId="{06C3CACA-ECC7-4C85-8B04-330F9A9C974F}" srcOrd="1" destOrd="0" parTransId="{67560DEA-3E2C-4D39-9BBA-8B9179C198BF}" sibTransId="{9B029C12-A9AC-426B-9FFE-0C31B033EF45}"/>
    <dgm:cxn modelId="{3818BF5C-3BA3-46E2-B995-8F6473CC2AB5}" type="presOf" srcId="{E1FFBE0F-5960-4172-A0E3-A3F0ACA89792}" destId="{90C16E88-B23E-44C5-8BE8-9CFFA7DEC78B}" srcOrd="0" destOrd="0" presId="urn:microsoft.com/office/officeart/2005/8/layout/cycle3"/>
    <dgm:cxn modelId="{29A40E42-C0AA-454D-87A7-F9EE0F61B4FC}" type="presOf" srcId="{4EAD9E7B-3E1D-4A08-9C1D-F39EAB03C59A}" destId="{CFBB37CA-EC7D-440D-9816-A1B9A8930518}" srcOrd="0" destOrd="0" presId="urn:microsoft.com/office/officeart/2005/8/layout/cycle3"/>
    <dgm:cxn modelId="{8CB6467C-21BD-4FD0-9657-AED815FB0F61}" srcId="{A93AA5E4-5799-49E6-BE8A-FC5DF89544A1}" destId="{4EAD9E7B-3E1D-4A08-9C1D-F39EAB03C59A}" srcOrd="3" destOrd="0" parTransId="{7C905E39-55AC-4968-8CE1-0EF0FF1D2961}" sibTransId="{CCD5EB25-CDAE-40DA-AA8B-1BA03BC95402}"/>
    <dgm:cxn modelId="{53A0137F-96B7-40A0-8502-4F3F47D11597}" type="presOf" srcId="{EE965B68-3C27-45B9-9D4B-7D0DE79FE57A}" destId="{937A8684-B82F-4C9D-8544-E34E50509E41}" srcOrd="0" destOrd="0" presId="urn:microsoft.com/office/officeart/2005/8/layout/cycle3"/>
    <dgm:cxn modelId="{0953EF98-56B6-4266-B47B-988BC2E31315}" type="presOf" srcId="{06C3CACA-ECC7-4C85-8B04-330F9A9C974F}" destId="{EE98A694-0F99-422F-9121-E49E27717BF3}" srcOrd="0" destOrd="0" presId="urn:microsoft.com/office/officeart/2005/8/layout/cycle3"/>
    <dgm:cxn modelId="{1621D19F-E3A4-4774-9E35-6D4286EB7C37}" srcId="{A93AA5E4-5799-49E6-BE8A-FC5DF89544A1}" destId="{08BA6928-BBFD-41D0-9693-4BD4FFB3A4FB}" srcOrd="2" destOrd="0" parTransId="{B1933FBB-01D6-4C67-8AC9-4BD28DCF09B4}" sibTransId="{1C3241DE-3220-4844-A38D-88D742BB686B}"/>
    <dgm:cxn modelId="{5CF857A6-4146-4072-BCCB-DD1D74AD1705}" type="presOf" srcId="{A93AA5E4-5799-49E6-BE8A-FC5DF89544A1}" destId="{2063B2F3-DE74-417B-861B-FAAD8E22E4E5}" srcOrd="0" destOrd="0" presId="urn:microsoft.com/office/officeart/2005/8/layout/cycle3"/>
    <dgm:cxn modelId="{A4B0D1C5-2A65-4EB4-ACF3-46DAA4A09A87}" srcId="{A93AA5E4-5799-49E6-BE8A-FC5DF89544A1}" destId="{E8D646C6-C8A4-4C4F-9000-1BC76C1D6517}" srcOrd="0" destOrd="0" parTransId="{FD6C0FE3-995D-42FD-A2A1-E92A2B917893}" sibTransId="{EE965B68-3C27-45B9-9D4B-7D0DE79FE57A}"/>
    <dgm:cxn modelId="{7C0542F5-4507-4B70-A80B-AB8FE0515172}" srcId="{A93AA5E4-5799-49E6-BE8A-FC5DF89544A1}" destId="{BB038322-2C35-4520-A15F-A17FDDE66513}" srcOrd="5" destOrd="0" parTransId="{8CF7FE06-BA2D-4852-994D-41F384BA87BF}" sibTransId="{F8891DD8-80CB-48DF-A723-03A670FEB9E3}"/>
    <dgm:cxn modelId="{7087E225-77AF-4438-B16A-929A679F010B}" type="presParOf" srcId="{2063B2F3-DE74-417B-861B-FAAD8E22E4E5}" destId="{2CA5302E-9639-45D3-B948-7708EAF7C6FA}" srcOrd="0" destOrd="0" presId="urn:microsoft.com/office/officeart/2005/8/layout/cycle3"/>
    <dgm:cxn modelId="{B72D4774-FF9A-4457-A93F-0BA2769939B5}" type="presParOf" srcId="{2CA5302E-9639-45D3-B948-7708EAF7C6FA}" destId="{C53058D0-5C1A-46AA-9F26-18997D764D41}" srcOrd="0" destOrd="0" presId="urn:microsoft.com/office/officeart/2005/8/layout/cycle3"/>
    <dgm:cxn modelId="{EFBB0D00-C504-47D8-A167-AA2871A83B1A}" type="presParOf" srcId="{2CA5302E-9639-45D3-B948-7708EAF7C6FA}" destId="{937A8684-B82F-4C9D-8544-E34E50509E41}" srcOrd="1" destOrd="0" presId="urn:microsoft.com/office/officeart/2005/8/layout/cycle3"/>
    <dgm:cxn modelId="{F51B3049-F425-4ED7-9ACE-417B715BDAEC}" type="presParOf" srcId="{2CA5302E-9639-45D3-B948-7708EAF7C6FA}" destId="{EE98A694-0F99-422F-9121-E49E27717BF3}" srcOrd="2" destOrd="0" presId="urn:microsoft.com/office/officeart/2005/8/layout/cycle3"/>
    <dgm:cxn modelId="{1804D2A3-83D9-447C-B542-F389CDF7F09F}" type="presParOf" srcId="{2CA5302E-9639-45D3-B948-7708EAF7C6FA}" destId="{9723C3EA-9AFE-4943-8312-C4B92EB255DD}" srcOrd="3" destOrd="0" presId="urn:microsoft.com/office/officeart/2005/8/layout/cycle3"/>
    <dgm:cxn modelId="{F73600FE-5794-4954-9156-A4254830AB19}" type="presParOf" srcId="{2CA5302E-9639-45D3-B948-7708EAF7C6FA}" destId="{CFBB37CA-EC7D-440D-9816-A1B9A8930518}" srcOrd="4" destOrd="0" presId="urn:microsoft.com/office/officeart/2005/8/layout/cycle3"/>
    <dgm:cxn modelId="{72910F6E-4C8D-47F3-98E6-BA9D988F1AEC}" type="presParOf" srcId="{2CA5302E-9639-45D3-B948-7708EAF7C6FA}" destId="{90C16E88-B23E-44C5-8BE8-9CFFA7DEC78B}" srcOrd="5" destOrd="0" presId="urn:microsoft.com/office/officeart/2005/8/layout/cycle3"/>
    <dgm:cxn modelId="{45B66B59-2EFD-4358-AA8C-A868CD3AAF6C}" type="presParOf" srcId="{2CA5302E-9639-45D3-B948-7708EAF7C6FA}" destId="{337B4587-62E0-4253-B5EB-EAD34A510513}"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86610-A57C-4EAE-B730-71ADDA27E3FC}"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fr-FR"/>
        </a:p>
      </dgm:t>
    </dgm:pt>
    <dgm:pt modelId="{A323250E-5D6A-491A-A609-9256408E7914}">
      <dgm:prSet phldrT="[Texte]"/>
      <dgm:spPr>
        <a:solidFill>
          <a:srgbClr val="2F5CEE"/>
        </a:solidFill>
        <a:ln>
          <a:solidFill>
            <a:srgbClr val="2F5CEE"/>
          </a:solidFill>
        </a:ln>
      </dgm:spPr>
      <dgm:t>
        <a:bodyPr/>
        <a:lstStyle/>
        <a:p>
          <a:r>
            <a:rPr lang="fr-FR" dirty="0"/>
            <a:t>Version 1.0</a:t>
          </a:r>
        </a:p>
        <a:p>
          <a:r>
            <a:rPr lang="fr-FR" dirty="0"/>
            <a:t>2017-2018</a:t>
          </a:r>
        </a:p>
      </dgm:t>
    </dgm:pt>
    <dgm:pt modelId="{CE0048B6-24E5-4AA0-96EA-E0792E87FDB6}" type="parTrans" cxnId="{7A45561A-508E-4CF9-8F28-DBE7BCE1F40A}">
      <dgm:prSet/>
      <dgm:spPr/>
      <dgm:t>
        <a:bodyPr/>
        <a:lstStyle/>
        <a:p>
          <a:endParaRPr lang="fr-FR"/>
        </a:p>
      </dgm:t>
    </dgm:pt>
    <dgm:pt modelId="{B17A8E2E-0FC4-4B10-B3C7-D7A28A5C1A5E}" type="sibTrans" cxnId="{7A45561A-508E-4CF9-8F28-DBE7BCE1F40A}">
      <dgm:prSet/>
      <dgm:spPr>
        <a:solidFill>
          <a:srgbClr val="2F5CEE"/>
        </a:solidFill>
        <a:ln>
          <a:solidFill>
            <a:srgbClr val="2F5CEE"/>
          </a:solidFill>
        </a:ln>
      </dgm:spPr>
      <dgm:t>
        <a:bodyPr/>
        <a:lstStyle/>
        <a:p>
          <a:endParaRPr lang="fr-FR"/>
        </a:p>
      </dgm:t>
    </dgm:pt>
    <dgm:pt modelId="{3E75AA26-3F41-4E8A-8FBC-A3B6C77F108A}">
      <dgm:prSet phldrT="[Texte]" custT="1"/>
      <dgm:spPr>
        <a:ln>
          <a:solidFill>
            <a:srgbClr val="2F5CEE"/>
          </a:solidFill>
        </a:ln>
      </dgm:spPr>
      <dgm:t>
        <a:bodyPr/>
        <a:lstStyle/>
        <a:p>
          <a:pPr>
            <a:lnSpc>
              <a:spcPct val="100000"/>
            </a:lnSpc>
          </a:pPr>
          <a:r>
            <a:rPr lang="fr-FR" sz="1200" dirty="0"/>
            <a:t>Recension des programmes probants</a:t>
          </a:r>
        </a:p>
      </dgm:t>
    </dgm:pt>
    <dgm:pt modelId="{99956BCE-CFE7-4154-AB34-36A44B6F5075}" type="parTrans" cxnId="{D93A5C85-6BF5-4B46-B5BE-CAEEA097ED34}">
      <dgm:prSet/>
      <dgm:spPr/>
      <dgm:t>
        <a:bodyPr/>
        <a:lstStyle/>
        <a:p>
          <a:endParaRPr lang="fr-FR"/>
        </a:p>
      </dgm:t>
    </dgm:pt>
    <dgm:pt modelId="{1D736F25-BB83-43AB-82A7-CFD6E63ED5B8}" type="sibTrans" cxnId="{D93A5C85-6BF5-4B46-B5BE-CAEEA097ED34}">
      <dgm:prSet/>
      <dgm:spPr/>
      <dgm:t>
        <a:bodyPr/>
        <a:lstStyle/>
        <a:p>
          <a:endParaRPr lang="fr-FR"/>
        </a:p>
      </dgm:t>
    </dgm:pt>
    <dgm:pt modelId="{B450A99E-D744-428B-983A-6ACAA0543101}">
      <dgm:prSet phldrT="[Texte]"/>
      <dgm:spPr>
        <a:solidFill>
          <a:srgbClr val="2F5CEE"/>
        </a:solidFill>
        <a:ln>
          <a:solidFill>
            <a:srgbClr val="2F5CEE"/>
          </a:solidFill>
        </a:ln>
      </dgm:spPr>
      <dgm:t>
        <a:bodyPr/>
        <a:lstStyle/>
        <a:p>
          <a:r>
            <a:rPr lang="fr-FR" dirty="0"/>
            <a:t>Version 2.0</a:t>
          </a:r>
        </a:p>
        <a:p>
          <a:r>
            <a:rPr lang="fr-FR" dirty="0"/>
            <a:t>2018-2019</a:t>
          </a:r>
        </a:p>
      </dgm:t>
    </dgm:pt>
    <dgm:pt modelId="{50BAF44B-961B-4627-B751-15E525E4DC2D}" type="parTrans" cxnId="{9DD01714-13BA-4CDF-863B-EB2ADC3D3D9C}">
      <dgm:prSet/>
      <dgm:spPr/>
      <dgm:t>
        <a:bodyPr/>
        <a:lstStyle/>
        <a:p>
          <a:endParaRPr lang="fr-FR"/>
        </a:p>
      </dgm:t>
    </dgm:pt>
    <dgm:pt modelId="{FF3524AF-5444-449B-9D68-2991B24DFBF7}" type="sibTrans" cxnId="{9DD01714-13BA-4CDF-863B-EB2ADC3D3D9C}">
      <dgm:prSet/>
      <dgm:spPr>
        <a:solidFill>
          <a:srgbClr val="2F5CEE"/>
        </a:solidFill>
        <a:ln>
          <a:solidFill>
            <a:srgbClr val="2F5CEE"/>
          </a:solidFill>
        </a:ln>
      </dgm:spPr>
      <dgm:t>
        <a:bodyPr/>
        <a:lstStyle/>
        <a:p>
          <a:endParaRPr lang="fr-FR"/>
        </a:p>
      </dgm:t>
    </dgm:pt>
    <dgm:pt modelId="{D83A4A6F-0C81-4A0C-9DC2-294FBB352032}">
      <dgm:prSet phldrT="[Texte]" custT="1"/>
      <dgm:spPr>
        <a:ln>
          <a:solidFill>
            <a:srgbClr val="2F5CEE"/>
          </a:solidFill>
        </a:ln>
      </dgm:spPr>
      <dgm:t>
        <a:bodyPr/>
        <a:lstStyle/>
        <a:p>
          <a:pPr>
            <a:lnSpc>
              <a:spcPct val="100000"/>
            </a:lnSpc>
          </a:pPr>
          <a:r>
            <a:rPr lang="fr-FR" sz="1200" dirty="0"/>
            <a:t>Restructuration du programme en partenariat avec les comités d’experts </a:t>
          </a:r>
        </a:p>
      </dgm:t>
    </dgm:pt>
    <dgm:pt modelId="{0EE8D7E5-FE3B-4EBD-87A4-EB77EAE84381}" type="parTrans" cxnId="{C426E1EA-92C4-496A-81A7-154C63DFBBEE}">
      <dgm:prSet/>
      <dgm:spPr/>
      <dgm:t>
        <a:bodyPr/>
        <a:lstStyle/>
        <a:p>
          <a:endParaRPr lang="fr-FR"/>
        </a:p>
      </dgm:t>
    </dgm:pt>
    <dgm:pt modelId="{F34EE485-A691-4745-8D4B-998DC28C7319}" type="sibTrans" cxnId="{C426E1EA-92C4-496A-81A7-154C63DFBBEE}">
      <dgm:prSet/>
      <dgm:spPr/>
      <dgm:t>
        <a:bodyPr/>
        <a:lstStyle/>
        <a:p>
          <a:endParaRPr lang="fr-FR"/>
        </a:p>
      </dgm:t>
    </dgm:pt>
    <dgm:pt modelId="{E75A220D-24AB-43A8-8C7E-3F098940E3F1}">
      <dgm:prSet phldrT="[Texte]" custT="1"/>
      <dgm:spPr>
        <a:ln>
          <a:solidFill>
            <a:srgbClr val="2F5CEE"/>
          </a:solidFill>
        </a:ln>
      </dgm:spPr>
      <dgm:t>
        <a:bodyPr/>
        <a:lstStyle/>
        <a:p>
          <a:pPr>
            <a:lnSpc>
              <a:spcPct val="100000"/>
            </a:lnSpc>
          </a:pPr>
          <a:r>
            <a:rPr lang="fr-FR" sz="1200" dirty="0"/>
            <a:t>Implantation et évaluation du programme dans 14 écoles du Québec</a:t>
          </a:r>
        </a:p>
      </dgm:t>
    </dgm:pt>
    <dgm:pt modelId="{06B4B26F-7162-4F0C-A410-CD3AA3488D58}" type="parTrans" cxnId="{9860ABB2-38B3-49C5-B1D7-C76171399662}">
      <dgm:prSet/>
      <dgm:spPr/>
      <dgm:t>
        <a:bodyPr/>
        <a:lstStyle/>
        <a:p>
          <a:endParaRPr lang="fr-FR"/>
        </a:p>
      </dgm:t>
    </dgm:pt>
    <dgm:pt modelId="{C33D7231-5248-43D3-9DB6-F712DDD94A69}" type="sibTrans" cxnId="{9860ABB2-38B3-49C5-B1D7-C76171399662}">
      <dgm:prSet/>
      <dgm:spPr/>
      <dgm:t>
        <a:bodyPr/>
        <a:lstStyle/>
        <a:p>
          <a:endParaRPr lang="fr-FR"/>
        </a:p>
      </dgm:t>
    </dgm:pt>
    <dgm:pt modelId="{C35FFDBB-DE4F-44DF-A6C0-BEAA40AF11A6}">
      <dgm:prSet phldrT="[Texte]"/>
      <dgm:spPr>
        <a:solidFill>
          <a:srgbClr val="2F5CEE"/>
        </a:solidFill>
        <a:ln>
          <a:solidFill>
            <a:srgbClr val="2F5CEE"/>
          </a:solidFill>
        </a:ln>
      </dgm:spPr>
      <dgm:t>
        <a:bodyPr/>
        <a:lstStyle/>
        <a:p>
          <a:r>
            <a:rPr lang="fr-FR" dirty="0"/>
            <a:t>Version 3.0</a:t>
          </a:r>
        </a:p>
        <a:p>
          <a:r>
            <a:rPr lang="fr-FR" dirty="0"/>
            <a:t>2019-2020</a:t>
          </a:r>
        </a:p>
      </dgm:t>
    </dgm:pt>
    <dgm:pt modelId="{24426372-61B4-4894-8D92-E9E791556F04}" type="parTrans" cxnId="{B616CDB1-555F-4C29-BCFF-FEBF783446E2}">
      <dgm:prSet/>
      <dgm:spPr/>
      <dgm:t>
        <a:bodyPr/>
        <a:lstStyle/>
        <a:p>
          <a:endParaRPr lang="fr-FR"/>
        </a:p>
      </dgm:t>
    </dgm:pt>
    <dgm:pt modelId="{9FCDD251-92C5-4508-A014-6C104A6BB3EB}" type="sibTrans" cxnId="{B616CDB1-555F-4C29-BCFF-FEBF783446E2}">
      <dgm:prSet/>
      <dgm:spPr>
        <a:solidFill>
          <a:srgbClr val="2F5CEE"/>
        </a:solidFill>
        <a:ln>
          <a:solidFill>
            <a:srgbClr val="2F5CEE"/>
          </a:solidFill>
        </a:ln>
      </dgm:spPr>
      <dgm:t>
        <a:bodyPr/>
        <a:lstStyle/>
        <a:p>
          <a:endParaRPr lang="fr-FR"/>
        </a:p>
      </dgm:t>
    </dgm:pt>
    <dgm:pt modelId="{591DC72C-11DA-491C-94C2-6F23C30BC02E}">
      <dgm:prSet phldrT="[Texte]" custT="1"/>
      <dgm:spPr>
        <a:ln>
          <a:solidFill>
            <a:srgbClr val="2F5CEE"/>
          </a:solidFill>
        </a:ln>
      </dgm:spPr>
      <dgm:t>
        <a:bodyPr/>
        <a:lstStyle/>
        <a:p>
          <a:pPr>
            <a:lnSpc>
              <a:spcPct val="100000"/>
            </a:lnSpc>
          </a:pPr>
          <a:r>
            <a:rPr lang="fr-FR" sz="1200" dirty="0"/>
            <a:t>Restructuration du programme </a:t>
          </a:r>
        </a:p>
      </dgm:t>
    </dgm:pt>
    <dgm:pt modelId="{FF4B406D-A7C8-47A2-9A18-394F884466ED}" type="parTrans" cxnId="{82E635E1-51CC-4193-8787-4C0B6DCE1733}">
      <dgm:prSet/>
      <dgm:spPr/>
      <dgm:t>
        <a:bodyPr/>
        <a:lstStyle/>
        <a:p>
          <a:endParaRPr lang="fr-FR"/>
        </a:p>
      </dgm:t>
    </dgm:pt>
    <dgm:pt modelId="{4302BB1A-86EE-4CFA-9F64-B311728E83BF}" type="sibTrans" cxnId="{82E635E1-51CC-4193-8787-4C0B6DCE1733}">
      <dgm:prSet/>
      <dgm:spPr/>
      <dgm:t>
        <a:bodyPr/>
        <a:lstStyle/>
        <a:p>
          <a:endParaRPr lang="fr-FR"/>
        </a:p>
      </dgm:t>
    </dgm:pt>
    <dgm:pt modelId="{A621E873-BF96-4E95-8DFB-D74E6D8EB823}">
      <dgm:prSet phldrT="[Texte]" custT="1"/>
      <dgm:spPr>
        <a:ln>
          <a:solidFill>
            <a:srgbClr val="2F5CEE"/>
          </a:solidFill>
        </a:ln>
      </dgm:spPr>
      <dgm:t>
        <a:bodyPr/>
        <a:lstStyle/>
        <a:p>
          <a:pPr>
            <a:lnSpc>
              <a:spcPct val="100000"/>
            </a:lnSpc>
          </a:pPr>
          <a:r>
            <a:rPr lang="fr-FR" sz="1200" dirty="0"/>
            <a:t>Restructuration du programme </a:t>
          </a:r>
        </a:p>
      </dgm:t>
    </dgm:pt>
    <dgm:pt modelId="{45AD6E4E-5222-4294-8855-726A7BC6C72E}" type="parTrans" cxnId="{343A32A6-E9AD-46A5-B263-47EA59AFC068}">
      <dgm:prSet/>
      <dgm:spPr/>
      <dgm:t>
        <a:bodyPr/>
        <a:lstStyle/>
        <a:p>
          <a:endParaRPr lang="fr-FR"/>
        </a:p>
      </dgm:t>
    </dgm:pt>
    <dgm:pt modelId="{641EF2C6-AA66-4507-BB6C-815916A3AC6C}" type="sibTrans" cxnId="{343A32A6-E9AD-46A5-B263-47EA59AFC068}">
      <dgm:prSet/>
      <dgm:spPr/>
      <dgm:t>
        <a:bodyPr/>
        <a:lstStyle/>
        <a:p>
          <a:endParaRPr lang="fr-FR"/>
        </a:p>
      </dgm:t>
    </dgm:pt>
    <dgm:pt modelId="{0A53D3F4-2270-4932-875C-2817D159C7BE}">
      <dgm:prSet phldrT="[Texte]"/>
      <dgm:spPr>
        <a:solidFill>
          <a:srgbClr val="2F5CEE"/>
        </a:solidFill>
        <a:ln>
          <a:solidFill>
            <a:srgbClr val="2F5CEE"/>
          </a:solidFill>
        </a:ln>
      </dgm:spPr>
      <dgm:t>
        <a:bodyPr/>
        <a:lstStyle/>
        <a:p>
          <a:r>
            <a:rPr lang="fr-FR" dirty="0"/>
            <a:t>Version 4.0</a:t>
          </a:r>
        </a:p>
        <a:p>
          <a:r>
            <a:rPr lang="fr-FR" dirty="0"/>
            <a:t>2020-2021</a:t>
          </a:r>
        </a:p>
      </dgm:t>
    </dgm:pt>
    <dgm:pt modelId="{97CC7D3B-D4C1-4B67-87FF-96A96874CDBE}" type="parTrans" cxnId="{5CCC571F-FF5B-42AB-A5B9-388FABE556B3}">
      <dgm:prSet/>
      <dgm:spPr/>
      <dgm:t>
        <a:bodyPr/>
        <a:lstStyle/>
        <a:p>
          <a:endParaRPr lang="fr-FR"/>
        </a:p>
      </dgm:t>
    </dgm:pt>
    <dgm:pt modelId="{A8071C8A-D59F-4DEC-908E-35DDD0C47816}" type="sibTrans" cxnId="{5CCC571F-FF5B-42AB-A5B9-388FABE556B3}">
      <dgm:prSet/>
      <dgm:spPr/>
      <dgm:t>
        <a:bodyPr/>
        <a:lstStyle/>
        <a:p>
          <a:endParaRPr lang="fr-FR"/>
        </a:p>
      </dgm:t>
    </dgm:pt>
    <dgm:pt modelId="{034AFBB1-1400-45FB-9335-0423B63E6C94}">
      <dgm:prSet phldrT="[Texte]" custT="1"/>
      <dgm:spPr>
        <a:ln>
          <a:solidFill>
            <a:srgbClr val="2F5CEE"/>
          </a:solidFill>
        </a:ln>
      </dgm:spPr>
      <dgm:t>
        <a:bodyPr/>
        <a:lstStyle/>
        <a:p>
          <a:pPr>
            <a:lnSpc>
              <a:spcPct val="100000"/>
            </a:lnSpc>
          </a:pPr>
          <a:r>
            <a:rPr lang="fr-FR" sz="1200" dirty="0"/>
            <a:t>Implantation et évaluation du programme dans 3 écoles de l’Estrie</a:t>
          </a:r>
        </a:p>
      </dgm:t>
    </dgm:pt>
    <dgm:pt modelId="{FA712E80-F599-4287-AF9E-82391039F56B}" type="parTrans" cxnId="{9317DB58-1DE8-4039-A80F-B68525F9BBDD}">
      <dgm:prSet/>
      <dgm:spPr/>
      <dgm:t>
        <a:bodyPr/>
        <a:lstStyle/>
        <a:p>
          <a:endParaRPr lang="fr-FR"/>
        </a:p>
      </dgm:t>
    </dgm:pt>
    <dgm:pt modelId="{B87AB3C1-C668-4383-A687-8E21DA0395A6}" type="sibTrans" cxnId="{9317DB58-1DE8-4039-A80F-B68525F9BBDD}">
      <dgm:prSet/>
      <dgm:spPr/>
      <dgm:t>
        <a:bodyPr/>
        <a:lstStyle/>
        <a:p>
          <a:endParaRPr lang="fr-FR"/>
        </a:p>
      </dgm:t>
    </dgm:pt>
    <dgm:pt modelId="{F7E2B2FB-707F-42D6-99F4-7D6E0D529CB5}">
      <dgm:prSet phldrT="[Texte]" custT="1"/>
      <dgm:spPr>
        <a:ln>
          <a:solidFill>
            <a:srgbClr val="2F5CEE"/>
          </a:solidFill>
        </a:ln>
      </dgm:spPr>
      <dgm:t>
        <a:bodyPr/>
        <a:lstStyle/>
        <a:p>
          <a:pPr>
            <a:lnSpc>
              <a:spcPct val="100000"/>
            </a:lnSpc>
          </a:pPr>
          <a:r>
            <a:rPr lang="fr-FR" sz="1200" dirty="0"/>
            <a:t>Implantation et évaluation du programme dans 25 écoles du Québec</a:t>
          </a:r>
        </a:p>
      </dgm:t>
    </dgm:pt>
    <dgm:pt modelId="{126D6923-0E3A-4C06-8E8A-66934804D9D7}" type="parTrans" cxnId="{07D504B9-CD56-462E-87C7-31D99441CA1C}">
      <dgm:prSet/>
      <dgm:spPr/>
      <dgm:t>
        <a:bodyPr/>
        <a:lstStyle/>
        <a:p>
          <a:endParaRPr lang="fr-FR"/>
        </a:p>
      </dgm:t>
    </dgm:pt>
    <dgm:pt modelId="{C869FFFB-CFDC-460A-90AA-9B36407C877F}" type="sibTrans" cxnId="{07D504B9-CD56-462E-87C7-31D99441CA1C}">
      <dgm:prSet/>
      <dgm:spPr/>
      <dgm:t>
        <a:bodyPr/>
        <a:lstStyle/>
        <a:p>
          <a:endParaRPr lang="fr-FR"/>
        </a:p>
      </dgm:t>
    </dgm:pt>
    <dgm:pt modelId="{00982932-94BA-49A9-B1D3-0B2CC49F2C0A}">
      <dgm:prSet phldrT="[Texte]" custT="1"/>
      <dgm:spPr>
        <a:ln>
          <a:solidFill>
            <a:srgbClr val="2F5CEE"/>
          </a:solidFill>
        </a:ln>
      </dgm:spPr>
      <dgm:t>
        <a:bodyPr/>
        <a:lstStyle/>
        <a:p>
          <a:pPr>
            <a:lnSpc>
              <a:spcPct val="100000"/>
            </a:lnSpc>
          </a:pPr>
          <a:r>
            <a:rPr lang="fr-FR" sz="1200" dirty="0"/>
            <a:t>Implantation et évaluation du programme dans au moins une vingtaine d’écoles du Québec (contexte de la COVID)</a:t>
          </a:r>
        </a:p>
      </dgm:t>
    </dgm:pt>
    <dgm:pt modelId="{5E777467-EC1F-4514-B2C3-AB1ACFBB263D}" type="parTrans" cxnId="{F364EBA2-5D52-4AD2-8B50-B32B219FD929}">
      <dgm:prSet/>
      <dgm:spPr/>
      <dgm:t>
        <a:bodyPr/>
        <a:lstStyle/>
        <a:p>
          <a:endParaRPr lang="fr-FR"/>
        </a:p>
      </dgm:t>
    </dgm:pt>
    <dgm:pt modelId="{478B6A83-357D-411C-AFC8-48446A5ACF48}" type="sibTrans" cxnId="{F364EBA2-5D52-4AD2-8B50-B32B219FD929}">
      <dgm:prSet/>
      <dgm:spPr/>
      <dgm:t>
        <a:bodyPr/>
        <a:lstStyle/>
        <a:p>
          <a:endParaRPr lang="fr-FR"/>
        </a:p>
      </dgm:t>
    </dgm:pt>
    <dgm:pt modelId="{2FE16765-41F4-4929-AC6B-371516519000}">
      <dgm:prSet phldrT="[Texte]" custT="1"/>
      <dgm:spPr>
        <a:ln>
          <a:solidFill>
            <a:srgbClr val="2F5CEE"/>
          </a:solidFill>
        </a:ln>
      </dgm:spPr>
      <dgm:t>
        <a:bodyPr/>
        <a:lstStyle/>
        <a:p>
          <a:pPr>
            <a:lnSpc>
              <a:spcPct val="100000"/>
            </a:lnSpc>
          </a:pPr>
          <a:r>
            <a:rPr lang="fr-FR" sz="1200" dirty="0"/>
            <a:t>Co-construction de la version 1.0</a:t>
          </a:r>
        </a:p>
      </dgm:t>
    </dgm:pt>
    <dgm:pt modelId="{CBCA09D9-88BE-45FC-96AF-68284DF4C0CE}" type="parTrans" cxnId="{0F1F0CFB-5674-4756-8DE0-0D51817F024F}">
      <dgm:prSet/>
      <dgm:spPr/>
      <dgm:t>
        <a:bodyPr/>
        <a:lstStyle/>
        <a:p>
          <a:endParaRPr lang="fr-CA"/>
        </a:p>
      </dgm:t>
    </dgm:pt>
    <dgm:pt modelId="{EF584388-505E-46B6-962D-1BB9FCF456BD}" type="sibTrans" cxnId="{0F1F0CFB-5674-4756-8DE0-0D51817F024F}">
      <dgm:prSet/>
      <dgm:spPr/>
      <dgm:t>
        <a:bodyPr/>
        <a:lstStyle/>
        <a:p>
          <a:endParaRPr lang="fr-CA"/>
        </a:p>
      </dgm:t>
    </dgm:pt>
    <dgm:pt modelId="{AD15C7C3-13A9-4FCF-9991-CE4DBF23E216}" type="pres">
      <dgm:prSet presAssocID="{F7786610-A57C-4EAE-B730-71ADDA27E3FC}" presName="Name0" presStyleCnt="0">
        <dgm:presLayoutVars>
          <dgm:dir/>
          <dgm:animLvl val="lvl"/>
          <dgm:resizeHandles val="exact"/>
        </dgm:presLayoutVars>
      </dgm:prSet>
      <dgm:spPr/>
    </dgm:pt>
    <dgm:pt modelId="{3F83E07B-361A-4DEF-978A-76D593DD1AC7}" type="pres">
      <dgm:prSet presAssocID="{F7786610-A57C-4EAE-B730-71ADDA27E3FC}" presName="tSp" presStyleCnt="0"/>
      <dgm:spPr/>
    </dgm:pt>
    <dgm:pt modelId="{24326104-2CA9-4BA5-89A9-521B4517DC32}" type="pres">
      <dgm:prSet presAssocID="{F7786610-A57C-4EAE-B730-71ADDA27E3FC}" presName="bSp" presStyleCnt="0"/>
      <dgm:spPr/>
    </dgm:pt>
    <dgm:pt modelId="{6FB16E51-05EC-416A-8105-E53FD6761D49}" type="pres">
      <dgm:prSet presAssocID="{F7786610-A57C-4EAE-B730-71ADDA27E3FC}" presName="process" presStyleCnt="0"/>
      <dgm:spPr/>
    </dgm:pt>
    <dgm:pt modelId="{886F5560-444D-4042-A284-01E90D678106}" type="pres">
      <dgm:prSet presAssocID="{A323250E-5D6A-491A-A609-9256408E7914}" presName="composite1" presStyleCnt="0"/>
      <dgm:spPr/>
    </dgm:pt>
    <dgm:pt modelId="{DFA05BE0-AC8C-4733-BD72-C5FC644F2C3F}" type="pres">
      <dgm:prSet presAssocID="{A323250E-5D6A-491A-A609-9256408E7914}" presName="dummyNode1" presStyleLbl="node1" presStyleIdx="0" presStyleCnt="4"/>
      <dgm:spPr/>
    </dgm:pt>
    <dgm:pt modelId="{3A93C628-16BB-4856-9755-92A4B24453B6}" type="pres">
      <dgm:prSet presAssocID="{A323250E-5D6A-491A-A609-9256408E7914}" presName="childNode1" presStyleLbl="bgAcc1" presStyleIdx="0" presStyleCnt="4">
        <dgm:presLayoutVars>
          <dgm:bulletEnabled val="1"/>
        </dgm:presLayoutVars>
      </dgm:prSet>
      <dgm:spPr/>
    </dgm:pt>
    <dgm:pt modelId="{851E995B-4BDA-4E82-B8F9-749EA4119FD3}" type="pres">
      <dgm:prSet presAssocID="{A323250E-5D6A-491A-A609-9256408E7914}" presName="childNode1tx" presStyleLbl="bgAcc1" presStyleIdx="0" presStyleCnt="4">
        <dgm:presLayoutVars>
          <dgm:bulletEnabled val="1"/>
        </dgm:presLayoutVars>
      </dgm:prSet>
      <dgm:spPr/>
    </dgm:pt>
    <dgm:pt modelId="{B55AEA48-CC71-426E-8178-BF2D9A19B4F0}" type="pres">
      <dgm:prSet presAssocID="{A323250E-5D6A-491A-A609-9256408E7914}" presName="parentNode1" presStyleLbl="node1" presStyleIdx="0" presStyleCnt="4" custLinFactNeighborX="-1404" custLinFactNeighborY="9143">
        <dgm:presLayoutVars>
          <dgm:chMax val="1"/>
          <dgm:bulletEnabled val="1"/>
        </dgm:presLayoutVars>
      </dgm:prSet>
      <dgm:spPr/>
    </dgm:pt>
    <dgm:pt modelId="{2F5312EA-47FE-440C-A6C3-ECBB7E3EF76B}" type="pres">
      <dgm:prSet presAssocID="{A323250E-5D6A-491A-A609-9256408E7914}" presName="connSite1" presStyleCnt="0"/>
      <dgm:spPr/>
    </dgm:pt>
    <dgm:pt modelId="{2369FB23-6BD3-431D-89A2-89DC797016F3}" type="pres">
      <dgm:prSet presAssocID="{B17A8E2E-0FC4-4B10-B3C7-D7A28A5C1A5E}" presName="Name9" presStyleLbl="sibTrans2D1" presStyleIdx="0" presStyleCnt="3"/>
      <dgm:spPr/>
    </dgm:pt>
    <dgm:pt modelId="{B1BB5792-AA80-4056-BE3F-DFDA71EBD161}" type="pres">
      <dgm:prSet presAssocID="{B450A99E-D744-428B-983A-6ACAA0543101}" presName="composite2" presStyleCnt="0"/>
      <dgm:spPr/>
    </dgm:pt>
    <dgm:pt modelId="{5DA0C2CB-88F0-4C98-B57D-C1CB31BA9CA3}" type="pres">
      <dgm:prSet presAssocID="{B450A99E-D744-428B-983A-6ACAA0543101}" presName="dummyNode2" presStyleLbl="node1" presStyleIdx="0" presStyleCnt="4"/>
      <dgm:spPr/>
    </dgm:pt>
    <dgm:pt modelId="{FDD7854C-0081-4691-AB2F-5FAA0931ACE9}" type="pres">
      <dgm:prSet presAssocID="{B450A99E-D744-428B-983A-6ACAA0543101}" presName="childNode2" presStyleLbl="bgAcc1" presStyleIdx="1" presStyleCnt="4">
        <dgm:presLayoutVars>
          <dgm:bulletEnabled val="1"/>
        </dgm:presLayoutVars>
      </dgm:prSet>
      <dgm:spPr/>
    </dgm:pt>
    <dgm:pt modelId="{6DB9B7A1-473A-4418-9A25-E698AA4D0563}" type="pres">
      <dgm:prSet presAssocID="{B450A99E-D744-428B-983A-6ACAA0543101}" presName="childNode2tx" presStyleLbl="bgAcc1" presStyleIdx="1" presStyleCnt="4">
        <dgm:presLayoutVars>
          <dgm:bulletEnabled val="1"/>
        </dgm:presLayoutVars>
      </dgm:prSet>
      <dgm:spPr/>
    </dgm:pt>
    <dgm:pt modelId="{8B9BA2FA-FC53-47EE-B64C-81A7E074E1B3}" type="pres">
      <dgm:prSet presAssocID="{B450A99E-D744-428B-983A-6ACAA0543101}" presName="parentNode2" presStyleLbl="node1" presStyleIdx="1" presStyleCnt="4">
        <dgm:presLayoutVars>
          <dgm:chMax val="0"/>
          <dgm:bulletEnabled val="1"/>
        </dgm:presLayoutVars>
      </dgm:prSet>
      <dgm:spPr/>
    </dgm:pt>
    <dgm:pt modelId="{F2DEEF93-6D44-481B-918C-7024F97A3684}" type="pres">
      <dgm:prSet presAssocID="{B450A99E-D744-428B-983A-6ACAA0543101}" presName="connSite2" presStyleCnt="0"/>
      <dgm:spPr/>
    </dgm:pt>
    <dgm:pt modelId="{DFDA735D-D2CC-40BF-A2BE-F07D7FE910AD}" type="pres">
      <dgm:prSet presAssocID="{FF3524AF-5444-449B-9D68-2991B24DFBF7}" presName="Name18" presStyleLbl="sibTrans2D1" presStyleIdx="1" presStyleCnt="3"/>
      <dgm:spPr/>
    </dgm:pt>
    <dgm:pt modelId="{012167AD-AC5B-4A80-9FE6-071CD7923F86}" type="pres">
      <dgm:prSet presAssocID="{C35FFDBB-DE4F-44DF-A6C0-BEAA40AF11A6}" presName="composite1" presStyleCnt="0"/>
      <dgm:spPr/>
    </dgm:pt>
    <dgm:pt modelId="{8B81A145-1CB0-4F1B-B847-D76BA0E75C8A}" type="pres">
      <dgm:prSet presAssocID="{C35FFDBB-DE4F-44DF-A6C0-BEAA40AF11A6}" presName="dummyNode1" presStyleLbl="node1" presStyleIdx="1" presStyleCnt="4"/>
      <dgm:spPr/>
    </dgm:pt>
    <dgm:pt modelId="{BA79CAC7-C34F-4BA6-A384-218CDF18417E}" type="pres">
      <dgm:prSet presAssocID="{C35FFDBB-DE4F-44DF-A6C0-BEAA40AF11A6}" presName="childNode1" presStyleLbl="bgAcc1" presStyleIdx="2" presStyleCnt="4">
        <dgm:presLayoutVars>
          <dgm:bulletEnabled val="1"/>
        </dgm:presLayoutVars>
      </dgm:prSet>
      <dgm:spPr/>
    </dgm:pt>
    <dgm:pt modelId="{1699A711-48B5-4F47-B4D8-402B98C33C6D}" type="pres">
      <dgm:prSet presAssocID="{C35FFDBB-DE4F-44DF-A6C0-BEAA40AF11A6}" presName="childNode1tx" presStyleLbl="bgAcc1" presStyleIdx="2" presStyleCnt="4">
        <dgm:presLayoutVars>
          <dgm:bulletEnabled val="1"/>
        </dgm:presLayoutVars>
      </dgm:prSet>
      <dgm:spPr/>
    </dgm:pt>
    <dgm:pt modelId="{E540FC34-2C5B-487B-AF8B-30FAD9758EDF}" type="pres">
      <dgm:prSet presAssocID="{C35FFDBB-DE4F-44DF-A6C0-BEAA40AF11A6}" presName="parentNode1" presStyleLbl="node1" presStyleIdx="2" presStyleCnt="4" custLinFactNeighborX="-1404" custLinFactNeighborY="9143">
        <dgm:presLayoutVars>
          <dgm:chMax val="1"/>
          <dgm:bulletEnabled val="1"/>
        </dgm:presLayoutVars>
      </dgm:prSet>
      <dgm:spPr/>
    </dgm:pt>
    <dgm:pt modelId="{7EAFB2F4-2BAC-43BE-AA7C-9ACBF0A7D70B}" type="pres">
      <dgm:prSet presAssocID="{C35FFDBB-DE4F-44DF-A6C0-BEAA40AF11A6}" presName="connSite1" presStyleCnt="0"/>
      <dgm:spPr/>
    </dgm:pt>
    <dgm:pt modelId="{4343DC8C-EBE5-4B93-9110-27AFBD85D94A}" type="pres">
      <dgm:prSet presAssocID="{9FCDD251-92C5-4508-A014-6C104A6BB3EB}" presName="Name9" presStyleLbl="sibTrans2D1" presStyleIdx="2" presStyleCnt="3"/>
      <dgm:spPr/>
    </dgm:pt>
    <dgm:pt modelId="{97887D57-22BD-4C19-81E8-AF029048FA99}" type="pres">
      <dgm:prSet presAssocID="{0A53D3F4-2270-4932-875C-2817D159C7BE}" presName="composite2" presStyleCnt="0"/>
      <dgm:spPr/>
    </dgm:pt>
    <dgm:pt modelId="{D2DE1BC7-66D0-41B9-B44E-9500E19104E0}" type="pres">
      <dgm:prSet presAssocID="{0A53D3F4-2270-4932-875C-2817D159C7BE}" presName="dummyNode2" presStyleLbl="node1" presStyleIdx="2" presStyleCnt="4"/>
      <dgm:spPr/>
    </dgm:pt>
    <dgm:pt modelId="{77D1F0E3-E89B-47EE-8EC6-5C6EE6106818}" type="pres">
      <dgm:prSet presAssocID="{0A53D3F4-2270-4932-875C-2817D159C7BE}" presName="childNode2" presStyleLbl="bgAcc1" presStyleIdx="3" presStyleCnt="4">
        <dgm:presLayoutVars>
          <dgm:bulletEnabled val="1"/>
        </dgm:presLayoutVars>
      </dgm:prSet>
      <dgm:spPr/>
    </dgm:pt>
    <dgm:pt modelId="{FB79C8EB-7A6E-4BD3-9D4D-64ABA9581AD7}" type="pres">
      <dgm:prSet presAssocID="{0A53D3F4-2270-4932-875C-2817D159C7BE}" presName="childNode2tx" presStyleLbl="bgAcc1" presStyleIdx="3" presStyleCnt="4">
        <dgm:presLayoutVars>
          <dgm:bulletEnabled val="1"/>
        </dgm:presLayoutVars>
      </dgm:prSet>
      <dgm:spPr/>
    </dgm:pt>
    <dgm:pt modelId="{8F4E59A8-92A3-4FA9-85B9-0016C08A1A4E}" type="pres">
      <dgm:prSet presAssocID="{0A53D3F4-2270-4932-875C-2817D159C7BE}" presName="parentNode2" presStyleLbl="node1" presStyleIdx="3" presStyleCnt="4">
        <dgm:presLayoutVars>
          <dgm:chMax val="0"/>
          <dgm:bulletEnabled val="1"/>
        </dgm:presLayoutVars>
      </dgm:prSet>
      <dgm:spPr/>
    </dgm:pt>
    <dgm:pt modelId="{292E7C5C-0C53-4F03-A69F-2F93734451D8}" type="pres">
      <dgm:prSet presAssocID="{0A53D3F4-2270-4932-875C-2817D159C7BE}" presName="connSite2" presStyleCnt="0"/>
      <dgm:spPr/>
    </dgm:pt>
  </dgm:ptLst>
  <dgm:cxnLst>
    <dgm:cxn modelId="{9DD01714-13BA-4CDF-863B-EB2ADC3D3D9C}" srcId="{F7786610-A57C-4EAE-B730-71ADDA27E3FC}" destId="{B450A99E-D744-428B-983A-6ACAA0543101}" srcOrd="1" destOrd="0" parTransId="{50BAF44B-961B-4627-B751-15E525E4DC2D}" sibTransId="{FF3524AF-5444-449B-9D68-2991B24DFBF7}"/>
    <dgm:cxn modelId="{7A45561A-508E-4CF9-8F28-DBE7BCE1F40A}" srcId="{F7786610-A57C-4EAE-B730-71ADDA27E3FC}" destId="{A323250E-5D6A-491A-A609-9256408E7914}" srcOrd="0" destOrd="0" parTransId="{CE0048B6-24E5-4AA0-96EA-E0792E87FDB6}" sibTransId="{B17A8E2E-0FC4-4B10-B3C7-D7A28A5C1A5E}"/>
    <dgm:cxn modelId="{4E6FE31E-95FA-4908-BBFD-6D718417B783}" type="presOf" srcId="{3E75AA26-3F41-4E8A-8FBC-A3B6C77F108A}" destId="{851E995B-4BDA-4E82-B8F9-749EA4119FD3}" srcOrd="1" destOrd="0" presId="urn:microsoft.com/office/officeart/2005/8/layout/hProcess4"/>
    <dgm:cxn modelId="{5CCC571F-FF5B-42AB-A5B9-388FABE556B3}" srcId="{F7786610-A57C-4EAE-B730-71ADDA27E3FC}" destId="{0A53D3F4-2270-4932-875C-2817D159C7BE}" srcOrd="3" destOrd="0" parTransId="{97CC7D3B-D4C1-4B67-87FF-96A96874CDBE}" sibTransId="{A8071C8A-D59F-4DEC-908E-35DDD0C47816}"/>
    <dgm:cxn modelId="{8E55732B-2C6F-4188-9F90-1D7996A9765A}" type="presOf" srcId="{00982932-94BA-49A9-B1D3-0B2CC49F2C0A}" destId="{FB79C8EB-7A6E-4BD3-9D4D-64ABA9581AD7}" srcOrd="1" destOrd="1" presId="urn:microsoft.com/office/officeart/2005/8/layout/hProcess4"/>
    <dgm:cxn modelId="{48424930-3C0A-49B2-B23F-C09D647B9003}" type="presOf" srcId="{E75A220D-24AB-43A8-8C7E-3F098940E3F1}" destId="{6DB9B7A1-473A-4418-9A25-E698AA4D0563}" srcOrd="1" destOrd="1" presId="urn:microsoft.com/office/officeart/2005/8/layout/hProcess4"/>
    <dgm:cxn modelId="{F6D8AE30-25F6-4A0D-8058-1E7496001231}" type="presOf" srcId="{2FE16765-41F4-4929-AC6B-371516519000}" destId="{3A93C628-16BB-4856-9755-92A4B24453B6}" srcOrd="0" destOrd="1" presId="urn:microsoft.com/office/officeart/2005/8/layout/hProcess4"/>
    <dgm:cxn modelId="{DFE72335-F667-45AB-8341-ADB9B78900AA}" type="presOf" srcId="{C35FFDBB-DE4F-44DF-A6C0-BEAA40AF11A6}" destId="{E540FC34-2C5B-487B-AF8B-30FAD9758EDF}" srcOrd="0" destOrd="0" presId="urn:microsoft.com/office/officeart/2005/8/layout/hProcess4"/>
    <dgm:cxn modelId="{8F5BDC36-DEC3-4077-A758-557177D287DA}" type="presOf" srcId="{E75A220D-24AB-43A8-8C7E-3F098940E3F1}" destId="{FDD7854C-0081-4691-AB2F-5FAA0931ACE9}" srcOrd="0" destOrd="1" presId="urn:microsoft.com/office/officeart/2005/8/layout/hProcess4"/>
    <dgm:cxn modelId="{D9C68438-DB00-4FBC-B74A-FE8C27811AE2}" type="presOf" srcId="{034AFBB1-1400-45FB-9335-0423B63E6C94}" destId="{851E995B-4BDA-4E82-B8F9-749EA4119FD3}" srcOrd="1" destOrd="2" presId="urn:microsoft.com/office/officeart/2005/8/layout/hProcess4"/>
    <dgm:cxn modelId="{0662D83E-A947-44FE-AD21-57758DC77803}" type="presOf" srcId="{0A53D3F4-2270-4932-875C-2817D159C7BE}" destId="{8F4E59A8-92A3-4FA9-85B9-0016C08A1A4E}" srcOrd="0" destOrd="0" presId="urn:microsoft.com/office/officeart/2005/8/layout/hProcess4"/>
    <dgm:cxn modelId="{24222443-33FD-48E3-B690-4A7BCB17D29D}" type="presOf" srcId="{2FE16765-41F4-4929-AC6B-371516519000}" destId="{851E995B-4BDA-4E82-B8F9-749EA4119FD3}" srcOrd="1" destOrd="1" presId="urn:microsoft.com/office/officeart/2005/8/layout/hProcess4"/>
    <dgm:cxn modelId="{45DBCD63-9F14-4ACE-A450-74F34B298EA7}" type="presOf" srcId="{F7E2B2FB-707F-42D6-99F4-7D6E0D529CB5}" destId="{1699A711-48B5-4F47-B4D8-402B98C33C6D}" srcOrd="1" destOrd="1" presId="urn:microsoft.com/office/officeart/2005/8/layout/hProcess4"/>
    <dgm:cxn modelId="{23644748-A4D2-4433-8C4F-2FA98AE7FB39}" type="presOf" srcId="{A621E873-BF96-4E95-8DFB-D74E6D8EB823}" destId="{77D1F0E3-E89B-47EE-8EC6-5C6EE6106818}" srcOrd="0" destOrd="0" presId="urn:microsoft.com/office/officeart/2005/8/layout/hProcess4"/>
    <dgm:cxn modelId="{8892B569-5C15-4A5B-80FE-8FFA25B2CAFD}" type="presOf" srcId="{D83A4A6F-0C81-4A0C-9DC2-294FBB352032}" destId="{6DB9B7A1-473A-4418-9A25-E698AA4D0563}" srcOrd="1" destOrd="0" presId="urn:microsoft.com/office/officeart/2005/8/layout/hProcess4"/>
    <dgm:cxn modelId="{FC11514D-11F4-4EFC-B0F2-7FF49B40946D}" type="presOf" srcId="{FF3524AF-5444-449B-9D68-2991B24DFBF7}" destId="{DFDA735D-D2CC-40BF-A2BE-F07D7FE910AD}" srcOrd="0" destOrd="0" presId="urn:microsoft.com/office/officeart/2005/8/layout/hProcess4"/>
    <dgm:cxn modelId="{2F0E864F-F048-4FDE-9A3B-DB7EE2A69882}" type="presOf" srcId="{00982932-94BA-49A9-B1D3-0B2CC49F2C0A}" destId="{77D1F0E3-E89B-47EE-8EC6-5C6EE6106818}" srcOrd="0" destOrd="1" presId="urn:microsoft.com/office/officeart/2005/8/layout/hProcess4"/>
    <dgm:cxn modelId="{12AF7C52-6272-46F9-8EF8-5EA433BE3652}" type="presOf" srcId="{D83A4A6F-0C81-4A0C-9DC2-294FBB352032}" destId="{FDD7854C-0081-4691-AB2F-5FAA0931ACE9}" srcOrd="0" destOrd="0" presId="urn:microsoft.com/office/officeart/2005/8/layout/hProcess4"/>
    <dgm:cxn modelId="{DD648076-E25B-442D-8955-A9D65D6F2495}" type="presOf" srcId="{591DC72C-11DA-491C-94C2-6F23C30BC02E}" destId="{1699A711-48B5-4F47-B4D8-402B98C33C6D}" srcOrd="1" destOrd="0" presId="urn:microsoft.com/office/officeart/2005/8/layout/hProcess4"/>
    <dgm:cxn modelId="{D702D158-926A-4E83-879B-7F0C8ACAA5A0}" type="presOf" srcId="{591DC72C-11DA-491C-94C2-6F23C30BC02E}" destId="{BA79CAC7-C34F-4BA6-A384-218CDF18417E}" srcOrd="0" destOrd="0" presId="urn:microsoft.com/office/officeart/2005/8/layout/hProcess4"/>
    <dgm:cxn modelId="{9317DB58-1DE8-4039-A80F-B68525F9BBDD}" srcId="{A323250E-5D6A-491A-A609-9256408E7914}" destId="{034AFBB1-1400-45FB-9335-0423B63E6C94}" srcOrd="2" destOrd="0" parTransId="{FA712E80-F599-4287-AF9E-82391039F56B}" sibTransId="{B87AB3C1-C668-4383-A687-8E21DA0395A6}"/>
    <dgm:cxn modelId="{94F56559-4535-4167-A126-5F348498CD48}" type="presOf" srcId="{B450A99E-D744-428B-983A-6ACAA0543101}" destId="{8B9BA2FA-FC53-47EE-B64C-81A7E074E1B3}" srcOrd="0" destOrd="0" presId="urn:microsoft.com/office/officeart/2005/8/layout/hProcess4"/>
    <dgm:cxn modelId="{D93A5C85-6BF5-4B46-B5BE-CAEEA097ED34}" srcId="{A323250E-5D6A-491A-A609-9256408E7914}" destId="{3E75AA26-3F41-4E8A-8FBC-A3B6C77F108A}" srcOrd="0" destOrd="0" parTransId="{99956BCE-CFE7-4154-AB34-36A44B6F5075}" sibTransId="{1D736F25-BB83-43AB-82A7-CFD6E63ED5B8}"/>
    <dgm:cxn modelId="{7E11F185-03D0-414F-A81A-5842623E3EC3}" type="presOf" srcId="{F7786610-A57C-4EAE-B730-71ADDA27E3FC}" destId="{AD15C7C3-13A9-4FCF-9991-CE4DBF23E216}" srcOrd="0" destOrd="0" presId="urn:microsoft.com/office/officeart/2005/8/layout/hProcess4"/>
    <dgm:cxn modelId="{4A6C2495-29C9-4F44-8D18-7ABA71C18CCC}" type="presOf" srcId="{9FCDD251-92C5-4508-A014-6C104A6BB3EB}" destId="{4343DC8C-EBE5-4B93-9110-27AFBD85D94A}" srcOrd="0" destOrd="0" presId="urn:microsoft.com/office/officeart/2005/8/layout/hProcess4"/>
    <dgm:cxn modelId="{F364EBA2-5D52-4AD2-8B50-B32B219FD929}" srcId="{0A53D3F4-2270-4932-875C-2817D159C7BE}" destId="{00982932-94BA-49A9-B1D3-0B2CC49F2C0A}" srcOrd="1" destOrd="0" parTransId="{5E777467-EC1F-4514-B2C3-AB1ACFBB263D}" sibTransId="{478B6A83-357D-411C-AFC8-48446A5ACF48}"/>
    <dgm:cxn modelId="{343A32A6-E9AD-46A5-B263-47EA59AFC068}" srcId="{0A53D3F4-2270-4932-875C-2817D159C7BE}" destId="{A621E873-BF96-4E95-8DFB-D74E6D8EB823}" srcOrd="0" destOrd="0" parTransId="{45AD6E4E-5222-4294-8855-726A7BC6C72E}" sibTransId="{641EF2C6-AA66-4507-BB6C-815916A3AC6C}"/>
    <dgm:cxn modelId="{B616CDB1-555F-4C29-BCFF-FEBF783446E2}" srcId="{F7786610-A57C-4EAE-B730-71ADDA27E3FC}" destId="{C35FFDBB-DE4F-44DF-A6C0-BEAA40AF11A6}" srcOrd="2" destOrd="0" parTransId="{24426372-61B4-4894-8D92-E9E791556F04}" sibTransId="{9FCDD251-92C5-4508-A014-6C104A6BB3EB}"/>
    <dgm:cxn modelId="{9860ABB2-38B3-49C5-B1D7-C76171399662}" srcId="{B450A99E-D744-428B-983A-6ACAA0543101}" destId="{E75A220D-24AB-43A8-8C7E-3F098940E3F1}" srcOrd="1" destOrd="0" parTransId="{06B4B26F-7162-4F0C-A410-CD3AA3488D58}" sibTransId="{C33D7231-5248-43D3-9DB6-F712DDD94A69}"/>
    <dgm:cxn modelId="{7CC2F6B3-51C6-44D3-B477-E9D24D94EF09}" type="presOf" srcId="{A621E873-BF96-4E95-8DFB-D74E6D8EB823}" destId="{FB79C8EB-7A6E-4BD3-9D4D-64ABA9581AD7}" srcOrd="1" destOrd="0" presId="urn:microsoft.com/office/officeart/2005/8/layout/hProcess4"/>
    <dgm:cxn modelId="{19C2A5B8-B168-4D88-B378-20CFD353F481}" type="presOf" srcId="{034AFBB1-1400-45FB-9335-0423B63E6C94}" destId="{3A93C628-16BB-4856-9755-92A4B24453B6}" srcOrd="0" destOrd="2" presId="urn:microsoft.com/office/officeart/2005/8/layout/hProcess4"/>
    <dgm:cxn modelId="{07D504B9-CD56-462E-87C7-31D99441CA1C}" srcId="{C35FFDBB-DE4F-44DF-A6C0-BEAA40AF11A6}" destId="{F7E2B2FB-707F-42D6-99F4-7D6E0D529CB5}" srcOrd="1" destOrd="0" parTransId="{126D6923-0E3A-4C06-8E8A-66934804D9D7}" sibTransId="{C869FFFB-CFDC-460A-90AA-9B36407C877F}"/>
    <dgm:cxn modelId="{FE1C49CB-844E-45F9-A6C8-FBE471B4A93D}" type="presOf" srcId="{B17A8E2E-0FC4-4B10-B3C7-D7A28A5C1A5E}" destId="{2369FB23-6BD3-431D-89A2-89DC797016F3}" srcOrd="0" destOrd="0" presId="urn:microsoft.com/office/officeart/2005/8/layout/hProcess4"/>
    <dgm:cxn modelId="{BDBD85D6-76CF-4389-852C-8E6C55D1A939}" type="presOf" srcId="{3E75AA26-3F41-4E8A-8FBC-A3B6C77F108A}" destId="{3A93C628-16BB-4856-9755-92A4B24453B6}" srcOrd="0" destOrd="0" presId="urn:microsoft.com/office/officeart/2005/8/layout/hProcess4"/>
    <dgm:cxn modelId="{E51B7FDD-786B-4AAD-A661-3ECC44022194}" type="presOf" srcId="{F7E2B2FB-707F-42D6-99F4-7D6E0D529CB5}" destId="{BA79CAC7-C34F-4BA6-A384-218CDF18417E}" srcOrd="0" destOrd="1" presId="urn:microsoft.com/office/officeart/2005/8/layout/hProcess4"/>
    <dgm:cxn modelId="{82E635E1-51CC-4193-8787-4C0B6DCE1733}" srcId="{C35FFDBB-DE4F-44DF-A6C0-BEAA40AF11A6}" destId="{591DC72C-11DA-491C-94C2-6F23C30BC02E}" srcOrd="0" destOrd="0" parTransId="{FF4B406D-A7C8-47A2-9A18-394F884466ED}" sibTransId="{4302BB1A-86EE-4CFA-9F64-B311728E83BF}"/>
    <dgm:cxn modelId="{BF5AA2E8-EDC3-4452-8285-9E269236F8A1}" type="presOf" srcId="{A323250E-5D6A-491A-A609-9256408E7914}" destId="{B55AEA48-CC71-426E-8178-BF2D9A19B4F0}" srcOrd="0" destOrd="0" presId="urn:microsoft.com/office/officeart/2005/8/layout/hProcess4"/>
    <dgm:cxn modelId="{C426E1EA-92C4-496A-81A7-154C63DFBBEE}" srcId="{B450A99E-D744-428B-983A-6ACAA0543101}" destId="{D83A4A6F-0C81-4A0C-9DC2-294FBB352032}" srcOrd="0" destOrd="0" parTransId="{0EE8D7E5-FE3B-4EBD-87A4-EB77EAE84381}" sibTransId="{F34EE485-A691-4745-8D4B-998DC28C7319}"/>
    <dgm:cxn modelId="{0F1F0CFB-5674-4756-8DE0-0D51817F024F}" srcId="{A323250E-5D6A-491A-A609-9256408E7914}" destId="{2FE16765-41F4-4929-AC6B-371516519000}" srcOrd="1" destOrd="0" parTransId="{CBCA09D9-88BE-45FC-96AF-68284DF4C0CE}" sibTransId="{EF584388-505E-46B6-962D-1BB9FCF456BD}"/>
    <dgm:cxn modelId="{A8638404-340F-40D8-A9E8-A7B4DEA638EA}" type="presParOf" srcId="{AD15C7C3-13A9-4FCF-9991-CE4DBF23E216}" destId="{3F83E07B-361A-4DEF-978A-76D593DD1AC7}" srcOrd="0" destOrd="0" presId="urn:microsoft.com/office/officeart/2005/8/layout/hProcess4"/>
    <dgm:cxn modelId="{2379C980-F376-431F-9B36-A6D4B895FD03}" type="presParOf" srcId="{AD15C7C3-13A9-4FCF-9991-CE4DBF23E216}" destId="{24326104-2CA9-4BA5-89A9-521B4517DC32}" srcOrd="1" destOrd="0" presId="urn:microsoft.com/office/officeart/2005/8/layout/hProcess4"/>
    <dgm:cxn modelId="{BA1B2B9A-2DC0-4D31-8C8D-76C0F6B5954E}" type="presParOf" srcId="{AD15C7C3-13A9-4FCF-9991-CE4DBF23E216}" destId="{6FB16E51-05EC-416A-8105-E53FD6761D49}" srcOrd="2" destOrd="0" presId="urn:microsoft.com/office/officeart/2005/8/layout/hProcess4"/>
    <dgm:cxn modelId="{FB2DB8D3-952E-44AA-9503-DF1C61ECC69D}" type="presParOf" srcId="{6FB16E51-05EC-416A-8105-E53FD6761D49}" destId="{886F5560-444D-4042-A284-01E90D678106}" srcOrd="0" destOrd="0" presId="urn:microsoft.com/office/officeart/2005/8/layout/hProcess4"/>
    <dgm:cxn modelId="{A9DF0A66-CB38-4347-8A4C-EF8C298F1D2F}" type="presParOf" srcId="{886F5560-444D-4042-A284-01E90D678106}" destId="{DFA05BE0-AC8C-4733-BD72-C5FC644F2C3F}" srcOrd="0" destOrd="0" presId="urn:microsoft.com/office/officeart/2005/8/layout/hProcess4"/>
    <dgm:cxn modelId="{479FB2D0-9D1E-4686-B615-48BE34D26709}" type="presParOf" srcId="{886F5560-444D-4042-A284-01E90D678106}" destId="{3A93C628-16BB-4856-9755-92A4B24453B6}" srcOrd="1" destOrd="0" presId="urn:microsoft.com/office/officeart/2005/8/layout/hProcess4"/>
    <dgm:cxn modelId="{D50FD497-26C9-47B7-A122-1647469A0B7F}" type="presParOf" srcId="{886F5560-444D-4042-A284-01E90D678106}" destId="{851E995B-4BDA-4E82-B8F9-749EA4119FD3}" srcOrd="2" destOrd="0" presId="urn:microsoft.com/office/officeart/2005/8/layout/hProcess4"/>
    <dgm:cxn modelId="{F83DAD71-E19A-4E3F-B866-7D0961B03C57}" type="presParOf" srcId="{886F5560-444D-4042-A284-01E90D678106}" destId="{B55AEA48-CC71-426E-8178-BF2D9A19B4F0}" srcOrd="3" destOrd="0" presId="urn:microsoft.com/office/officeart/2005/8/layout/hProcess4"/>
    <dgm:cxn modelId="{B9F2DAE7-DCD2-4AB8-A814-02CE52A7C4EA}" type="presParOf" srcId="{886F5560-444D-4042-A284-01E90D678106}" destId="{2F5312EA-47FE-440C-A6C3-ECBB7E3EF76B}" srcOrd="4" destOrd="0" presId="urn:microsoft.com/office/officeart/2005/8/layout/hProcess4"/>
    <dgm:cxn modelId="{06EBA812-8B1F-4BBA-8C09-8602DBF0740B}" type="presParOf" srcId="{6FB16E51-05EC-416A-8105-E53FD6761D49}" destId="{2369FB23-6BD3-431D-89A2-89DC797016F3}" srcOrd="1" destOrd="0" presId="urn:microsoft.com/office/officeart/2005/8/layout/hProcess4"/>
    <dgm:cxn modelId="{D2E8F400-F1BC-4D5B-ABD5-B0239F7E675B}" type="presParOf" srcId="{6FB16E51-05EC-416A-8105-E53FD6761D49}" destId="{B1BB5792-AA80-4056-BE3F-DFDA71EBD161}" srcOrd="2" destOrd="0" presId="urn:microsoft.com/office/officeart/2005/8/layout/hProcess4"/>
    <dgm:cxn modelId="{31549A89-273D-4C0C-B0C9-A3BE8B4D6455}" type="presParOf" srcId="{B1BB5792-AA80-4056-BE3F-DFDA71EBD161}" destId="{5DA0C2CB-88F0-4C98-B57D-C1CB31BA9CA3}" srcOrd="0" destOrd="0" presId="urn:microsoft.com/office/officeart/2005/8/layout/hProcess4"/>
    <dgm:cxn modelId="{6CAF0009-5BB2-4EDF-88A5-ECCF4C45319F}" type="presParOf" srcId="{B1BB5792-AA80-4056-BE3F-DFDA71EBD161}" destId="{FDD7854C-0081-4691-AB2F-5FAA0931ACE9}" srcOrd="1" destOrd="0" presId="urn:microsoft.com/office/officeart/2005/8/layout/hProcess4"/>
    <dgm:cxn modelId="{ADB1DADD-8E8B-4B4B-9104-F36323ECB165}" type="presParOf" srcId="{B1BB5792-AA80-4056-BE3F-DFDA71EBD161}" destId="{6DB9B7A1-473A-4418-9A25-E698AA4D0563}" srcOrd="2" destOrd="0" presId="urn:microsoft.com/office/officeart/2005/8/layout/hProcess4"/>
    <dgm:cxn modelId="{6DCFEDD9-5B3C-456A-AB47-24E40BAFE89C}" type="presParOf" srcId="{B1BB5792-AA80-4056-BE3F-DFDA71EBD161}" destId="{8B9BA2FA-FC53-47EE-B64C-81A7E074E1B3}" srcOrd="3" destOrd="0" presId="urn:microsoft.com/office/officeart/2005/8/layout/hProcess4"/>
    <dgm:cxn modelId="{6849D510-0522-4113-BBE7-0F56AF473FBC}" type="presParOf" srcId="{B1BB5792-AA80-4056-BE3F-DFDA71EBD161}" destId="{F2DEEF93-6D44-481B-918C-7024F97A3684}" srcOrd="4" destOrd="0" presId="urn:microsoft.com/office/officeart/2005/8/layout/hProcess4"/>
    <dgm:cxn modelId="{4943CE4D-B03E-4826-9414-58FB37BA9C05}" type="presParOf" srcId="{6FB16E51-05EC-416A-8105-E53FD6761D49}" destId="{DFDA735D-D2CC-40BF-A2BE-F07D7FE910AD}" srcOrd="3" destOrd="0" presId="urn:microsoft.com/office/officeart/2005/8/layout/hProcess4"/>
    <dgm:cxn modelId="{D9339A18-87DF-4057-9D63-F30B7E7F022D}" type="presParOf" srcId="{6FB16E51-05EC-416A-8105-E53FD6761D49}" destId="{012167AD-AC5B-4A80-9FE6-071CD7923F86}" srcOrd="4" destOrd="0" presId="urn:microsoft.com/office/officeart/2005/8/layout/hProcess4"/>
    <dgm:cxn modelId="{F2EC4F76-C58E-4374-B04B-E82966463BF8}" type="presParOf" srcId="{012167AD-AC5B-4A80-9FE6-071CD7923F86}" destId="{8B81A145-1CB0-4F1B-B847-D76BA0E75C8A}" srcOrd="0" destOrd="0" presId="urn:microsoft.com/office/officeart/2005/8/layout/hProcess4"/>
    <dgm:cxn modelId="{6D451BBA-9028-41C3-AC58-FB22B8D82FA0}" type="presParOf" srcId="{012167AD-AC5B-4A80-9FE6-071CD7923F86}" destId="{BA79CAC7-C34F-4BA6-A384-218CDF18417E}" srcOrd="1" destOrd="0" presId="urn:microsoft.com/office/officeart/2005/8/layout/hProcess4"/>
    <dgm:cxn modelId="{4FF62CF1-B773-43A2-9BEA-F0781FA48F22}" type="presParOf" srcId="{012167AD-AC5B-4A80-9FE6-071CD7923F86}" destId="{1699A711-48B5-4F47-B4D8-402B98C33C6D}" srcOrd="2" destOrd="0" presId="urn:microsoft.com/office/officeart/2005/8/layout/hProcess4"/>
    <dgm:cxn modelId="{0F47C574-8410-426F-9A0D-1A5B5204E0DD}" type="presParOf" srcId="{012167AD-AC5B-4A80-9FE6-071CD7923F86}" destId="{E540FC34-2C5B-487B-AF8B-30FAD9758EDF}" srcOrd="3" destOrd="0" presId="urn:microsoft.com/office/officeart/2005/8/layout/hProcess4"/>
    <dgm:cxn modelId="{4F1C1E3F-B248-42DB-B424-CD86874E5DFA}" type="presParOf" srcId="{012167AD-AC5B-4A80-9FE6-071CD7923F86}" destId="{7EAFB2F4-2BAC-43BE-AA7C-9ACBF0A7D70B}" srcOrd="4" destOrd="0" presId="urn:microsoft.com/office/officeart/2005/8/layout/hProcess4"/>
    <dgm:cxn modelId="{716EC7BE-1D7B-480B-81C0-9DC7964215AC}" type="presParOf" srcId="{6FB16E51-05EC-416A-8105-E53FD6761D49}" destId="{4343DC8C-EBE5-4B93-9110-27AFBD85D94A}" srcOrd="5" destOrd="0" presId="urn:microsoft.com/office/officeart/2005/8/layout/hProcess4"/>
    <dgm:cxn modelId="{5DC4D519-EAEF-4E65-B604-1618309D1D93}" type="presParOf" srcId="{6FB16E51-05EC-416A-8105-E53FD6761D49}" destId="{97887D57-22BD-4C19-81E8-AF029048FA99}" srcOrd="6" destOrd="0" presId="urn:microsoft.com/office/officeart/2005/8/layout/hProcess4"/>
    <dgm:cxn modelId="{8BE246C7-616C-428E-97ED-167D19BC222B}" type="presParOf" srcId="{97887D57-22BD-4C19-81E8-AF029048FA99}" destId="{D2DE1BC7-66D0-41B9-B44E-9500E19104E0}" srcOrd="0" destOrd="0" presId="urn:microsoft.com/office/officeart/2005/8/layout/hProcess4"/>
    <dgm:cxn modelId="{FE7B4F8B-6CC9-45AC-96C3-610DE32963D6}" type="presParOf" srcId="{97887D57-22BD-4C19-81E8-AF029048FA99}" destId="{77D1F0E3-E89B-47EE-8EC6-5C6EE6106818}" srcOrd="1" destOrd="0" presId="urn:microsoft.com/office/officeart/2005/8/layout/hProcess4"/>
    <dgm:cxn modelId="{F56C637E-6A10-4816-ACC3-979A324C44F4}" type="presParOf" srcId="{97887D57-22BD-4C19-81E8-AF029048FA99}" destId="{FB79C8EB-7A6E-4BD3-9D4D-64ABA9581AD7}" srcOrd="2" destOrd="0" presId="urn:microsoft.com/office/officeart/2005/8/layout/hProcess4"/>
    <dgm:cxn modelId="{38367984-70AC-4279-9116-F2DDBECD4E69}" type="presParOf" srcId="{97887D57-22BD-4C19-81E8-AF029048FA99}" destId="{8F4E59A8-92A3-4FA9-85B9-0016C08A1A4E}" srcOrd="3" destOrd="0" presId="urn:microsoft.com/office/officeart/2005/8/layout/hProcess4"/>
    <dgm:cxn modelId="{0A3A556C-4399-40FA-AEC4-F73FE3944A30}" type="presParOf" srcId="{97887D57-22BD-4C19-81E8-AF029048FA99}" destId="{292E7C5C-0C53-4F03-A69F-2F93734451D8}"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3ACC7-E165-4333-A1D6-1A35D102E4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C999A022-69D3-4C83-B05A-94A086279529}">
      <dgm:prSet phldrT="[Texte]" custT="1"/>
      <dgm:spPr>
        <a:ln>
          <a:solidFill>
            <a:srgbClr val="2F5CEE"/>
          </a:solidFill>
        </a:ln>
      </dgm:spPr>
      <dgm:t>
        <a:bodyPr/>
        <a:lstStyle/>
        <a:p>
          <a:r>
            <a:rPr lang="fr-FR" sz="4000" b="1" dirty="0">
              <a:solidFill>
                <a:schemeClr val="tx1">
                  <a:lumMod val="65000"/>
                  <a:lumOff val="35000"/>
                </a:schemeClr>
              </a:solidFill>
            </a:rPr>
            <a:t>HORS-PISTE</a:t>
          </a:r>
        </a:p>
      </dgm:t>
    </dgm:pt>
    <dgm:pt modelId="{5DF7A0DB-CA33-4638-8927-97A0CEC15C70}" type="parTrans" cxnId="{18F8ECEB-D478-4D8D-92D0-B0297E4B5058}">
      <dgm:prSet/>
      <dgm:spPr/>
      <dgm:t>
        <a:bodyPr/>
        <a:lstStyle/>
        <a:p>
          <a:endParaRPr lang="fr-FR" sz="1600"/>
        </a:p>
      </dgm:t>
    </dgm:pt>
    <dgm:pt modelId="{DEBCC200-22B8-4554-923E-48D77E5B3C8A}" type="sibTrans" cxnId="{18F8ECEB-D478-4D8D-92D0-B0297E4B5058}">
      <dgm:prSet/>
      <dgm:spPr/>
      <dgm:t>
        <a:bodyPr/>
        <a:lstStyle/>
        <a:p>
          <a:endParaRPr lang="fr-FR" sz="1600"/>
        </a:p>
      </dgm:t>
    </dgm:pt>
    <dgm:pt modelId="{B8EBE622-CA5D-469B-B0D9-033A87228CD1}">
      <dgm:prSet phldrT="[Texte]" custT="1"/>
      <dgm:spPr>
        <a:ln>
          <a:solidFill>
            <a:srgbClr val="2F5CEE"/>
          </a:solidFill>
        </a:ln>
      </dgm:spPr>
      <dgm:t>
        <a:bodyPr/>
        <a:lstStyle/>
        <a:p>
          <a:pPr>
            <a:spcAft>
              <a:spcPts val="0"/>
            </a:spcAft>
          </a:pPr>
          <a:r>
            <a:rPr lang="fr-FR" sz="3200" dirty="0">
              <a:solidFill>
                <a:schemeClr val="tx1">
                  <a:lumMod val="65000"/>
                  <a:lumOff val="35000"/>
                </a:schemeClr>
              </a:solidFill>
            </a:rPr>
            <a:t>HORS-PISTE  Exploration </a:t>
          </a:r>
        </a:p>
        <a:p>
          <a:pPr>
            <a:spcAft>
              <a:spcPct val="35000"/>
            </a:spcAft>
          </a:pPr>
          <a:r>
            <a:rPr lang="fr-FR" sz="2800" dirty="0">
              <a:solidFill>
                <a:schemeClr val="tx1">
                  <a:lumMod val="65000"/>
                  <a:lumOff val="35000"/>
                </a:schemeClr>
              </a:solidFill>
            </a:rPr>
            <a:t>(prévention universelle)</a:t>
          </a:r>
        </a:p>
      </dgm:t>
    </dgm:pt>
    <dgm:pt modelId="{F815CED3-82FA-42A7-A346-96A6B985C5B2}" type="parTrans" cxnId="{068D7F0C-23ED-4ADA-A06D-482366115308}">
      <dgm:prSet/>
      <dgm:spPr/>
      <dgm:t>
        <a:bodyPr/>
        <a:lstStyle/>
        <a:p>
          <a:endParaRPr lang="fr-FR" sz="1600"/>
        </a:p>
      </dgm:t>
    </dgm:pt>
    <dgm:pt modelId="{02C7391B-F965-4016-AA2F-B58AAB66C9FE}" type="sibTrans" cxnId="{068D7F0C-23ED-4ADA-A06D-482366115308}">
      <dgm:prSet/>
      <dgm:spPr/>
      <dgm:t>
        <a:bodyPr/>
        <a:lstStyle/>
        <a:p>
          <a:endParaRPr lang="fr-FR" sz="1600"/>
        </a:p>
      </dgm:t>
    </dgm:pt>
    <dgm:pt modelId="{7FF08AB6-8C20-4CF3-94F4-D44B7F7B8E23}">
      <dgm:prSet phldrT="[Texte]" custT="1"/>
      <dgm:spPr>
        <a:ln>
          <a:solidFill>
            <a:srgbClr val="2F5CEE"/>
          </a:solidFill>
        </a:ln>
      </dgm:spPr>
      <dgm:t>
        <a:bodyPr/>
        <a:lstStyle/>
        <a:p>
          <a:pPr>
            <a:spcAft>
              <a:spcPts val="0"/>
            </a:spcAft>
          </a:pPr>
          <a:r>
            <a:rPr lang="fr-FR" sz="3200" dirty="0">
              <a:solidFill>
                <a:schemeClr val="tx1">
                  <a:lumMod val="65000"/>
                  <a:lumOff val="35000"/>
                </a:schemeClr>
              </a:solidFill>
            </a:rPr>
            <a:t>HORS-PISTE  Expédition</a:t>
          </a:r>
        </a:p>
        <a:p>
          <a:pPr>
            <a:spcAft>
              <a:spcPct val="35000"/>
            </a:spcAft>
          </a:pPr>
          <a:r>
            <a:rPr lang="fr-FR" sz="2800" dirty="0">
              <a:solidFill>
                <a:schemeClr val="tx1">
                  <a:lumMod val="65000"/>
                  <a:lumOff val="35000"/>
                </a:schemeClr>
              </a:solidFill>
            </a:rPr>
            <a:t>(intervention précoce)</a:t>
          </a:r>
        </a:p>
      </dgm:t>
    </dgm:pt>
    <dgm:pt modelId="{5A2E3FD9-9C2D-4D2F-A335-64DF07BA0F46}" type="parTrans" cxnId="{ADD1FAB8-6CA1-48F4-9B13-2FE84B558076}">
      <dgm:prSet/>
      <dgm:spPr/>
      <dgm:t>
        <a:bodyPr/>
        <a:lstStyle/>
        <a:p>
          <a:endParaRPr lang="fr-FR" sz="1600"/>
        </a:p>
      </dgm:t>
    </dgm:pt>
    <dgm:pt modelId="{6120421C-D638-4220-8E24-7E02B8FF8362}" type="sibTrans" cxnId="{ADD1FAB8-6CA1-48F4-9B13-2FE84B558076}">
      <dgm:prSet/>
      <dgm:spPr/>
      <dgm:t>
        <a:bodyPr/>
        <a:lstStyle/>
        <a:p>
          <a:endParaRPr lang="fr-FR" sz="1600"/>
        </a:p>
      </dgm:t>
    </dgm:pt>
    <dgm:pt modelId="{DBCE2691-2AF2-4879-B1CD-AA828C8B5D69}">
      <dgm:prSet phldrT="[Texte]" custT="1"/>
      <dgm:spPr>
        <a:ln>
          <a:solidFill>
            <a:srgbClr val="2F5CEE"/>
          </a:solidFill>
        </a:ln>
      </dgm:spPr>
      <dgm:t>
        <a:bodyPr/>
        <a:lstStyle/>
        <a:p>
          <a:r>
            <a:rPr lang="fr-FR" sz="3200" dirty="0">
              <a:solidFill>
                <a:schemeClr val="tx1">
                  <a:lumMod val="65000"/>
                  <a:lumOff val="35000"/>
                </a:schemeClr>
              </a:solidFill>
            </a:rPr>
            <a:t>1</a:t>
          </a:r>
          <a:r>
            <a:rPr lang="fr-FR" sz="3200" baseline="30000" dirty="0">
              <a:solidFill>
                <a:schemeClr val="tx1">
                  <a:lumMod val="65000"/>
                  <a:lumOff val="35000"/>
                </a:schemeClr>
              </a:solidFill>
            </a:rPr>
            <a:t>er</a:t>
          </a:r>
          <a:r>
            <a:rPr lang="fr-FR" sz="3200" dirty="0">
              <a:solidFill>
                <a:schemeClr val="tx1">
                  <a:lumMod val="65000"/>
                  <a:lumOff val="35000"/>
                </a:schemeClr>
              </a:solidFill>
            </a:rPr>
            <a:t> cycle</a:t>
          </a:r>
        </a:p>
      </dgm:t>
    </dgm:pt>
    <dgm:pt modelId="{1CA4FAF0-6985-435A-B3DD-9EFF45CF152C}" type="parTrans" cxnId="{A277282D-F28F-4F76-8ECE-B7DBBF62B931}">
      <dgm:prSet/>
      <dgm:spPr/>
      <dgm:t>
        <a:bodyPr/>
        <a:lstStyle/>
        <a:p>
          <a:endParaRPr lang="fr-FR" sz="1600"/>
        </a:p>
      </dgm:t>
    </dgm:pt>
    <dgm:pt modelId="{FFD72BAA-E254-4A0F-86F7-0613BA15CDEB}" type="sibTrans" cxnId="{A277282D-F28F-4F76-8ECE-B7DBBF62B931}">
      <dgm:prSet/>
      <dgm:spPr/>
      <dgm:t>
        <a:bodyPr/>
        <a:lstStyle/>
        <a:p>
          <a:endParaRPr lang="fr-FR" sz="1600"/>
        </a:p>
      </dgm:t>
    </dgm:pt>
    <dgm:pt modelId="{89F169F5-6DEB-4E30-AD5F-5A0DE7BA47DE}">
      <dgm:prSet phldrT="[Texte]" custT="1"/>
      <dgm:spPr>
        <a:ln>
          <a:solidFill>
            <a:srgbClr val="2F5CEE"/>
          </a:solidFill>
        </a:ln>
      </dgm:spPr>
      <dgm:t>
        <a:bodyPr/>
        <a:lstStyle/>
        <a:p>
          <a:r>
            <a:rPr lang="fr-FR" sz="3200" dirty="0">
              <a:solidFill>
                <a:schemeClr val="tx1">
                  <a:lumMod val="65000"/>
                  <a:lumOff val="35000"/>
                </a:schemeClr>
              </a:solidFill>
            </a:rPr>
            <a:t>2</a:t>
          </a:r>
          <a:r>
            <a:rPr lang="fr-FR" sz="3200" baseline="30000" dirty="0">
              <a:solidFill>
                <a:schemeClr val="tx1">
                  <a:lumMod val="65000"/>
                  <a:lumOff val="35000"/>
                </a:schemeClr>
              </a:solidFill>
            </a:rPr>
            <a:t>e</a:t>
          </a:r>
          <a:r>
            <a:rPr lang="fr-FR" sz="3200" dirty="0">
              <a:solidFill>
                <a:schemeClr val="tx1">
                  <a:lumMod val="65000"/>
                  <a:lumOff val="35000"/>
                </a:schemeClr>
              </a:solidFill>
            </a:rPr>
            <a:t> cycle</a:t>
          </a:r>
        </a:p>
      </dgm:t>
    </dgm:pt>
    <dgm:pt modelId="{E0FB1A6D-BFD1-4788-8CF9-386B96233EA5}" type="parTrans" cxnId="{28027B62-6A65-4A41-B863-B25D806CA7B3}">
      <dgm:prSet/>
      <dgm:spPr/>
      <dgm:t>
        <a:bodyPr/>
        <a:lstStyle/>
        <a:p>
          <a:endParaRPr lang="fr-FR" sz="1600"/>
        </a:p>
      </dgm:t>
    </dgm:pt>
    <dgm:pt modelId="{A56FE1C4-5C18-4C87-9D47-5DB987B2358E}" type="sibTrans" cxnId="{28027B62-6A65-4A41-B863-B25D806CA7B3}">
      <dgm:prSet/>
      <dgm:spPr/>
      <dgm:t>
        <a:bodyPr/>
        <a:lstStyle/>
        <a:p>
          <a:endParaRPr lang="fr-FR" sz="1600"/>
        </a:p>
      </dgm:t>
    </dgm:pt>
    <dgm:pt modelId="{51205A5F-DC1F-4455-BF2D-ABBA6F7A6745}" type="pres">
      <dgm:prSet presAssocID="{7B53ACC7-E165-4333-A1D6-1A35D102E4A1}" presName="hierChild1" presStyleCnt="0">
        <dgm:presLayoutVars>
          <dgm:chPref val="1"/>
          <dgm:dir/>
          <dgm:animOne val="branch"/>
          <dgm:animLvl val="lvl"/>
          <dgm:resizeHandles/>
        </dgm:presLayoutVars>
      </dgm:prSet>
      <dgm:spPr/>
    </dgm:pt>
    <dgm:pt modelId="{40B2A97F-6879-474A-9274-E1820D07C1C9}" type="pres">
      <dgm:prSet presAssocID="{C999A022-69D3-4C83-B05A-94A086279529}" presName="hierRoot1" presStyleCnt="0"/>
      <dgm:spPr/>
    </dgm:pt>
    <dgm:pt modelId="{2FD0B0B0-71EA-4B4F-8B88-2BA4016454B7}" type="pres">
      <dgm:prSet presAssocID="{C999A022-69D3-4C83-B05A-94A086279529}" presName="composite" presStyleCnt="0"/>
      <dgm:spPr/>
    </dgm:pt>
    <dgm:pt modelId="{C70D88B7-997D-442B-A965-FD378EFF04E5}" type="pres">
      <dgm:prSet presAssocID="{C999A022-69D3-4C83-B05A-94A086279529}" presName="background" presStyleLbl="node0" presStyleIdx="0" presStyleCnt="1"/>
      <dgm:spPr>
        <a:solidFill>
          <a:srgbClr val="2F5CEE"/>
        </a:solidFill>
        <a:ln>
          <a:solidFill>
            <a:srgbClr val="2F5CEE"/>
          </a:solidFill>
        </a:ln>
      </dgm:spPr>
    </dgm:pt>
    <dgm:pt modelId="{3335D410-5FC3-4FCB-A4AF-AFEB79CF0F89}" type="pres">
      <dgm:prSet presAssocID="{C999A022-69D3-4C83-B05A-94A086279529}" presName="text" presStyleLbl="fgAcc0" presStyleIdx="0" presStyleCnt="1" custScaleX="203576">
        <dgm:presLayoutVars>
          <dgm:chPref val="3"/>
        </dgm:presLayoutVars>
      </dgm:prSet>
      <dgm:spPr/>
    </dgm:pt>
    <dgm:pt modelId="{E4D6CE1D-F3FF-4312-AFC4-67259FC0843D}" type="pres">
      <dgm:prSet presAssocID="{C999A022-69D3-4C83-B05A-94A086279529}" presName="hierChild2" presStyleCnt="0"/>
      <dgm:spPr/>
    </dgm:pt>
    <dgm:pt modelId="{0D8CF228-E0DC-423E-96D5-1D227260CAF6}" type="pres">
      <dgm:prSet presAssocID="{F815CED3-82FA-42A7-A346-96A6B985C5B2}" presName="Name10" presStyleLbl="parChTrans1D2" presStyleIdx="0" presStyleCnt="2"/>
      <dgm:spPr/>
    </dgm:pt>
    <dgm:pt modelId="{D77A0880-2CCE-44C0-A31F-6800CE905587}" type="pres">
      <dgm:prSet presAssocID="{B8EBE622-CA5D-469B-B0D9-033A87228CD1}" presName="hierRoot2" presStyleCnt="0"/>
      <dgm:spPr/>
    </dgm:pt>
    <dgm:pt modelId="{5F3EAFFE-056A-41DD-A872-D0A9EDAEC083}" type="pres">
      <dgm:prSet presAssocID="{B8EBE622-CA5D-469B-B0D9-033A87228CD1}" presName="composite2" presStyleCnt="0"/>
      <dgm:spPr/>
    </dgm:pt>
    <dgm:pt modelId="{19B39706-B665-4D88-A7C2-AA771E80321F}" type="pres">
      <dgm:prSet presAssocID="{B8EBE622-CA5D-469B-B0D9-033A87228CD1}" presName="background2" presStyleLbl="node2" presStyleIdx="0" presStyleCnt="2"/>
      <dgm:spPr>
        <a:solidFill>
          <a:srgbClr val="2F5CEE"/>
        </a:solidFill>
        <a:ln>
          <a:solidFill>
            <a:srgbClr val="2F5CEE"/>
          </a:solidFill>
        </a:ln>
      </dgm:spPr>
    </dgm:pt>
    <dgm:pt modelId="{64BD78D7-58AA-40F9-B646-E38EEFAC82B6}" type="pres">
      <dgm:prSet presAssocID="{B8EBE622-CA5D-469B-B0D9-033A87228CD1}" presName="text2" presStyleLbl="fgAcc2" presStyleIdx="0" presStyleCnt="2" custScaleX="183544">
        <dgm:presLayoutVars>
          <dgm:chPref val="3"/>
        </dgm:presLayoutVars>
      </dgm:prSet>
      <dgm:spPr/>
    </dgm:pt>
    <dgm:pt modelId="{71D92243-483F-4810-8ED2-35BA42DA48E8}" type="pres">
      <dgm:prSet presAssocID="{B8EBE622-CA5D-469B-B0D9-033A87228CD1}" presName="hierChild3" presStyleCnt="0"/>
      <dgm:spPr/>
    </dgm:pt>
    <dgm:pt modelId="{189D9C11-D3DF-4DAE-BA61-880DCED7F820}" type="pres">
      <dgm:prSet presAssocID="{1CA4FAF0-6985-435A-B3DD-9EFF45CF152C}" presName="Name17" presStyleLbl="parChTrans1D3" presStyleIdx="0" presStyleCnt="2"/>
      <dgm:spPr/>
    </dgm:pt>
    <dgm:pt modelId="{C3E73134-F802-4ACA-B46F-5FEC17C89C2E}" type="pres">
      <dgm:prSet presAssocID="{DBCE2691-2AF2-4879-B1CD-AA828C8B5D69}" presName="hierRoot3" presStyleCnt="0"/>
      <dgm:spPr/>
    </dgm:pt>
    <dgm:pt modelId="{81308900-3E9F-408F-A95D-83CD07BE8E73}" type="pres">
      <dgm:prSet presAssocID="{DBCE2691-2AF2-4879-B1CD-AA828C8B5D69}" presName="composite3" presStyleCnt="0"/>
      <dgm:spPr/>
    </dgm:pt>
    <dgm:pt modelId="{A1C2366F-1B97-41A9-AC32-F6FED91CE003}" type="pres">
      <dgm:prSet presAssocID="{DBCE2691-2AF2-4879-B1CD-AA828C8B5D69}" presName="background3" presStyleLbl="node3" presStyleIdx="0" presStyleCnt="2"/>
      <dgm:spPr>
        <a:solidFill>
          <a:srgbClr val="2F5CEE"/>
        </a:solidFill>
        <a:ln>
          <a:solidFill>
            <a:srgbClr val="2F5CEE"/>
          </a:solidFill>
        </a:ln>
      </dgm:spPr>
    </dgm:pt>
    <dgm:pt modelId="{002D695E-7D61-434C-B976-6D3A19599CF6}" type="pres">
      <dgm:prSet presAssocID="{DBCE2691-2AF2-4879-B1CD-AA828C8B5D69}" presName="text3" presStyleLbl="fgAcc3" presStyleIdx="0" presStyleCnt="2">
        <dgm:presLayoutVars>
          <dgm:chPref val="3"/>
        </dgm:presLayoutVars>
      </dgm:prSet>
      <dgm:spPr/>
    </dgm:pt>
    <dgm:pt modelId="{F891B8C2-51E4-4E1E-A16A-35E46EC9E2BF}" type="pres">
      <dgm:prSet presAssocID="{DBCE2691-2AF2-4879-B1CD-AA828C8B5D69}" presName="hierChild4" presStyleCnt="0"/>
      <dgm:spPr/>
    </dgm:pt>
    <dgm:pt modelId="{4CFE168D-FDFA-4A63-927A-99073F8DBADE}" type="pres">
      <dgm:prSet presAssocID="{E0FB1A6D-BFD1-4788-8CF9-386B96233EA5}" presName="Name17" presStyleLbl="parChTrans1D3" presStyleIdx="1" presStyleCnt="2"/>
      <dgm:spPr/>
    </dgm:pt>
    <dgm:pt modelId="{56FAB2FA-EABF-4B78-AD60-1025950E42B6}" type="pres">
      <dgm:prSet presAssocID="{89F169F5-6DEB-4E30-AD5F-5A0DE7BA47DE}" presName="hierRoot3" presStyleCnt="0"/>
      <dgm:spPr/>
    </dgm:pt>
    <dgm:pt modelId="{0FEB7ADA-4351-4B39-9871-A223459CC10F}" type="pres">
      <dgm:prSet presAssocID="{89F169F5-6DEB-4E30-AD5F-5A0DE7BA47DE}" presName="composite3" presStyleCnt="0"/>
      <dgm:spPr/>
    </dgm:pt>
    <dgm:pt modelId="{6454C9E2-5170-4C6B-98F1-36F70899708E}" type="pres">
      <dgm:prSet presAssocID="{89F169F5-6DEB-4E30-AD5F-5A0DE7BA47DE}" presName="background3" presStyleLbl="node3" presStyleIdx="1" presStyleCnt="2"/>
      <dgm:spPr>
        <a:solidFill>
          <a:srgbClr val="2F5CEE"/>
        </a:solidFill>
        <a:ln>
          <a:solidFill>
            <a:srgbClr val="2F5CEE"/>
          </a:solidFill>
        </a:ln>
      </dgm:spPr>
    </dgm:pt>
    <dgm:pt modelId="{D3C1372D-328A-4240-B318-BF3BCBB3B61E}" type="pres">
      <dgm:prSet presAssocID="{89F169F5-6DEB-4E30-AD5F-5A0DE7BA47DE}" presName="text3" presStyleLbl="fgAcc3" presStyleIdx="1" presStyleCnt="2">
        <dgm:presLayoutVars>
          <dgm:chPref val="3"/>
        </dgm:presLayoutVars>
      </dgm:prSet>
      <dgm:spPr/>
    </dgm:pt>
    <dgm:pt modelId="{84198817-E64F-47BC-A9AD-3D45DDF6653D}" type="pres">
      <dgm:prSet presAssocID="{89F169F5-6DEB-4E30-AD5F-5A0DE7BA47DE}" presName="hierChild4" presStyleCnt="0"/>
      <dgm:spPr/>
    </dgm:pt>
    <dgm:pt modelId="{11E77E1F-DA1F-4C88-BC1E-C8673A8ABBDC}" type="pres">
      <dgm:prSet presAssocID="{5A2E3FD9-9C2D-4D2F-A335-64DF07BA0F46}" presName="Name10" presStyleLbl="parChTrans1D2" presStyleIdx="1" presStyleCnt="2"/>
      <dgm:spPr/>
    </dgm:pt>
    <dgm:pt modelId="{C600D568-176D-4ABF-B7C0-76CBB0CCE56A}" type="pres">
      <dgm:prSet presAssocID="{7FF08AB6-8C20-4CF3-94F4-D44B7F7B8E23}" presName="hierRoot2" presStyleCnt="0"/>
      <dgm:spPr/>
    </dgm:pt>
    <dgm:pt modelId="{57BE9CFA-7AAE-4735-BC33-EC31A44D2161}" type="pres">
      <dgm:prSet presAssocID="{7FF08AB6-8C20-4CF3-94F4-D44B7F7B8E23}" presName="composite2" presStyleCnt="0"/>
      <dgm:spPr/>
    </dgm:pt>
    <dgm:pt modelId="{1C75E3F5-E3C5-4444-9BBB-7C4489784DD9}" type="pres">
      <dgm:prSet presAssocID="{7FF08AB6-8C20-4CF3-94F4-D44B7F7B8E23}" presName="background2" presStyleLbl="node2" presStyleIdx="1" presStyleCnt="2"/>
      <dgm:spPr>
        <a:solidFill>
          <a:srgbClr val="2F5CEE"/>
        </a:solidFill>
        <a:ln>
          <a:solidFill>
            <a:srgbClr val="2F5CEE"/>
          </a:solidFill>
        </a:ln>
      </dgm:spPr>
    </dgm:pt>
    <dgm:pt modelId="{53B58858-08E4-4AEC-BA4D-4FFA008A239C}" type="pres">
      <dgm:prSet presAssocID="{7FF08AB6-8C20-4CF3-94F4-D44B7F7B8E23}" presName="text2" presStyleLbl="fgAcc2" presStyleIdx="1" presStyleCnt="2" custScaleX="183544">
        <dgm:presLayoutVars>
          <dgm:chPref val="3"/>
        </dgm:presLayoutVars>
      </dgm:prSet>
      <dgm:spPr/>
    </dgm:pt>
    <dgm:pt modelId="{04301354-2F4A-403A-A20C-BD61252F2027}" type="pres">
      <dgm:prSet presAssocID="{7FF08AB6-8C20-4CF3-94F4-D44B7F7B8E23}" presName="hierChild3" presStyleCnt="0"/>
      <dgm:spPr/>
    </dgm:pt>
  </dgm:ptLst>
  <dgm:cxnLst>
    <dgm:cxn modelId="{08248301-1671-4FA3-B9AE-0157DE7897BA}" type="presOf" srcId="{89F169F5-6DEB-4E30-AD5F-5A0DE7BA47DE}" destId="{D3C1372D-328A-4240-B318-BF3BCBB3B61E}" srcOrd="0" destOrd="0" presId="urn:microsoft.com/office/officeart/2005/8/layout/hierarchy1"/>
    <dgm:cxn modelId="{068D7F0C-23ED-4ADA-A06D-482366115308}" srcId="{C999A022-69D3-4C83-B05A-94A086279529}" destId="{B8EBE622-CA5D-469B-B0D9-033A87228CD1}" srcOrd="0" destOrd="0" parTransId="{F815CED3-82FA-42A7-A346-96A6B985C5B2}" sibTransId="{02C7391B-F965-4016-AA2F-B58AAB66C9FE}"/>
    <dgm:cxn modelId="{593EDE19-7C5B-47B8-BFF5-EEE4F585E127}" type="presOf" srcId="{5A2E3FD9-9C2D-4D2F-A335-64DF07BA0F46}" destId="{11E77E1F-DA1F-4C88-BC1E-C8673A8ABBDC}" srcOrd="0" destOrd="0" presId="urn:microsoft.com/office/officeart/2005/8/layout/hierarchy1"/>
    <dgm:cxn modelId="{A277282D-F28F-4F76-8ECE-B7DBBF62B931}" srcId="{B8EBE622-CA5D-469B-B0D9-033A87228CD1}" destId="{DBCE2691-2AF2-4879-B1CD-AA828C8B5D69}" srcOrd="0" destOrd="0" parTransId="{1CA4FAF0-6985-435A-B3DD-9EFF45CF152C}" sibTransId="{FFD72BAA-E254-4A0F-86F7-0613BA15CDEB}"/>
    <dgm:cxn modelId="{E6CB3334-BB84-44FB-8BF8-0B9193F31390}" type="presOf" srcId="{C999A022-69D3-4C83-B05A-94A086279529}" destId="{3335D410-5FC3-4FCB-A4AF-AFEB79CF0F89}" srcOrd="0" destOrd="0" presId="urn:microsoft.com/office/officeart/2005/8/layout/hierarchy1"/>
    <dgm:cxn modelId="{28027B62-6A65-4A41-B863-B25D806CA7B3}" srcId="{B8EBE622-CA5D-469B-B0D9-033A87228CD1}" destId="{89F169F5-6DEB-4E30-AD5F-5A0DE7BA47DE}" srcOrd="1" destOrd="0" parTransId="{E0FB1A6D-BFD1-4788-8CF9-386B96233EA5}" sibTransId="{A56FE1C4-5C18-4C87-9D47-5DB987B2358E}"/>
    <dgm:cxn modelId="{C9690548-6FF1-41B9-AC5A-B73924E377AE}" type="presOf" srcId="{7FF08AB6-8C20-4CF3-94F4-D44B7F7B8E23}" destId="{53B58858-08E4-4AEC-BA4D-4FFA008A239C}" srcOrd="0" destOrd="0" presId="urn:microsoft.com/office/officeart/2005/8/layout/hierarchy1"/>
    <dgm:cxn modelId="{267FEA69-2932-4F82-96D3-0FBF5A83FC98}" type="presOf" srcId="{7B53ACC7-E165-4333-A1D6-1A35D102E4A1}" destId="{51205A5F-DC1F-4455-BF2D-ABBA6F7A6745}" srcOrd="0" destOrd="0" presId="urn:microsoft.com/office/officeart/2005/8/layout/hierarchy1"/>
    <dgm:cxn modelId="{93390E7E-4077-4D4D-8DB8-B1EB8D050B74}" type="presOf" srcId="{1CA4FAF0-6985-435A-B3DD-9EFF45CF152C}" destId="{189D9C11-D3DF-4DAE-BA61-880DCED7F820}" srcOrd="0" destOrd="0" presId="urn:microsoft.com/office/officeart/2005/8/layout/hierarchy1"/>
    <dgm:cxn modelId="{CBA15F87-06C5-4D8D-811D-0DB9D419BCF1}" type="presOf" srcId="{F815CED3-82FA-42A7-A346-96A6B985C5B2}" destId="{0D8CF228-E0DC-423E-96D5-1D227260CAF6}" srcOrd="0" destOrd="0" presId="urn:microsoft.com/office/officeart/2005/8/layout/hierarchy1"/>
    <dgm:cxn modelId="{2846B191-34FC-490E-8F32-72D3ACA33697}" type="presOf" srcId="{B8EBE622-CA5D-469B-B0D9-033A87228CD1}" destId="{64BD78D7-58AA-40F9-B646-E38EEFAC82B6}" srcOrd="0" destOrd="0" presId="urn:microsoft.com/office/officeart/2005/8/layout/hierarchy1"/>
    <dgm:cxn modelId="{ADD1FAB8-6CA1-48F4-9B13-2FE84B558076}" srcId="{C999A022-69D3-4C83-B05A-94A086279529}" destId="{7FF08AB6-8C20-4CF3-94F4-D44B7F7B8E23}" srcOrd="1" destOrd="0" parTransId="{5A2E3FD9-9C2D-4D2F-A335-64DF07BA0F46}" sibTransId="{6120421C-D638-4220-8E24-7E02B8FF8362}"/>
    <dgm:cxn modelId="{BDC351E0-929B-451F-962D-73D5881E6E24}" type="presOf" srcId="{E0FB1A6D-BFD1-4788-8CF9-386B96233EA5}" destId="{4CFE168D-FDFA-4A63-927A-99073F8DBADE}" srcOrd="0" destOrd="0" presId="urn:microsoft.com/office/officeart/2005/8/layout/hierarchy1"/>
    <dgm:cxn modelId="{18F8ECEB-D478-4D8D-92D0-B0297E4B5058}" srcId="{7B53ACC7-E165-4333-A1D6-1A35D102E4A1}" destId="{C999A022-69D3-4C83-B05A-94A086279529}" srcOrd="0" destOrd="0" parTransId="{5DF7A0DB-CA33-4638-8927-97A0CEC15C70}" sibTransId="{DEBCC200-22B8-4554-923E-48D77E5B3C8A}"/>
    <dgm:cxn modelId="{B1BFB9F7-0345-4A64-A903-AC12DBE416E5}" type="presOf" srcId="{DBCE2691-2AF2-4879-B1CD-AA828C8B5D69}" destId="{002D695E-7D61-434C-B976-6D3A19599CF6}" srcOrd="0" destOrd="0" presId="urn:microsoft.com/office/officeart/2005/8/layout/hierarchy1"/>
    <dgm:cxn modelId="{E6D4EC46-A0BC-4676-A906-E45CE93C5335}" type="presParOf" srcId="{51205A5F-DC1F-4455-BF2D-ABBA6F7A6745}" destId="{40B2A97F-6879-474A-9274-E1820D07C1C9}" srcOrd="0" destOrd="0" presId="urn:microsoft.com/office/officeart/2005/8/layout/hierarchy1"/>
    <dgm:cxn modelId="{8EA5CE38-2990-4D1A-B66C-48D46BB5F007}" type="presParOf" srcId="{40B2A97F-6879-474A-9274-E1820D07C1C9}" destId="{2FD0B0B0-71EA-4B4F-8B88-2BA4016454B7}" srcOrd="0" destOrd="0" presId="urn:microsoft.com/office/officeart/2005/8/layout/hierarchy1"/>
    <dgm:cxn modelId="{2E3C69F0-0880-4EDC-A16F-421D0106F01B}" type="presParOf" srcId="{2FD0B0B0-71EA-4B4F-8B88-2BA4016454B7}" destId="{C70D88B7-997D-442B-A965-FD378EFF04E5}" srcOrd="0" destOrd="0" presId="urn:microsoft.com/office/officeart/2005/8/layout/hierarchy1"/>
    <dgm:cxn modelId="{C23A3D43-5514-4DF6-93C9-A556BE278318}" type="presParOf" srcId="{2FD0B0B0-71EA-4B4F-8B88-2BA4016454B7}" destId="{3335D410-5FC3-4FCB-A4AF-AFEB79CF0F89}" srcOrd="1" destOrd="0" presId="urn:microsoft.com/office/officeart/2005/8/layout/hierarchy1"/>
    <dgm:cxn modelId="{3C4A3E4B-B5AE-49B2-9575-ECB843A343CD}" type="presParOf" srcId="{40B2A97F-6879-474A-9274-E1820D07C1C9}" destId="{E4D6CE1D-F3FF-4312-AFC4-67259FC0843D}" srcOrd="1" destOrd="0" presId="urn:microsoft.com/office/officeart/2005/8/layout/hierarchy1"/>
    <dgm:cxn modelId="{F0A93052-9EF5-4036-AE2B-D71AC0E453D9}" type="presParOf" srcId="{E4D6CE1D-F3FF-4312-AFC4-67259FC0843D}" destId="{0D8CF228-E0DC-423E-96D5-1D227260CAF6}" srcOrd="0" destOrd="0" presId="urn:microsoft.com/office/officeart/2005/8/layout/hierarchy1"/>
    <dgm:cxn modelId="{301FC22F-280B-4745-A4B8-8D1CBED74894}" type="presParOf" srcId="{E4D6CE1D-F3FF-4312-AFC4-67259FC0843D}" destId="{D77A0880-2CCE-44C0-A31F-6800CE905587}" srcOrd="1" destOrd="0" presId="urn:microsoft.com/office/officeart/2005/8/layout/hierarchy1"/>
    <dgm:cxn modelId="{7B59B90C-A6A5-439E-93B7-DEC123B61C75}" type="presParOf" srcId="{D77A0880-2CCE-44C0-A31F-6800CE905587}" destId="{5F3EAFFE-056A-41DD-A872-D0A9EDAEC083}" srcOrd="0" destOrd="0" presId="urn:microsoft.com/office/officeart/2005/8/layout/hierarchy1"/>
    <dgm:cxn modelId="{0B40B79B-E557-4855-ACB4-8259E646EE84}" type="presParOf" srcId="{5F3EAFFE-056A-41DD-A872-D0A9EDAEC083}" destId="{19B39706-B665-4D88-A7C2-AA771E80321F}" srcOrd="0" destOrd="0" presId="urn:microsoft.com/office/officeart/2005/8/layout/hierarchy1"/>
    <dgm:cxn modelId="{D16388D6-A59A-4DFA-AD23-A8C04BE33506}" type="presParOf" srcId="{5F3EAFFE-056A-41DD-A872-D0A9EDAEC083}" destId="{64BD78D7-58AA-40F9-B646-E38EEFAC82B6}" srcOrd="1" destOrd="0" presId="urn:microsoft.com/office/officeart/2005/8/layout/hierarchy1"/>
    <dgm:cxn modelId="{587E0B6D-5628-44B9-87F8-E034C9709816}" type="presParOf" srcId="{D77A0880-2CCE-44C0-A31F-6800CE905587}" destId="{71D92243-483F-4810-8ED2-35BA42DA48E8}" srcOrd="1" destOrd="0" presId="urn:microsoft.com/office/officeart/2005/8/layout/hierarchy1"/>
    <dgm:cxn modelId="{F16A67EB-3635-4954-A1EC-B5D1CCEF2204}" type="presParOf" srcId="{71D92243-483F-4810-8ED2-35BA42DA48E8}" destId="{189D9C11-D3DF-4DAE-BA61-880DCED7F820}" srcOrd="0" destOrd="0" presId="urn:microsoft.com/office/officeart/2005/8/layout/hierarchy1"/>
    <dgm:cxn modelId="{418B7735-D635-4992-BB0F-7F8C6D996FFF}" type="presParOf" srcId="{71D92243-483F-4810-8ED2-35BA42DA48E8}" destId="{C3E73134-F802-4ACA-B46F-5FEC17C89C2E}" srcOrd="1" destOrd="0" presId="urn:microsoft.com/office/officeart/2005/8/layout/hierarchy1"/>
    <dgm:cxn modelId="{8B2CFF2F-CE6F-4CFD-B3A9-ACD504000C0B}" type="presParOf" srcId="{C3E73134-F802-4ACA-B46F-5FEC17C89C2E}" destId="{81308900-3E9F-408F-A95D-83CD07BE8E73}" srcOrd="0" destOrd="0" presId="urn:microsoft.com/office/officeart/2005/8/layout/hierarchy1"/>
    <dgm:cxn modelId="{75EF8599-7624-424D-84B1-ECD99BA322F0}" type="presParOf" srcId="{81308900-3E9F-408F-A95D-83CD07BE8E73}" destId="{A1C2366F-1B97-41A9-AC32-F6FED91CE003}" srcOrd="0" destOrd="0" presId="urn:microsoft.com/office/officeart/2005/8/layout/hierarchy1"/>
    <dgm:cxn modelId="{342B986A-9584-40C2-9942-15EB4C0F8511}" type="presParOf" srcId="{81308900-3E9F-408F-A95D-83CD07BE8E73}" destId="{002D695E-7D61-434C-B976-6D3A19599CF6}" srcOrd="1" destOrd="0" presId="urn:microsoft.com/office/officeart/2005/8/layout/hierarchy1"/>
    <dgm:cxn modelId="{8CE36D34-398F-49C4-A125-89F79C1CADC2}" type="presParOf" srcId="{C3E73134-F802-4ACA-B46F-5FEC17C89C2E}" destId="{F891B8C2-51E4-4E1E-A16A-35E46EC9E2BF}" srcOrd="1" destOrd="0" presId="urn:microsoft.com/office/officeart/2005/8/layout/hierarchy1"/>
    <dgm:cxn modelId="{06456ED0-44A8-4742-8152-14606D6D81D0}" type="presParOf" srcId="{71D92243-483F-4810-8ED2-35BA42DA48E8}" destId="{4CFE168D-FDFA-4A63-927A-99073F8DBADE}" srcOrd="2" destOrd="0" presId="urn:microsoft.com/office/officeart/2005/8/layout/hierarchy1"/>
    <dgm:cxn modelId="{4FD4C91A-2ED7-456E-9F94-98106AD3A9E8}" type="presParOf" srcId="{71D92243-483F-4810-8ED2-35BA42DA48E8}" destId="{56FAB2FA-EABF-4B78-AD60-1025950E42B6}" srcOrd="3" destOrd="0" presId="urn:microsoft.com/office/officeart/2005/8/layout/hierarchy1"/>
    <dgm:cxn modelId="{1D9B8986-CA25-4B24-8E79-1D81C0F142F3}" type="presParOf" srcId="{56FAB2FA-EABF-4B78-AD60-1025950E42B6}" destId="{0FEB7ADA-4351-4B39-9871-A223459CC10F}" srcOrd="0" destOrd="0" presId="urn:microsoft.com/office/officeart/2005/8/layout/hierarchy1"/>
    <dgm:cxn modelId="{881E3E35-DBB0-42D3-89AE-4B97530E835F}" type="presParOf" srcId="{0FEB7ADA-4351-4B39-9871-A223459CC10F}" destId="{6454C9E2-5170-4C6B-98F1-36F70899708E}" srcOrd="0" destOrd="0" presId="urn:microsoft.com/office/officeart/2005/8/layout/hierarchy1"/>
    <dgm:cxn modelId="{A42D6237-01ED-4B5A-A9BC-3DC74179336D}" type="presParOf" srcId="{0FEB7ADA-4351-4B39-9871-A223459CC10F}" destId="{D3C1372D-328A-4240-B318-BF3BCBB3B61E}" srcOrd="1" destOrd="0" presId="urn:microsoft.com/office/officeart/2005/8/layout/hierarchy1"/>
    <dgm:cxn modelId="{6BE83ABF-7C99-4CBA-B7C8-E7AB371451D9}" type="presParOf" srcId="{56FAB2FA-EABF-4B78-AD60-1025950E42B6}" destId="{84198817-E64F-47BC-A9AD-3D45DDF6653D}" srcOrd="1" destOrd="0" presId="urn:microsoft.com/office/officeart/2005/8/layout/hierarchy1"/>
    <dgm:cxn modelId="{C0CF95F8-1FE2-4C11-8D33-2300020645F4}" type="presParOf" srcId="{E4D6CE1D-F3FF-4312-AFC4-67259FC0843D}" destId="{11E77E1F-DA1F-4C88-BC1E-C8673A8ABBDC}" srcOrd="2" destOrd="0" presId="urn:microsoft.com/office/officeart/2005/8/layout/hierarchy1"/>
    <dgm:cxn modelId="{91B305FC-7553-4691-9BD3-6E5DE2EBCEAA}" type="presParOf" srcId="{E4D6CE1D-F3FF-4312-AFC4-67259FC0843D}" destId="{C600D568-176D-4ABF-B7C0-76CBB0CCE56A}" srcOrd="3" destOrd="0" presId="urn:microsoft.com/office/officeart/2005/8/layout/hierarchy1"/>
    <dgm:cxn modelId="{1FBBB9C1-B999-4FFF-8D24-5B66DADF7999}" type="presParOf" srcId="{C600D568-176D-4ABF-B7C0-76CBB0CCE56A}" destId="{57BE9CFA-7AAE-4735-BC33-EC31A44D2161}" srcOrd="0" destOrd="0" presId="urn:microsoft.com/office/officeart/2005/8/layout/hierarchy1"/>
    <dgm:cxn modelId="{4F87C3F4-FC19-48D7-A6AE-FED6D03D0A8A}" type="presParOf" srcId="{57BE9CFA-7AAE-4735-BC33-EC31A44D2161}" destId="{1C75E3F5-E3C5-4444-9BBB-7C4489784DD9}" srcOrd="0" destOrd="0" presId="urn:microsoft.com/office/officeart/2005/8/layout/hierarchy1"/>
    <dgm:cxn modelId="{0D98A1F0-BF4E-466F-823A-6F8680E7A8BE}" type="presParOf" srcId="{57BE9CFA-7AAE-4735-BC33-EC31A44D2161}" destId="{53B58858-08E4-4AEC-BA4D-4FFA008A239C}" srcOrd="1" destOrd="0" presId="urn:microsoft.com/office/officeart/2005/8/layout/hierarchy1"/>
    <dgm:cxn modelId="{FBE4771D-F158-4BA5-A5FB-795491A3521C}" type="presParOf" srcId="{C600D568-176D-4ABF-B7C0-76CBB0CCE56A}" destId="{04301354-2F4A-403A-A20C-BD61252F202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F79B52-7091-428A-BD14-53C8C5F3293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fr-CA"/>
        </a:p>
      </dgm:t>
    </dgm:pt>
    <dgm:pt modelId="{EBB2F282-14D7-48D5-8156-83551C6931BA}">
      <dgm:prSet phldrT="[Texte]"/>
      <dgm:spPr>
        <a:noFill/>
        <a:ln>
          <a:solidFill>
            <a:srgbClr val="2F5CEE"/>
          </a:solidFill>
        </a:ln>
      </dgm:spPr>
      <dgm:t>
        <a:bodyPr/>
        <a:lstStyle/>
        <a:p>
          <a:pPr algn="ctr"/>
          <a:r>
            <a:rPr lang="fr-CA" b="1" dirty="0">
              <a:solidFill>
                <a:srgbClr val="2F5CEE"/>
              </a:solidFill>
            </a:rPr>
            <a:t>Activités hors cursus</a:t>
          </a:r>
        </a:p>
      </dgm:t>
    </dgm:pt>
    <dgm:pt modelId="{BEF8646B-5738-48B5-BFB3-B41D3DC62EEC}" type="parTrans" cxnId="{D3AD181E-FF0B-4738-BB6A-094C9763DF90}">
      <dgm:prSet/>
      <dgm:spPr/>
      <dgm:t>
        <a:bodyPr/>
        <a:lstStyle/>
        <a:p>
          <a:endParaRPr lang="fr-CA"/>
        </a:p>
      </dgm:t>
    </dgm:pt>
    <dgm:pt modelId="{B6043A4B-175C-4837-90BD-EDD09982847E}" type="sibTrans" cxnId="{D3AD181E-FF0B-4738-BB6A-094C9763DF90}">
      <dgm:prSet/>
      <dgm:spPr/>
      <dgm:t>
        <a:bodyPr/>
        <a:lstStyle/>
        <a:p>
          <a:endParaRPr lang="fr-CA"/>
        </a:p>
      </dgm:t>
    </dgm:pt>
    <dgm:pt modelId="{C3009807-6910-4C31-853F-03A888872D22}">
      <dgm:prSet phldrT="[Texte]"/>
      <dgm:spPr/>
      <dgm:t>
        <a:bodyPr/>
        <a:lstStyle/>
        <a:p>
          <a:r>
            <a:rPr lang="fr-CA" dirty="0">
              <a:solidFill>
                <a:schemeClr val="tx1">
                  <a:lumMod val="65000"/>
                  <a:lumOff val="35000"/>
                </a:schemeClr>
              </a:solidFill>
            </a:rPr>
            <a:t>Activités ou sorties qui invitent à sortir du cadre pour faire vivre une expérience unique aux élèves.</a:t>
          </a:r>
        </a:p>
      </dgm:t>
    </dgm:pt>
    <dgm:pt modelId="{0BE12098-0E37-49EF-9641-E5CA4410D682}" type="parTrans" cxnId="{EA11F584-7AE4-475F-A9C3-241BDCD124FF}">
      <dgm:prSet/>
      <dgm:spPr/>
      <dgm:t>
        <a:bodyPr/>
        <a:lstStyle/>
        <a:p>
          <a:endParaRPr lang="fr-CA"/>
        </a:p>
      </dgm:t>
    </dgm:pt>
    <dgm:pt modelId="{B059A60D-69E4-4EF7-BDBB-A839F77C15B1}" type="sibTrans" cxnId="{EA11F584-7AE4-475F-A9C3-241BDCD124FF}">
      <dgm:prSet/>
      <dgm:spPr/>
      <dgm:t>
        <a:bodyPr/>
        <a:lstStyle/>
        <a:p>
          <a:endParaRPr lang="fr-CA"/>
        </a:p>
      </dgm:t>
    </dgm:pt>
    <dgm:pt modelId="{4F9B9EFB-0E4F-4358-8ACE-497B8324119E}">
      <dgm:prSet phldrT="[Texte]"/>
      <dgm:spPr>
        <a:noFill/>
        <a:ln>
          <a:solidFill>
            <a:srgbClr val="2F5CEE"/>
          </a:solidFill>
        </a:ln>
      </dgm:spPr>
      <dgm:t>
        <a:bodyPr/>
        <a:lstStyle/>
        <a:p>
          <a:pPr algn="ctr"/>
          <a:r>
            <a:rPr lang="fr-CA" b="1" dirty="0">
              <a:solidFill>
                <a:srgbClr val="2F5CEE"/>
              </a:solidFill>
            </a:rPr>
            <a:t>Activités en classe</a:t>
          </a:r>
        </a:p>
      </dgm:t>
    </dgm:pt>
    <dgm:pt modelId="{CC0D5EC7-471B-4295-A450-FBD64723D430}" type="parTrans" cxnId="{E7C1EB3D-A2BE-4FF5-B771-A4774762E4F5}">
      <dgm:prSet/>
      <dgm:spPr/>
      <dgm:t>
        <a:bodyPr/>
        <a:lstStyle/>
        <a:p>
          <a:endParaRPr lang="fr-CA"/>
        </a:p>
      </dgm:t>
    </dgm:pt>
    <dgm:pt modelId="{D5BB87C7-F758-4580-AD3E-9FC2BF3C8056}" type="sibTrans" cxnId="{E7C1EB3D-A2BE-4FF5-B771-A4774762E4F5}">
      <dgm:prSet/>
      <dgm:spPr/>
      <dgm:t>
        <a:bodyPr/>
        <a:lstStyle/>
        <a:p>
          <a:endParaRPr lang="fr-CA"/>
        </a:p>
      </dgm:t>
    </dgm:pt>
    <dgm:pt modelId="{F0CD41EC-D547-4965-932A-B2C549354EE2}">
      <dgm:prSet phldrT="[Texte]"/>
      <dgm:spPr/>
      <dgm:t>
        <a:bodyPr/>
        <a:lstStyle/>
        <a:p>
          <a:r>
            <a:rPr lang="fr-CA" dirty="0">
              <a:solidFill>
                <a:schemeClr val="tx1">
                  <a:lumMod val="65000"/>
                  <a:lumOff val="35000"/>
                </a:schemeClr>
              </a:solidFill>
            </a:rPr>
            <a:t>Activités en classe qui permettent aux enseignants d’atteindre leurs objectifs pédagogiques, tout en abordant des thèmes liés au développement psychosocial. </a:t>
          </a:r>
        </a:p>
      </dgm:t>
    </dgm:pt>
    <dgm:pt modelId="{BE0EC429-FDEE-499C-947F-6E63CA30E5A3}" type="parTrans" cxnId="{B9AD8C48-4BF5-4B37-B0B2-9F532A27E0A5}">
      <dgm:prSet/>
      <dgm:spPr/>
      <dgm:t>
        <a:bodyPr/>
        <a:lstStyle/>
        <a:p>
          <a:endParaRPr lang="fr-CA"/>
        </a:p>
      </dgm:t>
    </dgm:pt>
    <dgm:pt modelId="{0EBC05E5-FFFF-48A0-BA5A-5C4513586FFA}" type="sibTrans" cxnId="{B9AD8C48-4BF5-4B37-B0B2-9F532A27E0A5}">
      <dgm:prSet/>
      <dgm:spPr/>
      <dgm:t>
        <a:bodyPr/>
        <a:lstStyle/>
        <a:p>
          <a:endParaRPr lang="fr-CA"/>
        </a:p>
      </dgm:t>
    </dgm:pt>
    <dgm:pt modelId="{C5DEE244-BE92-4E2B-A01E-A4F1136BCB84}">
      <dgm:prSet phldrT="[Texte]"/>
      <dgm:spPr>
        <a:noFill/>
        <a:ln>
          <a:solidFill>
            <a:srgbClr val="2F5CEE"/>
          </a:solidFill>
        </a:ln>
      </dgm:spPr>
      <dgm:t>
        <a:bodyPr/>
        <a:lstStyle/>
        <a:p>
          <a:pPr algn="ctr"/>
          <a:r>
            <a:rPr lang="fr-CA" b="1" dirty="0">
              <a:solidFill>
                <a:srgbClr val="2F5CEE"/>
              </a:solidFill>
            </a:rPr>
            <a:t>Activités milieu</a:t>
          </a:r>
        </a:p>
      </dgm:t>
    </dgm:pt>
    <dgm:pt modelId="{DC493633-731D-497E-B7EE-E78637CBBC6B}" type="parTrans" cxnId="{891DF9B7-A133-4A1F-B857-D9D0F59CDAB5}">
      <dgm:prSet/>
      <dgm:spPr/>
      <dgm:t>
        <a:bodyPr/>
        <a:lstStyle/>
        <a:p>
          <a:endParaRPr lang="fr-CA"/>
        </a:p>
      </dgm:t>
    </dgm:pt>
    <dgm:pt modelId="{8D3A18E3-1D95-4229-B7F5-F3B81960BCA0}" type="sibTrans" cxnId="{891DF9B7-A133-4A1F-B857-D9D0F59CDAB5}">
      <dgm:prSet/>
      <dgm:spPr/>
      <dgm:t>
        <a:bodyPr/>
        <a:lstStyle/>
        <a:p>
          <a:endParaRPr lang="fr-CA"/>
        </a:p>
      </dgm:t>
    </dgm:pt>
    <dgm:pt modelId="{590DFAE7-3181-4FF5-B76D-7DBC4C3A099C}">
      <dgm:prSet phldrT="[Texte]"/>
      <dgm:spPr/>
      <dgm:t>
        <a:bodyPr/>
        <a:lstStyle/>
        <a:p>
          <a:r>
            <a:rPr lang="fr-CA" dirty="0">
              <a:solidFill>
                <a:schemeClr val="tx1">
                  <a:lumMod val="65000"/>
                  <a:lumOff val="35000"/>
                </a:schemeClr>
              </a:solidFill>
            </a:rPr>
            <a:t>Activités qui permettent de soutenir le développement d’un milieu scolaire qui favorise le bien-être de tous. </a:t>
          </a:r>
        </a:p>
      </dgm:t>
    </dgm:pt>
    <dgm:pt modelId="{8FA18AA2-FF0A-4519-B2A4-D18CD8F613D5}" type="parTrans" cxnId="{1724F928-95C9-4E64-8677-4FA2CF16E29F}">
      <dgm:prSet/>
      <dgm:spPr/>
      <dgm:t>
        <a:bodyPr/>
        <a:lstStyle/>
        <a:p>
          <a:endParaRPr lang="fr-CA"/>
        </a:p>
      </dgm:t>
    </dgm:pt>
    <dgm:pt modelId="{BDFF8DEA-CEA5-4946-95E0-BFBB23E5BC51}" type="sibTrans" cxnId="{1724F928-95C9-4E64-8677-4FA2CF16E29F}">
      <dgm:prSet/>
      <dgm:spPr/>
      <dgm:t>
        <a:bodyPr/>
        <a:lstStyle/>
        <a:p>
          <a:endParaRPr lang="fr-CA"/>
        </a:p>
      </dgm:t>
    </dgm:pt>
    <dgm:pt modelId="{016D56F9-2C77-4967-B981-F21C42FC63B1}" type="pres">
      <dgm:prSet presAssocID="{8DF79B52-7091-428A-BD14-53C8C5F3293F}" presName="Name0" presStyleCnt="0">
        <dgm:presLayoutVars>
          <dgm:dir/>
          <dgm:animLvl val="lvl"/>
          <dgm:resizeHandles val="exact"/>
        </dgm:presLayoutVars>
      </dgm:prSet>
      <dgm:spPr/>
    </dgm:pt>
    <dgm:pt modelId="{5EAF0FCA-0212-49E4-AD86-9B7388D542EE}" type="pres">
      <dgm:prSet presAssocID="{EBB2F282-14D7-48D5-8156-83551C6931BA}" presName="compositeNode" presStyleCnt="0">
        <dgm:presLayoutVars>
          <dgm:bulletEnabled val="1"/>
        </dgm:presLayoutVars>
      </dgm:prSet>
      <dgm:spPr/>
    </dgm:pt>
    <dgm:pt modelId="{0D4C59C7-8A86-4600-8187-B9998AA35471}" type="pres">
      <dgm:prSet presAssocID="{EBB2F282-14D7-48D5-8156-83551C6931BA}" presName="bgRect" presStyleLbl="node1" presStyleIdx="0" presStyleCnt="3"/>
      <dgm:spPr/>
    </dgm:pt>
    <dgm:pt modelId="{0D89F2EA-BF2A-45FE-9963-E9830F96B523}" type="pres">
      <dgm:prSet presAssocID="{EBB2F282-14D7-48D5-8156-83551C6931BA}" presName="parentNode" presStyleLbl="node1" presStyleIdx="0" presStyleCnt="3">
        <dgm:presLayoutVars>
          <dgm:chMax val="0"/>
          <dgm:bulletEnabled val="1"/>
        </dgm:presLayoutVars>
      </dgm:prSet>
      <dgm:spPr/>
    </dgm:pt>
    <dgm:pt modelId="{ECB801B0-07BF-4727-B217-38F2EA361C0F}" type="pres">
      <dgm:prSet presAssocID="{EBB2F282-14D7-48D5-8156-83551C6931BA}" presName="childNode" presStyleLbl="node1" presStyleIdx="0" presStyleCnt="3">
        <dgm:presLayoutVars>
          <dgm:bulletEnabled val="1"/>
        </dgm:presLayoutVars>
      </dgm:prSet>
      <dgm:spPr/>
    </dgm:pt>
    <dgm:pt modelId="{3CD494D5-EA70-4BCF-AA82-89B3B74C49DA}" type="pres">
      <dgm:prSet presAssocID="{B6043A4B-175C-4837-90BD-EDD09982847E}" presName="hSp" presStyleCnt="0"/>
      <dgm:spPr/>
    </dgm:pt>
    <dgm:pt modelId="{6317F8FE-0B17-48A6-A03C-E5FB7D4B9B17}" type="pres">
      <dgm:prSet presAssocID="{B6043A4B-175C-4837-90BD-EDD09982847E}" presName="vProcSp" presStyleCnt="0"/>
      <dgm:spPr/>
    </dgm:pt>
    <dgm:pt modelId="{E5BED061-CAC6-4E5C-B049-053C0882F7F6}" type="pres">
      <dgm:prSet presAssocID="{B6043A4B-175C-4837-90BD-EDD09982847E}" presName="vSp1" presStyleCnt="0"/>
      <dgm:spPr/>
    </dgm:pt>
    <dgm:pt modelId="{7F3F8091-B01D-4D89-BB8C-83C10158046D}" type="pres">
      <dgm:prSet presAssocID="{B6043A4B-175C-4837-90BD-EDD09982847E}" presName="simulatedConn" presStyleLbl="solidFgAcc1" presStyleIdx="0" presStyleCnt="2"/>
      <dgm:spPr/>
    </dgm:pt>
    <dgm:pt modelId="{BA50E47F-9B78-4810-B5F2-3CD0259219AB}" type="pres">
      <dgm:prSet presAssocID="{B6043A4B-175C-4837-90BD-EDD09982847E}" presName="vSp2" presStyleCnt="0"/>
      <dgm:spPr/>
    </dgm:pt>
    <dgm:pt modelId="{C0711E45-C68C-4A78-8C72-2DD3434630DA}" type="pres">
      <dgm:prSet presAssocID="{B6043A4B-175C-4837-90BD-EDD09982847E}" presName="sibTrans" presStyleCnt="0"/>
      <dgm:spPr/>
    </dgm:pt>
    <dgm:pt modelId="{9273E5EC-6F4B-4038-9027-340C4B61B1D9}" type="pres">
      <dgm:prSet presAssocID="{4F9B9EFB-0E4F-4358-8ACE-497B8324119E}" presName="compositeNode" presStyleCnt="0">
        <dgm:presLayoutVars>
          <dgm:bulletEnabled val="1"/>
        </dgm:presLayoutVars>
      </dgm:prSet>
      <dgm:spPr/>
    </dgm:pt>
    <dgm:pt modelId="{13688FB7-D896-40E0-BA69-33C4288C4BFD}" type="pres">
      <dgm:prSet presAssocID="{4F9B9EFB-0E4F-4358-8ACE-497B8324119E}" presName="bgRect" presStyleLbl="node1" presStyleIdx="1" presStyleCnt="3" custScaleX="88572" custLinFactNeighborX="-2235"/>
      <dgm:spPr/>
    </dgm:pt>
    <dgm:pt modelId="{476D3B3F-4F4A-4B59-AC30-C9221F96E2B7}" type="pres">
      <dgm:prSet presAssocID="{4F9B9EFB-0E4F-4358-8ACE-497B8324119E}" presName="parentNode" presStyleLbl="node1" presStyleIdx="1" presStyleCnt="3">
        <dgm:presLayoutVars>
          <dgm:chMax val="0"/>
          <dgm:bulletEnabled val="1"/>
        </dgm:presLayoutVars>
      </dgm:prSet>
      <dgm:spPr/>
    </dgm:pt>
    <dgm:pt modelId="{09C8AD58-7BBB-4A02-8423-646F32F113E6}" type="pres">
      <dgm:prSet presAssocID="{4F9B9EFB-0E4F-4358-8ACE-497B8324119E}" presName="childNode" presStyleLbl="node1" presStyleIdx="1" presStyleCnt="3">
        <dgm:presLayoutVars>
          <dgm:bulletEnabled val="1"/>
        </dgm:presLayoutVars>
      </dgm:prSet>
      <dgm:spPr/>
    </dgm:pt>
    <dgm:pt modelId="{2756C859-3430-402F-A973-0510EE7DC40E}" type="pres">
      <dgm:prSet presAssocID="{D5BB87C7-F758-4580-AD3E-9FC2BF3C8056}" presName="hSp" presStyleCnt="0"/>
      <dgm:spPr/>
    </dgm:pt>
    <dgm:pt modelId="{64F58466-1A56-4126-9E2F-6142DD4781F1}" type="pres">
      <dgm:prSet presAssocID="{D5BB87C7-F758-4580-AD3E-9FC2BF3C8056}" presName="vProcSp" presStyleCnt="0"/>
      <dgm:spPr/>
    </dgm:pt>
    <dgm:pt modelId="{46CEEB97-3427-4142-859B-8B6E563BCB0D}" type="pres">
      <dgm:prSet presAssocID="{D5BB87C7-F758-4580-AD3E-9FC2BF3C8056}" presName="vSp1" presStyleCnt="0"/>
      <dgm:spPr/>
    </dgm:pt>
    <dgm:pt modelId="{AE1ACFE3-EC1A-44A4-90B8-BE7B7D63A4AB}" type="pres">
      <dgm:prSet presAssocID="{D5BB87C7-F758-4580-AD3E-9FC2BF3C8056}" presName="simulatedConn" presStyleLbl="solidFgAcc1" presStyleIdx="1" presStyleCnt="2" custScaleX="112179"/>
      <dgm:spPr/>
    </dgm:pt>
    <dgm:pt modelId="{3FD31E96-D296-4950-BC44-69C150ADCF73}" type="pres">
      <dgm:prSet presAssocID="{D5BB87C7-F758-4580-AD3E-9FC2BF3C8056}" presName="vSp2" presStyleCnt="0"/>
      <dgm:spPr/>
    </dgm:pt>
    <dgm:pt modelId="{FC4E30F8-6E72-46A1-9206-F3CF18618741}" type="pres">
      <dgm:prSet presAssocID="{D5BB87C7-F758-4580-AD3E-9FC2BF3C8056}" presName="sibTrans" presStyleCnt="0"/>
      <dgm:spPr/>
    </dgm:pt>
    <dgm:pt modelId="{48F2C5D0-268B-468D-AA13-B2D45A8A994E}" type="pres">
      <dgm:prSet presAssocID="{C5DEE244-BE92-4E2B-A01E-A4F1136BCB84}" presName="compositeNode" presStyleCnt="0">
        <dgm:presLayoutVars>
          <dgm:bulletEnabled val="1"/>
        </dgm:presLayoutVars>
      </dgm:prSet>
      <dgm:spPr/>
    </dgm:pt>
    <dgm:pt modelId="{D4777C01-E567-4E74-B80C-2679BD54952A}" type="pres">
      <dgm:prSet presAssocID="{C5DEE244-BE92-4E2B-A01E-A4F1136BCB84}" presName="bgRect" presStyleLbl="node1" presStyleIdx="2" presStyleCnt="3"/>
      <dgm:spPr/>
    </dgm:pt>
    <dgm:pt modelId="{68769143-13F6-45DD-828C-B6E5DF3EDD70}" type="pres">
      <dgm:prSet presAssocID="{C5DEE244-BE92-4E2B-A01E-A4F1136BCB84}" presName="parentNode" presStyleLbl="node1" presStyleIdx="2" presStyleCnt="3">
        <dgm:presLayoutVars>
          <dgm:chMax val="0"/>
          <dgm:bulletEnabled val="1"/>
        </dgm:presLayoutVars>
      </dgm:prSet>
      <dgm:spPr/>
    </dgm:pt>
    <dgm:pt modelId="{74632280-9B3C-4136-8223-C0B1BBC3D925}" type="pres">
      <dgm:prSet presAssocID="{C5DEE244-BE92-4E2B-A01E-A4F1136BCB84}" presName="childNode" presStyleLbl="node1" presStyleIdx="2" presStyleCnt="3">
        <dgm:presLayoutVars>
          <dgm:bulletEnabled val="1"/>
        </dgm:presLayoutVars>
      </dgm:prSet>
      <dgm:spPr/>
    </dgm:pt>
  </dgm:ptLst>
  <dgm:cxnLst>
    <dgm:cxn modelId="{16D1600F-E64D-4269-ABA0-25C78515099A}" type="presOf" srcId="{F0CD41EC-D547-4965-932A-B2C549354EE2}" destId="{09C8AD58-7BBB-4A02-8423-646F32F113E6}" srcOrd="0" destOrd="0" presId="urn:microsoft.com/office/officeart/2005/8/layout/hProcess7"/>
    <dgm:cxn modelId="{2154C311-9140-47FD-8BD5-0A703C9554DC}" type="presOf" srcId="{C5DEE244-BE92-4E2B-A01E-A4F1136BCB84}" destId="{D4777C01-E567-4E74-B80C-2679BD54952A}" srcOrd="0" destOrd="0" presId="urn:microsoft.com/office/officeart/2005/8/layout/hProcess7"/>
    <dgm:cxn modelId="{D3AD181E-FF0B-4738-BB6A-094C9763DF90}" srcId="{8DF79B52-7091-428A-BD14-53C8C5F3293F}" destId="{EBB2F282-14D7-48D5-8156-83551C6931BA}" srcOrd="0" destOrd="0" parTransId="{BEF8646B-5738-48B5-BFB3-B41D3DC62EEC}" sibTransId="{B6043A4B-175C-4837-90BD-EDD09982847E}"/>
    <dgm:cxn modelId="{CEEDE722-2170-446A-939E-C7F94A182EA2}" type="presOf" srcId="{4F9B9EFB-0E4F-4358-8ACE-497B8324119E}" destId="{13688FB7-D896-40E0-BA69-33C4288C4BFD}" srcOrd="0" destOrd="0" presId="urn:microsoft.com/office/officeart/2005/8/layout/hProcess7"/>
    <dgm:cxn modelId="{1724F928-95C9-4E64-8677-4FA2CF16E29F}" srcId="{C5DEE244-BE92-4E2B-A01E-A4F1136BCB84}" destId="{590DFAE7-3181-4FF5-B76D-7DBC4C3A099C}" srcOrd="0" destOrd="0" parTransId="{8FA18AA2-FF0A-4519-B2A4-D18CD8F613D5}" sibTransId="{BDFF8DEA-CEA5-4946-95E0-BFBB23E5BC51}"/>
    <dgm:cxn modelId="{EF64843A-B736-4D9E-ACAA-EA50945EED74}" type="presOf" srcId="{EBB2F282-14D7-48D5-8156-83551C6931BA}" destId="{0D4C59C7-8A86-4600-8187-B9998AA35471}" srcOrd="0" destOrd="0" presId="urn:microsoft.com/office/officeart/2005/8/layout/hProcess7"/>
    <dgm:cxn modelId="{E7C1EB3D-A2BE-4FF5-B771-A4774762E4F5}" srcId="{8DF79B52-7091-428A-BD14-53C8C5F3293F}" destId="{4F9B9EFB-0E4F-4358-8ACE-497B8324119E}" srcOrd="1" destOrd="0" parTransId="{CC0D5EC7-471B-4295-A450-FBD64723D430}" sibTransId="{D5BB87C7-F758-4580-AD3E-9FC2BF3C8056}"/>
    <dgm:cxn modelId="{B9AD8C48-4BF5-4B37-B0B2-9F532A27E0A5}" srcId="{4F9B9EFB-0E4F-4358-8ACE-497B8324119E}" destId="{F0CD41EC-D547-4965-932A-B2C549354EE2}" srcOrd="0" destOrd="0" parTransId="{BE0EC429-FDEE-499C-947F-6E63CA30E5A3}" sibTransId="{0EBC05E5-FFFF-48A0-BA5A-5C4513586FFA}"/>
    <dgm:cxn modelId="{D2B3B670-56FB-4C35-9CD1-99D299A68E55}" type="presOf" srcId="{C5DEE244-BE92-4E2B-A01E-A4F1136BCB84}" destId="{68769143-13F6-45DD-828C-B6E5DF3EDD70}" srcOrd="1" destOrd="0" presId="urn:microsoft.com/office/officeart/2005/8/layout/hProcess7"/>
    <dgm:cxn modelId="{EA11F584-7AE4-475F-A9C3-241BDCD124FF}" srcId="{EBB2F282-14D7-48D5-8156-83551C6931BA}" destId="{C3009807-6910-4C31-853F-03A888872D22}" srcOrd="0" destOrd="0" parTransId="{0BE12098-0E37-49EF-9641-E5CA4410D682}" sibTransId="{B059A60D-69E4-4EF7-BDBB-A839F77C15B1}"/>
    <dgm:cxn modelId="{E6727C89-10F4-478B-9E72-E8803A15B9B5}" type="presOf" srcId="{C3009807-6910-4C31-853F-03A888872D22}" destId="{ECB801B0-07BF-4727-B217-38F2EA361C0F}" srcOrd="0" destOrd="0" presId="urn:microsoft.com/office/officeart/2005/8/layout/hProcess7"/>
    <dgm:cxn modelId="{48A61F9E-20D9-4B6C-96BD-0B19079BF32D}" type="presOf" srcId="{4F9B9EFB-0E4F-4358-8ACE-497B8324119E}" destId="{476D3B3F-4F4A-4B59-AC30-C9221F96E2B7}" srcOrd="1" destOrd="0" presId="urn:microsoft.com/office/officeart/2005/8/layout/hProcess7"/>
    <dgm:cxn modelId="{75A33DA6-B739-403D-B496-061B2AECDFAF}" type="presOf" srcId="{590DFAE7-3181-4FF5-B76D-7DBC4C3A099C}" destId="{74632280-9B3C-4136-8223-C0B1BBC3D925}" srcOrd="0" destOrd="0" presId="urn:microsoft.com/office/officeart/2005/8/layout/hProcess7"/>
    <dgm:cxn modelId="{891DF9B7-A133-4A1F-B857-D9D0F59CDAB5}" srcId="{8DF79B52-7091-428A-BD14-53C8C5F3293F}" destId="{C5DEE244-BE92-4E2B-A01E-A4F1136BCB84}" srcOrd="2" destOrd="0" parTransId="{DC493633-731D-497E-B7EE-E78637CBBC6B}" sibTransId="{8D3A18E3-1D95-4229-B7F5-F3B81960BCA0}"/>
    <dgm:cxn modelId="{028FBFEA-423F-4902-9833-774736A336FB}" type="presOf" srcId="{EBB2F282-14D7-48D5-8156-83551C6931BA}" destId="{0D89F2EA-BF2A-45FE-9963-E9830F96B523}" srcOrd="1" destOrd="0" presId="urn:microsoft.com/office/officeart/2005/8/layout/hProcess7"/>
    <dgm:cxn modelId="{2553F0F3-0091-4054-903A-C5A8D9DE3874}" type="presOf" srcId="{8DF79B52-7091-428A-BD14-53C8C5F3293F}" destId="{016D56F9-2C77-4967-B981-F21C42FC63B1}" srcOrd="0" destOrd="0" presId="urn:microsoft.com/office/officeart/2005/8/layout/hProcess7"/>
    <dgm:cxn modelId="{1687EBD3-9442-42D5-A688-00D350123488}" type="presParOf" srcId="{016D56F9-2C77-4967-B981-F21C42FC63B1}" destId="{5EAF0FCA-0212-49E4-AD86-9B7388D542EE}" srcOrd="0" destOrd="0" presId="urn:microsoft.com/office/officeart/2005/8/layout/hProcess7"/>
    <dgm:cxn modelId="{5AF18BE8-774C-4BB9-8D8F-A296AD6578AF}" type="presParOf" srcId="{5EAF0FCA-0212-49E4-AD86-9B7388D542EE}" destId="{0D4C59C7-8A86-4600-8187-B9998AA35471}" srcOrd="0" destOrd="0" presId="urn:microsoft.com/office/officeart/2005/8/layout/hProcess7"/>
    <dgm:cxn modelId="{9DCBE510-9809-4D0D-BEBE-5C38ED8966BF}" type="presParOf" srcId="{5EAF0FCA-0212-49E4-AD86-9B7388D542EE}" destId="{0D89F2EA-BF2A-45FE-9963-E9830F96B523}" srcOrd="1" destOrd="0" presId="urn:microsoft.com/office/officeart/2005/8/layout/hProcess7"/>
    <dgm:cxn modelId="{3BCE988D-2D58-4C0A-AFA7-D384336BEF03}" type="presParOf" srcId="{5EAF0FCA-0212-49E4-AD86-9B7388D542EE}" destId="{ECB801B0-07BF-4727-B217-38F2EA361C0F}" srcOrd="2" destOrd="0" presId="urn:microsoft.com/office/officeart/2005/8/layout/hProcess7"/>
    <dgm:cxn modelId="{22A9DFA4-6D38-4D59-B3D9-60292762B705}" type="presParOf" srcId="{016D56F9-2C77-4967-B981-F21C42FC63B1}" destId="{3CD494D5-EA70-4BCF-AA82-89B3B74C49DA}" srcOrd="1" destOrd="0" presId="urn:microsoft.com/office/officeart/2005/8/layout/hProcess7"/>
    <dgm:cxn modelId="{17E7CC9A-A8C0-4EBE-8B66-D71A969BCB91}" type="presParOf" srcId="{016D56F9-2C77-4967-B981-F21C42FC63B1}" destId="{6317F8FE-0B17-48A6-A03C-E5FB7D4B9B17}" srcOrd="2" destOrd="0" presId="urn:microsoft.com/office/officeart/2005/8/layout/hProcess7"/>
    <dgm:cxn modelId="{61693107-A041-49C8-B745-22D15618C2F1}" type="presParOf" srcId="{6317F8FE-0B17-48A6-A03C-E5FB7D4B9B17}" destId="{E5BED061-CAC6-4E5C-B049-053C0882F7F6}" srcOrd="0" destOrd="0" presId="urn:microsoft.com/office/officeart/2005/8/layout/hProcess7"/>
    <dgm:cxn modelId="{EB9B3362-A003-4288-B5AD-AD17B529B475}" type="presParOf" srcId="{6317F8FE-0B17-48A6-A03C-E5FB7D4B9B17}" destId="{7F3F8091-B01D-4D89-BB8C-83C10158046D}" srcOrd="1" destOrd="0" presId="urn:microsoft.com/office/officeart/2005/8/layout/hProcess7"/>
    <dgm:cxn modelId="{1D8AF62E-8B0E-4D06-97E3-E6B22750ED55}" type="presParOf" srcId="{6317F8FE-0B17-48A6-A03C-E5FB7D4B9B17}" destId="{BA50E47F-9B78-4810-B5F2-3CD0259219AB}" srcOrd="2" destOrd="0" presId="urn:microsoft.com/office/officeart/2005/8/layout/hProcess7"/>
    <dgm:cxn modelId="{488DCDDE-6EA6-4BEB-8142-6AB251A8287F}" type="presParOf" srcId="{016D56F9-2C77-4967-B981-F21C42FC63B1}" destId="{C0711E45-C68C-4A78-8C72-2DD3434630DA}" srcOrd="3" destOrd="0" presId="urn:microsoft.com/office/officeart/2005/8/layout/hProcess7"/>
    <dgm:cxn modelId="{3E5E2F09-66B7-48F0-BDAD-CC1A22F8F52C}" type="presParOf" srcId="{016D56F9-2C77-4967-B981-F21C42FC63B1}" destId="{9273E5EC-6F4B-4038-9027-340C4B61B1D9}" srcOrd="4" destOrd="0" presId="urn:microsoft.com/office/officeart/2005/8/layout/hProcess7"/>
    <dgm:cxn modelId="{F244D4CB-E23E-4550-AA6A-A7865BDF62AA}" type="presParOf" srcId="{9273E5EC-6F4B-4038-9027-340C4B61B1D9}" destId="{13688FB7-D896-40E0-BA69-33C4288C4BFD}" srcOrd="0" destOrd="0" presId="urn:microsoft.com/office/officeart/2005/8/layout/hProcess7"/>
    <dgm:cxn modelId="{0F70EC20-4FD0-4328-8ED4-E97EE6FD549C}" type="presParOf" srcId="{9273E5EC-6F4B-4038-9027-340C4B61B1D9}" destId="{476D3B3F-4F4A-4B59-AC30-C9221F96E2B7}" srcOrd="1" destOrd="0" presId="urn:microsoft.com/office/officeart/2005/8/layout/hProcess7"/>
    <dgm:cxn modelId="{1B22671B-B361-4ABF-A7C6-E97009BA9EE3}" type="presParOf" srcId="{9273E5EC-6F4B-4038-9027-340C4B61B1D9}" destId="{09C8AD58-7BBB-4A02-8423-646F32F113E6}" srcOrd="2" destOrd="0" presId="urn:microsoft.com/office/officeart/2005/8/layout/hProcess7"/>
    <dgm:cxn modelId="{4BF2AFD5-5772-422F-98A2-4A5759E04CA4}" type="presParOf" srcId="{016D56F9-2C77-4967-B981-F21C42FC63B1}" destId="{2756C859-3430-402F-A973-0510EE7DC40E}" srcOrd="5" destOrd="0" presId="urn:microsoft.com/office/officeart/2005/8/layout/hProcess7"/>
    <dgm:cxn modelId="{D3F7F681-A824-49D5-AB81-113D0249FBA3}" type="presParOf" srcId="{016D56F9-2C77-4967-B981-F21C42FC63B1}" destId="{64F58466-1A56-4126-9E2F-6142DD4781F1}" srcOrd="6" destOrd="0" presId="urn:microsoft.com/office/officeart/2005/8/layout/hProcess7"/>
    <dgm:cxn modelId="{036FC6F8-E405-4D20-869A-CBEA0D17D577}" type="presParOf" srcId="{64F58466-1A56-4126-9E2F-6142DD4781F1}" destId="{46CEEB97-3427-4142-859B-8B6E563BCB0D}" srcOrd="0" destOrd="0" presId="urn:microsoft.com/office/officeart/2005/8/layout/hProcess7"/>
    <dgm:cxn modelId="{F4D5C5A9-084D-44A2-9565-E4046B9EEFE6}" type="presParOf" srcId="{64F58466-1A56-4126-9E2F-6142DD4781F1}" destId="{AE1ACFE3-EC1A-44A4-90B8-BE7B7D63A4AB}" srcOrd="1" destOrd="0" presId="urn:microsoft.com/office/officeart/2005/8/layout/hProcess7"/>
    <dgm:cxn modelId="{29D2C2CC-3011-472C-9E0C-22964EF5CB2E}" type="presParOf" srcId="{64F58466-1A56-4126-9E2F-6142DD4781F1}" destId="{3FD31E96-D296-4950-BC44-69C150ADCF73}" srcOrd="2" destOrd="0" presId="urn:microsoft.com/office/officeart/2005/8/layout/hProcess7"/>
    <dgm:cxn modelId="{D9C451F0-8997-4B09-BAD0-B7114B9E75C8}" type="presParOf" srcId="{016D56F9-2C77-4967-B981-F21C42FC63B1}" destId="{FC4E30F8-6E72-46A1-9206-F3CF18618741}" srcOrd="7" destOrd="0" presId="urn:microsoft.com/office/officeart/2005/8/layout/hProcess7"/>
    <dgm:cxn modelId="{E731757F-7DAC-4602-8711-37BF79FADABB}" type="presParOf" srcId="{016D56F9-2C77-4967-B981-F21C42FC63B1}" destId="{48F2C5D0-268B-468D-AA13-B2D45A8A994E}" srcOrd="8" destOrd="0" presId="urn:microsoft.com/office/officeart/2005/8/layout/hProcess7"/>
    <dgm:cxn modelId="{4E2321ED-9561-442A-A09F-BACE57F529E1}" type="presParOf" srcId="{48F2C5D0-268B-468D-AA13-B2D45A8A994E}" destId="{D4777C01-E567-4E74-B80C-2679BD54952A}" srcOrd="0" destOrd="0" presId="urn:microsoft.com/office/officeart/2005/8/layout/hProcess7"/>
    <dgm:cxn modelId="{D3FFC9D2-3DF4-4D83-99E6-3761E485A2F4}" type="presParOf" srcId="{48F2C5D0-268B-468D-AA13-B2D45A8A994E}" destId="{68769143-13F6-45DD-828C-B6E5DF3EDD70}" srcOrd="1" destOrd="0" presId="urn:microsoft.com/office/officeart/2005/8/layout/hProcess7"/>
    <dgm:cxn modelId="{D15C0B9D-19F2-40CA-8D6D-A1D39DFD1FBB}" type="presParOf" srcId="{48F2C5D0-268B-468D-AA13-B2D45A8A994E}" destId="{74632280-9B3C-4136-8223-C0B1BBC3D925}"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A8684-B82F-4C9D-8544-E34E50509E41}">
      <dsp:nvSpPr>
        <dsp:cNvPr id="0" name=""/>
        <dsp:cNvSpPr/>
      </dsp:nvSpPr>
      <dsp:spPr>
        <a:xfrm>
          <a:off x="638947" y="-4952"/>
          <a:ext cx="4321179" cy="4321179"/>
        </a:xfrm>
        <a:prstGeom prst="circularArrow">
          <a:avLst>
            <a:gd name="adj1" fmla="val 5274"/>
            <a:gd name="adj2" fmla="val 312630"/>
            <a:gd name="adj3" fmla="val 14277702"/>
            <a:gd name="adj4" fmla="val 17098069"/>
            <a:gd name="adj5" fmla="val 5477"/>
          </a:avLst>
        </a:prstGeom>
        <a:solidFill>
          <a:srgbClr val="B9C8F9"/>
        </a:solidFill>
        <a:ln>
          <a:noFill/>
        </a:ln>
        <a:effectLst/>
      </dsp:spPr>
      <dsp:style>
        <a:lnRef idx="0">
          <a:scrgbClr r="0" g="0" b="0"/>
        </a:lnRef>
        <a:fillRef idx="1">
          <a:scrgbClr r="0" g="0" b="0"/>
        </a:fillRef>
        <a:effectRef idx="0">
          <a:scrgbClr r="0" g="0" b="0"/>
        </a:effectRef>
        <a:fontRef idx="minor"/>
      </dsp:style>
    </dsp:sp>
    <dsp:sp modelId="{C53058D0-5C1A-46AA-9F26-18997D764D41}">
      <dsp:nvSpPr>
        <dsp:cNvPr id="0" name=""/>
        <dsp:cNvSpPr/>
      </dsp:nvSpPr>
      <dsp:spPr>
        <a:xfrm>
          <a:off x="2001231" y="1176"/>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1. Identifier les besoins avec les partenaires</a:t>
          </a:r>
        </a:p>
      </dsp:txBody>
      <dsp:txXfrm>
        <a:off x="2040201" y="40146"/>
        <a:ext cx="1518671" cy="720365"/>
      </dsp:txXfrm>
    </dsp:sp>
    <dsp:sp modelId="{EE98A694-0F99-422F-9121-E49E27717BF3}">
      <dsp:nvSpPr>
        <dsp:cNvPr id="0" name=""/>
        <dsp:cNvSpPr/>
      </dsp:nvSpPr>
      <dsp:spPr>
        <a:xfrm>
          <a:off x="3519386" y="877683"/>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2. Élaborer un modèle explicatif</a:t>
          </a:r>
        </a:p>
      </dsp:txBody>
      <dsp:txXfrm>
        <a:off x="3558356" y="916653"/>
        <a:ext cx="1518671" cy="720365"/>
      </dsp:txXfrm>
    </dsp:sp>
    <dsp:sp modelId="{9723C3EA-9AFE-4943-8312-C4B92EB255DD}">
      <dsp:nvSpPr>
        <dsp:cNvPr id="0" name=""/>
        <dsp:cNvSpPr/>
      </dsp:nvSpPr>
      <dsp:spPr>
        <a:xfrm>
          <a:off x="3519386" y="2630697"/>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3. Prioriser les cibles d’action avec les partenaires</a:t>
          </a:r>
        </a:p>
      </dsp:txBody>
      <dsp:txXfrm>
        <a:off x="3558356" y="2669667"/>
        <a:ext cx="1518671" cy="720365"/>
      </dsp:txXfrm>
    </dsp:sp>
    <dsp:sp modelId="{CFBB37CA-EC7D-440D-9816-A1B9A8930518}">
      <dsp:nvSpPr>
        <dsp:cNvPr id="0" name=""/>
        <dsp:cNvSpPr/>
      </dsp:nvSpPr>
      <dsp:spPr>
        <a:xfrm>
          <a:off x="2001231" y="3507204"/>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4. Codévelopper la stratégie</a:t>
          </a:r>
        </a:p>
      </dsp:txBody>
      <dsp:txXfrm>
        <a:off x="2040201" y="3546174"/>
        <a:ext cx="1518671" cy="720365"/>
      </dsp:txXfrm>
    </dsp:sp>
    <dsp:sp modelId="{90C16E88-B23E-44C5-8BE8-9CFFA7DEC78B}">
      <dsp:nvSpPr>
        <dsp:cNvPr id="0" name=""/>
        <dsp:cNvSpPr/>
      </dsp:nvSpPr>
      <dsp:spPr>
        <a:xfrm>
          <a:off x="483077" y="2630697"/>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5. Implanter la stratégie</a:t>
          </a:r>
        </a:p>
      </dsp:txBody>
      <dsp:txXfrm>
        <a:off x="522047" y="2669667"/>
        <a:ext cx="1518671" cy="720365"/>
      </dsp:txXfrm>
    </dsp:sp>
    <dsp:sp modelId="{337B4587-62E0-4253-B5EB-EAD34A510513}">
      <dsp:nvSpPr>
        <dsp:cNvPr id="0" name=""/>
        <dsp:cNvSpPr/>
      </dsp:nvSpPr>
      <dsp:spPr>
        <a:xfrm>
          <a:off x="483077" y="877683"/>
          <a:ext cx="1596611" cy="798305"/>
        </a:xfrm>
        <a:prstGeom prst="roundRect">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t>6. Évaluer les retombées</a:t>
          </a:r>
        </a:p>
      </dsp:txBody>
      <dsp:txXfrm>
        <a:off x="522047" y="916653"/>
        <a:ext cx="1518671" cy="720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3C628-16BB-4856-9755-92A4B24453B6}">
      <dsp:nvSpPr>
        <dsp:cNvPr id="0" name=""/>
        <dsp:cNvSpPr/>
      </dsp:nvSpPr>
      <dsp:spPr>
        <a:xfrm>
          <a:off x="3357" y="1243073"/>
          <a:ext cx="2188269" cy="1804865"/>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fr-FR" sz="1200" kern="1200" dirty="0"/>
            <a:t>Recension des programmes probants</a:t>
          </a:r>
        </a:p>
        <a:p>
          <a:pPr marL="114300" lvl="1" indent="-114300" algn="l" defTabSz="533400">
            <a:lnSpc>
              <a:spcPct val="100000"/>
            </a:lnSpc>
            <a:spcBef>
              <a:spcPct val="0"/>
            </a:spcBef>
            <a:spcAft>
              <a:spcPct val="15000"/>
            </a:spcAft>
            <a:buChar char="•"/>
          </a:pPr>
          <a:r>
            <a:rPr lang="fr-FR" sz="1200" kern="1200" dirty="0"/>
            <a:t>Co-construction de la version 1.0</a:t>
          </a:r>
        </a:p>
        <a:p>
          <a:pPr marL="114300" lvl="1" indent="-114300" algn="l" defTabSz="533400">
            <a:lnSpc>
              <a:spcPct val="100000"/>
            </a:lnSpc>
            <a:spcBef>
              <a:spcPct val="0"/>
            </a:spcBef>
            <a:spcAft>
              <a:spcPct val="15000"/>
            </a:spcAft>
            <a:buChar char="•"/>
          </a:pPr>
          <a:r>
            <a:rPr lang="fr-FR" sz="1200" kern="1200" dirty="0"/>
            <a:t>Implantation et évaluation du programme dans 3 écoles de l’Estrie</a:t>
          </a:r>
        </a:p>
      </dsp:txBody>
      <dsp:txXfrm>
        <a:off x="44892" y="1284608"/>
        <a:ext cx="2105199" cy="1335038"/>
      </dsp:txXfrm>
    </dsp:sp>
    <dsp:sp modelId="{2369FB23-6BD3-431D-89A2-89DC797016F3}">
      <dsp:nvSpPr>
        <dsp:cNvPr id="0" name=""/>
        <dsp:cNvSpPr/>
      </dsp:nvSpPr>
      <dsp:spPr>
        <a:xfrm>
          <a:off x="1147604" y="1557088"/>
          <a:ext cx="2633745" cy="2633745"/>
        </a:xfrm>
        <a:prstGeom prst="leftCircularArrow">
          <a:avLst>
            <a:gd name="adj1" fmla="val 3823"/>
            <a:gd name="adj2" fmla="val 478009"/>
            <a:gd name="adj3" fmla="val 2137753"/>
            <a:gd name="adj4" fmla="val 8908722"/>
            <a:gd name="adj5" fmla="val 4460"/>
          </a:avLst>
        </a:prstGeom>
        <a:solidFill>
          <a:srgbClr val="2F5CEE"/>
        </a:solidFill>
        <a:ln>
          <a:solidFill>
            <a:srgbClr val="2F5CEE"/>
          </a:solidFill>
        </a:ln>
        <a:effectLst/>
      </dsp:spPr>
      <dsp:style>
        <a:lnRef idx="0">
          <a:scrgbClr r="0" g="0" b="0"/>
        </a:lnRef>
        <a:fillRef idx="1">
          <a:scrgbClr r="0" g="0" b="0"/>
        </a:fillRef>
        <a:effectRef idx="0">
          <a:scrgbClr r="0" g="0" b="0"/>
        </a:effectRef>
        <a:fontRef idx="minor">
          <a:schemeClr val="lt1"/>
        </a:fontRef>
      </dsp:style>
    </dsp:sp>
    <dsp:sp modelId="{B55AEA48-CC71-426E-8178-BF2D9A19B4F0}">
      <dsp:nvSpPr>
        <dsp:cNvPr id="0" name=""/>
        <dsp:cNvSpPr/>
      </dsp:nvSpPr>
      <dsp:spPr>
        <a:xfrm>
          <a:off x="462330" y="2731904"/>
          <a:ext cx="1945128" cy="773513"/>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dirty="0"/>
            <a:t>Version 1.0</a:t>
          </a:r>
        </a:p>
        <a:p>
          <a:pPr marL="0" lvl="0" indent="0" algn="ctr" defTabSz="933450">
            <a:lnSpc>
              <a:spcPct val="90000"/>
            </a:lnSpc>
            <a:spcBef>
              <a:spcPct val="0"/>
            </a:spcBef>
            <a:spcAft>
              <a:spcPct val="35000"/>
            </a:spcAft>
            <a:buNone/>
          </a:pPr>
          <a:r>
            <a:rPr lang="fr-FR" sz="2100" kern="1200" dirty="0"/>
            <a:t>2017-2018</a:t>
          </a:r>
        </a:p>
      </dsp:txBody>
      <dsp:txXfrm>
        <a:off x="484985" y="2754559"/>
        <a:ext cx="1899818" cy="728203"/>
      </dsp:txXfrm>
    </dsp:sp>
    <dsp:sp modelId="{FDD7854C-0081-4691-AB2F-5FAA0931ACE9}">
      <dsp:nvSpPr>
        <dsp:cNvPr id="0" name=""/>
        <dsp:cNvSpPr/>
      </dsp:nvSpPr>
      <dsp:spPr>
        <a:xfrm>
          <a:off x="2914213" y="1243073"/>
          <a:ext cx="2188269" cy="1804865"/>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fr-FR" sz="1200" kern="1200" dirty="0"/>
            <a:t>Restructuration du programme en partenariat avec les comités d’experts </a:t>
          </a:r>
        </a:p>
        <a:p>
          <a:pPr marL="114300" lvl="1" indent="-114300" algn="l" defTabSz="533400">
            <a:lnSpc>
              <a:spcPct val="100000"/>
            </a:lnSpc>
            <a:spcBef>
              <a:spcPct val="0"/>
            </a:spcBef>
            <a:spcAft>
              <a:spcPct val="15000"/>
            </a:spcAft>
            <a:buChar char="•"/>
          </a:pPr>
          <a:r>
            <a:rPr lang="fr-FR" sz="1200" kern="1200" dirty="0"/>
            <a:t>Implantation et évaluation du programme dans 14 écoles du Québec</a:t>
          </a:r>
        </a:p>
      </dsp:txBody>
      <dsp:txXfrm>
        <a:off x="2955748" y="1671365"/>
        <a:ext cx="2105199" cy="1335038"/>
      </dsp:txXfrm>
    </dsp:sp>
    <dsp:sp modelId="{DFDA735D-D2CC-40BF-A2BE-F07D7FE910AD}">
      <dsp:nvSpPr>
        <dsp:cNvPr id="0" name=""/>
        <dsp:cNvSpPr/>
      </dsp:nvSpPr>
      <dsp:spPr>
        <a:xfrm>
          <a:off x="4090349" y="73404"/>
          <a:ext cx="2880582" cy="2880582"/>
        </a:xfrm>
        <a:prstGeom prst="circularArrow">
          <a:avLst>
            <a:gd name="adj1" fmla="val 3495"/>
            <a:gd name="adj2" fmla="val 433631"/>
            <a:gd name="adj3" fmla="val 19390859"/>
            <a:gd name="adj4" fmla="val 12575511"/>
            <a:gd name="adj5" fmla="val 4078"/>
          </a:avLst>
        </a:prstGeom>
        <a:solidFill>
          <a:srgbClr val="2F5CEE"/>
        </a:solidFill>
        <a:ln>
          <a:solidFill>
            <a:srgbClr val="2F5CEE"/>
          </a:solidFill>
        </a:ln>
        <a:effectLst/>
      </dsp:spPr>
      <dsp:style>
        <a:lnRef idx="0">
          <a:scrgbClr r="0" g="0" b="0"/>
        </a:lnRef>
        <a:fillRef idx="1">
          <a:scrgbClr r="0" g="0" b="0"/>
        </a:fillRef>
        <a:effectRef idx="0">
          <a:scrgbClr r="0" g="0" b="0"/>
        </a:effectRef>
        <a:fontRef idx="minor">
          <a:schemeClr val="lt1"/>
        </a:fontRef>
      </dsp:style>
    </dsp:sp>
    <dsp:sp modelId="{8B9BA2FA-FC53-47EE-B64C-81A7E074E1B3}">
      <dsp:nvSpPr>
        <dsp:cNvPr id="0" name=""/>
        <dsp:cNvSpPr/>
      </dsp:nvSpPr>
      <dsp:spPr>
        <a:xfrm>
          <a:off x="3400496" y="856316"/>
          <a:ext cx="1945128" cy="773513"/>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dirty="0"/>
            <a:t>Version 2.0</a:t>
          </a:r>
        </a:p>
        <a:p>
          <a:pPr marL="0" lvl="0" indent="0" algn="ctr" defTabSz="933450">
            <a:lnSpc>
              <a:spcPct val="90000"/>
            </a:lnSpc>
            <a:spcBef>
              <a:spcPct val="0"/>
            </a:spcBef>
            <a:spcAft>
              <a:spcPct val="35000"/>
            </a:spcAft>
            <a:buNone/>
          </a:pPr>
          <a:r>
            <a:rPr lang="fr-FR" sz="2100" kern="1200" dirty="0"/>
            <a:t>2018-2019</a:t>
          </a:r>
        </a:p>
      </dsp:txBody>
      <dsp:txXfrm>
        <a:off x="3423151" y="878971"/>
        <a:ext cx="1899818" cy="728203"/>
      </dsp:txXfrm>
    </dsp:sp>
    <dsp:sp modelId="{BA79CAC7-C34F-4BA6-A384-218CDF18417E}">
      <dsp:nvSpPr>
        <dsp:cNvPr id="0" name=""/>
        <dsp:cNvSpPr/>
      </dsp:nvSpPr>
      <dsp:spPr>
        <a:xfrm>
          <a:off x="5825070" y="1243073"/>
          <a:ext cx="2188269" cy="1804865"/>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fr-FR" sz="1200" kern="1200" dirty="0"/>
            <a:t>Restructuration du programme </a:t>
          </a:r>
        </a:p>
        <a:p>
          <a:pPr marL="114300" lvl="1" indent="-114300" algn="l" defTabSz="533400">
            <a:lnSpc>
              <a:spcPct val="100000"/>
            </a:lnSpc>
            <a:spcBef>
              <a:spcPct val="0"/>
            </a:spcBef>
            <a:spcAft>
              <a:spcPct val="15000"/>
            </a:spcAft>
            <a:buChar char="•"/>
          </a:pPr>
          <a:r>
            <a:rPr lang="fr-FR" sz="1200" kern="1200" dirty="0"/>
            <a:t>Implantation et évaluation du programme dans 25 écoles du Québec</a:t>
          </a:r>
        </a:p>
      </dsp:txBody>
      <dsp:txXfrm>
        <a:off x="5866605" y="1284608"/>
        <a:ext cx="2105199" cy="1335038"/>
      </dsp:txXfrm>
    </dsp:sp>
    <dsp:sp modelId="{4343DC8C-EBE5-4B93-9110-27AFBD85D94A}">
      <dsp:nvSpPr>
        <dsp:cNvPr id="0" name=""/>
        <dsp:cNvSpPr/>
      </dsp:nvSpPr>
      <dsp:spPr>
        <a:xfrm>
          <a:off x="6969317" y="1557088"/>
          <a:ext cx="2633745" cy="2633745"/>
        </a:xfrm>
        <a:prstGeom prst="leftCircularArrow">
          <a:avLst>
            <a:gd name="adj1" fmla="val 3823"/>
            <a:gd name="adj2" fmla="val 478009"/>
            <a:gd name="adj3" fmla="val 2137753"/>
            <a:gd name="adj4" fmla="val 8908722"/>
            <a:gd name="adj5" fmla="val 4460"/>
          </a:avLst>
        </a:prstGeom>
        <a:solidFill>
          <a:srgbClr val="2F5CEE"/>
        </a:solidFill>
        <a:ln>
          <a:solidFill>
            <a:srgbClr val="2F5CEE"/>
          </a:solidFill>
        </a:ln>
        <a:effectLst/>
      </dsp:spPr>
      <dsp:style>
        <a:lnRef idx="0">
          <a:scrgbClr r="0" g="0" b="0"/>
        </a:lnRef>
        <a:fillRef idx="1">
          <a:scrgbClr r="0" g="0" b="0"/>
        </a:fillRef>
        <a:effectRef idx="0">
          <a:scrgbClr r="0" g="0" b="0"/>
        </a:effectRef>
        <a:fontRef idx="minor">
          <a:schemeClr val="lt1"/>
        </a:fontRef>
      </dsp:style>
    </dsp:sp>
    <dsp:sp modelId="{E540FC34-2C5B-487B-AF8B-30FAD9758EDF}">
      <dsp:nvSpPr>
        <dsp:cNvPr id="0" name=""/>
        <dsp:cNvSpPr/>
      </dsp:nvSpPr>
      <dsp:spPr>
        <a:xfrm>
          <a:off x="6284042" y="2731904"/>
          <a:ext cx="1945128" cy="773513"/>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dirty="0"/>
            <a:t>Version 3.0</a:t>
          </a:r>
        </a:p>
        <a:p>
          <a:pPr marL="0" lvl="0" indent="0" algn="ctr" defTabSz="933450">
            <a:lnSpc>
              <a:spcPct val="90000"/>
            </a:lnSpc>
            <a:spcBef>
              <a:spcPct val="0"/>
            </a:spcBef>
            <a:spcAft>
              <a:spcPct val="35000"/>
            </a:spcAft>
            <a:buNone/>
          </a:pPr>
          <a:r>
            <a:rPr lang="fr-FR" sz="2100" kern="1200" dirty="0"/>
            <a:t>2019-2020</a:t>
          </a:r>
        </a:p>
      </dsp:txBody>
      <dsp:txXfrm>
        <a:off x="6306697" y="2754559"/>
        <a:ext cx="1899818" cy="728203"/>
      </dsp:txXfrm>
    </dsp:sp>
    <dsp:sp modelId="{77D1F0E3-E89B-47EE-8EC6-5C6EE6106818}">
      <dsp:nvSpPr>
        <dsp:cNvPr id="0" name=""/>
        <dsp:cNvSpPr/>
      </dsp:nvSpPr>
      <dsp:spPr>
        <a:xfrm>
          <a:off x="8735926" y="1243073"/>
          <a:ext cx="2188269" cy="1804865"/>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fr-FR" sz="1200" kern="1200" dirty="0"/>
            <a:t>Restructuration du programme </a:t>
          </a:r>
        </a:p>
        <a:p>
          <a:pPr marL="114300" lvl="1" indent="-114300" algn="l" defTabSz="533400">
            <a:lnSpc>
              <a:spcPct val="100000"/>
            </a:lnSpc>
            <a:spcBef>
              <a:spcPct val="0"/>
            </a:spcBef>
            <a:spcAft>
              <a:spcPct val="15000"/>
            </a:spcAft>
            <a:buChar char="•"/>
          </a:pPr>
          <a:r>
            <a:rPr lang="fr-FR" sz="1200" kern="1200" dirty="0"/>
            <a:t>Implantation et évaluation du programme dans au moins une vingtaine d’écoles du Québec (contexte de la COVID)</a:t>
          </a:r>
        </a:p>
      </dsp:txBody>
      <dsp:txXfrm>
        <a:off x="8777461" y="1671365"/>
        <a:ext cx="2105199" cy="1335038"/>
      </dsp:txXfrm>
    </dsp:sp>
    <dsp:sp modelId="{8F4E59A8-92A3-4FA9-85B9-0016C08A1A4E}">
      <dsp:nvSpPr>
        <dsp:cNvPr id="0" name=""/>
        <dsp:cNvSpPr/>
      </dsp:nvSpPr>
      <dsp:spPr>
        <a:xfrm>
          <a:off x="9222208" y="856316"/>
          <a:ext cx="1945128" cy="773513"/>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dirty="0"/>
            <a:t>Version 4.0</a:t>
          </a:r>
        </a:p>
        <a:p>
          <a:pPr marL="0" lvl="0" indent="0" algn="ctr" defTabSz="933450">
            <a:lnSpc>
              <a:spcPct val="90000"/>
            </a:lnSpc>
            <a:spcBef>
              <a:spcPct val="0"/>
            </a:spcBef>
            <a:spcAft>
              <a:spcPct val="35000"/>
            </a:spcAft>
            <a:buNone/>
          </a:pPr>
          <a:r>
            <a:rPr lang="fr-FR" sz="2100" kern="1200" dirty="0"/>
            <a:t>2020-2021</a:t>
          </a:r>
        </a:p>
      </dsp:txBody>
      <dsp:txXfrm>
        <a:off x="9244863" y="878971"/>
        <a:ext cx="1899818" cy="728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77E1F-DA1F-4C88-BC1E-C8673A8ABBDC}">
      <dsp:nvSpPr>
        <dsp:cNvPr id="0" name=""/>
        <dsp:cNvSpPr/>
      </dsp:nvSpPr>
      <dsp:spPr>
        <a:xfrm>
          <a:off x="5874014" y="1516316"/>
          <a:ext cx="2452146" cy="693180"/>
        </a:xfrm>
        <a:custGeom>
          <a:avLst/>
          <a:gdLst/>
          <a:ahLst/>
          <a:cxnLst/>
          <a:rect l="0" t="0" r="0" b="0"/>
          <a:pathLst>
            <a:path>
              <a:moveTo>
                <a:pt x="0" y="0"/>
              </a:moveTo>
              <a:lnTo>
                <a:pt x="0" y="472382"/>
              </a:lnTo>
              <a:lnTo>
                <a:pt x="2452146" y="472382"/>
              </a:lnTo>
              <a:lnTo>
                <a:pt x="2452146" y="6931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E168D-FDFA-4A63-927A-99073F8DBADE}">
      <dsp:nvSpPr>
        <dsp:cNvPr id="0" name=""/>
        <dsp:cNvSpPr/>
      </dsp:nvSpPr>
      <dsp:spPr>
        <a:xfrm>
          <a:off x="3421867" y="3722974"/>
          <a:ext cx="1456540" cy="693180"/>
        </a:xfrm>
        <a:custGeom>
          <a:avLst/>
          <a:gdLst/>
          <a:ahLst/>
          <a:cxnLst/>
          <a:rect l="0" t="0" r="0" b="0"/>
          <a:pathLst>
            <a:path>
              <a:moveTo>
                <a:pt x="0" y="0"/>
              </a:moveTo>
              <a:lnTo>
                <a:pt x="0" y="472382"/>
              </a:lnTo>
              <a:lnTo>
                <a:pt x="1456540" y="472382"/>
              </a:lnTo>
              <a:lnTo>
                <a:pt x="1456540" y="6931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9D9C11-D3DF-4DAE-BA61-880DCED7F820}">
      <dsp:nvSpPr>
        <dsp:cNvPr id="0" name=""/>
        <dsp:cNvSpPr/>
      </dsp:nvSpPr>
      <dsp:spPr>
        <a:xfrm>
          <a:off x="1965327" y="3722974"/>
          <a:ext cx="1456540" cy="693180"/>
        </a:xfrm>
        <a:custGeom>
          <a:avLst/>
          <a:gdLst/>
          <a:ahLst/>
          <a:cxnLst/>
          <a:rect l="0" t="0" r="0" b="0"/>
          <a:pathLst>
            <a:path>
              <a:moveTo>
                <a:pt x="1456540" y="0"/>
              </a:moveTo>
              <a:lnTo>
                <a:pt x="1456540" y="472382"/>
              </a:lnTo>
              <a:lnTo>
                <a:pt x="0" y="472382"/>
              </a:lnTo>
              <a:lnTo>
                <a:pt x="0" y="6931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8CF228-E0DC-423E-96D5-1D227260CAF6}">
      <dsp:nvSpPr>
        <dsp:cNvPr id="0" name=""/>
        <dsp:cNvSpPr/>
      </dsp:nvSpPr>
      <dsp:spPr>
        <a:xfrm>
          <a:off x="3421867" y="1516316"/>
          <a:ext cx="2452146" cy="693180"/>
        </a:xfrm>
        <a:custGeom>
          <a:avLst/>
          <a:gdLst/>
          <a:ahLst/>
          <a:cxnLst/>
          <a:rect l="0" t="0" r="0" b="0"/>
          <a:pathLst>
            <a:path>
              <a:moveTo>
                <a:pt x="2452146" y="0"/>
              </a:moveTo>
              <a:lnTo>
                <a:pt x="2452146" y="472382"/>
              </a:lnTo>
              <a:lnTo>
                <a:pt x="0" y="472382"/>
              </a:lnTo>
              <a:lnTo>
                <a:pt x="0" y="6931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D88B7-997D-442B-A965-FD378EFF04E5}">
      <dsp:nvSpPr>
        <dsp:cNvPr id="0" name=""/>
        <dsp:cNvSpPr/>
      </dsp:nvSpPr>
      <dsp:spPr>
        <a:xfrm>
          <a:off x="3447968" y="2838"/>
          <a:ext cx="4852090" cy="1513477"/>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5D410-5FC3-4FCB-A4AF-AFEB79CF0F89}">
      <dsp:nvSpPr>
        <dsp:cNvPr id="0" name=""/>
        <dsp:cNvSpPr/>
      </dsp:nvSpPr>
      <dsp:spPr>
        <a:xfrm>
          <a:off x="3712794" y="254422"/>
          <a:ext cx="4852090" cy="1513477"/>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schemeClr val="tx1">
                  <a:lumMod val="65000"/>
                  <a:lumOff val="35000"/>
                </a:schemeClr>
              </a:solidFill>
            </a:rPr>
            <a:t>HORS-PISTE</a:t>
          </a:r>
        </a:p>
      </dsp:txBody>
      <dsp:txXfrm>
        <a:off x="3757122" y="298750"/>
        <a:ext cx="4763434" cy="1424821"/>
      </dsp:txXfrm>
    </dsp:sp>
    <dsp:sp modelId="{19B39706-B665-4D88-A7C2-AA771E80321F}">
      <dsp:nvSpPr>
        <dsp:cNvPr id="0" name=""/>
        <dsp:cNvSpPr/>
      </dsp:nvSpPr>
      <dsp:spPr>
        <a:xfrm>
          <a:off x="1234546" y="2209496"/>
          <a:ext cx="4374642" cy="1513477"/>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D78D7-58AA-40F9-B646-E38EEFAC82B6}">
      <dsp:nvSpPr>
        <dsp:cNvPr id="0" name=""/>
        <dsp:cNvSpPr/>
      </dsp:nvSpPr>
      <dsp:spPr>
        <a:xfrm>
          <a:off x="1499372" y="2461081"/>
          <a:ext cx="4374642" cy="1513477"/>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fr-FR" sz="3200" kern="1200" dirty="0">
              <a:solidFill>
                <a:schemeClr val="tx1">
                  <a:lumMod val="65000"/>
                  <a:lumOff val="35000"/>
                </a:schemeClr>
              </a:solidFill>
            </a:rPr>
            <a:t>HORS-PISTE  Exploration </a:t>
          </a:r>
        </a:p>
        <a:p>
          <a:pPr marL="0" lvl="0" indent="0" algn="ctr" defTabSz="1422400">
            <a:lnSpc>
              <a:spcPct val="90000"/>
            </a:lnSpc>
            <a:spcBef>
              <a:spcPct val="0"/>
            </a:spcBef>
            <a:spcAft>
              <a:spcPct val="35000"/>
            </a:spcAft>
            <a:buNone/>
          </a:pPr>
          <a:r>
            <a:rPr lang="fr-FR" sz="2800" kern="1200" dirty="0">
              <a:solidFill>
                <a:schemeClr val="tx1">
                  <a:lumMod val="65000"/>
                  <a:lumOff val="35000"/>
                </a:schemeClr>
              </a:solidFill>
            </a:rPr>
            <a:t>(prévention universelle)</a:t>
          </a:r>
        </a:p>
      </dsp:txBody>
      <dsp:txXfrm>
        <a:off x="1543700" y="2505409"/>
        <a:ext cx="4285986" cy="1424821"/>
      </dsp:txXfrm>
    </dsp:sp>
    <dsp:sp modelId="{A1C2366F-1B97-41A9-AC32-F6FED91CE003}">
      <dsp:nvSpPr>
        <dsp:cNvPr id="0" name=""/>
        <dsp:cNvSpPr/>
      </dsp:nvSpPr>
      <dsp:spPr>
        <a:xfrm>
          <a:off x="773612" y="4416155"/>
          <a:ext cx="2383429" cy="1513477"/>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D695E-7D61-434C-B976-6D3A19599CF6}">
      <dsp:nvSpPr>
        <dsp:cNvPr id="0" name=""/>
        <dsp:cNvSpPr/>
      </dsp:nvSpPr>
      <dsp:spPr>
        <a:xfrm>
          <a:off x="1038438" y="4667739"/>
          <a:ext cx="2383429" cy="1513477"/>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1">
                  <a:lumMod val="65000"/>
                  <a:lumOff val="35000"/>
                </a:schemeClr>
              </a:solidFill>
            </a:rPr>
            <a:t>1</a:t>
          </a:r>
          <a:r>
            <a:rPr lang="fr-FR" sz="3200" kern="1200" baseline="30000" dirty="0">
              <a:solidFill>
                <a:schemeClr val="tx1">
                  <a:lumMod val="65000"/>
                  <a:lumOff val="35000"/>
                </a:schemeClr>
              </a:solidFill>
            </a:rPr>
            <a:t>er</a:t>
          </a:r>
          <a:r>
            <a:rPr lang="fr-FR" sz="3200" kern="1200" dirty="0">
              <a:solidFill>
                <a:schemeClr val="tx1">
                  <a:lumMod val="65000"/>
                  <a:lumOff val="35000"/>
                </a:schemeClr>
              </a:solidFill>
            </a:rPr>
            <a:t> cycle</a:t>
          </a:r>
        </a:p>
      </dsp:txBody>
      <dsp:txXfrm>
        <a:off x="1082766" y="4712067"/>
        <a:ext cx="2294773" cy="1424821"/>
      </dsp:txXfrm>
    </dsp:sp>
    <dsp:sp modelId="{6454C9E2-5170-4C6B-98F1-36F70899708E}">
      <dsp:nvSpPr>
        <dsp:cNvPr id="0" name=""/>
        <dsp:cNvSpPr/>
      </dsp:nvSpPr>
      <dsp:spPr>
        <a:xfrm>
          <a:off x="3686693" y="4416155"/>
          <a:ext cx="2383429" cy="1513477"/>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1372D-328A-4240-B318-BF3BCBB3B61E}">
      <dsp:nvSpPr>
        <dsp:cNvPr id="0" name=""/>
        <dsp:cNvSpPr/>
      </dsp:nvSpPr>
      <dsp:spPr>
        <a:xfrm>
          <a:off x="3951518" y="4667739"/>
          <a:ext cx="2383429" cy="1513477"/>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1">
                  <a:lumMod val="65000"/>
                  <a:lumOff val="35000"/>
                </a:schemeClr>
              </a:solidFill>
            </a:rPr>
            <a:t>2</a:t>
          </a:r>
          <a:r>
            <a:rPr lang="fr-FR" sz="3200" kern="1200" baseline="30000" dirty="0">
              <a:solidFill>
                <a:schemeClr val="tx1">
                  <a:lumMod val="65000"/>
                  <a:lumOff val="35000"/>
                </a:schemeClr>
              </a:solidFill>
            </a:rPr>
            <a:t>e</a:t>
          </a:r>
          <a:r>
            <a:rPr lang="fr-FR" sz="3200" kern="1200" dirty="0">
              <a:solidFill>
                <a:schemeClr val="tx1">
                  <a:lumMod val="65000"/>
                  <a:lumOff val="35000"/>
                </a:schemeClr>
              </a:solidFill>
            </a:rPr>
            <a:t> cycle</a:t>
          </a:r>
        </a:p>
      </dsp:txBody>
      <dsp:txXfrm>
        <a:off x="3995846" y="4712067"/>
        <a:ext cx="2294773" cy="1424821"/>
      </dsp:txXfrm>
    </dsp:sp>
    <dsp:sp modelId="{1C75E3F5-E3C5-4444-9BBB-7C4489784DD9}">
      <dsp:nvSpPr>
        <dsp:cNvPr id="0" name=""/>
        <dsp:cNvSpPr/>
      </dsp:nvSpPr>
      <dsp:spPr>
        <a:xfrm>
          <a:off x="6138839" y="2209496"/>
          <a:ext cx="4374642" cy="1513477"/>
        </a:xfrm>
        <a:prstGeom prst="roundRect">
          <a:avLst>
            <a:gd name="adj" fmla="val 10000"/>
          </a:avLst>
        </a:prstGeom>
        <a:solidFill>
          <a:srgbClr val="2F5CEE"/>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58858-08E4-4AEC-BA4D-4FFA008A239C}">
      <dsp:nvSpPr>
        <dsp:cNvPr id="0" name=""/>
        <dsp:cNvSpPr/>
      </dsp:nvSpPr>
      <dsp:spPr>
        <a:xfrm>
          <a:off x="6403665" y="2461081"/>
          <a:ext cx="4374642" cy="1513477"/>
        </a:xfrm>
        <a:prstGeom prst="roundRect">
          <a:avLst>
            <a:gd name="adj" fmla="val 10000"/>
          </a:avLst>
        </a:prstGeom>
        <a:solidFill>
          <a:schemeClr val="lt1">
            <a:alpha val="90000"/>
            <a:hueOff val="0"/>
            <a:satOff val="0"/>
            <a:lumOff val="0"/>
            <a:alphaOff val="0"/>
          </a:schemeClr>
        </a:solid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fr-FR" sz="3200" kern="1200" dirty="0">
              <a:solidFill>
                <a:schemeClr val="tx1">
                  <a:lumMod val="65000"/>
                  <a:lumOff val="35000"/>
                </a:schemeClr>
              </a:solidFill>
            </a:rPr>
            <a:t>HORS-PISTE  Expédition</a:t>
          </a:r>
        </a:p>
        <a:p>
          <a:pPr marL="0" lvl="0" indent="0" algn="ctr" defTabSz="1422400">
            <a:lnSpc>
              <a:spcPct val="90000"/>
            </a:lnSpc>
            <a:spcBef>
              <a:spcPct val="0"/>
            </a:spcBef>
            <a:spcAft>
              <a:spcPct val="35000"/>
            </a:spcAft>
            <a:buNone/>
          </a:pPr>
          <a:r>
            <a:rPr lang="fr-FR" sz="2800" kern="1200" dirty="0">
              <a:solidFill>
                <a:schemeClr val="tx1">
                  <a:lumMod val="65000"/>
                  <a:lumOff val="35000"/>
                </a:schemeClr>
              </a:solidFill>
            </a:rPr>
            <a:t>(intervention précoce)</a:t>
          </a:r>
        </a:p>
      </dsp:txBody>
      <dsp:txXfrm>
        <a:off x="6447993" y="2505409"/>
        <a:ext cx="4285986" cy="1424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C59C7-8A86-4600-8187-B9998AA35471}">
      <dsp:nvSpPr>
        <dsp:cNvPr id="0" name=""/>
        <dsp:cNvSpPr/>
      </dsp:nvSpPr>
      <dsp:spPr>
        <a:xfrm>
          <a:off x="3803" y="1053114"/>
          <a:ext cx="2760364" cy="3312437"/>
        </a:xfrm>
        <a:prstGeom prst="roundRect">
          <a:avLst>
            <a:gd name="adj" fmla="val 5000"/>
          </a:avLst>
        </a:prstGeom>
        <a:no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fr-CA" sz="2000" b="1" kern="1200" dirty="0">
              <a:solidFill>
                <a:srgbClr val="2F5CEE"/>
              </a:solidFill>
            </a:rPr>
            <a:t>Activités hors cursus</a:t>
          </a:r>
        </a:p>
      </dsp:txBody>
      <dsp:txXfrm rot="16200000">
        <a:off x="-1078259" y="2135177"/>
        <a:ext cx="2716199" cy="552072"/>
      </dsp:txXfrm>
    </dsp:sp>
    <dsp:sp modelId="{ECB801B0-07BF-4727-B217-38F2EA361C0F}">
      <dsp:nvSpPr>
        <dsp:cNvPr id="0" name=""/>
        <dsp:cNvSpPr/>
      </dsp:nvSpPr>
      <dsp:spPr>
        <a:xfrm>
          <a:off x="555876" y="1053114"/>
          <a:ext cx="2056471" cy="33124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fr-CA" sz="2000" kern="1200" dirty="0">
              <a:solidFill>
                <a:schemeClr val="tx1">
                  <a:lumMod val="65000"/>
                  <a:lumOff val="35000"/>
                </a:schemeClr>
              </a:solidFill>
            </a:rPr>
            <a:t>Activités ou sorties qui invitent à sortir du cadre pour faire vivre une expérience unique aux élèves.</a:t>
          </a:r>
        </a:p>
      </dsp:txBody>
      <dsp:txXfrm>
        <a:off x="555876" y="1053114"/>
        <a:ext cx="2056471" cy="3312437"/>
      </dsp:txXfrm>
    </dsp:sp>
    <dsp:sp modelId="{13688FB7-D896-40E0-BA69-33C4288C4BFD}">
      <dsp:nvSpPr>
        <dsp:cNvPr id="0" name=""/>
        <dsp:cNvSpPr/>
      </dsp:nvSpPr>
      <dsp:spPr>
        <a:xfrm>
          <a:off x="2799086" y="1053114"/>
          <a:ext cx="2444910" cy="3312437"/>
        </a:xfrm>
        <a:prstGeom prst="roundRect">
          <a:avLst>
            <a:gd name="adj" fmla="val 5000"/>
          </a:avLst>
        </a:prstGeom>
        <a:no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fr-CA" sz="2000" b="1" kern="1200" dirty="0">
              <a:solidFill>
                <a:srgbClr val="2F5CEE"/>
              </a:solidFill>
            </a:rPr>
            <a:t>Activités en classe</a:t>
          </a:r>
        </a:p>
      </dsp:txBody>
      <dsp:txXfrm rot="16200000">
        <a:off x="1685478" y="2166723"/>
        <a:ext cx="2716199" cy="488982"/>
      </dsp:txXfrm>
    </dsp:sp>
    <dsp:sp modelId="{7F3F8091-B01D-4D89-BB8C-83C10158046D}">
      <dsp:nvSpPr>
        <dsp:cNvPr id="0" name=""/>
        <dsp:cNvSpPr/>
      </dsp:nvSpPr>
      <dsp:spPr>
        <a:xfrm rot="5400000">
          <a:off x="2631025" y="3687592"/>
          <a:ext cx="487115" cy="41405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8AD58-7BBB-4A02-8423-646F32F113E6}">
      <dsp:nvSpPr>
        <dsp:cNvPr id="0" name=""/>
        <dsp:cNvSpPr/>
      </dsp:nvSpPr>
      <dsp:spPr>
        <a:xfrm>
          <a:off x="3310939" y="1053114"/>
          <a:ext cx="1821458" cy="33124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fr-CA" sz="2000" kern="1200" dirty="0">
              <a:solidFill>
                <a:schemeClr val="tx1">
                  <a:lumMod val="65000"/>
                  <a:lumOff val="35000"/>
                </a:schemeClr>
              </a:solidFill>
            </a:rPr>
            <a:t>Activités en classe qui permettent aux enseignants d’atteindre leurs objectifs pédagogiques, tout en abordant des thèmes liés au développement psychosocial. </a:t>
          </a:r>
        </a:p>
      </dsp:txBody>
      <dsp:txXfrm>
        <a:off x="3310939" y="1053114"/>
        <a:ext cx="1821458" cy="3312437"/>
      </dsp:txXfrm>
    </dsp:sp>
    <dsp:sp modelId="{D4777C01-E567-4E74-B80C-2679BD54952A}">
      <dsp:nvSpPr>
        <dsp:cNvPr id="0" name=""/>
        <dsp:cNvSpPr/>
      </dsp:nvSpPr>
      <dsp:spPr>
        <a:xfrm>
          <a:off x="5452731" y="1053114"/>
          <a:ext cx="2760364" cy="3312437"/>
        </a:xfrm>
        <a:prstGeom prst="roundRect">
          <a:avLst>
            <a:gd name="adj" fmla="val 5000"/>
          </a:avLst>
        </a:prstGeom>
        <a:noFill/>
        <a:ln w="12700" cap="flat" cmpd="sng" algn="ctr">
          <a:solidFill>
            <a:srgbClr val="2F5CE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fr-CA" sz="2000" b="1" kern="1200" dirty="0">
              <a:solidFill>
                <a:srgbClr val="2F5CEE"/>
              </a:solidFill>
            </a:rPr>
            <a:t>Activités milieu</a:t>
          </a:r>
        </a:p>
      </dsp:txBody>
      <dsp:txXfrm rot="16200000">
        <a:off x="4370668" y="2135177"/>
        <a:ext cx="2716199" cy="552072"/>
      </dsp:txXfrm>
    </dsp:sp>
    <dsp:sp modelId="{AE1ACFE3-EC1A-44A4-90B8-BE7B7D63A4AB}">
      <dsp:nvSpPr>
        <dsp:cNvPr id="0" name=""/>
        <dsp:cNvSpPr/>
      </dsp:nvSpPr>
      <dsp:spPr>
        <a:xfrm rot="5400000">
          <a:off x="5197762" y="3662378"/>
          <a:ext cx="487115" cy="46448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32280-9B3C-4136-8223-C0B1BBC3D925}">
      <dsp:nvSpPr>
        <dsp:cNvPr id="0" name=""/>
        <dsp:cNvSpPr/>
      </dsp:nvSpPr>
      <dsp:spPr>
        <a:xfrm>
          <a:off x="6004804" y="1053114"/>
          <a:ext cx="2056471" cy="33124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fr-CA" sz="2000" kern="1200" dirty="0">
              <a:solidFill>
                <a:schemeClr val="tx1">
                  <a:lumMod val="65000"/>
                  <a:lumOff val="35000"/>
                </a:schemeClr>
              </a:solidFill>
            </a:rPr>
            <a:t>Activités qui permettent de soutenir le développement d’un milieu scolaire qui favorise le bien-être de tous. </a:t>
          </a:r>
        </a:p>
      </dsp:txBody>
      <dsp:txXfrm>
        <a:off x="6004804" y="1053114"/>
        <a:ext cx="2056471" cy="33124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a:t>
            </a:fld>
            <a:endParaRPr lang="en-US"/>
          </a:p>
        </p:txBody>
      </p:sp>
    </p:spTree>
    <p:extLst>
      <p:ext uri="{BB962C8B-B14F-4D97-AF65-F5344CB8AC3E}">
        <p14:creationId xmlns:p14="http://schemas.microsoft.com/office/powerpoint/2010/main" val="30037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HORS-PISTE représente le sentier inhabituel. Le sentier que peu de personnes ose prendre. Autant en ski/</a:t>
            </a:r>
            <a:r>
              <a:rPr lang="fr-FR" dirty="0" err="1"/>
              <a:t>snow</a:t>
            </a:r>
            <a:r>
              <a:rPr lang="fr-FR" dirty="0"/>
              <a:t> qu’en randonnée, prendre un HORS-PISTE implique de prendre des risques : chemin inconnu, niveau de difficulté élevé. C’est aussi, grâce à ces risques, des occasions de faire de nouvelles découvertes, de se dépasser et d’apprendre sur nos forces et nos limites. </a:t>
            </a:r>
          </a:p>
          <a:p>
            <a:endParaRPr lang="fr-FR" dirty="0"/>
          </a:p>
          <a:p>
            <a:r>
              <a:rPr lang="fr-FR" dirty="0"/>
              <a:t>Ainsi, le programme HORS-PISTE se veut être à cette image. Au courant des ateliers, le programme HORS-PISTE va vous proposer de prendre des risques, de faire face à vos défis, d’essayer de prendre des chemins nouveaux, des nouvelles solutions, de gérer des situations plus stressantes. Au travers de tout ça, le programme HORS-PISTE va vous aider à mieux vous connaître, à reconnaître vos forces et vos limites. Il va surtout vous accompagner dans de nouvelles façons d’aborder la vie avec confiance, bienveillance et persévérance.</a:t>
            </a: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11</a:t>
            </a:fld>
            <a:endParaRPr lang="en-US"/>
          </a:p>
        </p:txBody>
      </p:sp>
    </p:spTree>
    <p:extLst>
      <p:ext uri="{BB962C8B-B14F-4D97-AF65-F5344CB8AC3E}">
        <p14:creationId xmlns:p14="http://schemas.microsoft.com/office/powerpoint/2010/main" val="340821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programme HORS-PISTE</a:t>
            </a:r>
            <a:r>
              <a:rPr lang="fr-CA" baseline="0" dirty="0"/>
              <a:t> se décline en deux volets : prévention universelle, offert à l’ensemble des élèves et le volet d’intervention précoce, qui s’adresse aux élèves plus vulnérables. </a:t>
            </a:r>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12</a:t>
            </a:fld>
            <a:endParaRPr lang="en-US"/>
          </a:p>
        </p:txBody>
      </p:sp>
    </p:spTree>
    <p:extLst>
      <p:ext uri="{BB962C8B-B14F-4D97-AF65-F5344CB8AC3E}">
        <p14:creationId xmlns:p14="http://schemas.microsoft.com/office/powerpoint/2010/main" val="351396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Vous pourriez donc être invités à animer certains des ateliers ou à accueillir un animateur dans un de vos cours. Dans ce cas, l’enseignant est invité à demeurer dans la classe pendant l’atelier. Pour que sa présence soit optimale, il peut être assis en avant de la classe, près de l’animateur. Il peut même participer, donner des exemples personnels, questionner les élèves sur le sujet en cours. L’expérience démontre que la participation des élèves est meilleure lorsque le professeur se montre intéressé par le contenu, en raison de la relation élève-enseignant déjà significative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13</a:t>
            </a:fld>
            <a:endParaRPr lang="en-US"/>
          </a:p>
        </p:txBody>
      </p:sp>
    </p:spTree>
    <p:extLst>
      <p:ext uri="{BB962C8B-B14F-4D97-AF65-F5344CB8AC3E}">
        <p14:creationId xmlns:p14="http://schemas.microsoft.com/office/powerpoint/2010/main" val="428861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14</a:t>
            </a:fld>
            <a:endParaRPr lang="en-US"/>
          </a:p>
        </p:txBody>
      </p:sp>
    </p:spTree>
    <p:extLst>
      <p:ext uri="{BB962C8B-B14F-4D97-AF65-F5344CB8AC3E}">
        <p14:creationId xmlns:p14="http://schemas.microsoft.com/office/powerpoint/2010/main" val="220261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15</a:t>
            </a:fld>
            <a:endParaRPr lang="en-US"/>
          </a:p>
        </p:txBody>
      </p:sp>
    </p:spTree>
    <p:extLst>
      <p:ext uri="{BB962C8B-B14F-4D97-AF65-F5344CB8AC3E}">
        <p14:creationId xmlns:p14="http://schemas.microsoft.com/office/powerpoint/2010/main" val="116063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Nous tenons d’ailleurs à remercier l’Agence de la santé publique du Canada pour leur subvention qui permet d’évaluer l’implantation et les effets du programme ainsi que l’équipe de recherche interdisciplinaire, interuniversitaire et </a:t>
            </a:r>
            <a:r>
              <a:rPr lang="fr-CA" sz="1200" kern="1200" dirty="0" err="1">
                <a:solidFill>
                  <a:schemeClr val="tx1"/>
                </a:solidFill>
                <a:effectLst/>
                <a:latin typeface="+mn-lt"/>
                <a:ea typeface="+mn-ea"/>
                <a:cs typeface="+mn-cs"/>
              </a:rPr>
              <a:t>interréseau</a:t>
            </a:r>
            <a:r>
              <a:rPr lang="fr-CA" sz="1200" kern="1200" dirty="0">
                <a:solidFill>
                  <a:schemeClr val="tx1"/>
                </a:solidFill>
                <a:effectLst/>
                <a:latin typeface="+mn-lt"/>
                <a:ea typeface="+mn-ea"/>
                <a:cs typeface="+mn-cs"/>
              </a:rPr>
              <a:t> composée de 29 personnes aux expertises variées pour leur contribution à l’évaluation.  </a:t>
            </a: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16</a:t>
            </a:fld>
            <a:endParaRPr lang="en-US"/>
          </a:p>
        </p:txBody>
      </p:sp>
    </p:spTree>
    <p:extLst>
      <p:ext uri="{BB962C8B-B14F-4D97-AF65-F5344CB8AC3E}">
        <p14:creationId xmlns:p14="http://schemas.microsoft.com/office/powerpoint/2010/main" val="159840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17</a:t>
            </a:fld>
            <a:endParaRPr lang="en-US"/>
          </a:p>
        </p:txBody>
      </p:sp>
    </p:spTree>
    <p:extLst>
      <p:ext uri="{BB962C8B-B14F-4D97-AF65-F5344CB8AC3E}">
        <p14:creationId xmlns:p14="http://schemas.microsoft.com/office/powerpoint/2010/main" val="91899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18</a:t>
            </a:fld>
            <a:endParaRPr lang="en-US"/>
          </a:p>
        </p:txBody>
      </p:sp>
    </p:spTree>
    <p:extLst>
      <p:ext uri="{BB962C8B-B14F-4D97-AF65-F5344CB8AC3E}">
        <p14:creationId xmlns:p14="http://schemas.microsoft.com/office/powerpoint/2010/main" val="157163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Sondages de satisfaction </a:t>
            </a:r>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19</a:t>
            </a:fld>
            <a:endParaRPr lang="en-US"/>
          </a:p>
        </p:txBody>
      </p:sp>
    </p:spTree>
    <p:extLst>
      <p:ext uri="{BB962C8B-B14F-4D97-AF65-F5344CB8AC3E}">
        <p14:creationId xmlns:p14="http://schemas.microsoft.com/office/powerpoint/2010/main" val="213321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20</a:t>
            </a:fld>
            <a:endParaRPr lang="en-US"/>
          </a:p>
        </p:txBody>
      </p:sp>
    </p:spTree>
    <p:extLst>
      <p:ext uri="{BB962C8B-B14F-4D97-AF65-F5344CB8AC3E}">
        <p14:creationId xmlns:p14="http://schemas.microsoft.com/office/powerpoint/2010/main" val="226562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3</a:t>
            </a:fld>
            <a:endParaRPr lang="en-US"/>
          </a:p>
        </p:txBody>
      </p:sp>
    </p:spTree>
    <p:extLst>
      <p:ext uri="{BB962C8B-B14F-4D97-AF65-F5344CB8AC3E}">
        <p14:creationId xmlns:p14="http://schemas.microsoft.com/office/powerpoint/2010/main" val="387574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21</a:t>
            </a:fld>
            <a:endParaRPr lang="en-US"/>
          </a:p>
        </p:txBody>
      </p:sp>
    </p:spTree>
    <p:extLst>
      <p:ext uri="{BB962C8B-B14F-4D97-AF65-F5344CB8AC3E}">
        <p14:creationId xmlns:p14="http://schemas.microsoft.com/office/powerpoint/2010/main" val="135468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22</a:t>
            </a:fld>
            <a:endParaRPr lang="en-US"/>
          </a:p>
        </p:txBody>
      </p:sp>
    </p:spTree>
    <p:extLst>
      <p:ext uri="{BB962C8B-B14F-4D97-AF65-F5344CB8AC3E}">
        <p14:creationId xmlns:p14="http://schemas.microsoft.com/office/powerpoint/2010/main" val="3232682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800" b="1" kern="1200" dirty="0">
              <a:solidFill>
                <a:schemeClr val="tx1">
                  <a:lumMod val="65000"/>
                  <a:lumOff val="35000"/>
                </a:schemeClr>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23</a:t>
            </a:fld>
            <a:endParaRPr lang="en-US"/>
          </a:p>
        </p:txBody>
      </p:sp>
    </p:spTree>
    <p:extLst>
      <p:ext uri="{BB962C8B-B14F-4D97-AF65-F5344CB8AC3E}">
        <p14:creationId xmlns:p14="http://schemas.microsoft.com/office/powerpoint/2010/main" val="131519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24</a:t>
            </a:fld>
            <a:endParaRPr lang="en-US"/>
          </a:p>
        </p:txBody>
      </p:sp>
    </p:spTree>
    <p:extLst>
      <p:ext uri="{BB962C8B-B14F-4D97-AF65-F5344CB8AC3E}">
        <p14:creationId xmlns:p14="http://schemas.microsoft.com/office/powerpoint/2010/main" val="767452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25</a:t>
            </a:fld>
            <a:endParaRPr lang="en-US"/>
          </a:p>
        </p:txBody>
      </p:sp>
    </p:spTree>
    <p:extLst>
      <p:ext uri="{BB962C8B-B14F-4D97-AF65-F5344CB8AC3E}">
        <p14:creationId xmlns:p14="http://schemas.microsoft.com/office/powerpoint/2010/main" val="91408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26</a:t>
            </a:fld>
            <a:endParaRPr lang="en-US"/>
          </a:p>
        </p:txBody>
      </p:sp>
    </p:spTree>
    <p:extLst>
      <p:ext uri="{BB962C8B-B14F-4D97-AF65-F5344CB8AC3E}">
        <p14:creationId xmlns:p14="http://schemas.microsoft.com/office/powerpoint/2010/main" val="139313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t>Puisque</a:t>
            </a:r>
            <a:r>
              <a:rPr lang="fr-CA" b="1" baseline="0" dirty="0"/>
              <a:t> les ateliers sont en partie basés sur le référent </a:t>
            </a:r>
            <a:r>
              <a:rPr lang="fr-CA" b="1" baseline="0" dirty="0" err="1"/>
              <a:t>Ékip</a:t>
            </a:r>
            <a:r>
              <a:rPr lang="fr-CA" b="1" baseline="0" dirty="0"/>
              <a:t>, nous avons décidé de le présenter rapidement aux écoles (pour que les professionnels scolaires puissent y faire des liens avec leurs outils).</a:t>
            </a:r>
            <a:endParaRPr lang="fr-CA" b="1" dirty="0"/>
          </a:p>
          <a:p>
            <a:endParaRPr lang="fr-CA" dirty="0"/>
          </a:p>
          <a:p>
            <a:r>
              <a:rPr lang="fr-CA" dirty="0"/>
              <a:t>Va avec</a:t>
            </a:r>
            <a:r>
              <a:rPr lang="fr-CA" baseline="0" dirty="0"/>
              <a:t> la vision scolaire du Ministère de l’éducation et santé et service sociaux.</a:t>
            </a:r>
          </a:p>
          <a:p>
            <a:pPr>
              <a:lnSpc>
                <a:spcPts val="1500"/>
              </a:lnSpc>
            </a:pPr>
            <a:endParaRPr lang="fr-CA" baseline="0" dirty="0"/>
          </a:p>
          <a:p>
            <a:pPr marL="0" marR="0" lvl="0" indent="0" algn="l" defTabSz="914400" rtl="0" eaLnBrk="1" fontAlgn="auto" latinLnBrk="0" hangingPunct="1">
              <a:lnSpc>
                <a:spcPts val="1500"/>
              </a:lnSpc>
              <a:spcBef>
                <a:spcPts val="0"/>
              </a:spcBef>
              <a:spcAft>
                <a:spcPts val="0"/>
              </a:spcAft>
              <a:buClrTx/>
              <a:buSzTx/>
              <a:buFontTx/>
              <a:buNone/>
              <a:tabLst/>
              <a:defRPr/>
            </a:pPr>
            <a:r>
              <a:rPr lang="fr-CA" baseline="0" dirty="0"/>
              <a:t>Les ateliers sont conçus pour répondre à certaines des 7 compétences du référent ÉKIP (anciennement École en santé) du Ministère de l’éducation : 1) L’engagement; </a:t>
            </a:r>
            <a:r>
              <a:rPr lang="fr-CA" b="1" baseline="0" dirty="0"/>
              <a:t>2) Comportements prosociaux</a:t>
            </a:r>
            <a:r>
              <a:rPr lang="fr-CA" baseline="0" dirty="0"/>
              <a:t>; 3) Habitudes de vie; </a:t>
            </a:r>
            <a:r>
              <a:rPr lang="fr-CA" b="1" baseline="0" dirty="0"/>
              <a:t>4) Connaissance de soi; 5) Émotions et stress; 6) Influences sociales; 7) Demande d’aide. </a:t>
            </a:r>
            <a:endParaRPr lang="fr-CA" b="1" dirty="0"/>
          </a:p>
          <a:p>
            <a:endParaRPr lang="fr-CA" dirty="0"/>
          </a:p>
          <a:p>
            <a:r>
              <a:rPr lang="fr-CA" dirty="0"/>
              <a:t>Exemples :</a:t>
            </a:r>
          </a:p>
          <a:p>
            <a:r>
              <a:rPr lang="fr-CA" b="1" dirty="0"/>
              <a:t>1. La santé, le bien-être et la réussite des jeunes sont étroitement liés.</a:t>
            </a:r>
            <a:endParaRPr lang="fr-CA" dirty="0"/>
          </a:p>
          <a:p>
            <a:r>
              <a:rPr lang="fr-CA" dirty="0"/>
              <a:t>Une bonne gestion des émotions et du stress favorise la capacité d'adaptation et dispose à apprendre.</a:t>
            </a:r>
          </a:p>
          <a:p>
            <a:endParaRPr lang="fr-CA" dirty="0"/>
          </a:p>
          <a:p>
            <a:r>
              <a:rPr lang="fr-CA" b="1" dirty="0"/>
              <a:t>2. L'élève développe les mêmes compétences tout au long de son cheminement scolaire.</a:t>
            </a:r>
          </a:p>
          <a:p>
            <a:r>
              <a:rPr lang="fr-CA" dirty="0"/>
              <a:t>Connaissance de soi;</a:t>
            </a:r>
            <a:r>
              <a:rPr lang="fr-CA" baseline="0" dirty="0"/>
              <a:t> </a:t>
            </a:r>
            <a:r>
              <a:rPr lang="fr-CA" dirty="0"/>
              <a:t>gestion des émotions et du stress;</a:t>
            </a:r>
            <a:r>
              <a:rPr lang="fr-CA" baseline="0" dirty="0"/>
              <a:t> </a:t>
            </a:r>
            <a:r>
              <a:rPr lang="fr-CA" dirty="0"/>
              <a:t>adoption de comportements prosociaux;</a:t>
            </a:r>
            <a:r>
              <a:rPr lang="fr-CA" baseline="0" dirty="0"/>
              <a:t> </a:t>
            </a:r>
            <a:r>
              <a:rPr lang="fr-CA" dirty="0"/>
              <a:t>gestion des influences sociales;</a:t>
            </a:r>
            <a:r>
              <a:rPr lang="fr-CA" baseline="0" dirty="0"/>
              <a:t> </a:t>
            </a:r>
            <a:r>
              <a:rPr lang="fr-CA" dirty="0"/>
              <a:t>exercice de choix éclairés en matière d'habitudes de vie;</a:t>
            </a:r>
            <a:r>
              <a:rPr lang="fr-CA" baseline="0" dirty="0"/>
              <a:t> </a:t>
            </a:r>
            <a:r>
              <a:rPr lang="fr-CA" dirty="0"/>
              <a:t>demande d'aide pour soi ou pour les autres;</a:t>
            </a:r>
            <a:r>
              <a:rPr lang="fr-CA" baseline="0" dirty="0"/>
              <a:t> </a:t>
            </a:r>
            <a:r>
              <a:rPr lang="fr-CA" dirty="0"/>
              <a:t>engagement social.</a:t>
            </a:r>
          </a:p>
          <a:p>
            <a:endParaRPr lang="fr-CA" b="1" dirty="0"/>
          </a:p>
          <a:p>
            <a:r>
              <a:rPr lang="fr-CA" b="1" dirty="0"/>
              <a:t>3. Les actions intégrées visent des facteurs-clés du développement des jeunes.</a:t>
            </a:r>
          </a:p>
          <a:p>
            <a:r>
              <a:rPr lang="fr-CA" dirty="0"/>
              <a:t>Notamment : l'estime de soi;</a:t>
            </a:r>
            <a:r>
              <a:rPr lang="fr-CA" baseline="0" dirty="0"/>
              <a:t> </a:t>
            </a:r>
            <a:r>
              <a:rPr lang="fr-CA" dirty="0"/>
              <a:t>les habiletés sociales;</a:t>
            </a:r>
            <a:r>
              <a:rPr lang="fr-CA" baseline="0" dirty="0"/>
              <a:t> </a:t>
            </a:r>
            <a:r>
              <a:rPr lang="fr-CA" dirty="0"/>
              <a:t>les habitudes de vie;</a:t>
            </a:r>
            <a:r>
              <a:rPr lang="fr-CA" baseline="0" dirty="0"/>
              <a:t> </a:t>
            </a:r>
            <a:r>
              <a:rPr lang="fr-CA" dirty="0"/>
              <a:t>des milieux de vie sains, bienveillants et sécuritaires.</a:t>
            </a:r>
          </a:p>
          <a:p>
            <a:endParaRPr lang="fr-CA" b="1" dirty="0"/>
          </a:p>
          <a:p>
            <a:r>
              <a:rPr lang="fr-CA" b="1" dirty="0"/>
              <a:t>4. Les actions sont intégrées dans les pratiques de l'école.</a:t>
            </a:r>
          </a:p>
          <a:p>
            <a:r>
              <a:rPr lang="fr-CA" dirty="0"/>
              <a:t>Elles s'inscrivent dans les orientations de l'école, par exemple : code de vie, projet éducatif, plan d'engagement vers la réussite.</a:t>
            </a:r>
          </a:p>
          <a:p>
            <a:endParaRPr lang="fr-CA" b="1" dirty="0"/>
          </a:p>
          <a:p>
            <a:r>
              <a:rPr lang="fr-CA" b="1" dirty="0"/>
              <a:t>5. Les actions intégrées permettent une utilisation optimale des ressources et ont une plus grande portée.</a:t>
            </a:r>
          </a:p>
          <a:p>
            <a:r>
              <a:rPr lang="fr-CA" dirty="0"/>
              <a:t>Elles sont continues, se renforcent l'une l'autre et se complètent par la concertation des acteurs de divers milieux. </a:t>
            </a:r>
          </a:p>
          <a:p>
            <a:endParaRPr lang="fr-CA" dirty="0"/>
          </a:p>
          <a:p>
            <a:r>
              <a:rPr lang="fr-CA" dirty="0"/>
              <a:t>Source : Santé et service</a:t>
            </a:r>
            <a:r>
              <a:rPr lang="fr-CA" baseline="0" dirty="0"/>
              <a:t> sociaux. En ligne: https://www.msss.gouv.qc.ca/professionnels/jeunesse/ekip/actions-integrees-favorisant-la-sante-le-bien-etre-et-la-reussite-educative-des-jeunes/</a:t>
            </a:r>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27</a:t>
            </a:fld>
            <a:endParaRPr lang="en-US"/>
          </a:p>
        </p:txBody>
      </p:sp>
    </p:spTree>
    <p:extLst>
      <p:ext uri="{BB962C8B-B14F-4D97-AF65-F5344CB8AC3E}">
        <p14:creationId xmlns:p14="http://schemas.microsoft.com/office/powerpoint/2010/main" val="744091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L’animateur explique aux intervenants que le programme HORS-PISTE met de l’avant la pleine conscience comme mode de vie ou mode de pensée, afin de prévenir l’anxiété. À travers le langage utilisé et les activités et la philosophie qui sont proposées, les élèves pourront expérimenter la pleine conscience et l’adopter à leur rythme et à leur façon.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Comprendre ce qu’est la pleine conscience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Une définition simple de la pleine conscience consiste à s’arrêter pour accueillir ce qui a lieu dans le moment présent, à observer pleinement ce qui a lieu ici et maintenant. Dans la course du quotidien, certains éléments nous échappent. Pour comprendre concrètement ce qui en découle, voici une petite expérimentation :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28</a:t>
            </a:fld>
            <a:endParaRPr lang="en-US"/>
          </a:p>
        </p:txBody>
      </p:sp>
    </p:spTree>
    <p:extLst>
      <p:ext uri="{BB962C8B-B14F-4D97-AF65-F5344CB8AC3E}">
        <p14:creationId xmlns:p14="http://schemas.microsoft.com/office/powerpoint/2010/main" val="3897266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29</a:t>
            </a:fld>
            <a:endParaRPr lang="en-US"/>
          </a:p>
        </p:txBody>
      </p:sp>
    </p:spTree>
    <p:extLst>
      <p:ext uri="{BB962C8B-B14F-4D97-AF65-F5344CB8AC3E}">
        <p14:creationId xmlns:p14="http://schemas.microsoft.com/office/powerpoint/2010/main" val="874774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30</a:t>
            </a:fld>
            <a:endParaRPr lang="en-US"/>
          </a:p>
        </p:txBody>
      </p:sp>
    </p:spTree>
    <p:extLst>
      <p:ext uri="{BB962C8B-B14F-4D97-AF65-F5344CB8AC3E}">
        <p14:creationId xmlns:p14="http://schemas.microsoft.com/office/powerpoint/2010/main" val="178429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4</a:t>
            </a:fld>
            <a:endParaRPr lang="en-US"/>
          </a:p>
        </p:txBody>
      </p:sp>
    </p:spTree>
    <p:extLst>
      <p:ext uri="{BB962C8B-B14F-4D97-AF65-F5344CB8AC3E}">
        <p14:creationId xmlns:p14="http://schemas.microsoft.com/office/powerpoint/2010/main" val="1424440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dirty="0"/>
              <a:t>Titre</a:t>
            </a:r>
            <a:r>
              <a:rPr lang="fr-CA" sz="1200" baseline="0" dirty="0"/>
              <a:t> </a:t>
            </a:r>
            <a:r>
              <a:rPr lang="fr-CA" sz="1200" dirty="0"/>
              <a:t>APPR : Agent de planification, de programmation et de recherche.</a:t>
            </a:r>
            <a:r>
              <a:rPr lang="fr-CA" sz="1200" baseline="0" dirty="0"/>
              <a:t> </a:t>
            </a:r>
            <a:endParaRPr lang="fr-CA" b="1" dirty="0"/>
          </a:p>
          <a:p>
            <a:endParaRPr lang="fr-CA" b="1"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31</a:t>
            </a:fld>
            <a:endParaRPr lang="en-US"/>
          </a:p>
        </p:txBody>
      </p:sp>
    </p:spTree>
    <p:extLst>
      <p:ext uri="{BB962C8B-B14F-4D97-AF65-F5344CB8AC3E}">
        <p14:creationId xmlns:p14="http://schemas.microsoft.com/office/powerpoint/2010/main" val="71380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32</a:t>
            </a:fld>
            <a:endParaRPr lang="en-US"/>
          </a:p>
        </p:txBody>
      </p:sp>
    </p:spTree>
    <p:extLst>
      <p:ext uri="{BB962C8B-B14F-4D97-AF65-F5344CB8AC3E}">
        <p14:creationId xmlns:p14="http://schemas.microsoft.com/office/powerpoint/2010/main" val="205337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37</a:t>
            </a:fld>
            <a:endParaRPr lang="en-US"/>
          </a:p>
        </p:txBody>
      </p:sp>
    </p:spTree>
    <p:extLst>
      <p:ext uri="{BB962C8B-B14F-4D97-AF65-F5344CB8AC3E}">
        <p14:creationId xmlns:p14="http://schemas.microsoft.com/office/powerpoint/2010/main" val="272413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88755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60892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220926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114502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9</a:t>
            </a:fld>
            <a:endParaRPr lang="en-US"/>
          </a:p>
        </p:txBody>
      </p:sp>
    </p:spTree>
    <p:extLst>
      <p:ext uri="{BB962C8B-B14F-4D97-AF65-F5344CB8AC3E}">
        <p14:creationId xmlns:p14="http://schemas.microsoft.com/office/powerpoint/2010/main" val="363678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10</a:t>
            </a:fld>
            <a:endParaRPr lang="en-US"/>
          </a:p>
        </p:txBody>
      </p:sp>
    </p:spTree>
    <p:extLst>
      <p:ext uri="{BB962C8B-B14F-4D97-AF65-F5344CB8AC3E}">
        <p14:creationId xmlns:p14="http://schemas.microsoft.com/office/powerpoint/2010/main" val="210221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7.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5.png"/><Relationship Id="rId5" Type="http://schemas.openxmlformats.org/officeDocument/2006/relationships/tags" Target="../tags/tag5.xml"/><Relationship Id="rId15" Type="http://schemas.openxmlformats.org/officeDocument/2006/relationships/image" Target="../media/image49.png"/><Relationship Id="rId10" Type="http://schemas.openxmlformats.org/officeDocument/2006/relationships/image" Target="../media/image44.jpg"/><Relationship Id="rId4" Type="http://schemas.openxmlformats.org/officeDocument/2006/relationships/tags" Target="../tags/tag4.xml"/><Relationship Id="rId9" Type="http://schemas.openxmlformats.org/officeDocument/2006/relationships/slideLayout" Target="../slideLayouts/slideLayout3.xml"/><Relationship Id="rId14" Type="http://schemas.openxmlformats.org/officeDocument/2006/relationships/image" Target="../media/image48.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48.xml"/><Relationship Id="rId7" Type="http://schemas.openxmlformats.org/officeDocument/2006/relationships/diagramLayout" Target="../diagrams/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Data" Target="../diagrams/data2.xml"/><Relationship Id="rId5" Type="http://schemas.openxmlformats.org/officeDocument/2006/relationships/notesSlide" Target="../notesSlides/notesSlide9.xml"/><Relationship Id="rId10" Type="http://schemas.microsoft.com/office/2007/relationships/diagramDrawing" Target="../diagrams/drawing2.xml"/><Relationship Id="rId4" Type="http://schemas.openxmlformats.org/officeDocument/2006/relationships/slideLayout" Target="../slideLayouts/slideLayout15.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notesSlide" Target="../notesSlides/notesSlide10.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80.xml"/><Relationship Id="rId7" Type="http://schemas.openxmlformats.org/officeDocument/2006/relationships/slideLayout" Target="../slideLayouts/slideLayout1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tags" Target="../tags/tag86.xml"/><Relationship Id="rId7" Type="http://schemas.openxmlformats.org/officeDocument/2006/relationships/notesSlide" Target="../notesSlides/notesSlide1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1.xml"/><Relationship Id="rId5" Type="http://schemas.openxmlformats.org/officeDocument/2006/relationships/tags" Target="../tags/tag88.xml"/><Relationship Id="rId4"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7.xml"/><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notesSlide" Target="../notesSlides/notesSlide18.xml"/><Relationship Id="rId4" Type="http://schemas.openxmlformats.org/officeDocument/2006/relationships/tags" Target="../tags/tag95.xml"/><Relationship Id="rId9"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0.png"/><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9.xml"/><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105.xml"/><Relationship Id="rId7" Type="http://schemas.openxmlformats.org/officeDocument/2006/relationships/diagramData" Target="../diagrams/data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0.xml"/><Relationship Id="rId11" Type="http://schemas.microsoft.com/office/2007/relationships/diagramDrawing" Target="../diagrams/drawing4.xml"/><Relationship Id="rId5" Type="http://schemas.openxmlformats.org/officeDocument/2006/relationships/slideLayout" Target="../slideLayouts/slideLayout11.xml"/><Relationship Id="rId10" Type="http://schemas.openxmlformats.org/officeDocument/2006/relationships/diagramColors" Target="../diagrams/colors4.xml"/><Relationship Id="rId4" Type="http://schemas.openxmlformats.org/officeDocument/2006/relationships/tags" Target="../tags/tag106.xml"/><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ags" Target="../tags/tag110.xml"/></Relationships>
</file>

<file path=ppt/slides/_rels/slide2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2.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23.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17.xml"/></Relationships>
</file>

<file path=ppt/slides/_rels/slide26.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notesSlide" Target="../notesSlides/notesSlide25.xml"/><Relationship Id="rId5" Type="http://schemas.openxmlformats.org/officeDocument/2006/relationships/tags" Target="../tags/tag122.xml"/><Relationship Id="rId10" Type="http://schemas.openxmlformats.org/officeDocument/2006/relationships/slideLayout" Target="../slideLayouts/slideLayout13.xml"/><Relationship Id="rId4" Type="http://schemas.openxmlformats.org/officeDocument/2006/relationships/tags" Target="../tags/tag121.xml"/><Relationship Id="rId9"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54.gi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6.xml"/><Relationship Id="rId5" Type="http://schemas.openxmlformats.org/officeDocument/2006/relationships/slideLayout" Target="../slideLayouts/slideLayout1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33.xml"/><Relationship Id="rId7" Type="http://schemas.openxmlformats.org/officeDocument/2006/relationships/notesSlide" Target="../notesSlides/notesSlide2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13.xml"/><Relationship Id="rId5" Type="http://schemas.openxmlformats.org/officeDocument/2006/relationships/tags" Target="../tags/tag135.xml"/><Relationship Id="rId4" Type="http://schemas.openxmlformats.org/officeDocument/2006/relationships/tags" Target="../tags/tag134.xml"/></Relationships>
</file>

<file path=ppt/slides/_rels/slide2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56.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8.xml"/><Relationship Id="rId5" Type="http://schemas.openxmlformats.org/officeDocument/2006/relationships/slideLayout" Target="../slideLayouts/slideLayout11.xml"/><Relationship Id="rId4" Type="http://schemas.openxmlformats.org/officeDocument/2006/relationships/tags" Target="../tags/tag139.xml"/></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microsoft.com/office/2007/relationships/hdphoto" Target="../media/hdphoto1.wdp"/><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51.png"/></Relationships>
</file>

<file path=ppt/slides/_rels/slide3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57.jpg"/><Relationship Id="rId5" Type="http://schemas.openxmlformats.org/officeDocument/2006/relationships/notesSlide" Target="../notesSlides/notesSlide29.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hyperlink" Target="mailto:programme.horspiste.cisssmc16@ssss.gouv.qc.ca" TargetMode="Externa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0.xml"/><Relationship Id="rId5" Type="http://schemas.openxmlformats.org/officeDocument/2006/relationships/slideLayout" Target="../slideLayouts/slideLayout11.xml"/><Relationship Id="rId4" Type="http://schemas.openxmlformats.org/officeDocument/2006/relationships/tags" Target="../tags/tag146.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49.xml"/><Relationship Id="rId7" Type="http://schemas.openxmlformats.org/officeDocument/2006/relationships/slideLayout" Target="../slideLayouts/slideLayout15.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60.png"/><Relationship Id="rId5" Type="http://schemas.openxmlformats.org/officeDocument/2006/relationships/tags" Target="../tags/tag151.xml"/><Relationship Id="rId10" Type="http://schemas.openxmlformats.org/officeDocument/2006/relationships/image" Target="../media/image59.png"/><Relationship Id="rId4" Type="http://schemas.openxmlformats.org/officeDocument/2006/relationships/tags" Target="../tags/tag150.xml"/><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61.png"/><Relationship Id="rId5" Type="http://schemas.openxmlformats.org/officeDocument/2006/relationships/slideLayout" Target="../slideLayouts/slideLayout15.xml"/><Relationship Id="rId4" Type="http://schemas.openxmlformats.org/officeDocument/2006/relationships/tags" Target="../tags/tag156.xml"/></Relationships>
</file>

<file path=ppt/slides/_rels/slide34.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hyperlink" Target="https://sante-mentale-jeunesse.usherbrooke.ca/hors-piste/" TargetMode="External"/><Relationship Id="rId4"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hyperlink" Target="mailto:programme.horspiste.cisssmc16@ssss.gouv.qc.ca" TargetMode="External"/><Relationship Id="rId4" Type="http://schemas.openxmlformats.org/officeDocument/2006/relationships/tags" Target="../tags/tag163.xml"/><Relationship Id="rId9" Type="http://schemas.openxmlformats.org/officeDocument/2006/relationships/hyperlink" Target="mailto:Danyka.Therriault@USherbrooke.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fondationjasminroy.com/colloque/" TargetMode="External"/><Relationship Id="rId2" Type="http://schemas.openxmlformats.org/officeDocument/2006/relationships/image" Target="../media/image62.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hyperlink" Target="https://sante-mentale-jeunesse.usherbrooke.ca/"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1.xml"/><Relationship Id="rId5" Type="http://schemas.openxmlformats.org/officeDocument/2006/relationships/tags" Target="../tags/tag31.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xml"/><Relationship Id="rId5" Type="http://schemas.openxmlformats.org/officeDocument/2006/relationships/slideLayout" Target="../slideLayouts/slideLayout11.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6.xml"/><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7.xml"/><Relationship Id="rId4"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44.xml"/><Relationship Id="rId7" Type="http://schemas.openxmlformats.org/officeDocument/2006/relationships/diagramData" Target="../diagrams/data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11" Type="http://schemas.microsoft.com/office/2007/relationships/diagramDrawing" Target="../diagrams/drawing1.xml"/><Relationship Id="rId5" Type="http://schemas.openxmlformats.org/officeDocument/2006/relationships/slideLayout" Target="../slideLayouts/slideLayout11.xml"/><Relationship Id="rId10" Type="http://schemas.openxmlformats.org/officeDocument/2006/relationships/diagramColors" Target="../diagrams/colors1.xml"/><Relationship Id="rId4" Type="http://schemas.openxmlformats.org/officeDocument/2006/relationships/tags" Target="../tags/tag45.xm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DFA23-639C-4A16-9CF9-7A1307B635C6}"/>
              </a:ext>
            </a:extLst>
          </p:cNvPr>
          <p:cNvSpPr/>
          <p:nvPr>
            <p:custDataLst>
              <p:tags r:id="rId1"/>
            </p:custDataLst>
          </p:nvPr>
        </p:nvSpPr>
        <p:spPr>
          <a:xfrm>
            <a:off x="0" y="0"/>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custDataLst>
              <p:tags r:id="rId2"/>
            </p:custDataLst>
          </p:nvPr>
        </p:nvSpPr>
        <p:spPr>
          <a:xfrm>
            <a:off x="0" y="4954137"/>
            <a:ext cx="12192000" cy="190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lumMod val="50000"/>
                    <a:lumOff val="50000"/>
                  </a:schemeClr>
                </a:solidFill>
              </a:rPr>
              <a:t>Pour prévenir les troubles anxieux et autres troubles d’adaptation des jeunes</a:t>
            </a:r>
          </a:p>
          <a:p>
            <a:pPr algn="ctr"/>
            <a:endParaRPr lang="fr-CA" sz="2400" b="1" dirty="0">
              <a:solidFill>
                <a:schemeClr val="tx1">
                  <a:lumMod val="50000"/>
                  <a:lumOff val="50000"/>
                </a:schemeClr>
              </a:solidFill>
            </a:endParaRPr>
          </a:p>
          <a:p>
            <a:pPr algn="ctr"/>
            <a:r>
              <a:rPr lang="fr-CA" sz="2000" dirty="0">
                <a:solidFill>
                  <a:schemeClr val="tx1">
                    <a:lumMod val="50000"/>
                    <a:lumOff val="50000"/>
                  </a:schemeClr>
                </a:solidFill>
              </a:rPr>
              <a:t>Par Julie Lane, </a:t>
            </a:r>
            <a:r>
              <a:rPr lang="fr-CA" sz="2000" dirty="0" err="1">
                <a:solidFill>
                  <a:schemeClr val="tx1">
                    <a:lumMod val="50000"/>
                    <a:lumOff val="50000"/>
                  </a:schemeClr>
                </a:solidFill>
              </a:rPr>
              <a:t>Ph.D</a:t>
            </a:r>
            <a:r>
              <a:rPr lang="fr-CA" sz="2000" dirty="0">
                <a:solidFill>
                  <a:schemeClr val="tx1">
                    <a:lumMod val="50000"/>
                    <a:lumOff val="50000"/>
                  </a:schemeClr>
                </a:solidFill>
              </a:rPr>
              <a:t>., directrice du Centre RBC et professeure à l’Université de Sherbrooke</a:t>
            </a:r>
          </a:p>
          <a:p>
            <a:pPr algn="ctr"/>
            <a:r>
              <a:rPr lang="fr-CA" sz="2000" dirty="0">
                <a:solidFill>
                  <a:schemeClr val="tx1">
                    <a:lumMod val="50000"/>
                    <a:lumOff val="50000"/>
                  </a:schemeClr>
                </a:solidFill>
              </a:rPr>
              <a:t>Danyka Therriault, </a:t>
            </a:r>
            <a:r>
              <a:rPr lang="fr-CA" sz="2000" dirty="0" err="1">
                <a:solidFill>
                  <a:schemeClr val="tx1">
                    <a:lumMod val="50000"/>
                    <a:lumOff val="50000"/>
                  </a:schemeClr>
                </a:solidFill>
              </a:rPr>
              <a:t>Ph.D</a:t>
            </a:r>
            <a:r>
              <a:rPr lang="fr-CA" sz="2000" dirty="0">
                <a:solidFill>
                  <a:schemeClr val="tx1">
                    <a:lumMod val="50000"/>
                    <a:lumOff val="50000"/>
                  </a:schemeClr>
                </a:solidFill>
              </a:rPr>
              <a:t>., coordonnatrice scientifique du Centre RBC </a:t>
            </a:r>
          </a:p>
        </p:txBody>
      </p:sp>
      <p:pic>
        <p:nvPicPr>
          <p:cNvPr id="4" name="Image 3">
            <a:extLst>
              <a:ext uri="{FF2B5EF4-FFF2-40B4-BE49-F238E27FC236}">
                <a16:creationId xmlns:a16="http://schemas.microsoft.com/office/drawing/2014/main" id="{C11007D8-D5FA-4547-B983-2C2110FA0828}"/>
              </a:ext>
            </a:extLst>
          </p:cNvPr>
          <p:cNvPicPr>
            <a:picLocks noChangeAspect="1"/>
          </p:cNvPicPr>
          <p:nvPr>
            <p:custDataLst>
              <p:tags r:id="rId3"/>
            </p:custDataLst>
          </p:nvPr>
        </p:nvPicPr>
        <p:blipFill>
          <a:blip r:embed="rId10"/>
          <a:stretch>
            <a:fillRect/>
          </a:stretch>
        </p:blipFill>
        <p:spPr>
          <a:xfrm>
            <a:off x="565129" y="300451"/>
            <a:ext cx="2808453" cy="612540"/>
          </a:xfrm>
          <a:prstGeom prst="rect">
            <a:avLst/>
          </a:prstGeom>
        </p:spPr>
      </p:pic>
      <p:pic>
        <p:nvPicPr>
          <p:cNvPr id="7" name="Image 6">
            <a:extLst>
              <a:ext uri="{FF2B5EF4-FFF2-40B4-BE49-F238E27FC236}">
                <a16:creationId xmlns:a16="http://schemas.microsoft.com/office/drawing/2014/main" id="{C3C447A5-FF67-465C-986B-0E2D3CEA0BFF}"/>
              </a:ext>
            </a:extLst>
          </p:cNvPr>
          <p:cNvPicPr>
            <a:picLocks noChangeAspect="1"/>
          </p:cNvPicPr>
          <p:nvPr>
            <p:custDataLst>
              <p:tags r:id="rId4"/>
            </p:custDataLst>
          </p:nvPr>
        </p:nvPicPr>
        <p:blipFill>
          <a:blip r:embed="rId11"/>
          <a:stretch>
            <a:fillRect/>
          </a:stretch>
        </p:blipFill>
        <p:spPr>
          <a:xfrm>
            <a:off x="9324108" y="397433"/>
            <a:ext cx="2562657" cy="410294"/>
          </a:xfrm>
          <a:prstGeom prst="rect">
            <a:avLst/>
          </a:prstGeom>
        </p:spPr>
      </p:pic>
      <p:pic>
        <p:nvPicPr>
          <p:cNvPr id="8" name="Image 7">
            <a:extLst>
              <a:ext uri="{FF2B5EF4-FFF2-40B4-BE49-F238E27FC236}">
                <a16:creationId xmlns:a16="http://schemas.microsoft.com/office/drawing/2014/main" id="{1D0642E3-AE43-47D3-9BC6-3ADBD9C61413}"/>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144263" y="228470"/>
            <a:ext cx="1561544" cy="691356"/>
          </a:xfrm>
          <a:prstGeom prst="rect">
            <a:avLst/>
          </a:prstGeom>
        </p:spPr>
      </p:pic>
      <p:pic>
        <p:nvPicPr>
          <p:cNvPr id="10" name="Image 9">
            <a:extLst>
              <a:ext uri="{FF2B5EF4-FFF2-40B4-BE49-F238E27FC236}">
                <a16:creationId xmlns:a16="http://schemas.microsoft.com/office/drawing/2014/main" id="{238E143F-C053-4AAA-B881-DC840C4B863F}"/>
              </a:ext>
            </a:extLst>
          </p:cNvPr>
          <p:cNvPicPr>
            <a:picLocks noChangeAspect="1"/>
          </p:cNvPicPr>
          <p:nvPr>
            <p:custDataLst>
              <p:tags r:id="rId6"/>
            </p:custDataLst>
          </p:nvPr>
        </p:nvPicPr>
        <p:blipFill rotWithShape="1">
          <a:blip r:embed="rId13"/>
          <a:srcRect t="28000" b="27636"/>
          <a:stretch/>
        </p:blipFill>
        <p:spPr>
          <a:xfrm>
            <a:off x="6436935" y="182631"/>
            <a:ext cx="2161820" cy="959062"/>
          </a:xfrm>
          <a:prstGeom prst="rect">
            <a:avLst/>
          </a:prstGeom>
        </p:spPr>
      </p:pic>
      <p:pic>
        <p:nvPicPr>
          <p:cNvPr id="9" name="Image 8">
            <a:extLst>
              <a:ext uri="{FF2B5EF4-FFF2-40B4-BE49-F238E27FC236}">
                <a16:creationId xmlns:a16="http://schemas.microsoft.com/office/drawing/2014/main" id="{167E9083-B522-468A-B2E2-FDFFC5147D26}"/>
              </a:ext>
            </a:extLst>
          </p:cNvPr>
          <p:cNvPicPr>
            <a:picLocks noChangeAspect="1"/>
          </p:cNvPicPr>
          <p:nvPr>
            <p:custDataLst>
              <p:tags r:id="rId7"/>
            </p:custDataLst>
          </p:nvPr>
        </p:nvPicPr>
        <p:blipFill>
          <a:blip r:embed="rId14"/>
          <a:stretch>
            <a:fillRect/>
          </a:stretch>
        </p:blipFill>
        <p:spPr>
          <a:xfrm>
            <a:off x="920043" y="2037349"/>
            <a:ext cx="1049312" cy="2916788"/>
          </a:xfrm>
          <a:prstGeom prst="rect">
            <a:avLst/>
          </a:prstGeom>
        </p:spPr>
      </p:pic>
      <p:pic>
        <p:nvPicPr>
          <p:cNvPr id="11" name="Image 10">
            <a:extLst>
              <a:ext uri="{FF2B5EF4-FFF2-40B4-BE49-F238E27FC236}">
                <a16:creationId xmlns:a16="http://schemas.microsoft.com/office/drawing/2014/main" id="{4454208A-A5DB-42CA-BA0E-0ED3CEE837AC}"/>
              </a:ext>
            </a:extLst>
          </p:cNvPr>
          <p:cNvPicPr>
            <a:picLocks noChangeAspect="1"/>
          </p:cNvPicPr>
          <p:nvPr>
            <p:custDataLst>
              <p:tags r:id="rId8"/>
            </p:custDataLst>
          </p:nvPr>
        </p:nvPicPr>
        <p:blipFill>
          <a:blip r:embed="rId15"/>
          <a:stretch>
            <a:fillRect/>
          </a:stretch>
        </p:blipFill>
        <p:spPr>
          <a:xfrm>
            <a:off x="10369182" y="1903863"/>
            <a:ext cx="944090" cy="3050275"/>
          </a:xfrm>
          <a:prstGeom prst="rect">
            <a:avLst/>
          </a:prstGeom>
        </p:spPr>
      </p:pic>
    </p:spTree>
    <p:extLst>
      <p:ext uri="{BB962C8B-B14F-4D97-AF65-F5344CB8AC3E}">
        <p14:creationId xmlns:p14="http://schemas.microsoft.com/office/powerpoint/2010/main" val="22930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685D1-9A14-4BB8-A480-2F5BA51206CD}"/>
              </a:ext>
            </a:extLst>
          </p:cNvPr>
          <p:cNvSpPr>
            <a:spLocks noGrp="1"/>
          </p:cNvSpPr>
          <p:nvPr>
            <p:ph type="title"/>
            <p:custDataLst>
              <p:tags r:id="rId1"/>
            </p:custDataLst>
          </p:nvPr>
        </p:nvSpPr>
        <p:spPr>
          <a:xfrm>
            <a:off x="1028700" y="438150"/>
            <a:ext cx="10515600" cy="1325563"/>
          </a:xfrm>
        </p:spPr>
        <p:txBody>
          <a:bodyPr>
            <a:normAutofit/>
          </a:bodyPr>
          <a:lstStyle/>
          <a:p>
            <a:r>
              <a:rPr lang="en-US" sz="3600" dirty="0" err="1"/>
              <a:t>Élaboration</a:t>
            </a:r>
            <a:r>
              <a:rPr lang="en-US" sz="3600" dirty="0"/>
              <a:t> et implantation 2017-2021</a:t>
            </a:r>
            <a:endParaRPr lang="fr-CA" sz="3600" dirty="0"/>
          </a:p>
        </p:txBody>
      </p:sp>
      <p:sp>
        <p:nvSpPr>
          <p:cNvPr id="3" name="Espace réservé du numéro de diapositive 2">
            <a:extLst>
              <a:ext uri="{FF2B5EF4-FFF2-40B4-BE49-F238E27FC236}">
                <a16:creationId xmlns:a16="http://schemas.microsoft.com/office/drawing/2014/main" id="{9B1C2156-4398-49C2-8AF1-5F585A5EB97B}"/>
              </a:ext>
            </a:extLst>
          </p:cNvPr>
          <p:cNvSpPr>
            <a:spLocks noGrp="1"/>
          </p:cNvSpPr>
          <p:nvPr>
            <p:ph type="sldNum" sz="quarter" idx="12"/>
            <p:custDataLst>
              <p:tags r:id="rId2"/>
            </p:custDataLst>
          </p:nvPr>
        </p:nvSpPr>
        <p:spPr/>
        <p:txBody>
          <a:bodyPr/>
          <a:lstStyle/>
          <a:p>
            <a:fld id="{C145B74D-6A0D-CF46-9BFB-933D6D9953E9}" type="slidenum">
              <a:rPr lang="en-US" smtClean="0"/>
              <a:pPr/>
              <a:t>10</a:t>
            </a:fld>
            <a:endParaRPr lang="en-US" dirty="0"/>
          </a:p>
        </p:txBody>
      </p:sp>
      <p:graphicFrame>
        <p:nvGraphicFramePr>
          <p:cNvPr id="4" name="Diagramme 3">
            <a:extLst>
              <a:ext uri="{FF2B5EF4-FFF2-40B4-BE49-F238E27FC236}">
                <a16:creationId xmlns:a16="http://schemas.microsoft.com/office/drawing/2014/main" id="{C4AB2B2D-1B04-42C7-8544-0C032C2BEF68}"/>
              </a:ext>
            </a:extLst>
          </p:cNvPr>
          <p:cNvGraphicFramePr/>
          <p:nvPr>
            <p:custDataLst>
              <p:tags r:id="rId3"/>
            </p:custDataLst>
            <p:extLst>
              <p:ext uri="{D42A27DB-BD31-4B8C-83A1-F6EECF244321}">
                <p14:modId xmlns:p14="http://schemas.microsoft.com/office/powerpoint/2010/main" val="503082605"/>
              </p:ext>
            </p:extLst>
          </p:nvPr>
        </p:nvGraphicFramePr>
        <p:xfrm>
          <a:off x="566380" y="1628563"/>
          <a:ext cx="11170695" cy="42910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1601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3998" y="3576567"/>
            <a:ext cx="9144000" cy="1370539"/>
          </a:xfrm>
        </p:spPr>
        <p:txBody>
          <a:bodyPr/>
          <a:lstStyle/>
          <a:p>
            <a:r>
              <a:rPr lang="en-US" dirty="0" err="1">
                <a:solidFill>
                  <a:schemeClr val="tx1">
                    <a:lumMod val="75000"/>
                    <a:lumOff val="25000"/>
                  </a:schemeClr>
                </a:solidFill>
              </a:rPr>
              <a:t>Pourquoi</a:t>
            </a:r>
            <a:r>
              <a:rPr lang="en-US" dirty="0">
                <a:solidFill>
                  <a:schemeClr val="tx1">
                    <a:lumMod val="75000"/>
                    <a:lumOff val="25000"/>
                  </a:schemeClr>
                </a:solidFill>
              </a:rPr>
              <a:t> </a:t>
            </a:r>
            <a:r>
              <a:rPr lang="en-US" dirty="0" err="1">
                <a:solidFill>
                  <a:schemeClr val="tx1">
                    <a:lumMod val="75000"/>
                    <a:lumOff val="25000"/>
                  </a:schemeClr>
                </a:solidFill>
              </a:rPr>
              <a:t>ce</a:t>
            </a:r>
            <a:r>
              <a:rPr lang="en-US" dirty="0">
                <a:solidFill>
                  <a:schemeClr val="tx1">
                    <a:lumMod val="75000"/>
                    <a:lumOff val="25000"/>
                  </a:schemeClr>
                </a:solidFill>
              </a:rPr>
              <a:t> nom? </a:t>
            </a:r>
          </a:p>
        </p:txBody>
      </p:sp>
      <p:sp>
        <p:nvSpPr>
          <p:cNvPr id="5" name="Rectangle 4">
            <a:extLst>
              <a:ext uri="{FF2B5EF4-FFF2-40B4-BE49-F238E27FC236}">
                <a16:creationId xmlns:a16="http://schemas.microsoft.com/office/drawing/2014/main" id="{AC3EE1E8-A4C5-8B49-96AC-7A76D7A8EEEA}"/>
              </a:ext>
            </a:extLst>
          </p:cNvPr>
          <p:cNvSpPr/>
          <p:nvPr>
            <p:custDataLst>
              <p:tags r:id="rId2"/>
            </p:custDataLst>
          </p:nvPr>
        </p:nvSpPr>
        <p:spPr>
          <a:xfrm>
            <a:off x="476455" y="234975"/>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Prendre des risques</a:t>
            </a:r>
          </a:p>
        </p:txBody>
      </p:sp>
      <p:sp>
        <p:nvSpPr>
          <p:cNvPr id="6" name="Triangle isocèle 12">
            <a:extLst>
              <a:ext uri="{FF2B5EF4-FFF2-40B4-BE49-F238E27FC236}">
                <a16:creationId xmlns:a16="http://schemas.microsoft.com/office/drawing/2014/main" id="{CE1DD0BA-1D59-364B-AE31-0009A4634324}"/>
              </a:ext>
            </a:extLst>
          </p:cNvPr>
          <p:cNvSpPr/>
          <p:nvPr>
            <p:custDataLst>
              <p:tags r:id="rId3"/>
            </p:custDataLst>
          </p:nvPr>
        </p:nvSpPr>
        <p:spPr>
          <a:xfrm rot="10800000">
            <a:off x="843201" y="1003313"/>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7B406E7B-980E-BB47-B8E5-8089D1AF31D2}"/>
              </a:ext>
            </a:extLst>
          </p:cNvPr>
          <p:cNvSpPr/>
          <p:nvPr>
            <p:custDataLst>
              <p:tags r:id="rId4"/>
            </p:custDataLst>
          </p:nvPr>
        </p:nvSpPr>
        <p:spPr>
          <a:xfrm>
            <a:off x="4412575" y="234975"/>
            <a:ext cx="3366849" cy="743426"/>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Sentier inhabituel</a:t>
            </a:r>
          </a:p>
        </p:txBody>
      </p:sp>
      <p:sp>
        <p:nvSpPr>
          <p:cNvPr id="10" name="Triangle isocèle 12">
            <a:extLst>
              <a:ext uri="{FF2B5EF4-FFF2-40B4-BE49-F238E27FC236}">
                <a16:creationId xmlns:a16="http://schemas.microsoft.com/office/drawing/2014/main" id="{71114B8D-DC07-714B-826A-365908AD3DDF}"/>
              </a:ext>
            </a:extLst>
          </p:cNvPr>
          <p:cNvSpPr/>
          <p:nvPr>
            <p:custDataLst>
              <p:tags r:id="rId5"/>
            </p:custDataLst>
          </p:nvPr>
        </p:nvSpPr>
        <p:spPr>
          <a:xfrm rot="10800000">
            <a:off x="4779321" y="1003313"/>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D3A06BFE-23B5-0448-9DC2-B9B28274D7A9}"/>
              </a:ext>
            </a:extLst>
          </p:cNvPr>
          <p:cNvSpPr/>
          <p:nvPr>
            <p:custDataLst>
              <p:tags r:id="rId6"/>
            </p:custDataLst>
          </p:nvPr>
        </p:nvSpPr>
        <p:spPr>
          <a:xfrm>
            <a:off x="8348696" y="222262"/>
            <a:ext cx="3366849" cy="756139"/>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Niveau de difficulté plus élevé</a:t>
            </a:r>
          </a:p>
        </p:txBody>
      </p:sp>
      <p:sp>
        <p:nvSpPr>
          <p:cNvPr id="12" name="Triangle isocèle 12">
            <a:extLst>
              <a:ext uri="{FF2B5EF4-FFF2-40B4-BE49-F238E27FC236}">
                <a16:creationId xmlns:a16="http://schemas.microsoft.com/office/drawing/2014/main" id="{C1DCCF65-3FF6-D747-B99C-F7769F7BD15A}"/>
              </a:ext>
            </a:extLst>
          </p:cNvPr>
          <p:cNvSpPr/>
          <p:nvPr>
            <p:custDataLst>
              <p:tags r:id="rId7"/>
            </p:custDataLst>
          </p:nvPr>
        </p:nvSpPr>
        <p:spPr>
          <a:xfrm rot="10800000">
            <a:off x="8715442" y="1009651"/>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CCE361D5-5B4D-9546-A9B1-AF4FC91642F0}"/>
              </a:ext>
            </a:extLst>
          </p:cNvPr>
          <p:cNvSpPr/>
          <p:nvPr>
            <p:custDataLst>
              <p:tags r:id="rId8"/>
            </p:custDataLst>
          </p:nvPr>
        </p:nvSpPr>
        <p:spPr>
          <a:xfrm>
            <a:off x="476455" y="5765334"/>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Apprentissages</a:t>
            </a:r>
          </a:p>
        </p:txBody>
      </p:sp>
      <p:sp>
        <p:nvSpPr>
          <p:cNvPr id="14" name="Triangle isocèle 12">
            <a:extLst>
              <a:ext uri="{FF2B5EF4-FFF2-40B4-BE49-F238E27FC236}">
                <a16:creationId xmlns:a16="http://schemas.microsoft.com/office/drawing/2014/main" id="{785DA582-1F09-F743-8A6A-9D4E93D53ADC}"/>
              </a:ext>
            </a:extLst>
          </p:cNvPr>
          <p:cNvSpPr/>
          <p:nvPr>
            <p:custDataLst>
              <p:tags r:id="rId9"/>
            </p:custDataLst>
          </p:nvPr>
        </p:nvSpPr>
        <p:spPr>
          <a:xfrm rot="10800000">
            <a:off x="843201" y="6546862"/>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DCB35554-3EA3-C44D-B5E5-A54C87DD634C}"/>
              </a:ext>
            </a:extLst>
          </p:cNvPr>
          <p:cNvSpPr/>
          <p:nvPr>
            <p:custDataLst>
              <p:tags r:id="rId10"/>
            </p:custDataLst>
          </p:nvPr>
        </p:nvSpPr>
        <p:spPr>
          <a:xfrm>
            <a:off x="4412575" y="5765334"/>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Découvertes</a:t>
            </a:r>
          </a:p>
        </p:txBody>
      </p:sp>
      <p:sp>
        <p:nvSpPr>
          <p:cNvPr id="16" name="Triangle isocèle 12">
            <a:extLst>
              <a:ext uri="{FF2B5EF4-FFF2-40B4-BE49-F238E27FC236}">
                <a16:creationId xmlns:a16="http://schemas.microsoft.com/office/drawing/2014/main" id="{27853596-D394-CB4F-AED4-998644E3016C}"/>
              </a:ext>
            </a:extLst>
          </p:cNvPr>
          <p:cNvSpPr/>
          <p:nvPr>
            <p:custDataLst>
              <p:tags r:id="rId11"/>
            </p:custDataLst>
          </p:nvPr>
        </p:nvSpPr>
        <p:spPr>
          <a:xfrm rot="10800000">
            <a:off x="4779321" y="6546862"/>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2BC75801-5B9A-504D-8DDF-7644F18A23D4}"/>
              </a:ext>
            </a:extLst>
          </p:cNvPr>
          <p:cNvSpPr/>
          <p:nvPr>
            <p:custDataLst>
              <p:tags r:id="rId12"/>
            </p:custDataLst>
          </p:nvPr>
        </p:nvSpPr>
        <p:spPr>
          <a:xfrm>
            <a:off x="8348696" y="5765334"/>
            <a:ext cx="3366849" cy="730716"/>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Dépassement </a:t>
            </a:r>
          </a:p>
        </p:txBody>
      </p:sp>
      <p:sp>
        <p:nvSpPr>
          <p:cNvPr id="18" name="Triangle isocèle 12">
            <a:extLst>
              <a:ext uri="{FF2B5EF4-FFF2-40B4-BE49-F238E27FC236}">
                <a16:creationId xmlns:a16="http://schemas.microsoft.com/office/drawing/2014/main" id="{E5F8C8CB-1E9E-7941-82B2-9FB2EC818E1C}"/>
              </a:ext>
            </a:extLst>
          </p:cNvPr>
          <p:cNvSpPr/>
          <p:nvPr>
            <p:custDataLst>
              <p:tags r:id="rId13"/>
            </p:custDataLst>
          </p:nvPr>
        </p:nvSpPr>
        <p:spPr>
          <a:xfrm rot="10800000">
            <a:off x="8715442" y="6534150"/>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7425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custDataLst>
              <p:tags r:id="rId1"/>
            </p:custDataLst>
            <p:extLst>
              <p:ext uri="{D42A27DB-BD31-4B8C-83A1-F6EECF244321}">
                <p14:modId xmlns:p14="http://schemas.microsoft.com/office/powerpoint/2010/main" val="4167831402"/>
              </p:ext>
            </p:extLst>
          </p:nvPr>
        </p:nvGraphicFramePr>
        <p:xfrm>
          <a:off x="198120" y="216744"/>
          <a:ext cx="11551920" cy="618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62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736600" y="358298"/>
            <a:ext cx="10515600" cy="1325563"/>
          </a:xfrm>
        </p:spPr>
        <p:txBody>
          <a:bodyPr/>
          <a:lstStyle/>
          <a:p>
            <a:pPr algn="ctr"/>
            <a:r>
              <a:rPr lang="en-US" dirty="0"/>
              <a:t>HORS-PISTE – Exploration </a:t>
            </a:r>
            <a:br>
              <a:rPr lang="en-US" dirty="0"/>
            </a:br>
            <a:r>
              <a:rPr lang="en-US" sz="4000" dirty="0"/>
              <a:t>1</a:t>
            </a:r>
            <a:r>
              <a:rPr lang="en-US" sz="4000" baseline="30000" dirty="0"/>
              <a:t>er</a:t>
            </a:r>
            <a:r>
              <a:rPr lang="en-US" sz="4000" dirty="0"/>
              <a:t> cycle</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1058091" y="1726565"/>
            <a:ext cx="10097589" cy="4351338"/>
          </a:xfrm>
        </p:spPr>
        <p:txBody>
          <a:bodyPr>
            <a:normAutofit lnSpcReduction="10000"/>
          </a:bodyPr>
          <a:lstStyle/>
          <a:p>
            <a:pPr marL="0" indent="0">
              <a:buNone/>
            </a:pPr>
            <a:r>
              <a:rPr lang="en-US" sz="3600" b="1" dirty="0" err="1">
                <a:solidFill>
                  <a:schemeClr val="tx1">
                    <a:lumMod val="65000"/>
                    <a:lumOff val="35000"/>
                  </a:schemeClr>
                </a:solidFill>
              </a:rPr>
              <a:t>C’est</a:t>
            </a:r>
            <a:r>
              <a:rPr lang="en-US" sz="3600" b="1" dirty="0">
                <a:solidFill>
                  <a:schemeClr val="tx1">
                    <a:lumMod val="65000"/>
                    <a:lumOff val="35000"/>
                  </a:schemeClr>
                </a:solidFill>
              </a:rPr>
              <a:t> quoi? </a:t>
            </a:r>
          </a:p>
          <a:p>
            <a:pPr marL="0" indent="0" algn="ctr">
              <a:buNone/>
            </a:pPr>
            <a:endParaRPr lang="en-US" b="1" dirty="0">
              <a:solidFill>
                <a:schemeClr val="tx1">
                  <a:lumMod val="65000"/>
                  <a:lumOff val="35000"/>
                </a:schemeClr>
              </a:solidFill>
            </a:endParaRPr>
          </a:p>
          <a:p>
            <a:pPr marL="444500" indent="-444500">
              <a:buFont typeface="Wingdings" panose="05000000000000000000" pitchFamily="2" charset="2"/>
              <a:buChar char="ü"/>
            </a:pPr>
            <a:r>
              <a:rPr lang="fr-FR" dirty="0">
                <a:solidFill>
                  <a:schemeClr val="tx1">
                    <a:lumMod val="65000"/>
                    <a:lumOff val="35000"/>
                  </a:schemeClr>
                </a:solidFill>
              </a:rPr>
              <a:t> 10 ateliers d’une durée de 45 à 75 minutes :</a:t>
            </a:r>
          </a:p>
          <a:p>
            <a:pPr marL="990600" lvl="1" indent="-368300">
              <a:buFont typeface="Courier New" panose="02070309020205020404" pitchFamily="49" charset="0"/>
              <a:buChar char="o"/>
            </a:pPr>
            <a:r>
              <a:rPr lang="fr-FR" dirty="0">
                <a:solidFill>
                  <a:schemeClr val="tx1">
                    <a:lumMod val="65000"/>
                    <a:lumOff val="35000"/>
                  </a:schemeClr>
                </a:solidFill>
              </a:rPr>
              <a:t> 5 en 1</a:t>
            </a:r>
            <a:r>
              <a:rPr lang="fr-FR" baseline="30000" dirty="0">
                <a:solidFill>
                  <a:schemeClr val="tx1">
                    <a:lumMod val="65000"/>
                    <a:lumOff val="35000"/>
                  </a:schemeClr>
                </a:solidFill>
              </a:rPr>
              <a:t>re</a:t>
            </a:r>
            <a:r>
              <a:rPr lang="fr-FR" dirty="0">
                <a:solidFill>
                  <a:schemeClr val="tx1">
                    <a:lumMod val="65000"/>
                    <a:lumOff val="35000"/>
                  </a:schemeClr>
                </a:solidFill>
              </a:rPr>
              <a:t> secondaire</a:t>
            </a:r>
          </a:p>
          <a:p>
            <a:pPr marL="990600" lvl="1" indent="-368300">
              <a:buFont typeface="Courier New" panose="02070309020205020404" pitchFamily="49" charset="0"/>
              <a:buChar char="o"/>
            </a:pPr>
            <a:r>
              <a:rPr lang="fr-FR" dirty="0">
                <a:solidFill>
                  <a:schemeClr val="tx1">
                    <a:lumMod val="65000"/>
                    <a:lumOff val="35000"/>
                  </a:schemeClr>
                </a:solidFill>
              </a:rPr>
              <a:t> 5 en 2</a:t>
            </a:r>
            <a:r>
              <a:rPr lang="fr-FR" baseline="30000" dirty="0">
                <a:solidFill>
                  <a:schemeClr val="tx1">
                    <a:lumMod val="65000"/>
                    <a:lumOff val="35000"/>
                  </a:schemeClr>
                </a:solidFill>
              </a:rPr>
              <a:t>e</a:t>
            </a:r>
            <a:r>
              <a:rPr lang="fr-FR" dirty="0">
                <a:solidFill>
                  <a:schemeClr val="tx1">
                    <a:lumMod val="65000"/>
                    <a:lumOff val="35000"/>
                  </a:schemeClr>
                </a:solidFill>
              </a:rPr>
              <a:t> secondaire</a:t>
            </a:r>
          </a:p>
          <a:p>
            <a:pPr marL="444500" indent="-444500">
              <a:buFont typeface="Wingdings" panose="05000000000000000000" pitchFamily="2" charset="2"/>
              <a:buChar char="ü"/>
            </a:pPr>
            <a:r>
              <a:rPr lang="fr-FR" dirty="0">
                <a:solidFill>
                  <a:schemeClr val="tx1">
                    <a:lumMod val="65000"/>
                    <a:lumOff val="35000"/>
                  </a:schemeClr>
                </a:solidFill>
              </a:rPr>
              <a:t> De septembre à décembre;</a:t>
            </a:r>
          </a:p>
          <a:p>
            <a:pPr marL="444500" indent="-444500">
              <a:buFont typeface="Wingdings" panose="05000000000000000000" pitchFamily="2" charset="2"/>
              <a:buChar char="ü"/>
            </a:pPr>
            <a:r>
              <a:rPr lang="fr-FR" dirty="0">
                <a:solidFill>
                  <a:schemeClr val="tx1">
                    <a:lumMod val="65000"/>
                    <a:lumOff val="35000"/>
                  </a:schemeClr>
                </a:solidFill>
              </a:rPr>
              <a:t> Sur les heures de classe;</a:t>
            </a:r>
          </a:p>
          <a:p>
            <a:pPr marL="444500" indent="-444500">
              <a:buFont typeface="Wingdings" panose="05000000000000000000" pitchFamily="2" charset="2"/>
              <a:buChar char="ü"/>
            </a:pPr>
            <a:r>
              <a:rPr lang="fr-FR" dirty="0">
                <a:solidFill>
                  <a:schemeClr val="tx1">
                    <a:lumMod val="65000"/>
                    <a:lumOff val="35000"/>
                  </a:schemeClr>
                </a:solidFill>
              </a:rPr>
              <a:t>1 atelier par cycle;  </a:t>
            </a:r>
          </a:p>
          <a:p>
            <a:pPr marL="444500" indent="-444500">
              <a:buFont typeface="Wingdings" panose="05000000000000000000" pitchFamily="2" charset="2"/>
              <a:buChar char="ü"/>
            </a:pPr>
            <a:r>
              <a:rPr lang="fr-FR" dirty="0">
                <a:solidFill>
                  <a:schemeClr val="tx1">
                    <a:lumMod val="65000"/>
                    <a:lumOff val="35000"/>
                  </a:schemeClr>
                </a:solidFill>
              </a:rPr>
              <a:t> Animés par l’équipe-école. </a:t>
            </a:r>
          </a:p>
          <a:p>
            <a:pPr marL="0" indent="0">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13</a:t>
            </a:fld>
            <a:endParaRPr lang="en-US" dirty="0"/>
          </a:p>
        </p:txBody>
      </p:sp>
      <p:sp>
        <p:nvSpPr>
          <p:cNvPr id="2" name="Rectangle 1"/>
          <p:cNvSpPr/>
          <p:nvPr>
            <p:custDataLst>
              <p:tags r:id="rId4"/>
            </p:custDataLst>
          </p:nvPr>
        </p:nvSpPr>
        <p:spPr>
          <a:xfrm>
            <a:off x="6477000" y="3398520"/>
            <a:ext cx="5092700" cy="2438400"/>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fr-FR" b="1" dirty="0"/>
              <a:t>Un programme qui donne accès à… </a:t>
            </a:r>
          </a:p>
          <a:p>
            <a:endParaRPr lang="fr-FR" sz="900" b="1" dirty="0"/>
          </a:p>
          <a:p>
            <a:pPr marL="800100" lvl="1" indent="-342900">
              <a:buFont typeface="Wingdings" panose="05000000000000000000" pitchFamily="2" charset="2"/>
              <a:buChar char="ü"/>
            </a:pPr>
            <a:r>
              <a:rPr lang="fr-FR" dirty="0"/>
              <a:t>Un guide de l’animateur;</a:t>
            </a:r>
          </a:p>
          <a:p>
            <a:pPr marL="800100" lvl="1" indent="-342900">
              <a:buFont typeface="Wingdings" panose="05000000000000000000" pitchFamily="2" charset="2"/>
              <a:buChar char="ü"/>
            </a:pPr>
            <a:r>
              <a:rPr lang="fr-FR" dirty="0"/>
              <a:t>Des diaporamas d’animation;</a:t>
            </a:r>
          </a:p>
          <a:p>
            <a:pPr marL="800100" lvl="1" indent="-342900">
              <a:buFont typeface="Wingdings" panose="05000000000000000000" pitchFamily="2" charset="2"/>
              <a:buChar char="ü"/>
            </a:pPr>
            <a:r>
              <a:rPr lang="fr-FR" dirty="0"/>
              <a:t>Du matériel de réinvestissement pour les enseignants et les parents.</a:t>
            </a:r>
          </a:p>
        </p:txBody>
      </p:sp>
    </p:spTree>
    <p:extLst>
      <p:ext uri="{BB962C8B-B14F-4D97-AF65-F5344CB8AC3E}">
        <p14:creationId xmlns:p14="http://schemas.microsoft.com/office/powerpoint/2010/main" val="266869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809C9A-B3D0-994D-A899-935CCE4DCA9E}"/>
              </a:ext>
            </a:extLst>
          </p:cNvPr>
          <p:cNvSpPr>
            <a:spLocks noGrp="1"/>
          </p:cNvSpPr>
          <p:nvPr>
            <p:ph sz="half" idx="2"/>
            <p:custDataLst>
              <p:tags r:id="rId1"/>
            </p:custDataLst>
          </p:nvPr>
        </p:nvSpPr>
        <p:spPr>
          <a:xfrm>
            <a:off x="838200" y="1693829"/>
            <a:ext cx="10896600" cy="925739"/>
          </a:xfrm>
        </p:spPr>
        <p:txBody>
          <a:bodyPr>
            <a:normAutofit/>
          </a:bodyPr>
          <a:lstStyle/>
          <a:p>
            <a:pPr marL="0" indent="0" algn="just">
              <a:buNone/>
            </a:pPr>
            <a:r>
              <a:rPr lang="en-US" sz="3600" b="1" dirty="0">
                <a:solidFill>
                  <a:schemeClr val="tx1">
                    <a:lumMod val="65000"/>
                    <a:lumOff val="35000"/>
                  </a:schemeClr>
                </a:solidFill>
              </a:rPr>
              <a:t>Les </a:t>
            </a:r>
            <a:r>
              <a:rPr lang="fr-CA" sz="3600" b="1" dirty="0">
                <a:solidFill>
                  <a:schemeClr val="tx1">
                    <a:lumMod val="65000"/>
                    <a:lumOff val="35000"/>
                  </a:schemeClr>
                </a:solidFill>
              </a:rPr>
              <a:t>objectifs</a:t>
            </a:r>
          </a:p>
          <a:p>
            <a:pPr marL="0" indent="0" algn="ctr">
              <a:buNone/>
            </a:pPr>
            <a:endParaRPr lang="en-US" b="1" dirty="0">
              <a:solidFill>
                <a:schemeClr val="tx1">
                  <a:lumMod val="65000"/>
                  <a:lumOff val="35000"/>
                </a:schemeClr>
              </a:solidFill>
            </a:endParaRPr>
          </a:p>
          <a:p>
            <a:pPr marL="0" indent="0">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14</a:t>
            </a:fld>
            <a:endParaRPr lang="en-US" dirty="0"/>
          </a:p>
        </p:txBody>
      </p:sp>
      <p:sp>
        <p:nvSpPr>
          <p:cNvPr id="13" name="Title 4">
            <a:extLst>
              <a:ext uri="{FF2B5EF4-FFF2-40B4-BE49-F238E27FC236}">
                <a16:creationId xmlns:a16="http://schemas.microsoft.com/office/drawing/2014/main" id="{65C3131F-8674-884B-A69A-FA44DF503047}"/>
              </a:ext>
            </a:extLst>
          </p:cNvPr>
          <p:cNvSpPr>
            <a:spLocks noGrp="1"/>
          </p:cNvSpPr>
          <p:nvPr>
            <p:ph type="title"/>
            <p:custDataLst>
              <p:tags r:id="rId3"/>
            </p:custDataLst>
          </p:nvPr>
        </p:nvSpPr>
        <p:spPr>
          <a:xfrm>
            <a:off x="736600" y="422625"/>
            <a:ext cx="10515600" cy="1325563"/>
          </a:xfrm>
        </p:spPr>
        <p:txBody>
          <a:bodyPr/>
          <a:lstStyle/>
          <a:p>
            <a:pPr algn="ctr"/>
            <a:r>
              <a:rPr lang="en-US" dirty="0"/>
              <a:t>HORS-PISTE – Exploration </a:t>
            </a:r>
            <a:br>
              <a:rPr lang="en-US" dirty="0"/>
            </a:br>
            <a:r>
              <a:rPr lang="en-US" sz="4000" dirty="0"/>
              <a:t>1</a:t>
            </a:r>
            <a:r>
              <a:rPr lang="en-US" sz="4000" baseline="30000" dirty="0"/>
              <a:t>er</a:t>
            </a:r>
            <a:r>
              <a:rPr lang="en-US" sz="4000" dirty="0"/>
              <a:t> cycle</a:t>
            </a:r>
          </a:p>
        </p:txBody>
      </p:sp>
      <p:sp>
        <p:nvSpPr>
          <p:cNvPr id="3" name="ZoneTexte 2"/>
          <p:cNvSpPr txBox="1"/>
          <p:nvPr>
            <p:custDataLst>
              <p:tags r:id="rId4"/>
            </p:custDataLst>
          </p:nvPr>
        </p:nvSpPr>
        <p:spPr>
          <a:xfrm>
            <a:off x="939338" y="2564356"/>
            <a:ext cx="9309562" cy="3662541"/>
          </a:xfrm>
          <a:prstGeom prst="rect">
            <a:avLst/>
          </a:prstGeom>
          <a:noFill/>
        </p:spPr>
        <p:txBody>
          <a:bodyPr wrap="square" rtlCol="0">
            <a:spAutoFit/>
          </a:bodyPr>
          <a:lstStyle/>
          <a:p>
            <a:r>
              <a:rPr lang="fr-CA" sz="2800" dirty="0">
                <a:solidFill>
                  <a:schemeClr val="tx1">
                    <a:lumMod val="65000"/>
                    <a:lumOff val="35000"/>
                  </a:schemeClr>
                </a:solidFill>
              </a:rPr>
              <a:t>À court terme :</a:t>
            </a:r>
          </a:p>
          <a:p>
            <a:endParaRPr lang="fr-CA" sz="1000" dirty="0">
              <a:solidFill>
                <a:schemeClr val="tx1">
                  <a:lumMod val="65000"/>
                  <a:lumOff val="35000"/>
                </a:schemeClr>
              </a:solidFill>
            </a:endParaRPr>
          </a:p>
          <a:p>
            <a:pPr marL="444500" indent="-444500">
              <a:lnSpc>
                <a:spcPts val="3000"/>
              </a:lnSpc>
              <a:buFont typeface="Wingdings" panose="05000000000000000000" pitchFamily="2" charset="2"/>
              <a:buChar char="ü"/>
            </a:pPr>
            <a:r>
              <a:rPr lang="fr-CA" sz="2400" dirty="0">
                <a:solidFill>
                  <a:schemeClr val="tx1">
                    <a:lumMod val="65000"/>
                    <a:lumOff val="35000"/>
                  </a:schemeClr>
                </a:solidFill>
              </a:rPr>
              <a:t>Développer et promouvoir les </a:t>
            </a:r>
            <a:r>
              <a:rPr lang="fr-CA" sz="2400" b="1" dirty="0">
                <a:solidFill>
                  <a:schemeClr val="tx1">
                    <a:lumMod val="65000"/>
                    <a:lumOff val="35000"/>
                  </a:schemeClr>
                </a:solidFill>
              </a:rPr>
              <a:t>compétences psychosociales </a:t>
            </a:r>
            <a:r>
              <a:rPr lang="fr-CA" sz="2400" dirty="0">
                <a:solidFill>
                  <a:schemeClr val="tx1">
                    <a:lumMod val="65000"/>
                    <a:lumOff val="35000"/>
                  </a:schemeClr>
                </a:solidFill>
              </a:rPr>
              <a:t>qui constituent des déterminants de la santé et du bien-être.</a:t>
            </a:r>
          </a:p>
          <a:p>
            <a:endParaRPr lang="fr-CA" sz="2400" dirty="0">
              <a:solidFill>
                <a:schemeClr val="tx1">
                  <a:lumMod val="65000"/>
                  <a:lumOff val="35000"/>
                </a:schemeClr>
              </a:solidFill>
            </a:endParaRPr>
          </a:p>
          <a:p>
            <a:r>
              <a:rPr lang="fr-CA" sz="2800" dirty="0">
                <a:solidFill>
                  <a:schemeClr val="tx1">
                    <a:lumMod val="65000"/>
                    <a:lumOff val="35000"/>
                  </a:schemeClr>
                </a:solidFill>
              </a:rPr>
              <a:t>À moyen terme :</a:t>
            </a:r>
          </a:p>
          <a:p>
            <a:endParaRPr lang="fr-CA" sz="1000" dirty="0">
              <a:solidFill>
                <a:schemeClr val="tx1">
                  <a:lumMod val="65000"/>
                  <a:lumOff val="35000"/>
                </a:schemeClr>
              </a:solidFill>
            </a:endParaRPr>
          </a:p>
          <a:p>
            <a:pPr marL="444500" indent="-444500">
              <a:lnSpc>
                <a:spcPts val="3000"/>
              </a:lnSpc>
              <a:buFont typeface="Wingdings" panose="05000000000000000000" pitchFamily="2" charset="2"/>
              <a:buChar char="ü"/>
            </a:pPr>
            <a:r>
              <a:rPr lang="fr-CA" sz="2400" dirty="0">
                <a:solidFill>
                  <a:schemeClr val="tx1">
                    <a:lumMod val="65000"/>
                    <a:lumOff val="35000"/>
                  </a:schemeClr>
                </a:solidFill>
              </a:rPr>
              <a:t>Prévenir l’apparition des troubles anxieux et autres troubles d’adaptation.</a:t>
            </a:r>
          </a:p>
          <a:p>
            <a:endParaRPr lang="fr-CA" sz="2400" dirty="0">
              <a:solidFill>
                <a:schemeClr val="tx1">
                  <a:lumMod val="65000"/>
                  <a:lumOff val="35000"/>
                </a:schemeClr>
              </a:solidFill>
            </a:endParaRPr>
          </a:p>
        </p:txBody>
      </p:sp>
    </p:spTree>
    <p:extLst>
      <p:ext uri="{BB962C8B-B14F-4D97-AF65-F5344CB8AC3E}">
        <p14:creationId xmlns:p14="http://schemas.microsoft.com/office/powerpoint/2010/main" val="396196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809C9A-B3D0-994D-A899-935CCE4DCA9E}"/>
              </a:ext>
            </a:extLst>
          </p:cNvPr>
          <p:cNvSpPr>
            <a:spLocks noGrp="1"/>
          </p:cNvSpPr>
          <p:nvPr>
            <p:ph sz="half" idx="2"/>
            <p:custDataLst>
              <p:tags r:id="rId1"/>
            </p:custDataLst>
          </p:nvPr>
        </p:nvSpPr>
        <p:spPr>
          <a:xfrm>
            <a:off x="838200" y="1425575"/>
            <a:ext cx="10896600" cy="925739"/>
          </a:xfrm>
        </p:spPr>
        <p:txBody>
          <a:bodyPr>
            <a:normAutofit/>
          </a:bodyPr>
          <a:lstStyle/>
          <a:p>
            <a:pPr marL="0" indent="0">
              <a:buNone/>
            </a:pPr>
            <a:r>
              <a:rPr lang="en-US" sz="3600" b="1" dirty="0">
                <a:solidFill>
                  <a:schemeClr val="tx1">
                    <a:lumMod val="65000"/>
                    <a:lumOff val="35000"/>
                  </a:schemeClr>
                </a:solidFill>
              </a:rPr>
              <a:t>Les </a:t>
            </a:r>
            <a:r>
              <a:rPr lang="en-US" sz="3600" b="1" dirty="0" err="1">
                <a:solidFill>
                  <a:schemeClr val="tx1">
                    <a:lumMod val="65000"/>
                    <a:lumOff val="35000"/>
                  </a:schemeClr>
                </a:solidFill>
              </a:rPr>
              <a:t>thèmes</a:t>
            </a:r>
            <a:endParaRPr lang="en-US" sz="3600" b="1" dirty="0">
              <a:solidFill>
                <a:schemeClr val="tx1">
                  <a:lumMod val="65000"/>
                  <a:lumOff val="35000"/>
                </a:schemeClr>
              </a:solidFill>
            </a:endParaRPr>
          </a:p>
          <a:p>
            <a:pPr marL="0" indent="0" algn="ctr">
              <a:buNone/>
            </a:pPr>
            <a:endParaRPr lang="en-US" b="1" dirty="0">
              <a:solidFill>
                <a:schemeClr val="tx1">
                  <a:lumMod val="65000"/>
                  <a:lumOff val="35000"/>
                </a:schemeClr>
              </a:solidFill>
            </a:endParaRPr>
          </a:p>
          <a:p>
            <a:pPr marL="0" indent="0">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15</a:t>
            </a:fld>
            <a:endParaRPr lang="en-US" dirty="0"/>
          </a:p>
        </p:txBody>
      </p:sp>
      <p:sp>
        <p:nvSpPr>
          <p:cNvPr id="8" name="ZoneTexte 7"/>
          <p:cNvSpPr txBox="1"/>
          <p:nvPr>
            <p:custDataLst>
              <p:tags r:id="rId3"/>
            </p:custDataLst>
          </p:nvPr>
        </p:nvSpPr>
        <p:spPr>
          <a:xfrm>
            <a:off x="5266877" y="2913017"/>
            <a:ext cx="6126998" cy="2523768"/>
          </a:xfrm>
          <a:prstGeom prst="rect">
            <a:avLst/>
          </a:prstGeom>
          <a:noFill/>
        </p:spPr>
        <p:txBody>
          <a:bodyPr wrap="none" rtlCol="0">
            <a:spAutoFit/>
          </a:bodyPr>
          <a:lstStyle/>
          <a:p>
            <a:pPr lvl="1">
              <a:buFont typeface="Wingdings" panose="05000000000000000000" pitchFamily="2" charset="2"/>
              <a:buChar char="ü"/>
            </a:pPr>
            <a:r>
              <a:rPr lang="fr-FR" sz="2800" dirty="0">
                <a:solidFill>
                  <a:schemeClr val="tx1">
                    <a:lumMod val="65000"/>
                    <a:lumOff val="35000"/>
                  </a:schemeClr>
                </a:solidFill>
              </a:rPr>
              <a:t> La communication;</a:t>
            </a:r>
          </a:p>
          <a:p>
            <a:pPr lvl="1">
              <a:buFont typeface="Wingdings" panose="05000000000000000000" pitchFamily="2" charset="2"/>
              <a:buChar char="ü"/>
            </a:pPr>
            <a:r>
              <a:rPr lang="fr-FR" sz="2800" dirty="0">
                <a:solidFill>
                  <a:schemeClr val="tx1">
                    <a:lumMod val="65000"/>
                    <a:lumOff val="35000"/>
                  </a:schemeClr>
                </a:solidFill>
              </a:rPr>
              <a:t> L’estime de soi;</a:t>
            </a:r>
          </a:p>
          <a:p>
            <a:pPr lvl="1">
              <a:buFont typeface="Wingdings" panose="05000000000000000000" pitchFamily="2" charset="2"/>
              <a:buChar char="ü"/>
            </a:pPr>
            <a:r>
              <a:rPr lang="fr-FR" sz="2800">
                <a:solidFill>
                  <a:schemeClr val="tx1">
                    <a:lumMod val="65000"/>
                    <a:lumOff val="35000"/>
                  </a:schemeClr>
                </a:solidFill>
              </a:rPr>
              <a:t> La </a:t>
            </a:r>
            <a:r>
              <a:rPr lang="fr-FR" sz="2800" dirty="0">
                <a:solidFill>
                  <a:schemeClr val="tx1">
                    <a:lumMod val="65000"/>
                    <a:lumOff val="35000"/>
                  </a:schemeClr>
                </a:solidFill>
              </a:rPr>
              <a:t>bienveillance;</a:t>
            </a:r>
          </a:p>
          <a:p>
            <a:pPr lvl="1">
              <a:buFont typeface="Wingdings" panose="05000000000000000000" pitchFamily="2" charset="2"/>
              <a:buChar char="ü"/>
            </a:pPr>
            <a:r>
              <a:rPr lang="fr-FR" sz="2800" dirty="0">
                <a:solidFill>
                  <a:schemeClr val="tx1">
                    <a:lumMod val="65000"/>
                    <a:lumOff val="35000"/>
                  </a:schemeClr>
                </a:solidFill>
              </a:rPr>
              <a:t> Les comportements prosociaux;</a:t>
            </a:r>
          </a:p>
          <a:p>
            <a:pPr lvl="1">
              <a:buFont typeface="Wingdings" panose="05000000000000000000" pitchFamily="2" charset="2"/>
              <a:buChar char="ü"/>
            </a:pPr>
            <a:r>
              <a:rPr lang="fr-FR" sz="2800" dirty="0">
                <a:solidFill>
                  <a:schemeClr val="tx1">
                    <a:lumMod val="65000"/>
                    <a:lumOff val="35000"/>
                  </a:schemeClr>
                </a:solidFill>
              </a:rPr>
              <a:t> L’esprit critique.</a:t>
            </a:r>
          </a:p>
          <a:p>
            <a:endParaRPr lang="fr-CA" dirty="0"/>
          </a:p>
        </p:txBody>
      </p:sp>
      <p:sp>
        <p:nvSpPr>
          <p:cNvPr id="9" name="Espace réservé du contenu 5">
            <a:extLst>
              <a:ext uri="{FF2B5EF4-FFF2-40B4-BE49-F238E27FC236}">
                <a16:creationId xmlns:a16="http://schemas.microsoft.com/office/drawing/2014/main" id="{2326EFC4-9104-4EAA-9783-37D36D1B77C1}"/>
              </a:ext>
            </a:extLst>
          </p:cNvPr>
          <p:cNvSpPr>
            <a:spLocks noGrp="1"/>
          </p:cNvSpPr>
          <p:nvPr>
            <p:ph sz="half" idx="2"/>
            <p:custDataLst>
              <p:tags r:id="rId4"/>
            </p:custDataLst>
          </p:nvPr>
        </p:nvSpPr>
        <p:spPr>
          <a:xfrm>
            <a:off x="655320" y="2913017"/>
            <a:ext cx="5157787" cy="3684588"/>
          </a:xfrm>
        </p:spPr>
        <p:txBody>
          <a:bodyPr>
            <a:normAutofit/>
          </a:bodyPr>
          <a:lstStyle/>
          <a:p>
            <a:pPr marL="457200" lvl="1" indent="-571500">
              <a:buFont typeface="Wingdings" panose="05000000000000000000" pitchFamily="2" charset="2"/>
              <a:buChar char="ü"/>
            </a:pPr>
            <a:r>
              <a:rPr lang="fr-FR" sz="2800" dirty="0">
                <a:solidFill>
                  <a:schemeClr val="tx1">
                    <a:lumMod val="65000"/>
                    <a:lumOff val="35000"/>
                  </a:schemeClr>
                </a:solidFill>
              </a:rPr>
              <a:t>Le stress;</a:t>
            </a:r>
          </a:p>
          <a:p>
            <a:pPr marL="457200" lvl="1" indent="-571500">
              <a:buFont typeface="Wingdings" panose="05000000000000000000" pitchFamily="2" charset="2"/>
              <a:buChar char="ü"/>
            </a:pPr>
            <a:r>
              <a:rPr lang="fr-FR" sz="2800" dirty="0">
                <a:solidFill>
                  <a:schemeClr val="tx1">
                    <a:lumMod val="65000"/>
                    <a:lumOff val="35000"/>
                  </a:schemeClr>
                </a:solidFill>
              </a:rPr>
              <a:t>L’anxiété;</a:t>
            </a:r>
          </a:p>
          <a:p>
            <a:pPr marL="457200" lvl="1" indent="-571500">
              <a:buFont typeface="Wingdings" panose="05000000000000000000" pitchFamily="2" charset="2"/>
              <a:buChar char="ü"/>
            </a:pPr>
            <a:r>
              <a:rPr lang="fr-FR" sz="2800" dirty="0">
                <a:solidFill>
                  <a:schemeClr val="tx1">
                    <a:lumMod val="65000"/>
                    <a:lumOff val="35000"/>
                  </a:schemeClr>
                </a:solidFill>
              </a:rPr>
              <a:t>La comparaison sociale;</a:t>
            </a:r>
          </a:p>
          <a:p>
            <a:pPr marL="457200" lvl="1" indent="-571500">
              <a:buFont typeface="Wingdings" panose="05000000000000000000" pitchFamily="2" charset="2"/>
              <a:buChar char="ü"/>
            </a:pPr>
            <a:r>
              <a:rPr lang="fr-FR" sz="2800" dirty="0">
                <a:solidFill>
                  <a:schemeClr val="tx1">
                    <a:lumMod val="65000"/>
                    <a:lumOff val="35000"/>
                  </a:schemeClr>
                </a:solidFill>
              </a:rPr>
              <a:t>Les émotions;</a:t>
            </a:r>
          </a:p>
          <a:p>
            <a:pPr marL="457200" lvl="1" indent="-571500">
              <a:buFont typeface="Wingdings" panose="05000000000000000000" pitchFamily="2" charset="2"/>
              <a:buChar char="ü"/>
            </a:pPr>
            <a:r>
              <a:rPr lang="fr-FR" sz="2800" dirty="0">
                <a:solidFill>
                  <a:schemeClr val="tx1">
                    <a:lumMod val="65000"/>
                    <a:lumOff val="35000"/>
                  </a:schemeClr>
                </a:solidFill>
              </a:rPr>
              <a:t>Les pressions sociales.</a:t>
            </a:r>
          </a:p>
          <a:p>
            <a:pPr marL="0" indent="0">
              <a:buNone/>
            </a:pPr>
            <a:endParaRPr lang="fr-CA" dirty="0"/>
          </a:p>
        </p:txBody>
      </p:sp>
      <p:sp>
        <p:nvSpPr>
          <p:cNvPr id="10" name="ZoneTexte 9"/>
          <p:cNvSpPr txBox="1"/>
          <p:nvPr>
            <p:custDataLst>
              <p:tags r:id="rId5"/>
            </p:custDataLst>
          </p:nvPr>
        </p:nvSpPr>
        <p:spPr>
          <a:xfrm>
            <a:off x="838200" y="2285393"/>
            <a:ext cx="4428677" cy="523220"/>
          </a:xfrm>
          <a:prstGeom prst="rect">
            <a:avLst/>
          </a:prstGeom>
          <a:noFill/>
        </p:spPr>
        <p:txBody>
          <a:bodyPr wrap="square" rtlCol="0">
            <a:spAutoFit/>
          </a:bodyPr>
          <a:lstStyle/>
          <a:p>
            <a:pPr algn="ctr"/>
            <a:r>
              <a:rPr lang="fr-CA" sz="2800" b="1" dirty="0">
                <a:solidFill>
                  <a:srgbClr val="7FE0B6"/>
                </a:solidFill>
              </a:rPr>
              <a:t>1</a:t>
            </a:r>
            <a:r>
              <a:rPr lang="fr-CA" sz="2800" b="1" baseline="30000" dirty="0">
                <a:solidFill>
                  <a:srgbClr val="7FE0B6"/>
                </a:solidFill>
              </a:rPr>
              <a:t>re</a:t>
            </a:r>
            <a:r>
              <a:rPr lang="fr-CA" sz="2800" b="1" dirty="0">
                <a:solidFill>
                  <a:srgbClr val="7FE0B6"/>
                </a:solidFill>
              </a:rPr>
              <a:t> secondaire</a:t>
            </a:r>
          </a:p>
        </p:txBody>
      </p:sp>
      <p:sp>
        <p:nvSpPr>
          <p:cNvPr id="11" name="ZoneTexte 10"/>
          <p:cNvSpPr txBox="1"/>
          <p:nvPr>
            <p:custDataLst>
              <p:tags r:id="rId6"/>
            </p:custDataLst>
          </p:nvPr>
        </p:nvSpPr>
        <p:spPr>
          <a:xfrm>
            <a:off x="5898460" y="2300330"/>
            <a:ext cx="5455340" cy="523220"/>
          </a:xfrm>
          <a:prstGeom prst="rect">
            <a:avLst/>
          </a:prstGeom>
          <a:noFill/>
        </p:spPr>
        <p:txBody>
          <a:bodyPr wrap="square" rtlCol="0">
            <a:spAutoFit/>
          </a:bodyPr>
          <a:lstStyle/>
          <a:p>
            <a:pPr algn="ctr"/>
            <a:r>
              <a:rPr lang="fr-CA" sz="2800" b="1" dirty="0">
                <a:solidFill>
                  <a:srgbClr val="7FE0B6"/>
                </a:solidFill>
              </a:rPr>
              <a:t>2</a:t>
            </a:r>
            <a:r>
              <a:rPr lang="fr-CA" sz="2800" b="1" baseline="30000" dirty="0">
                <a:solidFill>
                  <a:srgbClr val="7FE0B6"/>
                </a:solidFill>
              </a:rPr>
              <a:t>e</a:t>
            </a:r>
            <a:r>
              <a:rPr lang="fr-CA" sz="2800" b="1" dirty="0">
                <a:solidFill>
                  <a:srgbClr val="7FE0B6"/>
                </a:solidFill>
              </a:rPr>
              <a:t> secondaire</a:t>
            </a:r>
          </a:p>
        </p:txBody>
      </p:sp>
      <p:sp>
        <p:nvSpPr>
          <p:cNvPr id="13" name="Title 4">
            <a:extLst>
              <a:ext uri="{FF2B5EF4-FFF2-40B4-BE49-F238E27FC236}">
                <a16:creationId xmlns:a16="http://schemas.microsoft.com/office/drawing/2014/main" id="{65C3131F-8674-884B-A69A-FA44DF503047}"/>
              </a:ext>
            </a:extLst>
          </p:cNvPr>
          <p:cNvSpPr>
            <a:spLocks noGrp="1"/>
          </p:cNvSpPr>
          <p:nvPr>
            <p:ph type="title"/>
            <p:custDataLst>
              <p:tags r:id="rId7"/>
            </p:custDataLst>
          </p:nvPr>
        </p:nvSpPr>
        <p:spPr>
          <a:xfrm>
            <a:off x="838200" y="317299"/>
            <a:ext cx="10515600" cy="1325563"/>
          </a:xfrm>
        </p:spPr>
        <p:txBody>
          <a:bodyPr/>
          <a:lstStyle/>
          <a:p>
            <a:pPr algn="ctr"/>
            <a:r>
              <a:rPr lang="en-US" dirty="0"/>
              <a:t>HORS-PISTE – Exploration </a:t>
            </a:r>
            <a:br>
              <a:rPr lang="en-US" dirty="0"/>
            </a:br>
            <a:r>
              <a:rPr lang="en-US" sz="4000" dirty="0"/>
              <a:t>1</a:t>
            </a:r>
            <a:r>
              <a:rPr lang="en-US" sz="4000" baseline="30000" dirty="0"/>
              <a:t>er</a:t>
            </a:r>
            <a:r>
              <a:rPr lang="en-US" sz="4000" dirty="0"/>
              <a:t> cycle</a:t>
            </a:r>
          </a:p>
        </p:txBody>
      </p:sp>
    </p:spTree>
    <p:extLst>
      <p:ext uri="{BB962C8B-B14F-4D97-AF65-F5344CB8AC3E}">
        <p14:creationId xmlns:p14="http://schemas.microsoft.com/office/powerpoint/2010/main" val="197062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462279" y="180763"/>
            <a:ext cx="10515600" cy="1325563"/>
          </a:xfrm>
        </p:spPr>
        <p:txBody>
          <a:bodyPr>
            <a:normAutofit/>
          </a:bodyPr>
          <a:lstStyle/>
          <a:p>
            <a:r>
              <a:rPr lang="en-US" sz="3200" dirty="0" err="1"/>
              <a:t>Quelques</a:t>
            </a:r>
            <a:r>
              <a:rPr lang="en-US" sz="3200" dirty="0"/>
              <a:t> </a:t>
            </a:r>
            <a:r>
              <a:rPr lang="en-US" sz="3200" dirty="0" err="1"/>
              <a:t>résultats</a:t>
            </a:r>
            <a:r>
              <a:rPr lang="en-US" sz="3200" dirty="0"/>
              <a:t> </a:t>
            </a:r>
            <a:r>
              <a:rPr lang="en-US" sz="3200" dirty="0" err="1"/>
              <a:t>préliminaires</a:t>
            </a:r>
            <a:r>
              <a:rPr lang="en-US" sz="3200" dirty="0"/>
              <a:t>…</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dirty="0"/>
          </a:p>
        </p:txBody>
      </p:sp>
      <p:sp>
        <p:nvSpPr>
          <p:cNvPr id="6" name="Espace réservé du contenu 5"/>
          <p:cNvSpPr>
            <a:spLocks noGrp="1"/>
          </p:cNvSpPr>
          <p:nvPr>
            <p:ph idx="1"/>
            <p:custDataLst>
              <p:tags r:id="rId3"/>
            </p:custDataLst>
          </p:nvPr>
        </p:nvSpPr>
        <p:spPr>
          <a:xfrm>
            <a:off x="462279" y="1327054"/>
            <a:ext cx="11729721" cy="4429651"/>
          </a:xfrm>
        </p:spPr>
        <p:txBody>
          <a:bodyPr>
            <a:normAutofit/>
          </a:bodyPr>
          <a:lstStyle/>
          <a:p>
            <a:pPr marL="0" indent="0">
              <a:lnSpc>
                <a:spcPct val="100000"/>
              </a:lnSpc>
              <a:buNone/>
            </a:pPr>
            <a:r>
              <a:rPr lang="fr-FR" sz="2000" dirty="0">
                <a:solidFill>
                  <a:schemeClr val="tx1">
                    <a:lumMod val="65000"/>
                    <a:lumOff val="35000"/>
                  </a:schemeClr>
                </a:solidFill>
              </a:rPr>
              <a:t>Les participants en provenance de </a:t>
            </a:r>
            <a:r>
              <a:rPr lang="fr-FR" sz="2000" u="sng" dirty="0">
                <a:solidFill>
                  <a:schemeClr val="tx1">
                    <a:lumMod val="65000"/>
                    <a:lumOff val="35000"/>
                  </a:schemeClr>
                </a:solidFill>
              </a:rPr>
              <a:t>15 écoles </a:t>
            </a:r>
            <a:r>
              <a:rPr lang="fr-FR" sz="2000" dirty="0">
                <a:solidFill>
                  <a:schemeClr val="tx1">
                    <a:lumMod val="65000"/>
                    <a:lumOff val="35000"/>
                  </a:schemeClr>
                </a:solidFill>
              </a:rPr>
              <a:t>(contexte COVID) ont été invités à compléter un questionnaire AVANT leur participation au programme, puis une seconde fois APRÈS la fin des ateliers. Des tests-t appariés ont permis d’identifier les changements significatifs suivants :</a:t>
            </a:r>
          </a:p>
          <a:p>
            <a:pPr marL="0" indent="0">
              <a:buNone/>
            </a:pPr>
            <a:endParaRPr lang="fr-FR" sz="2000" dirty="0"/>
          </a:p>
          <a:p>
            <a:pPr marL="457200" lvl="1" indent="0">
              <a:lnSpc>
                <a:spcPct val="100000"/>
              </a:lnSpc>
              <a:buNone/>
            </a:pPr>
            <a:r>
              <a:rPr lang="fr-FR" sz="2000" b="1" dirty="0">
                <a:solidFill>
                  <a:schemeClr val="tx1">
                    <a:lumMod val="65000"/>
                    <a:lumOff val="35000"/>
                  </a:schemeClr>
                </a:solidFill>
              </a:rPr>
              <a:t>Diminution des symptômes liés :</a:t>
            </a:r>
            <a:endParaRPr lang="fr-FR" sz="800" b="1" dirty="0">
              <a:solidFill>
                <a:schemeClr val="tx1">
                  <a:lumMod val="65000"/>
                  <a:lumOff val="35000"/>
                </a:schemeClr>
              </a:solidFill>
            </a:endParaRPr>
          </a:p>
          <a:p>
            <a:pPr lvl="2">
              <a:lnSpc>
                <a:spcPct val="100000"/>
              </a:lnSpc>
              <a:buFont typeface="Wingdings" panose="05000000000000000000" pitchFamily="2" charset="2"/>
              <a:buChar char="ü"/>
            </a:pPr>
            <a:r>
              <a:rPr lang="fr-FR" sz="1800" b="1" dirty="0"/>
              <a:t> au trouble panique;</a:t>
            </a:r>
          </a:p>
          <a:p>
            <a:pPr lvl="2">
              <a:lnSpc>
                <a:spcPct val="100000"/>
              </a:lnSpc>
              <a:buFont typeface="Wingdings" panose="05000000000000000000" pitchFamily="2" charset="2"/>
              <a:buChar char="ü"/>
            </a:pPr>
            <a:r>
              <a:rPr lang="fr-FR" sz="1800" b="1" dirty="0"/>
              <a:t>à l’anxiété généralisée;</a:t>
            </a:r>
          </a:p>
          <a:p>
            <a:pPr lvl="2">
              <a:lnSpc>
                <a:spcPct val="100000"/>
              </a:lnSpc>
              <a:buFont typeface="Wingdings" panose="05000000000000000000" pitchFamily="2" charset="2"/>
              <a:buChar char="ü"/>
            </a:pPr>
            <a:r>
              <a:rPr lang="fr-FR" sz="1800" b="1" dirty="0"/>
              <a:t> à l’anxiété de séparation;</a:t>
            </a:r>
          </a:p>
          <a:p>
            <a:pPr lvl="2">
              <a:lnSpc>
                <a:spcPct val="100000"/>
              </a:lnSpc>
              <a:buFont typeface="Wingdings" panose="05000000000000000000" pitchFamily="2" charset="2"/>
              <a:buChar char="ü"/>
            </a:pPr>
            <a:r>
              <a:rPr lang="fr-FR" sz="1800" b="1" dirty="0"/>
              <a:t> à la phobie sociale;</a:t>
            </a:r>
          </a:p>
          <a:p>
            <a:pPr lvl="2">
              <a:lnSpc>
                <a:spcPct val="100000"/>
              </a:lnSpc>
              <a:buFont typeface="Wingdings" panose="05000000000000000000" pitchFamily="2" charset="2"/>
              <a:buChar char="ü"/>
            </a:pPr>
            <a:r>
              <a:rPr lang="fr-FR" sz="1800" b="1" dirty="0"/>
              <a:t> au trouble obsessionnel compulsif; </a:t>
            </a:r>
          </a:p>
          <a:p>
            <a:pPr lvl="2">
              <a:lnSpc>
                <a:spcPct val="100000"/>
              </a:lnSpc>
              <a:buFont typeface="Wingdings" panose="05000000000000000000" pitchFamily="2" charset="2"/>
              <a:buChar char="ü"/>
            </a:pPr>
            <a:r>
              <a:rPr lang="fr-FR" sz="1800" b="1" dirty="0"/>
              <a:t> au trouble de stress post-traumatique.</a:t>
            </a:r>
          </a:p>
        </p:txBody>
      </p:sp>
      <p:pic>
        <p:nvPicPr>
          <p:cNvPr id="9" name="Image 8"/>
          <p:cNvPicPr>
            <a:picLocks noChangeAspect="1"/>
          </p:cNvPicPr>
          <p:nvPr>
            <p:custDataLst>
              <p:tags r:id="rId4"/>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7573" y="3610411"/>
            <a:ext cx="2837072" cy="1489463"/>
          </a:xfrm>
          <a:prstGeom prst="rect">
            <a:avLst/>
          </a:prstGeom>
        </p:spPr>
      </p:pic>
      <p:sp>
        <p:nvSpPr>
          <p:cNvPr id="10" name="ZoneTexte 9"/>
          <p:cNvSpPr txBox="1"/>
          <p:nvPr>
            <p:custDataLst>
              <p:tags r:id="rId5"/>
            </p:custDataLst>
          </p:nvPr>
        </p:nvSpPr>
        <p:spPr>
          <a:xfrm>
            <a:off x="7789190" y="2359090"/>
            <a:ext cx="3313838" cy="1200329"/>
          </a:xfrm>
          <a:prstGeom prst="rect">
            <a:avLst/>
          </a:prstGeom>
          <a:noFill/>
        </p:spPr>
        <p:txBody>
          <a:bodyPr wrap="square" rtlCol="0">
            <a:spAutoFit/>
          </a:bodyPr>
          <a:lstStyle/>
          <a:p>
            <a:pPr algn="ctr"/>
            <a:r>
              <a:rPr lang="fr-CA" sz="3600" b="1" dirty="0">
                <a:solidFill>
                  <a:srgbClr val="7FE0B6"/>
                </a:solidFill>
              </a:rPr>
              <a:t>1 948 participants</a:t>
            </a:r>
          </a:p>
        </p:txBody>
      </p:sp>
      <p:sp>
        <p:nvSpPr>
          <p:cNvPr id="11" name="Rectangle 10">
            <a:extLst>
              <a:ext uri="{FF2B5EF4-FFF2-40B4-BE49-F238E27FC236}">
                <a16:creationId xmlns:a16="http://schemas.microsoft.com/office/drawing/2014/main" id="{81D1555C-3D84-4C18-A816-D2417BBFAA34}"/>
              </a:ext>
            </a:extLst>
          </p:cNvPr>
          <p:cNvSpPr/>
          <p:nvPr>
            <p:custDataLst>
              <p:tags r:id="rId6"/>
            </p:custDataLst>
          </p:nvPr>
        </p:nvSpPr>
        <p:spPr>
          <a:xfrm>
            <a:off x="1849516" y="5337312"/>
            <a:ext cx="8492968" cy="601896"/>
          </a:xfrm>
          <a:prstGeom prst="rect">
            <a:avLst/>
          </a:prstGeom>
        </p:spPr>
        <p:txBody>
          <a:bodyPr wrap="square">
            <a:spAutoFit/>
          </a:bodyPr>
          <a:lstStyle/>
          <a:p>
            <a:pPr algn="ctr">
              <a:lnSpc>
                <a:spcPts val="2000"/>
              </a:lnSpc>
            </a:pPr>
            <a:r>
              <a:rPr lang="fr-FR" sz="1600" b="1" dirty="0"/>
              <a:t>Une recherche en cours </a:t>
            </a:r>
            <a:r>
              <a:rPr lang="fr-FR" sz="1600" dirty="0"/>
              <a:t>permettra d’évaluer l’implantation du programme afin d’identifier, entre autres, ses ingrédients actifs. </a:t>
            </a:r>
            <a:endParaRPr lang="fr-FR" sz="1600" dirty="0">
              <a:latin typeface="American Typewriter" panose="02090604020004020304" pitchFamily="18" charset="77"/>
            </a:endParaRPr>
          </a:p>
        </p:txBody>
      </p:sp>
    </p:spTree>
    <p:extLst>
      <p:ext uri="{BB962C8B-B14F-4D97-AF65-F5344CB8AC3E}">
        <p14:creationId xmlns:p14="http://schemas.microsoft.com/office/powerpoint/2010/main" val="330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939800" y="142784"/>
            <a:ext cx="10515600" cy="1325563"/>
          </a:xfrm>
        </p:spPr>
        <p:txBody>
          <a:bodyPr>
            <a:normAutofit/>
          </a:bodyPr>
          <a:lstStyle/>
          <a:p>
            <a:r>
              <a:rPr lang="en-US" sz="3200" dirty="0" err="1"/>
              <a:t>Quelques</a:t>
            </a:r>
            <a:r>
              <a:rPr lang="en-US" sz="3200" dirty="0"/>
              <a:t> </a:t>
            </a:r>
            <a:r>
              <a:rPr lang="en-US" sz="3200" dirty="0" err="1"/>
              <a:t>résultats</a:t>
            </a:r>
            <a:r>
              <a:rPr lang="en-US" sz="3200" dirty="0"/>
              <a:t> </a:t>
            </a:r>
            <a:r>
              <a:rPr lang="en-US" sz="3200" dirty="0" err="1"/>
              <a:t>préliminaires</a:t>
            </a:r>
            <a:r>
              <a:rPr lang="en-US" sz="3200" dirty="0"/>
              <a:t>…</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dirty="0"/>
          </a:p>
        </p:txBody>
      </p:sp>
      <p:pic>
        <p:nvPicPr>
          <p:cNvPr id="12" name="Image 11">
            <a:extLst>
              <a:ext uri="{FF2B5EF4-FFF2-40B4-BE49-F238E27FC236}">
                <a16:creationId xmlns:a16="http://schemas.microsoft.com/office/drawing/2014/main" id="{234B94D3-CCF6-774B-8DAF-4EFB2B51E964}"/>
              </a:ext>
            </a:extLst>
          </p:cNvPr>
          <p:cNvPicPr>
            <a:picLocks noChangeAspect="1"/>
          </p:cNvPicPr>
          <p:nvPr>
            <p:custDataLst>
              <p:tags r:id="rId3"/>
            </p:custDataLst>
          </p:nvPr>
        </p:nvPicPr>
        <p:blipFill>
          <a:blip r:embed="rId8">
            <a:duotone>
              <a:schemeClr val="bg2">
                <a:shade val="45000"/>
                <a:satMod val="135000"/>
              </a:schemeClr>
              <a:prstClr val="white"/>
            </a:duotone>
          </a:blip>
          <a:stretch>
            <a:fillRect/>
          </a:stretch>
        </p:blipFill>
        <p:spPr>
          <a:xfrm>
            <a:off x="605406" y="3042919"/>
            <a:ext cx="1820778" cy="1820778"/>
          </a:xfrm>
          <a:prstGeom prst="rect">
            <a:avLst/>
          </a:prstGeom>
        </p:spPr>
      </p:pic>
      <p:sp>
        <p:nvSpPr>
          <p:cNvPr id="25" name="Content Placeholder 6">
            <a:extLst>
              <a:ext uri="{FF2B5EF4-FFF2-40B4-BE49-F238E27FC236}">
                <a16:creationId xmlns:a16="http://schemas.microsoft.com/office/drawing/2014/main" id="{B791A1F7-0269-4EB9-AC9E-AFFAE11F5EA8}"/>
              </a:ext>
            </a:extLst>
          </p:cNvPr>
          <p:cNvSpPr txBox="1">
            <a:spLocks/>
          </p:cNvSpPr>
          <p:nvPr>
            <p:custDataLst>
              <p:tags r:id="rId4"/>
            </p:custDataLst>
          </p:nvPr>
        </p:nvSpPr>
        <p:spPr>
          <a:xfrm>
            <a:off x="939800" y="1454059"/>
            <a:ext cx="10896600" cy="7176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b="1" dirty="0">
                <a:solidFill>
                  <a:schemeClr val="tx1">
                    <a:lumMod val="65000"/>
                    <a:lumOff val="35000"/>
                  </a:schemeClr>
                </a:solidFill>
              </a:rPr>
              <a:t>On observe également une diminution… </a:t>
            </a:r>
          </a:p>
          <a:p>
            <a:pPr marL="2159000" indent="0" algn="ctr">
              <a:buFont typeface="Arial" panose="020B0604020202020204" pitchFamily="34" charset="0"/>
              <a:buNone/>
            </a:pPr>
            <a:endParaRPr lang="en-US" sz="1800" b="1" dirty="0">
              <a:solidFill>
                <a:schemeClr val="tx1">
                  <a:lumMod val="65000"/>
                  <a:lumOff val="35000"/>
                </a:schemeClr>
              </a:solidFill>
            </a:endParaRPr>
          </a:p>
          <a:p>
            <a:pPr marL="2159000" lvl="2" indent="0">
              <a:lnSpc>
                <a:spcPct val="100000"/>
              </a:lnSpc>
              <a:buFont typeface="Wingdings" panose="05000000000000000000" pitchFamily="2" charset="2"/>
              <a:buChar char="ü"/>
            </a:pPr>
            <a:r>
              <a:rPr lang="fr-FR" sz="1800" b="1" dirty="0"/>
              <a:t> de l’anxiété liée aux tests; </a:t>
            </a:r>
          </a:p>
          <a:p>
            <a:pPr marL="2159000" lvl="2" indent="0">
              <a:lnSpc>
                <a:spcPct val="100000"/>
              </a:lnSpc>
              <a:buFont typeface="Wingdings" panose="05000000000000000000" pitchFamily="2" charset="2"/>
              <a:buChar char="ü"/>
            </a:pPr>
            <a:r>
              <a:rPr lang="fr-FR" sz="1800" b="1" dirty="0"/>
              <a:t> de la peur du jugement des autres; </a:t>
            </a:r>
          </a:p>
          <a:p>
            <a:pPr marL="2159000" lvl="2" indent="0">
              <a:lnSpc>
                <a:spcPct val="100000"/>
              </a:lnSpc>
              <a:buFont typeface="Wingdings" panose="05000000000000000000" pitchFamily="2" charset="2"/>
              <a:buChar char="ü"/>
            </a:pPr>
            <a:r>
              <a:rPr lang="fr-FR" sz="1800" b="1" dirty="0"/>
              <a:t> du perfectionnisme; </a:t>
            </a:r>
          </a:p>
          <a:p>
            <a:pPr marL="2159000" lvl="2" indent="0">
              <a:lnSpc>
                <a:spcPct val="100000"/>
              </a:lnSpc>
              <a:buFont typeface="Wingdings" panose="05000000000000000000" pitchFamily="2" charset="2"/>
              <a:buChar char="ü"/>
            </a:pPr>
            <a:r>
              <a:rPr lang="fr-FR" sz="1800" b="1" dirty="0"/>
              <a:t> de la cyberdépendance; </a:t>
            </a:r>
          </a:p>
          <a:p>
            <a:pPr marL="2159000" lvl="2" indent="0">
              <a:lnSpc>
                <a:spcPct val="100000"/>
              </a:lnSpc>
              <a:buFont typeface="Wingdings" panose="05000000000000000000" pitchFamily="2" charset="2"/>
              <a:buChar char="ü"/>
            </a:pPr>
            <a:r>
              <a:rPr lang="fr-FR" sz="1800" b="1" dirty="0"/>
              <a:t> de l’intolérance à l’incertitude; </a:t>
            </a:r>
          </a:p>
          <a:p>
            <a:pPr marL="2159000" lvl="2" indent="0">
              <a:lnSpc>
                <a:spcPct val="100000"/>
              </a:lnSpc>
              <a:buFont typeface="Wingdings" panose="05000000000000000000" pitchFamily="2" charset="2"/>
              <a:buChar char="ü"/>
            </a:pPr>
            <a:r>
              <a:rPr lang="fr-FR" sz="1800" b="1" dirty="0"/>
              <a:t> de l’attitude négative face aux problèmes;</a:t>
            </a:r>
          </a:p>
          <a:p>
            <a:pPr marL="2159000" lvl="2" indent="0">
              <a:lnSpc>
                <a:spcPct val="100000"/>
              </a:lnSpc>
              <a:buFont typeface="Wingdings" panose="05000000000000000000" pitchFamily="2" charset="2"/>
              <a:buChar char="ü"/>
            </a:pPr>
            <a:r>
              <a:rPr lang="fr-FR" sz="1800" b="1" dirty="0"/>
              <a:t> de l’évitement cognitif;</a:t>
            </a:r>
          </a:p>
          <a:p>
            <a:pPr marL="2159000" lvl="2" indent="0">
              <a:lnSpc>
                <a:spcPct val="100000"/>
              </a:lnSpc>
              <a:buFont typeface="Wingdings" panose="05000000000000000000" pitchFamily="2" charset="2"/>
              <a:buChar char="ü"/>
            </a:pPr>
            <a:r>
              <a:rPr lang="fr-FR" sz="1800" b="1" dirty="0"/>
              <a:t> de l’impact de l’anxiété sur les activités scolaires, sociales et familiales.</a:t>
            </a:r>
          </a:p>
          <a:p>
            <a:pPr marL="2159000" lvl="2" indent="0">
              <a:lnSpc>
                <a:spcPct val="100000"/>
              </a:lnSpc>
              <a:buFont typeface="Wingdings" panose="05000000000000000000" pitchFamily="2" charset="2"/>
              <a:buChar char="ü"/>
            </a:pPr>
            <a:endParaRPr lang="fr-FR" sz="1800" b="1" dirty="0"/>
          </a:p>
        </p:txBody>
      </p:sp>
      <p:sp>
        <p:nvSpPr>
          <p:cNvPr id="26" name="Content Placeholder 6">
            <a:extLst>
              <a:ext uri="{FF2B5EF4-FFF2-40B4-BE49-F238E27FC236}">
                <a16:creationId xmlns:a16="http://schemas.microsoft.com/office/drawing/2014/main" id="{88494ACB-7FDC-4F54-A89A-C22D4846F551}"/>
              </a:ext>
            </a:extLst>
          </p:cNvPr>
          <p:cNvSpPr txBox="1">
            <a:spLocks/>
          </p:cNvSpPr>
          <p:nvPr>
            <p:custDataLst>
              <p:tags r:id="rId5"/>
            </p:custDataLst>
          </p:nvPr>
        </p:nvSpPr>
        <p:spPr>
          <a:xfrm>
            <a:off x="3784600" y="5264059"/>
            <a:ext cx="7670800" cy="9257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b="1" dirty="0">
                <a:solidFill>
                  <a:schemeClr val="tx1">
                    <a:lumMod val="65000"/>
                    <a:lumOff val="35000"/>
                  </a:schemeClr>
                </a:solidFill>
              </a:rPr>
              <a:t>Et une augmentation du sentiment d’auto-efficacité</a:t>
            </a:r>
          </a:p>
          <a:p>
            <a:pPr marL="2159000" lvl="2" indent="0">
              <a:lnSpc>
                <a:spcPct val="100000"/>
              </a:lnSpc>
              <a:buFont typeface="Wingdings" panose="05000000000000000000" pitchFamily="2" charset="2"/>
              <a:buChar char="ü"/>
            </a:pPr>
            <a:endParaRPr lang="fr-FR" sz="1800" b="1" dirty="0"/>
          </a:p>
        </p:txBody>
      </p:sp>
    </p:spTree>
    <p:extLst>
      <p:ext uri="{BB962C8B-B14F-4D97-AF65-F5344CB8AC3E}">
        <p14:creationId xmlns:p14="http://schemas.microsoft.com/office/powerpoint/2010/main" val="111813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11598-C980-406A-9C9A-69A94CBF2E24}"/>
              </a:ext>
            </a:extLst>
          </p:cNvPr>
          <p:cNvSpPr>
            <a:spLocks noGrp="1"/>
          </p:cNvSpPr>
          <p:nvPr>
            <p:ph type="title"/>
            <p:custDataLst>
              <p:tags r:id="rId1"/>
            </p:custDataLst>
          </p:nvPr>
        </p:nvSpPr>
        <p:spPr/>
        <p:txBody>
          <a:bodyPr/>
          <a:lstStyle/>
          <a:p>
            <a:pPr algn="ctr"/>
            <a:r>
              <a:rPr lang="fr-CA" dirty="0"/>
              <a:t>Ce que les sondages de satisfaction nous disent</a:t>
            </a:r>
          </a:p>
        </p:txBody>
      </p:sp>
      <p:graphicFrame>
        <p:nvGraphicFramePr>
          <p:cNvPr id="5" name="Espace réservé du contenu 4">
            <a:extLst>
              <a:ext uri="{FF2B5EF4-FFF2-40B4-BE49-F238E27FC236}">
                <a16:creationId xmlns:a16="http://schemas.microsoft.com/office/drawing/2014/main" id="{5D1D308E-6821-40FB-A838-58BF353CC6E0}"/>
              </a:ext>
            </a:extLst>
          </p:cNvPr>
          <p:cNvGraphicFramePr>
            <a:graphicFrameLocks noGrp="1"/>
          </p:cNvGraphicFramePr>
          <p:nvPr>
            <p:ph idx="1"/>
            <p:custDataLst>
              <p:tags r:id="rId2"/>
            </p:custDataLst>
            <p:extLst>
              <p:ext uri="{D42A27DB-BD31-4B8C-83A1-F6EECF244321}">
                <p14:modId xmlns:p14="http://schemas.microsoft.com/office/powerpoint/2010/main" val="394564038"/>
              </p:ext>
            </p:extLst>
          </p:nvPr>
        </p:nvGraphicFramePr>
        <p:xfrm>
          <a:off x="464024" y="1897039"/>
          <a:ext cx="11327643" cy="3848669"/>
        </p:xfrm>
        <a:graphic>
          <a:graphicData uri="http://schemas.openxmlformats.org/drawingml/2006/table">
            <a:tbl>
              <a:tblPr firstRow="1" bandRow="1">
                <a:tableStyleId>{F5AB1C69-6EDB-4FF4-983F-18BD219EF322}</a:tableStyleId>
              </a:tblPr>
              <a:tblGrid>
                <a:gridCol w="3775881">
                  <a:extLst>
                    <a:ext uri="{9D8B030D-6E8A-4147-A177-3AD203B41FA5}">
                      <a16:colId xmlns:a16="http://schemas.microsoft.com/office/drawing/2014/main" val="201304490"/>
                    </a:ext>
                  </a:extLst>
                </a:gridCol>
                <a:gridCol w="3775881">
                  <a:extLst>
                    <a:ext uri="{9D8B030D-6E8A-4147-A177-3AD203B41FA5}">
                      <a16:colId xmlns:a16="http://schemas.microsoft.com/office/drawing/2014/main" val="3515956988"/>
                    </a:ext>
                  </a:extLst>
                </a:gridCol>
                <a:gridCol w="3775881">
                  <a:extLst>
                    <a:ext uri="{9D8B030D-6E8A-4147-A177-3AD203B41FA5}">
                      <a16:colId xmlns:a16="http://schemas.microsoft.com/office/drawing/2014/main" val="1150006930"/>
                    </a:ext>
                  </a:extLst>
                </a:gridCol>
              </a:tblGrid>
              <a:tr h="412358">
                <a:tc>
                  <a:txBody>
                    <a:bodyPr/>
                    <a:lstStyle/>
                    <a:p>
                      <a:pPr algn="ctr"/>
                      <a:r>
                        <a:rPr lang="fr-CA" dirty="0">
                          <a:solidFill>
                            <a:schemeClr val="bg1"/>
                          </a:solidFill>
                        </a:rPr>
                        <a:t>Élèves (n = 998)</a:t>
                      </a:r>
                    </a:p>
                  </a:txBody>
                  <a:tcPr/>
                </a:tc>
                <a:tc>
                  <a:txBody>
                    <a:bodyPr/>
                    <a:lstStyle/>
                    <a:p>
                      <a:pPr algn="ctr"/>
                      <a:r>
                        <a:rPr lang="fr-CA" dirty="0">
                          <a:solidFill>
                            <a:schemeClr val="bg1"/>
                          </a:solidFill>
                        </a:rPr>
                        <a:t>Personnel enseignant (n = 13)</a:t>
                      </a:r>
                    </a:p>
                  </a:txBody>
                  <a:tcPr/>
                </a:tc>
                <a:tc>
                  <a:txBody>
                    <a:bodyPr/>
                    <a:lstStyle/>
                    <a:p>
                      <a:pPr algn="ctr"/>
                      <a:r>
                        <a:rPr lang="fr-CA" dirty="0">
                          <a:solidFill>
                            <a:schemeClr val="bg1"/>
                          </a:solidFill>
                        </a:rPr>
                        <a:t>Parents (n = 60)</a:t>
                      </a:r>
                    </a:p>
                  </a:txBody>
                  <a:tcPr/>
                </a:tc>
                <a:extLst>
                  <a:ext uri="{0D108BD9-81ED-4DB2-BD59-A6C34878D82A}">
                    <a16:rowId xmlns:a16="http://schemas.microsoft.com/office/drawing/2014/main" val="1780926420"/>
                  </a:ext>
                </a:extLst>
              </a:tr>
              <a:tr h="3436311">
                <a:tc>
                  <a:txBody>
                    <a:bodyPr/>
                    <a:lstStyle/>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59 % affirment que le contenu était clairement enseigné;</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60 % disent avoir apprécié les animateurs et les animatrices;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68 % disent avoir utilisé les stratégies apprises dans le cadre du programme;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44 % rapportent avoir l’impression de bien gérer leur stress. </a:t>
                      </a:r>
                    </a:p>
                    <a:p>
                      <a:endParaRPr lang="fr-CA" dirty="0"/>
                    </a:p>
                  </a:txBody>
                  <a:tcPr/>
                </a:tc>
                <a:tc>
                  <a:txBody>
                    <a:bodyPr/>
                    <a:lstStyle/>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92 % trouvent très pertinent d’offrir aux élèves un programme de prévention des troubles anxieux;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85 % disent que le contenu est arrimé aux besoins des élèves;</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54 % rapportent avoir observé des changements positifs chez les élèves.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endParaRPr lang="fr-CA" dirty="0"/>
                    </a:p>
                  </a:txBody>
                  <a:tcPr/>
                </a:tc>
                <a:tc>
                  <a:txBody>
                    <a:bodyPr/>
                    <a:lstStyle/>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100 % trouvent très pertinent d’offrir aux élèves un programme de prévention des troubles anxieux;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70 % rapportent avoir eu des discussions avec leur enfant sur les thèmes abordés; </a:t>
                      </a:r>
                    </a:p>
                    <a:p>
                      <a:pPr marL="285750" indent="-285750">
                        <a:buFont typeface="Wingdings" panose="05000000000000000000" pitchFamily="2" charset="2"/>
                        <a:buChar char="ü"/>
                      </a:pPr>
                      <a:endParaRPr lang="fr-CA" sz="500" kern="1200" dirty="0">
                        <a:solidFill>
                          <a:schemeClr val="dk1"/>
                        </a:solidFill>
                        <a:effectLst/>
                        <a:latin typeface="+mn-lt"/>
                        <a:ea typeface="+mn-ea"/>
                        <a:cs typeface="+mn-cs"/>
                      </a:endParaRPr>
                    </a:p>
                    <a:p>
                      <a:pPr marL="285750" indent="-285750">
                        <a:buFont typeface="Wingdings" panose="05000000000000000000" pitchFamily="2" charset="2"/>
                        <a:buChar char="ü"/>
                      </a:pPr>
                      <a:r>
                        <a:rPr lang="fr-CA" sz="1800" kern="1200" dirty="0">
                          <a:solidFill>
                            <a:schemeClr val="dk1"/>
                          </a:solidFill>
                          <a:effectLst/>
                          <a:latin typeface="+mn-lt"/>
                          <a:ea typeface="+mn-ea"/>
                          <a:cs typeface="+mn-cs"/>
                        </a:rPr>
                        <a:t>33 % rapportent avoir observé des changements positifs chez leur enfant.</a:t>
                      </a:r>
                    </a:p>
                    <a:p>
                      <a:endParaRPr lang="fr-CA" dirty="0"/>
                    </a:p>
                  </a:txBody>
                  <a:tcPr/>
                </a:tc>
                <a:extLst>
                  <a:ext uri="{0D108BD9-81ED-4DB2-BD59-A6C34878D82A}">
                    <a16:rowId xmlns:a16="http://schemas.microsoft.com/office/drawing/2014/main" val="1158535264"/>
                  </a:ext>
                </a:extLst>
              </a:tr>
            </a:tbl>
          </a:graphicData>
        </a:graphic>
      </p:graphicFrame>
      <p:sp>
        <p:nvSpPr>
          <p:cNvPr id="4" name="Espace réservé du numéro de diapositive 3">
            <a:extLst>
              <a:ext uri="{FF2B5EF4-FFF2-40B4-BE49-F238E27FC236}">
                <a16:creationId xmlns:a16="http://schemas.microsoft.com/office/drawing/2014/main" id="{295B0D86-B860-44A0-8B11-1C12A9D9F925}"/>
              </a:ext>
            </a:extLst>
          </p:cNvPr>
          <p:cNvSpPr>
            <a:spLocks noGrp="1"/>
          </p:cNvSpPr>
          <p:nvPr>
            <p:ph type="sldNum" sz="quarter" idx="12"/>
            <p:custDataLst>
              <p:tags r:id="rId3"/>
            </p:custDataLst>
          </p:nvPr>
        </p:nvSpPr>
        <p:spPr/>
        <p:txBody>
          <a:bodyPr/>
          <a:lstStyle/>
          <a:p>
            <a:fld id="{C145B74D-6A0D-CF46-9BFB-933D6D9953E9}" type="slidenum">
              <a:rPr lang="en-US" smtClean="0"/>
              <a:pPr/>
              <a:t>18</a:t>
            </a:fld>
            <a:endParaRPr lang="en-US" dirty="0"/>
          </a:p>
        </p:txBody>
      </p:sp>
    </p:spTree>
    <p:extLst>
      <p:ext uri="{BB962C8B-B14F-4D97-AF65-F5344CB8AC3E}">
        <p14:creationId xmlns:p14="http://schemas.microsoft.com/office/powerpoint/2010/main" val="252862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E3EEF-0B06-446E-B456-E82F52CDE86C}"/>
              </a:ext>
            </a:extLst>
          </p:cNvPr>
          <p:cNvSpPr>
            <a:spLocks noGrp="1"/>
          </p:cNvSpPr>
          <p:nvPr>
            <p:ph type="title"/>
            <p:custDataLst>
              <p:tags r:id="rId1"/>
            </p:custDataLst>
          </p:nvPr>
        </p:nvSpPr>
        <p:spPr/>
        <p:txBody>
          <a:bodyPr/>
          <a:lstStyle/>
          <a:p>
            <a:pPr algn="ctr"/>
            <a:r>
              <a:rPr lang="fr-CA" dirty="0"/>
              <a:t>Ce que les élèves en pensent…</a:t>
            </a:r>
          </a:p>
        </p:txBody>
      </p:sp>
      <p:sp>
        <p:nvSpPr>
          <p:cNvPr id="4" name="Espace réservé du numéro de diapositive 3">
            <a:extLst>
              <a:ext uri="{FF2B5EF4-FFF2-40B4-BE49-F238E27FC236}">
                <a16:creationId xmlns:a16="http://schemas.microsoft.com/office/drawing/2014/main" id="{F5E97DDD-82FF-45D6-8F96-C797140004F2}"/>
              </a:ext>
            </a:extLst>
          </p:cNvPr>
          <p:cNvSpPr>
            <a:spLocks noGrp="1"/>
          </p:cNvSpPr>
          <p:nvPr>
            <p:ph type="sldNum" sz="quarter" idx="12"/>
            <p:custDataLst>
              <p:tags r:id="rId2"/>
            </p:custDataLst>
          </p:nvPr>
        </p:nvSpPr>
        <p:spPr/>
        <p:txBody>
          <a:bodyPr/>
          <a:lstStyle/>
          <a:p>
            <a:fld id="{C145B74D-6A0D-CF46-9BFB-933D6D9953E9}" type="slidenum">
              <a:rPr lang="en-US" smtClean="0"/>
              <a:pPr/>
              <a:t>19</a:t>
            </a:fld>
            <a:endParaRPr lang="en-US" dirty="0"/>
          </a:p>
        </p:txBody>
      </p:sp>
      <p:sp>
        <p:nvSpPr>
          <p:cNvPr id="5" name="Bulle narrative : ronde 4">
            <a:extLst>
              <a:ext uri="{FF2B5EF4-FFF2-40B4-BE49-F238E27FC236}">
                <a16:creationId xmlns:a16="http://schemas.microsoft.com/office/drawing/2014/main" id="{9F000C90-7CEE-4904-BD95-010DD83D647D}"/>
              </a:ext>
            </a:extLst>
          </p:cNvPr>
          <p:cNvSpPr/>
          <p:nvPr>
            <p:custDataLst>
              <p:tags r:id="rId3"/>
            </p:custDataLst>
          </p:nvPr>
        </p:nvSpPr>
        <p:spPr>
          <a:xfrm>
            <a:off x="3983442" y="1725743"/>
            <a:ext cx="4016986" cy="1624084"/>
          </a:xfrm>
          <a:prstGeom prst="wedgeEllipseCallout">
            <a:avLst>
              <a:gd name="adj1" fmla="val 44439"/>
              <a:gd name="adj2" fmla="val 44853"/>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Je trouve vraiment utiles les choses pour mieux gérer mon stress. </a:t>
            </a:r>
          </a:p>
        </p:txBody>
      </p:sp>
      <p:sp>
        <p:nvSpPr>
          <p:cNvPr id="6" name="Bulle narrative : ronde 5">
            <a:extLst>
              <a:ext uri="{FF2B5EF4-FFF2-40B4-BE49-F238E27FC236}">
                <a16:creationId xmlns:a16="http://schemas.microsoft.com/office/drawing/2014/main" id="{4BA34030-BBEE-42A2-8357-4DA7DAEC6DB9}"/>
              </a:ext>
            </a:extLst>
          </p:cNvPr>
          <p:cNvSpPr/>
          <p:nvPr>
            <p:custDataLst>
              <p:tags r:id="rId4"/>
            </p:custDataLst>
          </p:nvPr>
        </p:nvSpPr>
        <p:spPr>
          <a:xfrm>
            <a:off x="370764" y="1646570"/>
            <a:ext cx="3261815" cy="1624084"/>
          </a:xfrm>
          <a:prstGeom prst="wedgeEllipseCallout">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Il faudrait plus de cours de ce genre à l’école! </a:t>
            </a:r>
          </a:p>
        </p:txBody>
      </p:sp>
      <p:sp>
        <p:nvSpPr>
          <p:cNvPr id="7" name="Bulle narrative : ronde 6">
            <a:extLst>
              <a:ext uri="{FF2B5EF4-FFF2-40B4-BE49-F238E27FC236}">
                <a16:creationId xmlns:a16="http://schemas.microsoft.com/office/drawing/2014/main" id="{993E049D-E9E5-414F-89C4-5A47B93925DF}"/>
              </a:ext>
            </a:extLst>
          </p:cNvPr>
          <p:cNvSpPr/>
          <p:nvPr>
            <p:custDataLst>
              <p:tags r:id="rId5"/>
            </p:custDataLst>
          </p:nvPr>
        </p:nvSpPr>
        <p:spPr>
          <a:xfrm>
            <a:off x="1510349" y="3429000"/>
            <a:ext cx="3261815" cy="1624084"/>
          </a:xfrm>
          <a:prstGeom prst="wedgeEllipseCallout">
            <a:avLst>
              <a:gd name="adj1" fmla="val 31050"/>
              <a:gd name="adj2" fmla="val 56618"/>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Les ateliers nous apprennent des stratégies efficaces! </a:t>
            </a:r>
          </a:p>
        </p:txBody>
      </p:sp>
      <p:sp>
        <p:nvSpPr>
          <p:cNvPr id="8" name="Bulle narrative : ronde 7">
            <a:extLst>
              <a:ext uri="{FF2B5EF4-FFF2-40B4-BE49-F238E27FC236}">
                <a16:creationId xmlns:a16="http://schemas.microsoft.com/office/drawing/2014/main" id="{49D6ED3A-DF57-4694-B8F8-731A6BB5BA80}"/>
              </a:ext>
            </a:extLst>
          </p:cNvPr>
          <p:cNvSpPr/>
          <p:nvPr>
            <p:custDataLst>
              <p:tags r:id="rId6"/>
            </p:custDataLst>
          </p:nvPr>
        </p:nvSpPr>
        <p:spPr>
          <a:xfrm>
            <a:off x="8351292" y="1573307"/>
            <a:ext cx="3261815" cy="1624084"/>
          </a:xfrm>
          <a:prstGeom prst="wedgeEllipseCallout">
            <a:avLst>
              <a:gd name="adj1" fmla="val 11803"/>
              <a:gd name="adj2" fmla="val 66702"/>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Je trouve que c’est une bonne idée de faire du HORS-PISTE…</a:t>
            </a:r>
          </a:p>
        </p:txBody>
      </p:sp>
      <p:sp>
        <p:nvSpPr>
          <p:cNvPr id="9" name="Bulle narrative : ronde 8">
            <a:extLst>
              <a:ext uri="{FF2B5EF4-FFF2-40B4-BE49-F238E27FC236}">
                <a16:creationId xmlns:a16="http://schemas.microsoft.com/office/drawing/2014/main" id="{3705424F-DCFD-454C-89AD-40F0B05E90BE}"/>
              </a:ext>
            </a:extLst>
          </p:cNvPr>
          <p:cNvSpPr/>
          <p:nvPr>
            <p:custDataLst>
              <p:tags r:id="rId7"/>
            </p:custDataLst>
          </p:nvPr>
        </p:nvSpPr>
        <p:spPr>
          <a:xfrm>
            <a:off x="5089477" y="3660610"/>
            <a:ext cx="3261815" cy="1624084"/>
          </a:xfrm>
          <a:prstGeom prst="wedgeEllipseCallout">
            <a:avLst>
              <a:gd name="adj1" fmla="val -20415"/>
              <a:gd name="adj2" fmla="val 62500"/>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C’était amusant de parler de nos émotions.</a:t>
            </a:r>
          </a:p>
        </p:txBody>
      </p:sp>
      <p:sp>
        <p:nvSpPr>
          <p:cNvPr id="10" name="Bulle narrative : ronde 9">
            <a:extLst>
              <a:ext uri="{FF2B5EF4-FFF2-40B4-BE49-F238E27FC236}">
                <a16:creationId xmlns:a16="http://schemas.microsoft.com/office/drawing/2014/main" id="{2AF6BF8F-08DE-47B2-A58B-82F249A08666}"/>
              </a:ext>
            </a:extLst>
          </p:cNvPr>
          <p:cNvSpPr/>
          <p:nvPr>
            <p:custDataLst>
              <p:tags r:id="rId8"/>
            </p:custDataLst>
          </p:nvPr>
        </p:nvSpPr>
        <p:spPr>
          <a:xfrm>
            <a:off x="8678838" y="3631631"/>
            <a:ext cx="3261815" cy="1624084"/>
          </a:xfrm>
          <a:prstGeom prst="wedgeEllipseCallout">
            <a:avLst>
              <a:gd name="adj1" fmla="val 44439"/>
              <a:gd name="adj2" fmla="val 44853"/>
            </a:avLst>
          </a:prstGeom>
          <a:noFill/>
          <a:ln>
            <a:solidFill>
              <a:srgbClr val="7FE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lumMod val="65000"/>
                    <a:lumOff val="35000"/>
                  </a:schemeClr>
                </a:solidFill>
              </a:rPr>
              <a:t>Je me sens plus sûr de moi! </a:t>
            </a:r>
          </a:p>
        </p:txBody>
      </p:sp>
    </p:spTree>
    <p:extLst>
      <p:ext uri="{BB962C8B-B14F-4D97-AF65-F5344CB8AC3E}">
        <p14:creationId xmlns:p14="http://schemas.microsoft.com/office/powerpoint/2010/main" val="12666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custDataLst>
              <p:tags r:id="rId1"/>
            </p:custDataLst>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custDataLst>
              <p:tags r:id="rId2"/>
            </p:custDataLst>
          </p:nvPr>
        </p:nvSpPr>
        <p:spPr>
          <a:xfrm>
            <a:off x="1473956" y="4452050"/>
            <a:ext cx="9735403" cy="1370539"/>
          </a:xfrm>
        </p:spPr>
        <p:txBody>
          <a:bodyPr>
            <a:no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Midi-</a:t>
            </a:r>
            <a:r>
              <a:rPr lang="en-US" sz="3600" dirty="0" err="1">
                <a:solidFill>
                  <a:schemeClr val="tx1">
                    <a:lumMod val="75000"/>
                    <a:lumOff val="25000"/>
                  </a:schemeClr>
                </a:solidFill>
                <a:latin typeface="Arial" panose="020B0604020202020204" pitchFamily="34" charset="0"/>
                <a:cs typeface="Arial" panose="020B0604020202020204" pitchFamily="34" charset="0"/>
              </a:rPr>
              <a:t>conférence</a:t>
            </a:r>
            <a:r>
              <a:rPr lang="en-US" sz="3600" dirty="0">
                <a:solidFill>
                  <a:schemeClr val="tx1">
                    <a:lumMod val="75000"/>
                    <a:lumOff val="25000"/>
                  </a:schemeClr>
                </a:solidFill>
                <a:latin typeface="Arial" panose="020B0604020202020204" pitchFamily="34" charset="0"/>
                <a:cs typeface="Arial" panose="020B0604020202020204" pitchFamily="34" charset="0"/>
              </a:rPr>
              <a:t> </a:t>
            </a:r>
            <a:r>
              <a:rPr lang="fr-CA" sz="3600" dirty="0">
                <a:solidFill>
                  <a:schemeClr val="tx1">
                    <a:lumMod val="75000"/>
                    <a:lumOff val="25000"/>
                  </a:schemeClr>
                </a:solidFill>
                <a:latin typeface="Arial" panose="020B0604020202020204" pitchFamily="34" charset="0"/>
                <a:cs typeface="Arial" panose="020B0604020202020204" pitchFamily="34" charset="0"/>
              </a:rPr>
              <a:t>présenté par</a:t>
            </a:r>
            <a:br>
              <a:rPr lang="fr-CA" sz="3600" dirty="0">
                <a:solidFill>
                  <a:schemeClr val="tx1">
                    <a:lumMod val="75000"/>
                    <a:lumOff val="25000"/>
                  </a:schemeClr>
                </a:solidFill>
                <a:latin typeface="Arial" panose="020B0604020202020204" pitchFamily="34" charset="0"/>
                <a:cs typeface="Arial" panose="020B0604020202020204" pitchFamily="34" charset="0"/>
              </a:rPr>
            </a:br>
            <a:r>
              <a:rPr lang="fr-CA" sz="3600" dirty="0">
                <a:solidFill>
                  <a:schemeClr val="tx1">
                    <a:lumMod val="75000"/>
                    <a:lumOff val="25000"/>
                  </a:schemeClr>
                </a:solidFill>
                <a:latin typeface="Arial" panose="020B0604020202020204" pitchFamily="34" charset="0"/>
                <a:cs typeface="Arial" panose="020B0604020202020204" pitchFamily="34" charset="0"/>
              </a:rPr>
              <a:t>l’Institut universitaire de première ligne en santé et services sociaux</a:t>
            </a:r>
            <a:br>
              <a:rPr lang="fr-CA" sz="3600" dirty="0">
                <a:solidFill>
                  <a:schemeClr val="tx1">
                    <a:lumMod val="75000"/>
                    <a:lumOff val="25000"/>
                  </a:schemeClr>
                </a:solidFill>
                <a:latin typeface="Arial" panose="020B0604020202020204" pitchFamily="34" charset="0"/>
                <a:cs typeface="Arial" panose="020B0604020202020204" pitchFamily="34" charset="0"/>
              </a:rPr>
            </a:br>
            <a:br>
              <a:rPr lang="fr-CA" sz="1800" dirty="0">
                <a:solidFill>
                  <a:schemeClr val="tx1">
                    <a:lumMod val="75000"/>
                    <a:lumOff val="25000"/>
                  </a:schemeClr>
                </a:solidFill>
                <a:latin typeface="Arial" panose="020B0604020202020204" pitchFamily="34" charset="0"/>
                <a:cs typeface="Arial" panose="020B0604020202020204" pitchFamily="34" charset="0"/>
              </a:rPr>
            </a:br>
            <a:r>
              <a:rPr lang="fr-CA" sz="3200" dirty="0">
                <a:solidFill>
                  <a:schemeClr val="tx1">
                    <a:lumMod val="75000"/>
                    <a:lumOff val="25000"/>
                  </a:schemeClr>
                </a:solidFill>
                <a:latin typeface="Arial" panose="020B0604020202020204" pitchFamily="34" charset="0"/>
                <a:cs typeface="Arial" panose="020B0604020202020204" pitchFamily="34" charset="0"/>
              </a:rPr>
              <a:t>Le mercredi 7 octobre 2020</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custDataLst>
              <p:tags r:id="rId3"/>
            </p:custDataLst>
          </p:nvPr>
        </p:nvPicPr>
        <p:blipFill>
          <a:blip r:embed="rId6"/>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9B85CD-C679-4557-85F3-44A6AE3E3C3C}"/>
              </a:ext>
            </a:extLst>
          </p:cNvPr>
          <p:cNvSpPr>
            <a:spLocks noGrp="1"/>
          </p:cNvSpPr>
          <p:nvPr>
            <p:ph idx="1"/>
            <p:custDataLst>
              <p:tags r:id="rId1"/>
            </p:custDataLst>
          </p:nvPr>
        </p:nvSpPr>
        <p:spPr>
          <a:xfrm>
            <a:off x="838200" y="2367106"/>
            <a:ext cx="10515600" cy="4351338"/>
          </a:xfrm>
        </p:spPr>
        <p:txBody>
          <a:bodyPr/>
          <a:lstStyle/>
          <a:p>
            <a:pPr marL="444500" indent="-444500">
              <a:lnSpc>
                <a:spcPct val="100000"/>
              </a:lnSpc>
              <a:buFont typeface="Wingdings" panose="05000000000000000000" pitchFamily="2" charset="2"/>
              <a:buChar char="ü"/>
            </a:pPr>
            <a:r>
              <a:rPr lang="fr-FR" sz="2400" dirty="0">
                <a:solidFill>
                  <a:schemeClr val="tx1">
                    <a:lumMod val="65000"/>
                    <a:lumOff val="35000"/>
                  </a:schemeClr>
                </a:solidFill>
              </a:rPr>
              <a:t>Le programme HORS-PISTE pour les élèves du 2</a:t>
            </a:r>
            <a:r>
              <a:rPr lang="fr-FR" sz="2400" baseline="30000" dirty="0">
                <a:solidFill>
                  <a:schemeClr val="tx1">
                    <a:lumMod val="65000"/>
                    <a:lumOff val="35000"/>
                  </a:schemeClr>
                </a:solidFill>
              </a:rPr>
              <a:t>e</a:t>
            </a:r>
            <a:r>
              <a:rPr lang="fr-FR" sz="2400" dirty="0">
                <a:solidFill>
                  <a:schemeClr val="tx1">
                    <a:lumMod val="65000"/>
                    <a:lumOff val="35000"/>
                  </a:schemeClr>
                </a:solidFill>
              </a:rPr>
              <a:t> cycle du secondaire est maintenant prêt pour une première implantation.</a:t>
            </a:r>
          </a:p>
          <a:p>
            <a:pPr marL="444500" indent="-444500">
              <a:lnSpc>
                <a:spcPct val="100000"/>
              </a:lnSpc>
              <a:buFont typeface="Wingdings" panose="05000000000000000000" pitchFamily="2" charset="2"/>
              <a:buChar char="ü"/>
            </a:pPr>
            <a:r>
              <a:rPr lang="fr-FR" sz="2400" dirty="0">
                <a:solidFill>
                  <a:schemeClr val="tx1">
                    <a:lumMod val="65000"/>
                    <a:lumOff val="35000"/>
                  </a:schemeClr>
                </a:solidFill>
              </a:rPr>
              <a:t>Un programme qui permet de réinvestir certains des apprentissages réalisés dans le cadre du programme HORS-PISTE – Exploration au 1</a:t>
            </a:r>
            <a:r>
              <a:rPr lang="fr-FR" sz="2400" baseline="30000" dirty="0">
                <a:solidFill>
                  <a:schemeClr val="tx1">
                    <a:lumMod val="65000"/>
                    <a:lumOff val="35000"/>
                  </a:schemeClr>
                </a:solidFill>
              </a:rPr>
              <a:t>er</a:t>
            </a:r>
            <a:r>
              <a:rPr lang="fr-FR" sz="2400" dirty="0">
                <a:solidFill>
                  <a:schemeClr val="tx1">
                    <a:lumMod val="65000"/>
                    <a:lumOff val="35000"/>
                  </a:schemeClr>
                </a:solidFill>
              </a:rPr>
              <a:t> cycle du secondaire. </a:t>
            </a:r>
          </a:p>
          <a:p>
            <a:pPr marL="444500" indent="-444500">
              <a:lnSpc>
                <a:spcPct val="100000"/>
              </a:lnSpc>
              <a:buFont typeface="Wingdings" panose="05000000000000000000" pitchFamily="2" charset="2"/>
              <a:buChar char="ü"/>
            </a:pPr>
            <a:r>
              <a:rPr lang="fr-FR" sz="2400" dirty="0">
                <a:solidFill>
                  <a:schemeClr val="tx1">
                    <a:lumMod val="65000"/>
                    <a:lumOff val="35000"/>
                  </a:schemeClr>
                </a:solidFill>
              </a:rPr>
              <a:t>Réfléchi selon une approche innovante qui invite les milieux scolaires à sortir du cadre. </a:t>
            </a:r>
          </a:p>
          <a:p>
            <a:pPr marL="0" indent="0">
              <a:buNone/>
            </a:pPr>
            <a:endParaRPr lang="fr-FR" dirty="0">
              <a:solidFill>
                <a:schemeClr val="tx1">
                  <a:lumMod val="65000"/>
                  <a:lumOff val="35000"/>
                </a:schemeClr>
              </a:solidFill>
            </a:endParaRPr>
          </a:p>
        </p:txBody>
      </p:sp>
      <p:sp>
        <p:nvSpPr>
          <p:cNvPr id="4" name="Espace réservé du numéro de diapositive 3">
            <a:extLst>
              <a:ext uri="{FF2B5EF4-FFF2-40B4-BE49-F238E27FC236}">
                <a16:creationId xmlns:a16="http://schemas.microsoft.com/office/drawing/2014/main" id="{B7C65EFD-B538-4110-89FF-6580BAF636A5}"/>
              </a:ext>
            </a:extLst>
          </p:cNvPr>
          <p:cNvSpPr>
            <a:spLocks noGrp="1"/>
          </p:cNvSpPr>
          <p:nvPr>
            <p:ph type="sldNum" sz="quarter" idx="12"/>
            <p:custDataLst>
              <p:tags r:id="rId2"/>
            </p:custDataLst>
          </p:nvPr>
        </p:nvSpPr>
        <p:spPr/>
        <p:txBody>
          <a:bodyPr/>
          <a:lstStyle/>
          <a:p>
            <a:fld id="{C145B74D-6A0D-CF46-9BFB-933D6D9953E9}" type="slidenum">
              <a:rPr lang="en-US" smtClean="0"/>
              <a:pPr/>
              <a:t>20</a:t>
            </a:fld>
            <a:endParaRPr lang="en-US" dirty="0"/>
          </a:p>
        </p:txBody>
      </p:sp>
      <p:sp>
        <p:nvSpPr>
          <p:cNvPr id="6" name="Title 4">
            <a:extLst>
              <a:ext uri="{FF2B5EF4-FFF2-40B4-BE49-F238E27FC236}">
                <a16:creationId xmlns:a16="http://schemas.microsoft.com/office/drawing/2014/main" id="{65C3131F-8674-884B-A69A-FA44DF503047}"/>
              </a:ext>
            </a:extLst>
          </p:cNvPr>
          <p:cNvSpPr txBox="1">
            <a:spLocks/>
          </p:cNvSpPr>
          <p:nvPr>
            <p:custDataLst>
              <p:tags r:id="rId3"/>
            </p:custDataLst>
          </p:nvPr>
        </p:nvSpPr>
        <p:spPr>
          <a:xfrm>
            <a:off x="749300" y="600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US" dirty="0"/>
              <a:t>HORS-PISTE – Exploration </a:t>
            </a:r>
            <a:br>
              <a:rPr lang="en-US" dirty="0"/>
            </a:br>
            <a:r>
              <a:rPr lang="en-US" sz="4000" dirty="0"/>
              <a:t>2</a:t>
            </a:r>
            <a:r>
              <a:rPr lang="en-US" sz="4000" baseline="30000" dirty="0"/>
              <a:t>e</a:t>
            </a:r>
            <a:r>
              <a:rPr lang="en-US" sz="4000" dirty="0"/>
              <a:t> cycle</a:t>
            </a:r>
          </a:p>
        </p:txBody>
      </p:sp>
    </p:spTree>
    <p:extLst>
      <p:ext uri="{BB962C8B-B14F-4D97-AF65-F5344CB8AC3E}">
        <p14:creationId xmlns:p14="http://schemas.microsoft.com/office/powerpoint/2010/main" val="112693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9B85CD-C679-4557-85F3-44A6AE3E3C3C}"/>
              </a:ext>
            </a:extLst>
          </p:cNvPr>
          <p:cNvSpPr>
            <a:spLocks noGrp="1"/>
          </p:cNvSpPr>
          <p:nvPr>
            <p:ph idx="1"/>
            <p:custDataLst>
              <p:tags r:id="rId1"/>
            </p:custDataLst>
          </p:nvPr>
        </p:nvSpPr>
        <p:spPr>
          <a:xfrm>
            <a:off x="671945" y="1825625"/>
            <a:ext cx="10515600" cy="4351338"/>
          </a:xfrm>
        </p:spPr>
        <p:txBody>
          <a:bodyPr/>
          <a:lstStyle/>
          <a:p>
            <a:pPr marL="285750" indent="-285750">
              <a:buFont typeface="Wingdings" panose="05000000000000000000" pitchFamily="2" charset="2"/>
              <a:buChar char="ü"/>
            </a:pPr>
            <a:r>
              <a:rPr lang="fr-FR" dirty="0">
                <a:solidFill>
                  <a:schemeClr val="tx1">
                    <a:lumMod val="65000"/>
                    <a:lumOff val="35000"/>
                  </a:schemeClr>
                </a:solidFill>
              </a:rPr>
              <a:t> 3 types d’activités sont proposés : </a:t>
            </a:r>
          </a:p>
        </p:txBody>
      </p:sp>
      <p:sp>
        <p:nvSpPr>
          <p:cNvPr id="4" name="Espace réservé du numéro de diapositive 3">
            <a:extLst>
              <a:ext uri="{FF2B5EF4-FFF2-40B4-BE49-F238E27FC236}">
                <a16:creationId xmlns:a16="http://schemas.microsoft.com/office/drawing/2014/main" id="{B7C65EFD-B538-4110-89FF-6580BAF636A5}"/>
              </a:ext>
            </a:extLst>
          </p:cNvPr>
          <p:cNvSpPr>
            <a:spLocks noGrp="1"/>
          </p:cNvSpPr>
          <p:nvPr>
            <p:ph type="sldNum" sz="quarter" idx="12"/>
            <p:custDataLst>
              <p:tags r:id="rId2"/>
            </p:custDataLst>
          </p:nvPr>
        </p:nvSpPr>
        <p:spPr/>
        <p:txBody>
          <a:bodyPr/>
          <a:lstStyle/>
          <a:p>
            <a:fld id="{C145B74D-6A0D-CF46-9BFB-933D6D9953E9}" type="slidenum">
              <a:rPr lang="en-US" smtClean="0"/>
              <a:pPr/>
              <a:t>21</a:t>
            </a:fld>
            <a:endParaRPr lang="en-US" dirty="0"/>
          </a:p>
        </p:txBody>
      </p:sp>
      <p:sp>
        <p:nvSpPr>
          <p:cNvPr id="6" name="Title 4">
            <a:extLst>
              <a:ext uri="{FF2B5EF4-FFF2-40B4-BE49-F238E27FC236}">
                <a16:creationId xmlns:a16="http://schemas.microsoft.com/office/drawing/2014/main" id="{65C3131F-8674-884B-A69A-FA44DF503047}"/>
              </a:ext>
            </a:extLst>
          </p:cNvPr>
          <p:cNvSpPr txBox="1">
            <a:spLocks/>
          </p:cNvSpPr>
          <p:nvPr>
            <p:custDataLst>
              <p:tags r:id="rId3"/>
            </p:custDataLst>
          </p:nvPr>
        </p:nvSpPr>
        <p:spPr>
          <a:xfrm>
            <a:off x="838200" y="3206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US" dirty="0"/>
              <a:t>HORS-PISTE – Exploration </a:t>
            </a:r>
            <a:br>
              <a:rPr lang="en-US" dirty="0"/>
            </a:br>
            <a:r>
              <a:rPr lang="en-US" sz="4000" dirty="0"/>
              <a:t>2</a:t>
            </a:r>
            <a:r>
              <a:rPr lang="en-US" sz="4000" baseline="30000" dirty="0"/>
              <a:t>e</a:t>
            </a:r>
            <a:r>
              <a:rPr lang="en-US" sz="4000" dirty="0"/>
              <a:t> cycle</a:t>
            </a:r>
          </a:p>
        </p:txBody>
      </p:sp>
      <p:graphicFrame>
        <p:nvGraphicFramePr>
          <p:cNvPr id="2" name="Diagramme 1">
            <a:extLst>
              <a:ext uri="{FF2B5EF4-FFF2-40B4-BE49-F238E27FC236}">
                <a16:creationId xmlns:a16="http://schemas.microsoft.com/office/drawing/2014/main" id="{297DD4E6-4876-4102-96BA-6DFC3AAE51ED}"/>
              </a:ext>
            </a:extLst>
          </p:cNvPr>
          <p:cNvGraphicFramePr/>
          <p:nvPr>
            <p:custDataLst>
              <p:tags r:id="rId4"/>
            </p:custDataLst>
            <p:extLst>
              <p:ext uri="{D42A27DB-BD31-4B8C-83A1-F6EECF244321}">
                <p14:modId xmlns:p14="http://schemas.microsoft.com/office/powerpoint/2010/main" val="3547211185"/>
              </p:ext>
            </p:extLst>
          </p:nvPr>
        </p:nvGraphicFramePr>
        <p:xfrm>
          <a:off x="2032000" y="1439333"/>
          <a:ext cx="82169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87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322026"/>
            <a:ext cx="10515600" cy="1325563"/>
          </a:xfrm>
        </p:spPr>
        <p:txBody>
          <a:bodyPr/>
          <a:lstStyle/>
          <a:p>
            <a:pPr algn="ctr"/>
            <a:r>
              <a:rPr lang="en-US" dirty="0"/>
              <a:t>HORS-PISTE – </a:t>
            </a:r>
            <a:r>
              <a:rPr lang="en-US" dirty="0" err="1"/>
              <a:t>Expédition</a:t>
            </a:r>
            <a:r>
              <a:rPr lang="en-US" dirty="0"/>
              <a:t> </a:t>
            </a:r>
            <a:br>
              <a:rPr lang="en-US" dirty="0"/>
            </a:br>
            <a:endParaRPr lang="en-US" sz="4000" dirty="0"/>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547255" y="1324610"/>
            <a:ext cx="10097589" cy="4725669"/>
          </a:xfrm>
        </p:spPr>
        <p:txBody>
          <a:bodyPr>
            <a:normAutofit fontScale="62500" lnSpcReduction="20000"/>
          </a:bodyPr>
          <a:lstStyle/>
          <a:p>
            <a:pPr marL="0" indent="0">
              <a:buNone/>
            </a:pPr>
            <a:r>
              <a:rPr lang="en-US" sz="6400" b="1" dirty="0" err="1">
                <a:solidFill>
                  <a:schemeClr val="tx1">
                    <a:lumMod val="65000"/>
                    <a:lumOff val="35000"/>
                  </a:schemeClr>
                </a:solidFill>
              </a:rPr>
              <a:t>C’est</a:t>
            </a:r>
            <a:r>
              <a:rPr lang="en-US" sz="6400" b="1" dirty="0">
                <a:solidFill>
                  <a:schemeClr val="tx1">
                    <a:lumMod val="65000"/>
                    <a:lumOff val="35000"/>
                  </a:schemeClr>
                </a:solidFill>
              </a:rPr>
              <a:t> quoi? </a:t>
            </a:r>
          </a:p>
          <a:p>
            <a:pPr marL="0" indent="0" algn="ctr">
              <a:buNone/>
            </a:pPr>
            <a:endParaRPr lang="en-US" b="1" dirty="0">
              <a:solidFill>
                <a:schemeClr val="tx1">
                  <a:lumMod val="65000"/>
                  <a:lumOff val="35000"/>
                </a:schemeClr>
              </a:solidFill>
            </a:endParaRPr>
          </a:p>
          <a:p>
            <a:pPr marL="342900" indent="-342900">
              <a:buFont typeface="Wingdings" panose="05000000000000000000" pitchFamily="2" charset="2"/>
              <a:buChar char="ü"/>
            </a:pPr>
            <a:r>
              <a:rPr lang="fr-FR" sz="3100" dirty="0">
                <a:solidFill>
                  <a:schemeClr val="tx1">
                    <a:lumMod val="65000"/>
                    <a:lumOff val="35000"/>
                  </a:schemeClr>
                </a:solidFill>
              </a:rPr>
              <a:t>Un programme d’intervention structuré;</a:t>
            </a:r>
          </a:p>
          <a:p>
            <a:pPr marL="342900" indent="-342900">
              <a:buFont typeface="Wingdings" panose="05000000000000000000" pitchFamily="2" charset="2"/>
              <a:buChar char="ü"/>
            </a:pPr>
            <a:r>
              <a:rPr lang="fr-FR" sz="3100" dirty="0">
                <a:solidFill>
                  <a:schemeClr val="tx1">
                    <a:lumMod val="65000"/>
                    <a:lumOff val="35000"/>
                  </a:schemeClr>
                </a:solidFill>
              </a:rPr>
              <a:t>Pour les élèves qui présentent des symptômes d’anxiété;</a:t>
            </a:r>
          </a:p>
          <a:p>
            <a:pPr marL="342900" indent="-342900">
              <a:buFont typeface="Wingdings" panose="05000000000000000000" pitchFamily="2" charset="2"/>
              <a:buChar char="ü"/>
            </a:pPr>
            <a:r>
              <a:rPr lang="fr-FR" sz="3100" dirty="0">
                <a:solidFill>
                  <a:schemeClr val="tx1">
                    <a:lumMod val="65000"/>
                    <a:lumOff val="35000"/>
                  </a:schemeClr>
                </a:solidFill>
              </a:rPr>
              <a:t>2 rencontres de dyade parents-enfant;</a:t>
            </a:r>
          </a:p>
          <a:p>
            <a:pPr marL="342900" indent="-342900">
              <a:buFont typeface="Wingdings" panose="05000000000000000000" pitchFamily="2" charset="2"/>
              <a:buChar char="ü"/>
            </a:pPr>
            <a:r>
              <a:rPr lang="fr-FR" sz="3100" dirty="0">
                <a:solidFill>
                  <a:schemeClr val="tx1">
                    <a:lumMod val="65000"/>
                    <a:lumOff val="35000"/>
                  </a:schemeClr>
                </a:solidFill>
              </a:rPr>
              <a:t>10 ateliers de groupe pour les élèves (1 h 30); </a:t>
            </a:r>
          </a:p>
          <a:p>
            <a:pPr marL="0" indent="0">
              <a:buNone/>
            </a:pPr>
            <a:r>
              <a:rPr lang="fr-FR" sz="3100" dirty="0">
                <a:solidFill>
                  <a:schemeClr val="tx1">
                    <a:lumMod val="65000"/>
                    <a:lumOff val="35000"/>
                  </a:schemeClr>
                </a:solidFill>
              </a:rPr>
              <a:t>     (8 élèves</a:t>
            </a:r>
            <a:r>
              <a:rPr lang="fr-FR" sz="3100" spc="-300" dirty="0">
                <a:solidFill>
                  <a:schemeClr val="tx1">
                    <a:lumMod val="65000"/>
                    <a:lumOff val="35000"/>
                  </a:schemeClr>
                </a:solidFill>
              </a:rPr>
              <a:t> / </a:t>
            </a:r>
            <a:r>
              <a:rPr lang="fr-FR" sz="3100" dirty="0">
                <a:solidFill>
                  <a:schemeClr val="tx1">
                    <a:lumMod val="65000"/>
                    <a:lumOff val="35000"/>
                  </a:schemeClr>
                </a:solidFill>
              </a:rPr>
              <a:t>groupe);</a:t>
            </a:r>
          </a:p>
          <a:p>
            <a:pPr marL="342900" indent="-342900">
              <a:buFont typeface="Wingdings" panose="05000000000000000000" pitchFamily="2" charset="2"/>
              <a:buChar char="ü"/>
            </a:pPr>
            <a:r>
              <a:rPr lang="fr-FR" sz="3100" dirty="0">
                <a:solidFill>
                  <a:schemeClr val="tx1">
                    <a:lumMod val="65000"/>
                    <a:lumOff val="35000"/>
                  </a:schemeClr>
                </a:solidFill>
              </a:rPr>
              <a:t>5 ateliers de groupe pour les parents (1 h 30);</a:t>
            </a:r>
          </a:p>
          <a:p>
            <a:pPr marL="285750" indent="-285750">
              <a:buFont typeface="Wingdings" panose="05000000000000000000" pitchFamily="2" charset="2"/>
              <a:buChar char="ü"/>
            </a:pPr>
            <a:r>
              <a:rPr lang="fr-FR" sz="3100" dirty="0">
                <a:solidFill>
                  <a:schemeClr val="tx1">
                    <a:lumMod val="65000"/>
                    <a:lumOff val="35000"/>
                  </a:schemeClr>
                </a:solidFill>
              </a:rPr>
              <a:t> Animés à l’hiver ou au printemps; </a:t>
            </a:r>
          </a:p>
          <a:p>
            <a:pPr marL="285750" indent="-285750">
              <a:buFont typeface="Wingdings" panose="05000000000000000000" pitchFamily="2" charset="2"/>
              <a:buChar char="ü"/>
            </a:pPr>
            <a:r>
              <a:rPr lang="fr-FR" sz="3100" dirty="0">
                <a:solidFill>
                  <a:schemeClr val="tx1">
                    <a:lumMod val="65000"/>
                    <a:lumOff val="35000"/>
                  </a:schemeClr>
                </a:solidFill>
              </a:rPr>
              <a:t>En dehors des heures de classe si possible;</a:t>
            </a:r>
          </a:p>
          <a:p>
            <a:pPr marL="285750" indent="-285750">
              <a:buFont typeface="Wingdings" panose="05000000000000000000" pitchFamily="2" charset="2"/>
              <a:buChar char="ü"/>
            </a:pPr>
            <a:r>
              <a:rPr lang="fr-FR" sz="3100" dirty="0">
                <a:solidFill>
                  <a:schemeClr val="tx1">
                    <a:lumMod val="65000"/>
                    <a:lumOff val="35000"/>
                  </a:schemeClr>
                </a:solidFill>
              </a:rPr>
              <a:t>1 atelier par semaine pour les élèves </a:t>
            </a:r>
          </a:p>
          <a:p>
            <a:pPr marL="0" indent="0">
              <a:buNone/>
            </a:pPr>
            <a:r>
              <a:rPr lang="fr-FR" sz="3100" dirty="0">
                <a:solidFill>
                  <a:schemeClr val="tx1">
                    <a:lumMod val="65000"/>
                    <a:lumOff val="35000"/>
                  </a:schemeClr>
                </a:solidFill>
              </a:rPr>
              <a:t>     et aux deux semaines pour les parents; </a:t>
            </a:r>
          </a:p>
          <a:p>
            <a:pPr marL="285750" indent="-285750">
              <a:buFont typeface="Wingdings" panose="05000000000000000000" pitchFamily="2" charset="2"/>
              <a:buChar char="ü"/>
            </a:pPr>
            <a:r>
              <a:rPr lang="fr-FR" sz="3100" dirty="0">
                <a:solidFill>
                  <a:schemeClr val="tx1">
                    <a:lumMod val="65000"/>
                    <a:lumOff val="35000"/>
                  </a:schemeClr>
                </a:solidFill>
              </a:rPr>
              <a:t> Animés par des professionnels de l’école et du CI(U)SSS.</a:t>
            </a:r>
          </a:p>
          <a:p>
            <a:pPr marL="800100" lvl="1" indent="-342900">
              <a:buFont typeface="Wingdings" panose="05000000000000000000" pitchFamily="2" charset="2"/>
              <a:buChar char="ü"/>
            </a:pPr>
            <a:endParaRPr lang="fr-FR" sz="2800" dirty="0">
              <a:solidFill>
                <a:schemeClr val="tx1">
                  <a:lumMod val="65000"/>
                  <a:lumOff val="35000"/>
                </a:schemeClr>
              </a:solidFill>
            </a:endParaRPr>
          </a:p>
          <a:p>
            <a:pPr marL="0" indent="0">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22</a:t>
            </a:fld>
            <a:endParaRPr lang="en-US" dirty="0"/>
          </a:p>
        </p:txBody>
      </p:sp>
      <p:sp>
        <p:nvSpPr>
          <p:cNvPr id="2" name="Rectangle 1"/>
          <p:cNvSpPr/>
          <p:nvPr>
            <p:custDataLst>
              <p:tags r:id="rId4"/>
            </p:custDataLst>
          </p:nvPr>
        </p:nvSpPr>
        <p:spPr>
          <a:xfrm>
            <a:off x="7185700" y="2809599"/>
            <a:ext cx="4459045" cy="2438400"/>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t>Un programme qui donne accès à… </a:t>
            </a:r>
          </a:p>
          <a:p>
            <a:endParaRPr lang="fr-FR" sz="900" b="1" dirty="0"/>
          </a:p>
          <a:p>
            <a:pPr marL="342900" indent="-342900">
              <a:buFont typeface="Wingdings" panose="05000000000000000000" pitchFamily="2" charset="2"/>
              <a:buChar char="ü"/>
            </a:pPr>
            <a:r>
              <a:rPr lang="fr-FR" dirty="0"/>
              <a:t>Un guide de l’intervenant;</a:t>
            </a:r>
          </a:p>
          <a:p>
            <a:pPr marL="342900" indent="-342900">
              <a:buFont typeface="Wingdings" panose="05000000000000000000" pitchFamily="2" charset="2"/>
              <a:buChar char="ü"/>
            </a:pPr>
            <a:r>
              <a:rPr lang="fr-FR" dirty="0"/>
              <a:t>Un petit guide pratique de l’élève;</a:t>
            </a:r>
          </a:p>
          <a:p>
            <a:pPr marL="342900" indent="-342900">
              <a:buFont typeface="Wingdings" panose="05000000000000000000" pitchFamily="2" charset="2"/>
              <a:buChar char="ü"/>
            </a:pPr>
            <a:r>
              <a:rPr lang="fr-FR" dirty="0"/>
              <a:t>Un guide pratique du parent;</a:t>
            </a:r>
          </a:p>
          <a:p>
            <a:pPr marL="342900" indent="-342900">
              <a:buFont typeface="Wingdings" panose="05000000000000000000" pitchFamily="2" charset="2"/>
              <a:buChar char="ü"/>
            </a:pPr>
            <a:r>
              <a:rPr lang="fr-FR" dirty="0"/>
              <a:t>Un diaporama d’animation.</a:t>
            </a:r>
          </a:p>
        </p:txBody>
      </p:sp>
    </p:spTree>
    <p:extLst>
      <p:ext uri="{BB962C8B-B14F-4D97-AF65-F5344CB8AC3E}">
        <p14:creationId xmlns:p14="http://schemas.microsoft.com/office/powerpoint/2010/main" val="260302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22960" y="316634"/>
            <a:ext cx="10515600" cy="1325563"/>
          </a:xfrm>
        </p:spPr>
        <p:txBody>
          <a:bodyPr/>
          <a:lstStyle/>
          <a:p>
            <a:pPr algn="ctr"/>
            <a:r>
              <a:rPr lang="en-US" dirty="0"/>
              <a:t>HORS-PISTE – </a:t>
            </a:r>
            <a:r>
              <a:rPr lang="en-US" dirty="0" err="1"/>
              <a:t>Expédition</a:t>
            </a:r>
            <a:r>
              <a:rPr lang="en-US" dirty="0"/>
              <a:t> </a:t>
            </a:r>
            <a:br>
              <a:rPr lang="en-US" dirty="0"/>
            </a:br>
            <a:endParaRPr lang="en-US" sz="4000" dirty="0"/>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22960" y="1280319"/>
            <a:ext cx="10097589" cy="4878069"/>
          </a:xfrm>
        </p:spPr>
        <p:txBody>
          <a:bodyPr>
            <a:noAutofit/>
          </a:bodyPr>
          <a:lstStyle/>
          <a:p>
            <a:pPr marL="0" indent="0">
              <a:buNone/>
            </a:pPr>
            <a:r>
              <a:rPr lang="en-US" sz="3200" b="1" dirty="0">
                <a:solidFill>
                  <a:schemeClr val="tx1">
                    <a:lumMod val="65000"/>
                    <a:lumOff val="35000"/>
                  </a:schemeClr>
                </a:solidFill>
              </a:rPr>
              <a:t>Les </a:t>
            </a:r>
            <a:r>
              <a:rPr lang="en-US" sz="3200" b="1" dirty="0" err="1">
                <a:solidFill>
                  <a:schemeClr val="tx1">
                    <a:lumMod val="65000"/>
                    <a:lumOff val="35000"/>
                  </a:schemeClr>
                </a:solidFill>
              </a:rPr>
              <a:t>objectifs</a:t>
            </a:r>
            <a:r>
              <a:rPr lang="en-US" sz="3200" b="1" dirty="0">
                <a:solidFill>
                  <a:schemeClr val="tx1">
                    <a:lumMod val="65000"/>
                    <a:lumOff val="35000"/>
                  </a:schemeClr>
                </a:solidFill>
              </a:rPr>
              <a:t> pour </a:t>
            </a:r>
            <a:r>
              <a:rPr lang="en-US" sz="3200" b="1" dirty="0" err="1">
                <a:solidFill>
                  <a:schemeClr val="tx1">
                    <a:lumMod val="65000"/>
                    <a:lumOff val="35000"/>
                  </a:schemeClr>
                </a:solidFill>
              </a:rPr>
              <a:t>l’élève</a:t>
            </a:r>
            <a:endParaRPr lang="en-US" sz="3200" b="1" dirty="0">
              <a:solidFill>
                <a:schemeClr val="tx1">
                  <a:lumMod val="65000"/>
                  <a:lumOff val="35000"/>
                </a:schemeClr>
              </a:solidFill>
            </a:endParaRPr>
          </a:p>
          <a:p>
            <a:pPr marL="0" indent="0">
              <a:buNone/>
            </a:pPr>
            <a:endParaRPr lang="en-US" sz="300" b="1" dirty="0">
              <a:solidFill>
                <a:schemeClr val="tx1">
                  <a:lumMod val="65000"/>
                  <a:lumOff val="35000"/>
                </a:schemeClr>
              </a:solidFill>
            </a:endParaRPr>
          </a:p>
          <a:p>
            <a:pPr marL="0" indent="0">
              <a:buNone/>
            </a:pPr>
            <a:r>
              <a:rPr lang="en-US" sz="2500" b="1" dirty="0" err="1"/>
              <a:t>Élargir</a:t>
            </a:r>
            <a:r>
              <a:rPr lang="en-US" sz="2500" b="1" dirty="0"/>
              <a:t> </a:t>
            </a:r>
            <a:r>
              <a:rPr lang="en-US" sz="2500" b="1" dirty="0" err="1"/>
              <a:t>sa</a:t>
            </a:r>
            <a:r>
              <a:rPr lang="en-US" sz="2500" b="1" dirty="0"/>
              <a:t> zone de </a:t>
            </a:r>
            <a:r>
              <a:rPr lang="en-US" sz="2500" b="1" dirty="0" err="1"/>
              <a:t>confort</a:t>
            </a:r>
            <a:r>
              <a:rPr lang="en-US" sz="2500" b="1" dirty="0"/>
              <a:t> en… </a:t>
            </a:r>
          </a:p>
          <a:p>
            <a:pPr marL="355600" indent="-355600" algn="ctr">
              <a:buFont typeface="Wingdings" panose="05000000000000000000" pitchFamily="2" charset="2"/>
              <a:buChar char="ü"/>
            </a:pPr>
            <a:endParaRPr lang="en-US" sz="1200" b="1" dirty="0">
              <a:solidFill>
                <a:schemeClr val="tx1">
                  <a:lumMod val="65000"/>
                  <a:lumOff val="35000"/>
                </a:schemeClr>
              </a:solidFill>
            </a:endParaRPr>
          </a:p>
          <a:p>
            <a:pPr marL="355600" indent="-355600">
              <a:buFont typeface="Wingdings" panose="05000000000000000000" pitchFamily="2" charset="2"/>
              <a:buChar char="ü"/>
            </a:pPr>
            <a:r>
              <a:rPr lang="fr-CA" sz="1800" dirty="0">
                <a:solidFill>
                  <a:schemeClr val="tx1">
                    <a:lumMod val="65000"/>
                    <a:lumOff val="35000"/>
                  </a:schemeClr>
                </a:solidFill>
              </a:rPr>
              <a:t>Apprenant à reconnaître ses sensations; </a:t>
            </a:r>
          </a:p>
          <a:p>
            <a:pPr marL="355600" indent="-355600">
              <a:buFont typeface="Wingdings" panose="05000000000000000000" pitchFamily="2" charset="2"/>
              <a:buChar char="ü"/>
            </a:pPr>
            <a:r>
              <a:rPr lang="fr-CA" sz="1800" dirty="0">
                <a:solidFill>
                  <a:schemeClr val="tx1">
                    <a:lumMod val="65000"/>
                    <a:lumOff val="35000"/>
                  </a:schemeClr>
                </a:solidFill>
              </a:rPr>
              <a:t>Reformulant ses pensées pour qu’elles soient aidantes;</a:t>
            </a:r>
          </a:p>
          <a:p>
            <a:pPr marL="355600" indent="-355600">
              <a:buFont typeface="Wingdings" panose="05000000000000000000" pitchFamily="2" charset="2"/>
              <a:buChar char="ü"/>
            </a:pPr>
            <a:r>
              <a:rPr lang="fr-CA" sz="1800" dirty="0">
                <a:solidFill>
                  <a:schemeClr val="tx1">
                    <a:lumMod val="65000"/>
                    <a:lumOff val="35000"/>
                  </a:schemeClr>
                </a:solidFill>
              </a:rPr>
              <a:t>Régulant ses émotions pour mieux vivre avec; </a:t>
            </a:r>
          </a:p>
          <a:p>
            <a:pPr marL="355600" indent="-355600">
              <a:buFont typeface="Wingdings" panose="05000000000000000000" pitchFamily="2" charset="2"/>
              <a:buChar char="ü"/>
            </a:pPr>
            <a:r>
              <a:rPr lang="fr-CA" sz="1800" dirty="0">
                <a:solidFill>
                  <a:schemeClr val="tx1">
                    <a:lumMod val="65000"/>
                    <a:lumOff val="35000"/>
                  </a:schemeClr>
                </a:solidFill>
              </a:rPr>
              <a:t>Adoptant de nouveaux comportements, en passant à l’action; </a:t>
            </a:r>
          </a:p>
          <a:p>
            <a:pPr marL="355600" indent="-355600">
              <a:buFont typeface="Wingdings" panose="05000000000000000000" pitchFamily="2" charset="2"/>
              <a:buChar char="ü"/>
            </a:pPr>
            <a:r>
              <a:rPr lang="fr-CA" sz="1800" dirty="0">
                <a:solidFill>
                  <a:schemeClr val="tx1">
                    <a:lumMod val="65000"/>
                    <a:lumOff val="35000"/>
                  </a:schemeClr>
                </a:solidFill>
              </a:rPr>
              <a:t>Adoptant des habitudes de vie aidantes; </a:t>
            </a:r>
          </a:p>
          <a:p>
            <a:pPr marL="355600" indent="-355600">
              <a:buFont typeface="Wingdings" panose="05000000000000000000" pitchFamily="2" charset="2"/>
              <a:buChar char="ü"/>
            </a:pPr>
            <a:r>
              <a:rPr lang="fr-CA" sz="1800" dirty="0">
                <a:solidFill>
                  <a:schemeClr val="tx1">
                    <a:lumMod val="65000"/>
                    <a:lumOff val="35000"/>
                  </a:schemeClr>
                </a:solidFill>
              </a:rPr>
              <a:t>Utilisant des stratégies préventives; </a:t>
            </a:r>
          </a:p>
          <a:p>
            <a:pPr marL="355600" indent="-355600">
              <a:buFont typeface="Wingdings" panose="05000000000000000000" pitchFamily="2" charset="2"/>
              <a:buChar char="ü"/>
            </a:pPr>
            <a:r>
              <a:rPr lang="fr-CA" sz="1800" dirty="0">
                <a:solidFill>
                  <a:schemeClr val="tx1">
                    <a:lumMod val="65000"/>
                    <a:lumOff val="35000"/>
                  </a:schemeClr>
                </a:solidFill>
              </a:rPr>
              <a:t>Nourrissant et utilisant bien son réseau social; </a:t>
            </a:r>
          </a:p>
          <a:p>
            <a:pPr marL="355600" indent="-355600">
              <a:buFont typeface="Wingdings" panose="05000000000000000000" pitchFamily="2" charset="2"/>
              <a:buChar char="ü"/>
            </a:pPr>
            <a:r>
              <a:rPr lang="fr-CA" sz="1800" dirty="0">
                <a:solidFill>
                  <a:schemeClr val="tx1">
                    <a:lumMod val="65000"/>
                    <a:lumOff val="35000"/>
                  </a:schemeClr>
                </a:solidFill>
              </a:rPr>
              <a:t>Utilisant ses forces pour contribuer au cheminement des autres membres du groupe. </a:t>
            </a:r>
          </a:p>
          <a:p>
            <a:endParaRPr lang="fr-CA" sz="1200" dirty="0"/>
          </a:p>
          <a:p>
            <a:pPr marL="0" indent="0">
              <a:buNone/>
            </a:pPr>
            <a:endParaRPr lang="fr-FR" sz="1200" dirty="0">
              <a:solidFill>
                <a:schemeClr val="tx1">
                  <a:lumMod val="65000"/>
                  <a:lumOff val="35000"/>
                </a:schemeClr>
              </a:solidFill>
            </a:endParaRPr>
          </a:p>
          <a:p>
            <a:pPr marL="0" indent="0">
              <a:buNone/>
            </a:pPr>
            <a:endParaRPr lang="en-US" sz="1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23</a:t>
            </a:fld>
            <a:endParaRPr lang="en-US" dirty="0"/>
          </a:p>
        </p:txBody>
      </p:sp>
    </p:spTree>
    <p:extLst>
      <p:ext uri="{BB962C8B-B14F-4D97-AF65-F5344CB8AC3E}">
        <p14:creationId xmlns:p14="http://schemas.microsoft.com/office/powerpoint/2010/main" val="419889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535610"/>
            <a:ext cx="10515600" cy="1325563"/>
          </a:xfrm>
        </p:spPr>
        <p:txBody>
          <a:bodyPr/>
          <a:lstStyle/>
          <a:p>
            <a:pPr algn="ctr"/>
            <a:r>
              <a:rPr lang="en-US" dirty="0"/>
              <a:t>HORS-PISTE – </a:t>
            </a:r>
            <a:r>
              <a:rPr lang="en-US" dirty="0" err="1"/>
              <a:t>Expédition</a:t>
            </a:r>
            <a:r>
              <a:rPr lang="en-US" dirty="0"/>
              <a:t> </a:t>
            </a:r>
            <a:br>
              <a:rPr lang="en-US" dirty="0"/>
            </a:br>
            <a:endParaRPr lang="en-US" sz="4000" dirty="0"/>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601702"/>
            <a:ext cx="10097589" cy="4351338"/>
          </a:xfrm>
        </p:spPr>
        <p:txBody>
          <a:bodyPr>
            <a:normAutofit/>
          </a:bodyPr>
          <a:lstStyle/>
          <a:p>
            <a:pPr marL="0" indent="0">
              <a:buNone/>
            </a:pPr>
            <a:r>
              <a:rPr lang="en-US" sz="3600" b="1" dirty="0">
                <a:solidFill>
                  <a:schemeClr val="tx1">
                    <a:lumMod val="65000"/>
                    <a:lumOff val="35000"/>
                  </a:schemeClr>
                </a:solidFill>
              </a:rPr>
              <a:t>Les </a:t>
            </a:r>
            <a:r>
              <a:rPr lang="en-US" sz="3600" b="1" dirty="0" err="1">
                <a:solidFill>
                  <a:schemeClr val="tx1">
                    <a:lumMod val="65000"/>
                    <a:lumOff val="35000"/>
                  </a:schemeClr>
                </a:solidFill>
              </a:rPr>
              <a:t>objectifs</a:t>
            </a:r>
            <a:r>
              <a:rPr lang="en-US" sz="3600" b="1" dirty="0">
                <a:solidFill>
                  <a:schemeClr val="tx1">
                    <a:lumMod val="65000"/>
                    <a:lumOff val="35000"/>
                  </a:schemeClr>
                </a:solidFill>
              </a:rPr>
              <a:t> pour les parents</a:t>
            </a:r>
          </a:p>
          <a:p>
            <a:pPr marL="0" indent="0" algn="ctr">
              <a:buNone/>
            </a:pPr>
            <a:endParaRPr lang="en-US" sz="2000" b="1" dirty="0">
              <a:solidFill>
                <a:schemeClr val="tx1">
                  <a:lumMod val="65000"/>
                  <a:lumOff val="35000"/>
                </a:schemeClr>
              </a:solidFill>
            </a:endParaRPr>
          </a:p>
          <a:p>
            <a:pPr marL="355600" indent="-355600">
              <a:buFont typeface="Wingdings" panose="05000000000000000000" pitchFamily="2" charset="2"/>
              <a:buChar char="ü"/>
            </a:pPr>
            <a:r>
              <a:rPr lang="fr-CA" sz="2000" dirty="0">
                <a:solidFill>
                  <a:schemeClr val="tx1">
                    <a:lumMod val="65000"/>
                    <a:lumOff val="35000"/>
                  </a:schemeClr>
                </a:solidFill>
              </a:rPr>
              <a:t>Comprendre l’anxiété et reconnaître son impact sur leur enfant; </a:t>
            </a:r>
          </a:p>
          <a:p>
            <a:pPr marL="355600" indent="-355600">
              <a:buFont typeface="Wingdings" panose="05000000000000000000" pitchFamily="2" charset="2"/>
              <a:buChar char="ü"/>
            </a:pPr>
            <a:r>
              <a:rPr lang="fr-CA" sz="2000" dirty="0">
                <a:solidFill>
                  <a:schemeClr val="tx1">
                    <a:lumMod val="65000"/>
                    <a:lumOff val="35000"/>
                  </a:schemeClr>
                </a:solidFill>
              </a:rPr>
              <a:t>Développer des outils pour accompagner leur enfant à élargir sa zone de confort; </a:t>
            </a:r>
          </a:p>
          <a:p>
            <a:pPr marL="355600" indent="-355600">
              <a:buFont typeface="Wingdings" panose="05000000000000000000" pitchFamily="2" charset="2"/>
              <a:buChar char="ü"/>
            </a:pPr>
            <a:r>
              <a:rPr lang="fr-CA" sz="2000" dirty="0">
                <a:solidFill>
                  <a:schemeClr val="tx1">
                    <a:lumMod val="65000"/>
                    <a:lumOff val="35000"/>
                  </a:schemeClr>
                </a:solidFill>
              </a:rPr>
              <a:t>Reconnaître et agir sur leurs propres émotions; </a:t>
            </a:r>
          </a:p>
          <a:p>
            <a:pPr marL="355600" indent="-355600">
              <a:buFont typeface="Wingdings" panose="05000000000000000000" pitchFamily="2" charset="2"/>
              <a:buChar char="ü"/>
            </a:pPr>
            <a:r>
              <a:rPr lang="fr-CA" sz="2000" dirty="0">
                <a:solidFill>
                  <a:schemeClr val="tx1">
                    <a:lumMod val="65000"/>
                    <a:lumOff val="35000"/>
                  </a:schemeClr>
                </a:solidFill>
              </a:rPr>
              <a:t>Adopter de nouveaux comportements pour diminuer l’accommodation; </a:t>
            </a:r>
          </a:p>
          <a:p>
            <a:pPr marL="355600" indent="-355600">
              <a:lnSpc>
                <a:spcPct val="100000"/>
              </a:lnSpc>
              <a:buFont typeface="Wingdings" panose="05000000000000000000" pitchFamily="2" charset="2"/>
              <a:buChar char="ü"/>
            </a:pPr>
            <a:r>
              <a:rPr lang="fr-CA" sz="2000" dirty="0">
                <a:solidFill>
                  <a:schemeClr val="tx1">
                    <a:lumMod val="65000"/>
                    <a:lumOff val="35000"/>
                  </a:schemeClr>
                </a:solidFill>
              </a:rPr>
              <a:t>Échanger sur leur vécu et utiliser leurs forces pour contribuer au cheminement des autres membres du groupe. </a:t>
            </a:r>
          </a:p>
          <a:p>
            <a:pPr marL="0" indent="0">
              <a:buNone/>
            </a:pPr>
            <a:endParaRPr lang="fr-FR" sz="2000" dirty="0">
              <a:solidFill>
                <a:schemeClr val="tx1">
                  <a:lumMod val="65000"/>
                  <a:lumOff val="35000"/>
                </a:schemeClr>
              </a:solidFill>
            </a:endParaRPr>
          </a:p>
          <a:p>
            <a:pPr marL="0" indent="0">
              <a:buNone/>
            </a:pP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24</a:t>
            </a:fld>
            <a:endParaRPr lang="en-US" dirty="0"/>
          </a:p>
        </p:txBody>
      </p:sp>
    </p:spTree>
    <p:extLst>
      <p:ext uri="{BB962C8B-B14F-4D97-AF65-F5344CB8AC3E}">
        <p14:creationId xmlns:p14="http://schemas.microsoft.com/office/powerpoint/2010/main" val="421596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normAutofit fontScale="90000"/>
          </a:bodyPr>
          <a:lstStyle/>
          <a:p>
            <a:pPr>
              <a:lnSpc>
                <a:spcPct val="100000"/>
              </a:lnSpc>
            </a:pPr>
            <a:r>
              <a:rPr lang="fr-CA" dirty="0"/>
              <a:t>Les approches au cœur du programme HORS-PISTE</a:t>
            </a:r>
          </a:p>
        </p:txBody>
      </p:sp>
    </p:spTree>
    <p:extLst>
      <p:ext uri="{BB962C8B-B14F-4D97-AF65-F5344CB8AC3E}">
        <p14:creationId xmlns:p14="http://schemas.microsoft.com/office/powerpoint/2010/main" val="54933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525741"/>
            <a:ext cx="10515600" cy="1325563"/>
          </a:xfrm>
        </p:spPr>
        <p:txBody>
          <a:bodyPr>
            <a:normAutofit/>
          </a:bodyPr>
          <a:lstStyle/>
          <a:p>
            <a:pPr algn="r"/>
            <a:r>
              <a:rPr lang="en-US" sz="3600" dirty="0"/>
              <a:t>Des ateliers </a:t>
            </a:r>
            <a:r>
              <a:rPr lang="en-US" sz="3600" dirty="0" err="1"/>
              <a:t>axés</a:t>
            </a:r>
            <a:r>
              <a:rPr lang="en-US" sz="3600" dirty="0"/>
              <a:t> sur la participation active des </a:t>
            </a:r>
            <a:r>
              <a:rPr lang="en-US" sz="3600" dirty="0" err="1"/>
              <a:t>élèves</a:t>
            </a:r>
            <a:endParaRPr lang="en-US" sz="3600" dirty="0"/>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733550"/>
            <a:ext cx="6465123" cy="4351338"/>
          </a:xfrm>
        </p:spPr>
        <p:txBody>
          <a:bodyPr>
            <a:normAutofit/>
          </a:bodyPr>
          <a:lstStyle/>
          <a:p>
            <a:pPr marL="0" indent="0" algn="ctr">
              <a:buNone/>
            </a:pPr>
            <a:endParaRPr lang="en-US" sz="3200" b="1" dirty="0">
              <a:solidFill>
                <a:schemeClr val="tx1">
                  <a:lumMod val="65000"/>
                  <a:lumOff val="35000"/>
                </a:schemeClr>
              </a:solidFill>
            </a:endParaRPr>
          </a:p>
          <a:p>
            <a:pPr marL="0" indent="0">
              <a:buNone/>
            </a:pPr>
            <a:r>
              <a:rPr lang="fr-FR" sz="3200" b="1" dirty="0">
                <a:solidFill>
                  <a:schemeClr val="tx1">
                    <a:lumMod val="65000"/>
                    <a:lumOff val="35000"/>
                  </a:schemeClr>
                </a:solidFill>
              </a:rPr>
              <a:t>Les ateliers du programme             HORS-PISTE visent à :</a:t>
            </a:r>
          </a:p>
          <a:p>
            <a:pPr marL="0" indent="0">
              <a:buNone/>
            </a:pPr>
            <a:endParaRPr lang="fr-FR" sz="1200" dirty="0">
              <a:solidFill>
                <a:schemeClr val="tx1">
                  <a:lumMod val="65000"/>
                  <a:lumOff val="35000"/>
                </a:schemeClr>
              </a:solidFill>
            </a:endParaRPr>
          </a:p>
          <a:p>
            <a:pPr marL="990600" lvl="1" indent="-533400">
              <a:buFont typeface="Wingdings" panose="05000000000000000000" pitchFamily="2" charset="2"/>
              <a:buChar char="ü"/>
            </a:pPr>
            <a:r>
              <a:rPr lang="fr-FR" sz="2800" dirty="0">
                <a:solidFill>
                  <a:schemeClr val="tx1">
                    <a:lumMod val="65000"/>
                    <a:lumOff val="35000"/>
                  </a:schemeClr>
                </a:solidFill>
              </a:rPr>
              <a:t>Activer les connaissances des élèves;</a:t>
            </a:r>
          </a:p>
          <a:p>
            <a:pPr marL="990600" lvl="1" indent="-533400">
              <a:buFont typeface="Wingdings" panose="05000000000000000000" pitchFamily="2" charset="2"/>
              <a:buChar char="ü"/>
            </a:pPr>
            <a:r>
              <a:rPr lang="fr-FR" sz="2800" dirty="0">
                <a:solidFill>
                  <a:schemeClr val="tx1">
                    <a:lumMod val="65000"/>
                    <a:lumOff val="35000"/>
                  </a:schemeClr>
                </a:solidFill>
              </a:rPr>
              <a:t>Développer leurs compétences. </a:t>
            </a:r>
          </a:p>
          <a:p>
            <a:pPr marL="0" indent="0">
              <a:buNone/>
            </a:pPr>
            <a:endParaRPr lang="en-US" sz="3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26</a:t>
            </a:fld>
            <a:endParaRPr lang="en-US" dirty="0"/>
          </a:p>
        </p:txBody>
      </p:sp>
      <p:sp>
        <p:nvSpPr>
          <p:cNvPr id="9" name="ZoneTexte 8">
            <a:extLst>
              <a:ext uri="{FF2B5EF4-FFF2-40B4-BE49-F238E27FC236}">
                <a16:creationId xmlns:a16="http://schemas.microsoft.com/office/drawing/2014/main" id="{CAB654F7-825A-124F-819C-BF85A3B517C1}"/>
              </a:ext>
            </a:extLst>
          </p:cNvPr>
          <p:cNvSpPr txBox="1"/>
          <p:nvPr>
            <p:custDataLst>
              <p:tags r:id="rId4"/>
            </p:custDataLst>
          </p:nvPr>
        </p:nvSpPr>
        <p:spPr>
          <a:xfrm>
            <a:off x="8115300" y="2933184"/>
            <a:ext cx="1587294" cy="461665"/>
          </a:xfrm>
          <a:prstGeom prst="rect">
            <a:avLst/>
          </a:prstGeom>
          <a:noFill/>
        </p:spPr>
        <p:txBody>
          <a:bodyPr wrap="none" rtlCol="0">
            <a:spAutoFit/>
          </a:bodyPr>
          <a:lstStyle/>
          <a:p>
            <a:r>
              <a:rPr lang="fr-FR" sz="2400" b="1" dirty="0">
                <a:solidFill>
                  <a:schemeClr val="tx1">
                    <a:lumMod val="65000"/>
                    <a:lumOff val="35000"/>
                  </a:schemeClr>
                </a:solidFill>
              </a:rPr>
              <a:t>découvrir</a:t>
            </a:r>
          </a:p>
        </p:txBody>
      </p:sp>
      <p:sp>
        <p:nvSpPr>
          <p:cNvPr id="10" name="ZoneTexte 9">
            <a:extLst>
              <a:ext uri="{FF2B5EF4-FFF2-40B4-BE49-F238E27FC236}">
                <a16:creationId xmlns:a16="http://schemas.microsoft.com/office/drawing/2014/main" id="{E9875F83-B8FD-384A-8F08-D2E7E5A3825E}"/>
              </a:ext>
            </a:extLst>
          </p:cNvPr>
          <p:cNvSpPr txBox="1"/>
          <p:nvPr>
            <p:custDataLst>
              <p:tags r:id="rId5"/>
            </p:custDataLst>
          </p:nvPr>
        </p:nvSpPr>
        <p:spPr>
          <a:xfrm>
            <a:off x="8790285" y="3247483"/>
            <a:ext cx="2056973" cy="646331"/>
          </a:xfrm>
          <a:prstGeom prst="rect">
            <a:avLst/>
          </a:prstGeom>
          <a:noFill/>
        </p:spPr>
        <p:txBody>
          <a:bodyPr wrap="none" rtlCol="0">
            <a:spAutoFit/>
          </a:bodyPr>
          <a:lstStyle/>
          <a:p>
            <a:r>
              <a:rPr lang="fr-FR" sz="3600" b="1" dirty="0">
                <a:solidFill>
                  <a:srgbClr val="2F5CEE"/>
                </a:solidFill>
              </a:rPr>
              <a:t>s’activer</a:t>
            </a:r>
          </a:p>
        </p:txBody>
      </p:sp>
      <p:sp>
        <p:nvSpPr>
          <p:cNvPr id="11" name="ZoneTexte 10">
            <a:extLst>
              <a:ext uri="{FF2B5EF4-FFF2-40B4-BE49-F238E27FC236}">
                <a16:creationId xmlns:a16="http://schemas.microsoft.com/office/drawing/2014/main" id="{8F471B7C-B313-8441-AE73-0615B8D17C62}"/>
              </a:ext>
            </a:extLst>
          </p:cNvPr>
          <p:cNvSpPr txBox="1"/>
          <p:nvPr>
            <p:custDataLst>
              <p:tags r:id="rId6"/>
            </p:custDataLst>
          </p:nvPr>
        </p:nvSpPr>
        <p:spPr>
          <a:xfrm>
            <a:off x="7249048" y="3728956"/>
            <a:ext cx="2443298" cy="523220"/>
          </a:xfrm>
          <a:prstGeom prst="rect">
            <a:avLst/>
          </a:prstGeom>
          <a:noFill/>
        </p:spPr>
        <p:txBody>
          <a:bodyPr wrap="none" rtlCol="0">
            <a:spAutoFit/>
          </a:bodyPr>
          <a:lstStyle/>
          <a:p>
            <a:r>
              <a:rPr lang="fr-FR" sz="2800" b="1" dirty="0">
                <a:solidFill>
                  <a:srgbClr val="7FE0B6"/>
                </a:solidFill>
              </a:rPr>
              <a:t>expérimenter</a:t>
            </a:r>
          </a:p>
        </p:txBody>
      </p:sp>
      <p:sp>
        <p:nvSpPr>
          <p:cNvPr id="12" name="ZoneTexte 11">
            <a:extLst>
              <a:ext uri="{FF2B5EF4-FFF2-40B4-BE49-F238E27FC236}">
                <a16:creationId xmlns:a16="http://schemas.microsoft.com/office/drawing/2014/main" id="{A84F15B8-0840-FC42-8713-C7313B3F7DEA}"/>
              </a:ext>
            </a:extLst>
          </p:cNvPr>
          <p:cNvSpPr txBox="1"/>
          <p:nvPr>
            <p:custDataLst>
              <p:tags r:id="rId7"/>
            </p:custDataLst>
          </p:nvPr>
        </p:nvSpPr>
        <p:spPr>
          <a:xfrm>
            <a:off x="9677400" y="2847060"/>
            <a:ext cx="1824538" cy="584775"/>
          </a:xfrm>
          <a:prstGeom prst="rect">
            <a:avLst/>
          </a:prstGeom>
          <a:noFill/>
        </p:spPr>
        <p:txBody>
          <a:bodyPr wrap="none" rtlCol="0">
            <a:spAutoFit/>
          </a:bodyPr>
          <a:lstStyle/>
          <a:p>
            <a:r>
              <a:rPr lang="fr-FR" sz="3200" b="1" dirty="0">
                <a:solidFill>
                  <a:srgbClr val="7FE0B6"/>
                </a:solidFill>
              </a:rPr>
              <a:t>partager</a:t>
            </a:r>
          </a:p>
        </p:txBody>
      </p:sp>
      <p:sp>
        <p:nvSpPr>
          <p:cNvPr id="13" name="ZoneTexte 12">
            <a:extLst>
              <a:ext uri="{FF2B5EF4-FFF2-40B4-BE49-F238E27FC236}">
                <a16:creationId xmlns:a16="http://schemas.microsoft.com/office/drawing/2014/main" id="{1292A1FE-1F84-1E4F-8451-E03CC4AAE3F3}"/>
              </a:ext>
            </a:extLst>
          </p:cNvPr>
          <p:cNvSpPr txBox="1"/>
          <p:nvPr>
            <p:custDataLst>
              <p:tags r:id="rId8"/>
            </p:custDataLst>
          </p:nvPr>
        </p:nvSpPr>
        <p:spPr>
          <a:xfrm>
            <a:off x="8591985" y="2508686"/>
            <a:ext cx="1704313" cy="523220"/>
          </a:xfrm>
          <a:prstGeom prst="rect">
            <a:avLst/>
          </a:prstGeom>
          <a:noFill/>
        </p:spPr>
        <p:txBody>
          <a:bodyPr wrap="none" rtlCol="0">
            <a:spAutoFit/>
          </a:bodyPr>
          <a:lstStyle/>
          <a:p>
            <a:r>
              <a:rPr lang="fr-FR" sz="2800" b="1" dirty="0">
                <a:solidFill>
                  <a:srgbClr val="2F5CEE"/>
                </a:solidFill>
              </a:rPr>
              <a:t>ressentir</a:t>
            </a:r>
          </a:p>
        </p:txBody>
      </p:sp>
      <p:sp>
        <p:nvSpPr>
          <p:cNvPr id="14" name="ZoneTexte 13">
            <a:extLst>
              <a:ext uri="{FF2B5EF4-FFF2-40B4-BE49-F238E27FC236}">
                <a16:creationId xmlns:a16="http://schemas.microsoft.com/office/drawing/2014/main" id="{DA33B698-5202-3B43-B1BD-C128E17ED96F}"/>
              </a:ext>
            </a:extLst>
          </p:cNvPr>
          <p:cNvSpPr txBox="1"/>
          <p:nvPr>
            <p:custDataLst>
              <p:tags r:id="rId9"/>
            </p:custDataLst>
          </p:nvPr>
        </p:nvSpPr>
        <p:spPr>
          <a:xfrm>
            <a:off x="9714071" y="3693476"/>
            <a:ext cx="1383712" cy="707886"/>
          </a:xfrm>
          <a:prstGeom prst="rect">
            <a:avLst/>
          </a:prstGeom>
          <a:noFill/>
        </p:spPr>
        <p:txBody>
          <a:bodyPr wrap="none" rtlCol="0">
            <a:spAutoFit/>
          </a:bodyPr>
          <a:lstStyle/>
          <a:p>
            <a:r>
              <a:rPr lang="fr-FR" sz="4000" b="1" dirty="0">
                <a:solidFill>
                  <a:schemeClr val="tx1">
                    <a:lumMod val="65000"/>
                    <a:lumOff val="35000"/>
                  </a:schemeClr>
                </a:solidFill>
              </a:rPr>
              <a:t>vivre</a:t>
            </a:r>
          </a:p>
        </p:txBody>
      </p:sp>
    </p:spTree>
    <p:extLst>
      <p:ext uri="{BB962C8B-B14F-4D97-AF65-F5344CB8AC3E}">
        <p14:creationId xmlns:p14="http://schemas.microsoft.com/office/powerpoint/2010/main" val="113097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3956" y="519289"/>
            <a:ext cx="5290134" cy="1704622"/>
          </a:xfrm>
        </p:spPr>
        <p:txBody>
          <a:bodyPr>
            <a:normAutofit/>
          </a:bodyPr>
          <a:lstStyle/>
          <a:p>
            <a:pPr algn="ctr"/>
            <a:r>
              <a:rPr lang="fr-CA" sz="3200" dirty="0">
                <a:solidFill>
                  <a:srgbClr val="4246F0"/>
                </a:solidFill>
                <a:latin typeface="Arial Black" panose="020B0A04020102020204" pitchFamily="34" charset="0"/>
              </a:rPr>
              <a:t>Basé sur le référent ÉKIP </a:t>
            </a:r>
          </a:p>
        </p:txBody>
      </p:sp>
      <p:pic>
        <p:nvPicPr>
          <p:cNvPr id="5" name="Espace réservé du contenu 4"/>
          <p:cNvPicPr>
            <a:picLocks noGrp="1" noChangeAspect="1"/>
          </p:cNvPicPr>
          <p:nvPr>
            <p:ph idx="1"/>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804909" y="192087"/>
            <a:ext cx="6056150" cy="5849939"/>
          </a:xfrm>
        </p:spPr>
      </p:pic>
      <p:sp>
        <p:nvSpPr>
          <p:cNvPr id="4" name="Espace réservé du numéro de diapositive 3"/>
          <p:cNvSpPr>
            <a:spLocks noGrp="1"/>
          </p:cNvSpPr>
          <p:nvPr>
            <p:ph type="sldNum" sz="quarter" idx="12"/>
            <p:custDataLst>
              <p:tags r:id="rId3"/>
            </p:custDataLst>
          </p:nvPr>
        </p:nvSpPr>
        <p:spPr/>
        <p:txBody>
          <a:bodyPr/>
          <a:lstStyle/>
          <a:p>
            <a:fld id="{C145B74D-6A0D-CF46-9BFB-933D6D9953E9}" type="slidenum">
              <a:rPr lang="en-US" smtClean="0"/>
              <a:pPr/>
              <a:t>27</a:t>
            </a:fld>
            <a:endParaRPr lang="en-US" dirty="0"/>
          </a:p>
        </p:txBody>
      </p:sp>
      <p:sp>
        <p:nvSpPr>
          <p:cNvPr id="6" name="ZoneTexte 5"/>
          <p:cNvSpPr txBox="1"/>
          <p:nvPr>
            <p:custDataLst>
              <p:tags r:id="rId4"/>
            </p:custDataLst>
          </p:nvPr>
        </p:nvSpPr>
        <p:spPr>
          <a:xfrm>
            <a:off x="762001" y="1983741"/>
            <a:ext cx="4637154" cy="3908762"/>
          </a:xfrm>
          <a:prstGeom prst="rect">
            <a:avLst/>
          </a:prstGeom>
          <a:noFill/>
        </p:spPr>
        <p:txBody>
          <a:bodyPr wrap="square" rtlCol="0">
            <a:spAutoFit/>
          </a:bodyPr>
          <a:lstStyle/>
          <a:p>
            <a:endParaRPr lang="fr-CA" dirty="0"/>
          </a:p>
          <a:p>
            <a:r>
              <a:rPr lang="fr-CA" sz="2200" dirty="0">
                <a:solidFill>
                  <a:schemeClr val="tx1">
                    <a:lumMod val="65000"/>
                    <a:lumOff val="35000"/>
                  </a:schemeClr>
                </a:solidFill>
              </a:rPr>
              <a:t>ÉKIP invite le réseau de l’éducation et celui de la santé et des services sociaux à faire « équipe » pour la santé, le bien-être et la réussite des jeunes.</a:t>
            </a:r>
          </a:p>
          <a:p>
            <a:endParaRPr lang="fr-CA" dirty="0"/>
          </a:p>
          <a:p>
            <a:r>
              <a:rPr lang="fr-CA" sz="2200" dirty="0">
                <a:solidFill>
                  <a:schemeClr val="tx1">
                    <a:lumMod val="65000"/>
                    <a:lumOff val="35000"/>
                  </a:schemeClr>
                </a:solidFill>
              </a:rPr>
              <a:t>Il mise également sur l’importance de développer les compétences psychosociales chez les élèves.</a:t>
            </a:r>
          </a:p>
          <a:p>
            <a:endParaRPr lang="fr-CA" dirty="0"/>
          </a:p>
          <a:p>
            <a:endParaRPr lang="fr-CA" dirty="0"/>
          </a:p>
        </p:txBody>
      </p:sp>
    </p:spTree>
    <p:extLst>
      <p:ext uri="{BB962C8B-B14F-4D97-AF65-F5344CB8AC3E}">
        <p14:creationId xmlns:p14="http://schemas.microsoft.com/office/powerpoint/2010/main" val="62007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r>
              <a:rPr lang="en-US" sz="3600" dirty="0"/>
              <a:t>La </a:t>
            </a:r>
            <a:r>
              <a:rPr lang="en-US" sz="3600" dirty="0" err="1"/>
              <a:t>pleine</a:t>
            </a:r>
            <a:r>
              <a:rPr lang="en-US" sz="3600" dirty="0"/>
              <a:t> conscience, un </a:t>
            </a:r>
            <a:r>
              <a:rPr lang="en-US" sz="3600" dirty="0" err="1"/>
              <a:t>outil</a:t>
            </a:r>
            <a:r>
              <a:rPr lang="en-US" sz="3600" dirty="0"/>
              <a:t> </a:t>
            </a:r>
            <a:r>
              <a:rPr lang="en-US" sz="3600" dirty="0" err="1"/>
              <a:t>essentiel</a:t>
            </a:r>
            <a:endParaRPr lang="en-US" sz="3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28</a:t>
            </a:fld>
            <a:endParaRPr lang="en-US" dirty="0"/>
          </a:p>
        </p:txBody>
      </p:sp>
      <p:sp>
        <p:nvSpPr>
          <p:cNvPr id="9" name="ZoneTexte 8">
            <a:extLst>
              <a:ext uri="{FF2B5EF4-FFF2-40B4-BE49-F238E27FC236}">
                <a16:creationId xmlns:a16="http://schemas.microsoft.com/office/drawing/2014/main" id="{F1F10D60-E311-A143-A56F-3F027A6B06B0}"/>
              </a:ext>
            </a:extLst>
          </p:cNvPr>
          <p:cNvSpPr txBox="1"/>
          <p:nvPr>
            <p:custDataLst>
              <p:tags r:id="rId3"/>
            </p:custDataLst>
          </p:nvPr>
        </p:nvSpPr>
        <p:spPr>
          <a:xfrm>
            <a:off x="318096" y="2275049"/>
            <a:ext cx="9033722" cy="4154984"/>
          </a:xfrm>
          <a:prstGeom prst="rect">
            <a:avLst/>
          </a:prstGeom>
          <a:noFill/>
        </p:spPr>
        <p:txBody>
          <a:bodyPr wrap="square" rtlCol="0">
            <a:spAutoFit/>
          </a:bodyPr>
          <a:lstStyle/>
          <a:p>
            <a:endParaRPr lang="fr-FR" sz="2400" b="1" dirty="0"/>
          </a:p>
          <a:p>
            <a:pPr marL="800100" lvl="1" indent="-444500">
              <a:buFont typeface="Wingdings" panose="05000000000000000000" pitchFamily="2" charset="2"/>
              <a:buChar char="ü"/>
            </a:pPr>
            <a:r>
              <a:rPr lang="fr-CA" sz="2400" dirty="0">
                <a:solidFill>
                  <a:schemeClr val="tx1">
                    <a:lumMod val="65000"/>
                    <a:lumOff val="35000"/>
                  </a:schemeClr>
                </a:solidFill>
              </a:rPr>
              <a:t>Permet aux élèves de développer leur capacité à prêter attention à leur vécu, à chaque instant, sans jugement;</a:t>
            </a:r>
          </a:p>
          <a:p>
            <a:pPr marL="800100" lvl="1" indent="-444500"/>
            <a:endParaRPr lang="fr-CA" sz="2400" dirty="0">
              <a:solidFill>
                <a:schemeClr val="tx1">
                  <a:lumMod val="65000"/>
                  <a:lumOff val="35000"/>
                </a:schemeClr>
              </a:solidFill>
            </a:endParaRPr>
          </a:p>
          <a:p>
            <a:pPr marL="800100" lvl="1" indent="-444500">
              <a:buFont typeface="Wingdings" panose="05000000000000000000" pitchFamily="2" charset="2"/>
              <a:buChar char="ü"/>
            </a:pPr>
            <a:r>
              <a:rPr lang="fr-CA" sz="2400" dirty="0">
                <a:solidFill>
                  <a:schemeClr val="tx1">
                    <a:lumMod val="65000"/>
                    <a:lumOff val="35000"/>
                  </a:schemeClr>
                </a:solidFill>
              </a:rPr>
              <a:t>Présente des retombées multiples : amélioration de la communication, développement des sens, meilleure gestion du stress et des émotions, climat d’apprentissage plus favorable, entretien d’un lien de qualité.</a:t>
            </a:r>
            <a:endParaRPr lang="fr-FR" sz="2400" b="1" dirty="0"/>
          </a:p>
          <a:p>
            <a:endParaRPr lang="fr-FR" sz="2400" b="1" dirty="0"/>
          </a:p>
          <a:p>
            <a:endParaRPr lang="fr-FR" sz="2400" dirty="0"/>
          </a:p>
          <a:p>
            <a:pPr marL="342900" indent="-342900">
              <a:buFont typeface="Wingdings" pitchFamily="2" charset="2"/>
              <a:buChar char="ü"/>
            </a:pPr>
            <a:endParaRPr lang="fr-FR" sz="2400" dirty="0"/>
          </a:p>
        </p:txBody>
      </p:sp>
      <p:pic>
        <p:nvPicPr>
          <p:cNvPr id="6" name="Image 5">
            <a:extLst>
              <a:ext uri="{FF2B5EF4-FFF2-40B4-BE49-F238E27FC236}">
                <a16:creationId xmlns:a16="http://schemas.microsoft.com/office/drawing/2014/main" id="{69B102E7-DF5D-470E-A3CD-5869B2333DC3}"/>
              </a:ext>
            </a:extLst>
          </p:cNvPr>
          <p:cNvPicPr>
            <a:picLocks noChangeAspect="1"/>
          </p:cNvPicPr>
          <p:nvPr>
            <p:custDataLst>
              <p:tags r:id="rId4"/>
            </p:custDataLst>
          </p:nvPr>
        </p:nvPicPr>
        <p:blipFill rotWithShape="1">
          <a:blip r:embed="rId8">
            <a:alphaModFix amt="70000"/>
          </a:blip>
          <a:srcRect l="13860" r="16736"/>
          <a:stretch/>
        </p:blipFill>
        <p:spPr>
          <a:xfrm>
            <a:off x="9587346" y="2067572"/>
            <a:ext cx="2286558" cy="3294608"/>
          </a:xfrm>
          <a:prstGeom prst="rect">
            <a:avLst/>
          </a:prstGeom>
        </p:spPr>
      </p:pic>
      <p:sp>
        <p:nvSpPr>
          <p:cNvPr id="2" name="Rectangle 1">
            <a:extLst>
              <a:ext uri="{FF2B5EF4-FFF2-40B4-BE49-F238E27FC236}">
                <a16:creationId xmlns:a16="http://schemas.microsoft.com/office/drawing/2014/main" id="{D7211C0E-5D14-4F00-BFD2-EB35B4B1D63A}"/>
              </a:ext>
            </a:extLst>
          </p:cNvPr>
          <p:cNvSpPr/>
          <p:nvPr>
            <p:custDataLst>
              <p:tags r:id="rId5"/>
            </p:custDataLst>
          </p:nvPr>
        </p:nvSpPr>
        <p:spPr>
          <a:xfrm>
            <a:off x="838200" y="1674824"/>
            <a:ext cx="4261103" cy="523220"/>
          </a:xfrm>
          <a:prstGeom prst="rect">
            <a:avLst/>
          </a:prstGeom>
        </p:spPr>
        <p:txBody>
          <a:bodyPr wrap="none">
            <a:spAutoFit/>
          </a:bodyPr>
          <a:lstStyle/>
          <a:p>
            <a:r>
              <a:rPr lang="fr-FR" sz="2800" b="1" dirty="0">
                <a:solidFill>
                  <a:schemeClr val="tx1">
                    <a:lumMod val="65000"/>
                    <a:lumOff val="35000"/>
                  </a:schemeClr>
                </a:solidFill>
              </a:rPr>
              <a:t>La pleine conscience …</a:t>
            </a:r>
          </a:p>
        </p:txBody>
      </p:sp>
    </p:spTree>
    <p:extLst>
      <p:ext uri="{BB962C8B-B14F-4D97-AF65-F5344CB8AC3E}">
        <p14:creationId xmlns:p14="http://schemas.microsoft.com/office/powerpoint/2010/main" val="242125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7"/>
          <a:stretch>
            <a:fillRect/>
          </a:stretch>
        </p:blipFill>
        <p:spPr>
          <a:xfrm>
            <a:off x="521482" y="2016158"/>
            <a:ext cx="4331668" cy="3234715"/>
          </a:xfrm>
          <a:prstGeom prst="rect">
            <a:avLst/>
          </a:prstGeom>
        </p:spPr>
      </p:pic>
      <p:sp>
        <p:nvSpPr>
          <p:cNvPr id="6" name="Titre 5"/>
          <p:cNvSpPr>
            <a:spLocks noGrp="1"/>
          </p:cNvSpPr>
          <p:nvPr>
            <p:ph type="title"/>
            <p:custDataLst>
              <p:tags r:id="rId2"/>
            </p:custDataLst>
          </p:nvPr>
        </p:nvSpPr>
        <p:spPr>
          <a:xfrm>
            <a:off x="0" y="224943"/>
            <a:ext cx="12192000" cy="1325563"/>
          </a:xfrm>
        </p:spPr>
        <p:txBody>
          <a:bodyPr>
            <a:normAutofit/>
          </a:bodyPr>
          <a:lstStyle/>
          <a:p>
            <a:pPr algn="ctr"/>
            <a:r>
              <a:rPr lang="fr-CA" sz="3600" dirty="0"/>
              <a:t>L’approche </a:t>
            </a:r>
            <a:r>
              <a:rPr lang="fr-CA" sz="3600" dirty="0" err="1"/>
              <a:t>cognitivo-comportementale</a:t>
            </a:r>
            <a:r>
              <a:rPr lang="fr-CA" sz="3600" dirty="0"/>
              <a:t> </a:t>
            </a:r>
          </a:p>
        </p:txBody>
      </p:sp>
      <p:sp>
        <p:nvSpPr>
          <p:cNvPr id="7" name="Espace réservé du contenu 6"/>
          <p:cNvSpPr>
            <a:spLocks noGrp="1"/>
          </p:cNvSpPr>
          <p:nvPr>
            <p:ph idx="1"/>
            <p:custDataLst>
              <p:tags r:id="rId3"/>
            </p:custDataLst>
          </p:nvPr>
        </p:nvSpPr>
        <p:spPr>
          <a:xfrm>
            <a:off x="4853150" y="1992814"/>
            <a:ext cx="6602250" cy="4179708"/>
          </a:xfrm>
        </p:spPr>
        <p:txBody>
          <a:bodyPr>
            <a:normAutofit/>
          </a:bodyPr>
          <a:lstStyle/>
          <a:p>
            <a:pPr marL="228600" lvl="1">
              <a:lnSpc>
                <a:spcPct val="100000"/>
              </a:lnSpc>
              <a:spcBef>
                <a:spcPts val="1000"/>
              </a:spcBef>
            </a:pPr>
            <a:r>
              <a:rPr lang="fr-CA" sz="1800" dirty="0">
                <a:solidFill>
                  <a:schemeClr val="tx1">
                    <a:lumMod val="65000"/>
                    <a:lumOff val="35000"/>
                  </a:schemeClr>
                </a:solidFill>
              </a:rPr>
              <a:t>Approche démontrée comme efficace en contexte de prévention et d’intervention précoce pour les problématiques d’anxiété;</a:t>
            </a:r>
          </a:p>
          <a:p>
            <a:pPr marL="228600" lvl="1">
              <a:lnSpc>
                <a:spcPct val="100000"/>
              </a:lnSpc>
              <a:spcBef>
                <a:spcPts val="1000"/>
              </a:spcBef>
            </a:pPr>
            <a:r>
              <a:rPr lang="fr-CA" sz="1800" dirty="0">
                <a:solidFill>
                  <a:schemeClr val="tx1">
                    <a:lumMod val="65000"/>
                    <a:lumOff val="35000"/>
                  </a:schemeClr>
                </a:solidFill>
              </a:rPr>
              <a:t>Permet aux élèves de développer l’habitude d’observer leurs pensées, de ne pas immédiatement sauter aux conclusions et de questionner leurs croyances;</a:t>
            </a:r>
          </a:p>
          <a:p>
            <a:pPr marL="228600" lvl="1">
              <a:lnSpc>
                <a:spcPct val="100000"/>
              </a:lnSpc>
              <a:spcBef>
                <a:spcPts val="1000"/>
              </a:spcBef>
            </a:pPr>
            <a:r>
              <a:rPr lang="fr-CA" sz="1800" dirty="0">
                <a:solidFill>
                  <a:schemeClr val="tx1">
                    <a:lumMod val="65000"/>
                    <a:lumOff val="35000"/>
                  </a:schemeClr>
                </a:solidFill>
              </a:rPr>
              <a:t>Permet aux élèves de faire le lien entre leurs pensées, leurs émotions et sensations et leurs comportements;</a:t>
            </a:r>
          </a:p>
          <a:p>
            <a:pPr marL="228600" lvl="1">
              <a:lnSpc>
                <a:spcPct val="100000"/>
              </a:lnSpc>
              <a:spcBef>
                <a:spcPts val="1000"/>
              </a:spcBef>
            </a:pPr>
            <a:r>
              <a:rPr lang="fr-CA" sz="1800" dirty="0">
                <a:solidFill>
                  <a:schemeClr val="tx1">
                    <a:lumMod val="65000"/>
                    <a:lumOff val="35000"/>
                  </a:schemeClr>
                </a:solidFill>
              </a:rPr>
              <a:t>Exploitée différemment dans le programme de prévention universelle et dans celui d’intervention précoce. </a:t>
            </a:r>
          </a:p>
          <a:p>
            <a:pPr marL="228600" lvl="1" algn="just">
              <a:spcBef>
                <a:spcPts val="1000"/>
              </a:spcBef>
            </a:pPr>
            <a:endParaRPr lang="fr-CA" sz="1800" dirty="0">
              <a:solidFill>
                <a:schemeClr val="tx1">
                  <a:lumMod val="65000"/>
                  <a:lumOff val="35000"/>
                </a:schemeClr>
              </a:solidFill>
            </a:endParaRPr>
          </a:p>
          <a:p>
            <a:pPr marL="0" indent="-457200" algn="just"/>
            <a:endParaRPr lang="fr-CA" sz="2400" dirty="0">
              <a:solidFill>
                <a:schemeClr val="tx1">
                  <a:lumMod val="65000"/>
                  <a:lumOff val="35000"/>
                </a:schemeClr>
              </a:solidFill>
            </a:endParaRPr>
          </a:p>
          <a:p>
            <a:pPr marL="0" indent="0">
              <a:buNone/>
            </a:pP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C145B74D-6A0D-CF46-9BFB-933D6D9953E9}" type="slidenum">
              <a:rPr lang="en-US" smtClean="0"/>
              <a:pPr/>
              <a:t>29</a:t>
            </a:fld>
            <a:endParaRPr lang="en-US" dirty="0"/>
          </a:p>
        </p:txBody>
      </p:sp>
    </p:spTree>
    <p:extLst>
      <p:ext uri="{BB962C8B-B14F-4D97-AF65-F5344CB8AC3E}">
        <p14:creationId xmlns:p14="http://schemas.microsoft.com/office/powerpoint/2010/main" val="14296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custDataLst>
              <p:tags r:id="rId1"/>
            </p:custDataLst>
          </p:nvPr>
        </p:nvSpPr>
        <p:spPr>
          <a:xfrm>
            <a:off x="495300" y="440974"/>
            <a:ext cx="10515600" cy="1325563"/>
          </a:xfrm>
        </p:spPr>
        <p:txBody>
          <a:bodyPr>
            <a:normAutofit/>
          </a:bodyPr>
          <a:lstStyle/>
          <a:p>
            <a:r>
              <a:rPr lang="en-US" sz="3200" dirty="0" err="1"/>
              <a:t>Cette</a:t>
            </a:r>
            <a:r>
              <a:rPr lang="en-US" sz="3200" dirty="0"/>
              <a:t> </a:t>
            </a:r>
            <a:r>
              <a:rPr lang="en-US" sz="3200" dirty="0" err="1"/>
              <a:t>présentation</a:t>
            </a:r>
            <a:r>
              <a:rPr lang="en-US" sz="3200" dirty="0"/>
              <a:t> vise à : </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3</a:t>
            </a:fld>
            <a:endParaRPr lang="en-US" dirty="0"/>
          </a:p>
        </p:txBody>
      </p:sp>
      <p:pic>
        <p:nvPicPr>
          <p:cNvPr id="8" name="Image 7">
            <a:extLst>
              <a:ext uri="{FF2B5EF4-FFF2-40B4-BE49-F238E27FC236}">
                <a16:creationId xmlns:a16="http://schemas.microsoft.com/office/drawing/2014/main" id="{06F97C99-CC6A-FE44-A7C7-517F109FF2D3}"/>
              </a:ext>
            </a:extLst>
          </p:cNvPr>
          <p:cNvPicPr>
            <a:picLocks noChangeAspect="1"/>
          </p:cNvPicPr>
          <p:nvPr>
            <p:custDataLst>
              <p:tags r:id="rId3"/>
            </p:custDataLst>
          </p:nvPr>
        </p:nvPicPr>
        <p:blipFill>
          <a:blip r:embed="rId14">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0198066" y="4598510"/>
            <a:ext cx="1155734" cy="1155734"/>
          </a:xfrm>
          <a:prstGeom prst="rect">
            <a:avLst/>
          </a:prstGeom>
        </p:spPr>
      </p:pic>
      <p:sp>
        <p:nvSpPr>
          <p:cNvPr id="2" name="ZoneTexte 1"/>
          <p:cNvSpPr txBox="1"/>
          <p:nvPr>
            <p:custDataLst>
              <p:tags r:id="rId4"/>
            </p:custDataLst>
          </p:nvPr>
        </p:nvSpPr>
        <p:spPr>
          <a:xfrm>
            <a:off x="1000435" y="2022552"/>
            <a:ext cx="10353365" cy="3862596"/>
          </a:xfrm>
          <a:prstGeom prst="rect">
            <a:avLst/>
          </a:prstGeom>
          <a:noFill/>
        </p:spPr>
        <p:txBody>
          <a:bodyPr wrap="square" rtlCol="0">
            <a:spAutoFit/>
          </a:bodyPr>
          <a:lstStyle/>
          <a:p>
            <a:pPr>
              <a:lnSpc>
                <a:spcPct val="110000"/>
              </a:lnSpc>
              <a:spcBef>
                <a:spcPts val="64"/>
              </a:spcBef>
            </a:pPr>
            <a:r>
              <a:rPr lang="fr-CA" sz="2000" dirty="0"/>
              <a:t>Mettre en </a:t>
            </a:r>
            <a:r>
              <a:rPr lang="fr-CA" sz="2000" b="1" dirty="0"/>
              <a:t>contexte </a:t>
            </a:r>
            <a:r>
              <a:rPr lang="fr-CA" sz="2000" dirty="0"/>
              <a:t>le programme HORS-PISTE</a:t>
            </a:r>
          </a:p>
          <a:p>
            <a:pPr>
              <a:lnSpc>
                <a:spcPct val="110000"/>
              </a:lnSpc>
              <a:spcBef>
                <a:spcPts val="64"/>
              </a:spcBef>
            </a:pPr>
            <a:r>
              <a:rPr lang="fr-CA" sz="2000" dirty="0"/>
              <a:t>Saisir la </a:t>
            </a:r>
            <a:r>
              <a:rPr lang="fr-CA" sz="2000" b="1" dirty="0"/>
              <a:t>pertinence</a:t>
            </a:r>
            <a:r>
              <a:rPr lang="fr-CA" sz="2000" dirty="0"/>
              <a:t> du programme HORS-PISTE</a:t>
            </a:r>
          </a:p>
          <a:p>
            <a:pPr>
              <a:lnSpc>
                <a:spcPct val="110000"/>
              </a:lnSpc>
              <a:spcBef>
                <a:spcPts val="64"/>
              </a:spcBef>
            </a:pPr>
            <a:r>
              <a:rPr lang="fr-CA" sz="2000" dirty="0"/>
              <a:t>Développer une vision globale de </a:t>
            </a:r>
            <a:r>
              <a:rPr lang="fr-CA" sz="2000" b="1" dirty="0"/>
              <a:t>l’approche préconisée pour</a:t>
            </a:r>
            <a:r>
              <a:rPr lang="fr-CA" sz="2000" dirty="0"/>
              <a:t> </a:t>
            </a:r>
            <a:r>
              <a:rPr lang="fr-CA" sz="2000" b="1" dirty="0"/>
              <a:t>développer</a:t>
            </a:r>
            <a:r>
              <a:rPr lang="fr-CA" sz="2000" dirty="0"/>
              <a:t> le programme HORS-PISTE</a:t>
            </a:r>
          </a:p>
          <a:p>
            <a:pPr>
              <a:lnSpc>
                <a:spcPct val="110000"/>
              </a:lnSpc>
              <a:spcBef>
                <a:spcPts val="64"/>
              </a:spcBef>
            </a:pPr>
            <a:r>
              <a:rPr lang="fr-CA" sz="2000" dirty="0"/>
              <a:t>Développer une</a:t>
            </a:r>
            <a:r>
              <a:rPr lang="fr-CA" sz="2000" b="1" dirty="0"/>
              <a:t> vision commune </a:t>
            </a:r>
            <a:r>
              <a:rPr lang="fr-CA" sz="2000" dirty="0"/>
              <a:t>de l’élaboration et de l’implantation du programme depuis 2017-2018 au Québec</a:t>
            </a:r>
          </a:p>
          <a:p>
            <a:pPr>
              <a:lnSpc>
                <a:spcPct val="110000"/>
              </a:lnSpc>
              <a:spcBef>
                <a:spcPts val="64"/>
              </a:spcBef>
            </a:pPr>
            <a:r>
              <a:rPr lang="fr-CA" sz="2000" dirty="0"/>
              <a:t>Développer une </a:t>
            </a:r>
            <a:r>
              <a:rPr lang="fr-CA" sz="2000" b="1" dirty="0"/>
              <a:t>vision globale </a:t>
            </a:r>
            <a:r>
              <a:rPr lang="fr-CA" sz="2000" dirty="0"/>
              <a:t>du programme HORS-PISTE </a:t>
            </a:r>
          </a:p>
          <a:p>
            <a:pPr>
              <a:lnSpc>
                <a:spcPct val="110000"/>
              </a:lnSpc>
              <a:spcBef>
                <a:spcPts val="64"/>
              </a:spcBef>
            </a:pPr>
            <a:r>
              <a:rPr lang="fr-CA" sz="2000" dirty="0"/>
              <a:t>Présenter les </a:t>
            </a:r>
            <a:r>
              <a:rPr lang="fr-CA" sz="2000" b="1" dirty="0"/>
              <a:t>résultats démontrant l’efficacité </a:t>
            </a:r>
            <a:r>
              <a:rPr lang="fr-CA" sz="2000" dirty="0"/>
              <a:t>du programme HORS-PISTE</a:t>
            </a:r>
          </a:p>
          <a:p>
            <a:pPr>
              <a:lnSpc>
                <a:spcPct val="110000"/>
              </a:lnSpc>
              <a:spcBef>
                <a:spcPts val="64"/>
              </a:spcBef>
            </a:pPr>
            <a:r>
              <a:rPr lang="fr-CA" sz="2000" dirty="0"/>
              <a:t>Partager les </a:t>
            </a:r>
            <a:r>
              <a:rPr lang="fr-CA" sz="2000" b="1" dirty="0"/>
              <a:t>travaux en cours </a:t>
            </a:r>
            <a:r>
              <a:rPr lang="fr-CA" sz="2000" dirty="0"/>
              <a:t>pour le programme HORS-PISTE au primaire et                        au postsecondaire</a:t>
            </a:r>
          </a:p>
          <a:p>
            <a:endParaRPr lang="fr-CA" sz="2000" dirty="0"/>
          </a:p>
        </p:txBody>
      </p:sp>
      <p:sp>
        <p:nvSpPr>
          <p:cNvPr id="20" name="Ellipse 19">
            <a:extLst>
              <a:ext uri="{FF2B5EF4-FFF2-40B4-BE49-F238E27FC236}">
                <a16:creationId xmlns:a16="http://schemas.microsoft.com/office/drawing/2014/main" id="{BC00E621-3F43-804B-ABD3-C365179976AE}"/>
              </a:ext>
            </a:extLst>
          </p:cNvPr>
          <p:cNvSpPr/>
          <p:nvPr>
            <p:custDataLst>
              <p:tags r:id="rId5"/>
            </p:custDataLst>
          </p:nvPr>
        </p:nvSpPr>
        <p:spPr>
          <a:xfrm>
            <a:off x="495300" y="207486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1" name="Ellipse 20">
            <a:extLst>
              <a:ext uri="{FF2B5EF4-FFF2-40B4-BE49-F238E27FC236}">
                <a16:creationId xmlns:a16="http://schemas.microsoft.com/office/drawing/2014/main" id="{B168BCBF-8488-884B-AA93-1BBBE95B9264}"/>
              </a:ext>
            </a:extLst>
          </p:cNvPr>
          <p:cNvSpPr/>
          <p:nvPr>
            <p:custDataLst>
              <p:tags r:id="rId6"/>
            </p:custDataLst>
          </p:nvPr>
        </p:nvSpPr>
        <p:spPr>
          <a:xfrm>
            <a:off x="495300" y="244316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2" name="Ellipse 21">
            <a:extLst>
              <a:ext uri="{FF2B5EF4-FFF2-40B4-BE49-F238E27FC236}">
                <a16:creationId xmlns:a16="http://schemas.microsoft.com/office/drawing/2014/main" id="{F122A586-7538-1B44-9FFA-3F1FCED3D933}"/>
              </a:ext>
            </a:extLst>
          </p:cNvPr>
          <p:cNvSpPr/>
          <p:nvPr>
            <p:custDataLst>
              <p:tags r:id="rId7"/>
            </p:custDataLst>
          </p:nvPr>
        </p:nvSpPr>
        <p:spPr>
          <a:xfrm>
            <a:off x="495300" y="277971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3" name="Ellipse 22">
            <a:extLst>
              <a:ext uri="{FF2B5EF4-FFF2-40B4-BE49-F238E27FC236}">
                <a16:creationId xmlns:a16="http://schemas.microsoft.com/office/drawing/2014/main" id="{6A98D7B8-8ECF-0F48-9D6E-D2EBE1A36A3C}"/>
              </a:ext>
            </a:extLst>
          </p:cNvPr>
          <p:cNvSpPr/>
          <p:nvPr>
            <p:custDataLst>
              <p:tags r:id="rId8"/>
            </p:custDataLst>
          </p:nvPr>
        </p:nvSpPr>
        <p:spPr>
          <a:xfrm>
            <a:off x="495300" y="347186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4" name="Ellipse 23">
            <a:extLst>
              <a:ext uri="{FF2B5EF4-FFF2-40B4-BE49-F238E27FC236}">
                <a16:creationId xmlns:a16="http://schemas.microsoft.com/office/drawing/2014/main" id="{5C38983A-C7E6-5843-B0AC-1E66CE45B2DE}"/>
              </a:ext>
            </a:extLst>
          </p:cNvPr>
          <p:cNvSpPr/>
          <p:nvPr>
            <p:custDataLst>
              <p:tags r:id="rId9"/>
            </p:custDataLst>
          </p:nvPr>
        </p:nvSpPr>
        <p:spPr>
          <a:xfrm>
            <a:off x="495300" y="4456310"/>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7" name="Ellipse 16">
            <a:extLst>
              <a:ext uri="{FF2B5EF4-FFF2-40B4-BE49-F238E27FC236}">
                <a16:creationId xmlns:a16="http://schemas.microsoft.com/office/drawing/2014/main" id="{5786080C-E6EB-48D6-B0E0-35F4280179CB}"/>
              </a:ext>
            </a:extLst>
          </p:cNvPr>
          <p:cNvSpPr/>
          <p:nvPr>
            <p:custDataLst>
              <p:tags r:id="rId10"/>
            </p:custDataLst>
          </p:nvPr>
        </p:nvSpPr>
        <p:spPr>
          <a:xfrm>
            <a:off x="495300" y="411071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18" name="Ellipse 17">
            <a:extLst>
              <a:ext uri="{FF2B5EF4-FFF2-40B4-BE49-F238E27FC236}">
                <a16:creationId xmlns:a16="http://schemas.microsoft.com/office/drawing/2014/main" id="{85926A0A-E8E9-4D0B-A68B-59317E680220}"/>
              </a:ext>
            </a:extLst>
          </p:cNvPr>
          <p:cNvSpPr/>
          <p:nvPr>
            <p:custDataLst>
              <p:tags r:id="rId11"/>
            </p:custDataLst>
          </p:nvPr>
        </p:nvSpPr>
        <p:spPr>
          <a:xfrm>
            <a:off x="495300" y="4818217"/>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Tree>
    <p:extLst>
      <p:ext uri="{BB962C8B-B14F-4D97-AF65-F5344CB8AC3E}">
        <p14:creationId xmlns:p14="http://schemas.microsoft.com/office/powerpoint/2010/main" val="133696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308450" y="-158040"/>
            <a:ext cx="11515240" cy="1325563"/>
          </a:xfrm>
        </p:spPr>
        <p:txBody>
          <a:bodyPr>
            <a:normAutofit/>
          </a:bodyPr>
          <a:lstStyle/>
          <a:p>
            <a:pPr algn="ctr"/>
            <a:r>
              <a:rPr lang="en-US" sz="2800" dirty="0"/>
              <a:t>Une implantation </a:t>
            </a:r>
            <a:r>
              <a:rPr lang="en-US" sz="2800" dirty="0" err="1"/>
              <a:t>en</a:t>
            </a:r>
            <a:r>
              <a:rPr lang="en-US" sz="2800" dirty="0"/>
              <a:t> </a:t>
            </a:r>
            <a:r>
              <a:rPr lang="en-US" sz="2800" dirty="0" err="1"/>
              <a:t>plusieurs</a:t>
            </a:r>
            <a:r>
              <a:rPr lang="en-US" sz="2800" dirty="0"/>
              <a:t> </a:t>
            </a:r>
            <a:r>
              <a:rPr lang="en-US" sz="2800" dirty="0" err="1"/>
              <a:t>étapes</a:t>
            </a:r>
            <a:endParaRPr lang="en-US" sz="28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30</a:t>
            </a:fld>
            <a:endParaRPr lang="en-US" dirty="0"/>
          </a:p>
        </p:txBody>
      </p:sp>
      <p:pic>
        <p:nvPicPr>
          <p:cNvPr id="12" name="Image 11">
            <a:extLst>
              <a:ext uri="{FF2B5EF4-FFF2-40B4-BE49-F238E27FC236}">
                <a16:creationId xmlns:a16="http://schemas.microsoft.com/office/drawing/2014/main" id="{344F6A66-D2C2-4323-93E5-84C44022D5FE}"/>
              </a:ext>
            </a:extLst>
          </p:cNvPr>
          <p:cNvPicPr>
            <a:picLocks noChangeAspect="1"/>
          </p:cNvPicPr>
          <p:nvPr>
            <p:custDataLst>
              <p:tags r:id="rId3"/>
            </p:custDataLst>
          </p:nvPr>
        </p:nvPicPr>
        <p:blipFill>
          <a:blip r:embed="rId6"/>
          <a:stretch>
            <a:fillRect/>
          </a:stretch>
        </p:blipFill>
        <p:spPr>
          <a:xfrm>
            <a:off x="600196" y="943126"/>
            <a:ext cx="10991608" cy="5914874"/>
          </a:xfrm>
          <a:prstGeom prst="rect">
            <a:avLst/>
          </a:prstGeom>
        </p:spPr>
      </p:pic>
    </p:spTree>
    <p:extLst>
      <p:ext uri="{BB962C8B-B14F-4D97-AF65-F5344CB8AC3E}">
        <p14:creationId xmlns:p14="http://schemas.microsoft.com/office/powerpoint/2010/main" val="385403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723231"/>
            <a:ext cx="10515600" cy="988522"/>
          </a:xfrm>
        </p:spPr>
        <p:txBody>
          <a:bodyPr>
            <a:normAutofit fontScale="90000"/>
          </a:bodyPr>
          <a:lstStyle/>
          <a:p>
            <a:pPr algn="ctr">
              <a:lnSpc>
                <a:spcPct val="100000"/>
              </a:lnSpc>
            </a:pPr>
            <a:r>
              <a:rPr lang="fr-CA" sz="3600" b="1" dirty="0">
                <a:solidFill>
                  <a:srgbClr val="4246F0"/>
                </a:solidFill>
              </a:rPr>
              <a:t>Le rôle de l’équipe de soutien à l’implantation du CISSS de la Montérégie-Centre</a:t>
            </a:r>
            <a:br>
              <a:rPr lang="fr-CA" dirty="0"/>
            </a:br>
            <a:endParaRPr lang="fr-CA" sz="2200" dirty="0"/>
          </a:p>
        </p:txBody>
      </p:sp>
      <p:sp>
        <p:nvSpPr>
          <p:cNvPr id="3" name="Espace réservé du contenu 2"/>
          <p:cNvSpPr>
            <a:spLocks noGrp="1"/>
          </p:cNvSpPr>
          <p:nvPr>
            <p:ph idx="1"/>
            <p:custDataLst>
              <p:tags r:id="rId2"/>
            </p:custDataLst>
          </p:nvPr>
        </p:nvSpPr>
        <p:spPr>
          <a:xfrm>
            <a:off x="623046" y="1807493"/>
            <a:ext cx="10730753" cy="4066927"/>
          </a:xfrm>
        </p:spPr>
        <p:txBody>
          <a:bodyPr>
            <a:normAutofit/>
          </a:bodyPr>
          <a:lstStyle/>
          <a:p>
            <a:pPr marL="901700" lvl="1" indent="-444500">
              <a:lnSpc>
                <a:spcPct val="100000"/>
              </a:lnSpc>
              <a:buSzPct val="130000"/>
              <a:buFont typeface="Wingdings" panose="05000000000000000000" pitchFamily="2" charset="2"/>
              <a:buChar char="ü"/>
            </a:pPr>
            <a:r>
              <a:rPr lang="fr-CA" dirty="0">
                <a:solidFill>
                  <a:schemeClr val="tx1">
                    <a:lumMod val="65000"/>
                    <a:lumOff val="35000"/>
                  </a:schemeClr>
                </a:solidFill>
              </a:rPr>
              <a:t>Une toute nouvelle équipe, financée par le Ministère de la santé et des services sociaux a été mise en place pour : </a:t>
            </a:r>
          </a:p>
          <a:p>
            <a:pPr lvl="1"/>
            <a:endParaRPr lang="fr-CA" sz="800" dirty="0">
              <a:solidFill>
                <a:schemeClr val="tx1">
                  <a:lumMod val="65000"/>
                  <a:lumOff val="35000"/>
                </a:schemeClr>
              </a:solidFill>
            </a:endParaRPr>
          </a:p>
          <a:p>
            <a:pPr marL="1346200" lvl="1" indent="-444500">
              <a:lnSpc>
                <a:spcPct val="100000"/>
              </a:lnSpc>
              <a:buFont typeface="Wingdings" panose="05000000000000000000" pitchFamily="2" charset="2"/>
              <a:buChar char="ü"/>
            </a:pPr>
            <a:r>
              <a:rPr lang="fr-CA" sz="2200" dirty="0">
                <a:solidFill>
                  <a:schemeClr val="tx1">
                    <a:lumMod val="65000"/>
                    <a:lumOff val="35000"/>
                  </a:schemeClr>
                </a:solidFill>
              </a:rPr>
              <a:t>Accompagner les écoles dans le déploiement du programme national;</a:t>
            </a:r>
          </a:p>
          <a:p>
            <a:pPr marL="1346200" lvl="1" indent="-444500">
              <a:lnSpc>
                <a:spcPct val="100000"/>
              </a:lnSpc>
              <a:buFont typeface="Wingdings" panose="05000000000000000000" pitchFamily="2" charset="2"/>
              <a:buChar char="ü"/>
            </a:pPr>
            <a:r>
              <a:rPr lang="fr-CA" sz="2200" dirty="0">
                <a:solidFill>
                  <a:schemeClr val="tx1">
                    <a:lumMod val="65000"/>
                    <a:lumOff val="35000"/>
                  </a:schemeClr>
                </a:solidFill>
              </a:rPr>
              <a:t>Mobiliser les acteurs des différents milieux;</a:t>
            </a:r>
          </a:p>
          <a:p>
            <a:pPr marL="1346200" lvl="1" indent="-444500">
              <a:lnSpc>
                <a:spcPct val="100000"/>
              </a:lnSpc>
              <a:buFont typeface="Wingdings" panose="05000000000000000000" pitchFamily="2" charset="2"/>
              <a:buChar char="ü"/>
            </a:pPr>
            <a:r>
              <a:rPr lang="fr-CA" sz="2200" dirty="0">
                <a:solidFill>
                  <a:schemeClr val="tx1">
                    <a:lumMod val="65000"/>
                    <a:lumOff val="35000"/>
                  </a:schemeClr>
                </a:solidFill>
              </a:rPr>
              <a:t>Faciliter l’arrimage des différentes phases du programme;</a:t>
            </a:r>
          </a:p>
          <a:p>
            <a:pPr marL="1346200" lvl="1" indent="-444500">
              <a:lnSpc>
                <a:spcPct val="100000"/>
              </a:lnSpc>
              <a:buFont typeface="Wingdings" panose="05000000000000000000" pitchFamily="2" charset="2"/>
              <a:buChar char="ü"/>
            </a:pPr>
            <a:r>
              <a:rPr lang="fr-CA" sz="2200" dirty="0">
                <a:solidFill>
                  <a:schemeClr val="tx1">
                    <a:lumMod val="65000"/>
                    <a:lumOff val="35000"/>
                  </a:schemeClr>
                </a:solidFill>
              </a:rPr>
              <a:t>Soutenir la création du comité d’experts et l’appropriation du programme;</a:t>
            </a:r>
          </a:p>
          <a:p>
            <a:pPr marL="1346200" lvl="1" indent="-444500">
              <a:lnSpc>
                <a:spcPct val="100000"/>
              </a:lnSpc>
              <a:buFont typeface="Wingdings" panose="05000000000000000000" pitchFamily="2" charset="2"/>
              <a:buChar char="ü"/>
            </a:pPr>
            <a:r>
              <a:rPr lang="fr-CA" sz="2200" dirty="0">
                <a:solidFill>
                  <a:schemeClr val="tx1">
                    <a:lumMod val="65000"/>
                    <a:lumOff val="35000"/>
                  </a:schemeClr>
                </a:solidFill>
              </a:rPr>
              <a:t>Former et soutenir les animateurs et animatrices et les intervenants et intervenantes. </a:t>
            </a:r>
          </a:p>
          <a:p>
            <a:pPr marL="0" indent="0">
              <a:buNone/>
            </a:pPr>
            <a:endParaRPr lang="fr-CA" dirty="0"/>
          </a:p>
        </p:txBody>
      </p:sp>
      <p:sp>
        <p:nvSpPr>
          <p:cNvPr id="4" name="Espace réservé du numéro de diapositive 3"/>
          <p:cNvSpPr>
            <a:spLocks noGrp="1"/>
          </p:cNvSpPr>
          <p:nvPr>
            <p:ph type="sldNum" sz="quarter" idx="12"/>
            <p:custDataLst>
              <p:tags r:id="rId3"/>
            </p:custDataLst>
          </p:nvPr>
        </p:nvSpPr>
        <p:spPr/>
        <p:txBody>
          <a:bodyPr/>
          <a:lstStyle/>
          <a:p>
            <a:fld id="{C145B74D-6A0D-CF46-9BFB-933D6D9953E9}" type="slidenum">
              <a:rPr lang="en-US" smtClean="0"/>
              <a:pPr/>
              <a:t>31</a:t>
            </a:fld>
            <a:endParaRPr lang="en-US" dirty="0"/>
          </a:p>
        </p:txBody>
      </p:sp>
      <p:sp>
        <p:nvSpPr>
          <p:cNvPr id="5" name="Rectangle 4">
            <a:extLst>
              <a:ext uri="{FF2B5EF4-FFF2-40B4-BE49-F238E27FC236}">
                <a16:creationId xmlns:a16="http://schemas.microsoft.com/office/drawing/2014/main" id="{2A564C14-A6C3-484F-A421-74B5DDCACB8B}"/>
              </a:ext>
            </a:extLst>
          </p:cNvPr>
          <p:cNvSpPr/>
          <p:nvPr>
            <p:custDataLst>
              <p:tags r:id="rId4"/>
            </p:custDataLst>
          </p:nvPr>
        </p:nvSpPr>
        <p:spPr>
          <a:xfrm>
            <a:off x="4675674" y="5126864"/>
            <a:ext cx="6564573" cy="988521"/>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Vous souhaitez implanter le programme HORS-PISTE (secondaire) dans votre milieu? Veuillez communiquer avec: </a:t>
            </a:r>
          </a:p>
          <a:p>
            <a:pPr algn="ctr"/>
            <a:r>
              <a:rPr lang="fr-CA" dirty="0">
                <a:solidFill>
                  <a:schemeClr val="bg1"/>
                </a:solidFill>
                <a:hlinkClick r:id="rId7">
                  <a:extLst>
                    <a:ext uri="{A12FA001-AC4F-418D-AE19-62706E023703}">
                      <ahyp:hlinkClr xmlns:ahyp="http://schemas.microsoft.com/office/drawing/2018/hyperlinkcolor" val="tx"/>
                    </a:ext>
                  </a:extLst>
                </a:hlinkClick>
              </a:rPr>
              <a:t>programme.horspiste.cisssmc16@ssss.gouv.qc.ca</a:t>
            </a:r>
            <a:r>
              <a:rPr lang="fr-CA" dirty="0">
                <a:solidFill>
                  <a:schemeClr val="bg1"/>
                </a:solidFill>
              </a:rPr>
              <a:t> </a:t>
            </a:r>
          </a:p>
        </p:txBody>
      </p:sp>
    </p:spTree>
    <p:extLst>
      <p:ext uri="{BB962C8B-B14F-4D97-AF65-F5344CB8AC3E}">
        <p14:creationId xmlns:p14="http://schemas.microsoft.com/office/powerpoint/2010/main" val="148340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0A17D-341B-4BC2-A937-CABD2271C8C0}"/>
              </a:ext>
            </a:extLst>
          </p:cNvPr>
          <p:cNvSpPr>
            <a:spLocks noGrp="1"/>
          </p:cNvSpPr>
          <p:nvPr>
            <p:ph type="title"/>
            <p:custDataLst>
              <p:tags r:id="rId1"/>
            </p:custDataLst>
          </p:nvPr>
        </p:nvSpPr>
        <p:spPr>
          <a:xfrm>
            <a:off x="495300" y="401470"/>
            <a:ext cx="10515600" cy="1325563"/>
          </a:xfrm>
        </p:spPr>
        <p:txBody>
          <a:bodyPr/>
          <a:lstStyle/>
          <a:p>
            <a:r>
              <a:rPr lang="fr-CA" dirty="0">
                <a:solidFill>
                  <a:srgbClr val="7FE0B6"/>
                </a:solidFill>
              </a:rPr>
              <a:t>Programme HORS-PISTE</a:t>
            </a:r>
            <a:br>
              <a:rPr lang="fr-CA" dirty="0">
                <a:solidFill>
                  <a:srgbClr val="7FE0B6"/>
                </a:solidFill>
              </a:rPr>
            </a:br>
            <a:r>
              <a:rPr lang="fr-CA" dirty="0">
                <a:solidFill>
                  <a:srgbClr val="7FE0B6"/>
                </a:solidFill>
              </a:rPr>
              <a:t>Préscolaire-primaire</a:t>
            </a:r>
          </a:p>
        </p:txBody>
      </p:sp>
      <p:sp>
        <p:nvSpPr>
          <p:cNvPr id="3" name="Espace réservé du numéro de diapositive 2">
            <a:extLst>
              <a:ext uri="{FF2B5EF4-FFF2-40B4-BE49-F238E27FC236}">
                <a16:creationId xmlns:a16="http://schemas.microsoft.com/office/drawing/2014/main" id="{88371A75-5A7C-4EBB-AB37-764445EB86CF}"/>
              </a:ext>
            </a:extLst>
          </p:cNvPr>
          <p:cNvSpPr>
            <a:spLocks noGrp="1"/>
          </p:cNvSpPr>
          <p:nvPr>
            <p:ph type="sldNum" sz="quarter" idx="12"/>
            <p:custDataLst>
              <p:tags r:id="rId2"/>
            </p:custDataLst>
          </p:nvPr>
        </p:nvSpPr>
        <p:spPr/>
        <p:txBody>
          <a:bodyPr/>
          <a:lstStyle/>
          <a:p>
            <a:fld id="{C145B74D-6A0D-CF46-9BFB-933D6D9953E9}" type="slidenum">
              <a:rPr lang="en-US" smtClean="0">
                <a:solidFill>
                  <a:srgbClr val="7FE0B6"/>
                </a:solidFill>
              </a:rPr>
              <a:pPr/>
              <a:t>32</a:t>
            </a:fld>
            <a:endParaRPr lang="en-US" dirty="0">
              <a:solidFill>
                <a:srgbClr val="7FE0B6"/>
              </a:solidFill>
            </a:endParaRPr>
          </a:p>
        </p:txBody>
      </p:sp>
      <p:pic>
        <p:nvPicPr>
          <p:cNvPr id="4" name="Image 3">
            <a:extLst>
              <a:ext uri="{FF2B5EF4-FFF2-40B4-BE49-F238E27FC236}">
                <a16:creationId xmlns:a16="http://schemas.microsoft.com/office/drawing/2014/main" id="{CC053BAF-30F3-4B39-91A1-043DBC2D0907}"/>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95300" y="6076386"/>
            <a:ext cx="1955800" cy="858378"/>
          </a:xfrm>
          <a:prstGeom prst="rect">
            <a:avLst/>
          </a:prstGeom>
        </p:spPr>
      </p:pic>
      <p:pic>
        <p:nvPicPr>
          <p:cNvPr id="5" name="Image 4">
            <a:extLst>
              <a:ext uri="{FF2B5EF4-FFF2-40B4-BE49-F238E27FC236}">
                <a16:creationId xmlns:a16="http://schemas.microsoft.com/office/drawing/2014/main" id="{20FDDCB2-38EB-4524-B7E9-03C522C739B3}"/>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9401979" y="3060699"/>
            <a:ext cx="1293850" cy="2781225"/>
          </a:xfrm>
          <a:prstGeom prst="rect">
            <a:avLst/>
          </a:prstGeom>
        </p:spPr>
      </p:pic>
      <p:pic>
        <p:nvPicPr>
          <p:cNvPr id="6" name="Image 5">
            <a:extLst>
              <a:ext uri="{FF2B5EF4-FFF2-40B4-BE49-F238E27FC236}">
                <a16:creationId xmlns:a16="http://schemas.microsoft.com/office/drawing/2014/main" id="{BCCAC4A9-6B36-4F89-8244-37F97A80B9E4}"/>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0695829" y="2938422"/>
            <a:ext cx="1216441" cy="2980279"/>
          </a:xfrm>
          <a:prstGeom prst="rect">
            <a:avLst/>
          </a:prstGeom>
        </p:spPr>
      </p:pic>
      <p:sp>
        <p:nvSpPr>
          <p:cNvPr id="7" name="Rectangle 6">
            <a:extLst>
              <a:ext uri="{FF2B5EF4-FFF2-40B4-BE49-F238E27FC236}">
                <a16:creationId xmlns:a16="http://schemas.microsoft.com/office/drawing/2014/main" id="{912B9E97-3A32-4166-8F55-01FE7FBFAD35}"/>
              </a:ext>
            </a:extLst>
          </p:cNvPr>
          <p:cNvSpPr/>
          <p:nvPr>
            <p:custDataLst>
              <p:tags r:id="rId6"/>
            </p:custDataLst>
          </p:nvPr>
        </p:nvSpPr>
        <p:spPr>
          <a:xfrm>
            <a:off x="381156" y="2044162"/>
            <a:ext cx="8648700" cy="3677930"/>
          </a:xfrm>
          <a:prstGeom prst="rect">
            <a:avLst/>
          </a:prstGeom>
        </p:spPr>
        <p:txBody>
          <a:bodyPr wrap="square">
            <a:spAutoFit/>
          </a:bodyPr>
          <a:lstStyle/>
          <a:p>
            <a:pPr marL="285750" indent="-285750">
              <a:spcBef>
                <a:spcPts val="600"/>
              </a:spcBef>
              <a:buFont typeface="Wingdings" panose="05000000000000000000" pitchFamily="2" charset="2"/>
              <a:buChar char="ü"/>
            </a:pPr>
            <a:r>
              <a:rPr lang="fr-CA" dirty="0">
                <a:latin typeface="Barlow"/>
              </a:rPr>
              <a:t>Basé sur une approche globale en s’adressant à la fois </a:t>
            </a:r>
            <a:r>
              <a:rPr lang="fr-CA" b="1" dirty="0">
                <a:latin typeface="Barlow"/>
              </a:rPr>
              <a:t>aux élèves</a:t>
            </a:r>
            <a:r>
              <a:rPr lang="fr-CA" dirty="0">
                <a:latin typeface="Barlow"/>
              </a:rPr>
              <a:t>, à leurs </a:t>
            </a:r>
            <a:r>
              <a:rPr lang="fr-CA" b="1" dirty="0">
                <a:latin typeface="Barlow"/>
              </a:rPr>
              <a:t>parents</a:t>
            </a:r>
            <a:r>
              <a:rPr lang="fr-CA" dirty="0">
                <a:latin typeface="Barlow"/>
              </a:rPr>
              <a:t> et aux différents membres de l’</a:t>
            </a:r>
            <a:r>
              <a:rPr lang="fr-CA" b="1" dirty="0">
                <a:latin typeface="Barlow"/>
              </a:rPr>
              <a:t>équipe-école</a:t>
            </a:r>
            <a:r>
              <a:rPr lang="fr-CA" dirty="0">
                <a:latin typeface="Barlow"/>
              </a:rPr>
              <a:t>.</a:t>
            </a:r>
          </a:p>
          <a:p>
            <a:pPr marL="285750" indent="-285750">
              <a:spcBef>
                <a:spcPts val="600"/>
              </a:spcBef>
              <a:buFont typeface="Wingdings" panose="05000000000000000000" pitchFamily="2" charset="2"/>
              <a:buChar char="ü"/>
            </a:pPr>
            <a:r>
              <a:rPr lang="fr-CA" dirty="0">
                <a:latin typeface="Barlow"/>
              </a:rPr>
              <a:t>Comprend :</a:t>
            </a:r>
          </a:p>
          <a:p>
            <a:pPr marL="901700" lvl="1" indent="-444500">
              <a:spcBef>
                <a:spcPts val="600"/>
              </a:spcBef>
              <a:buSzPct val="80000"/>
              <a:buFont typeface="Wingdings" panose="05000000000000000000" pitchFamily="2" charset="2"/>
              <a:buChar char="ü"/>
            </a:pPr>
            <a:r>
              <a:rPr lang="fr-FR" dirty="0">
                <a:latin typeface="Barlow"/>
              </a:rPr>
              <a:t>Des ateliers en classe animés par les enseignant(e)s ou les intervenant(e)s scolaires;</a:t>
            </a:r>
          </a:p>
          <a:p>
            <a:pPr marL="901700" lvl="1" indent="-444500">
              <a:spcBef>
                <a:spcPts val="600"/>
              </a:spcBef>
              <a:buSzPct val="80000"/>
              <a:buFont typeface="Wingdings" panose="05000000000000000000" pitchFamily="2" charset="2"/>
              <a:buChar char="ü"/>
            </a:pPr>
            <a:r>
              <a:rPr lang="fr-FR" dirty="0">
                <a:latin typeface="Barlow"/>
              </a:rPr>
              <a:t>Des courriels envoyés aux parents après chaque atelier;</a:t>
            </a:r>
          </a:p>
          <a:p>
            <a:pPr marL="901700" lvl="1" indent="-444500">
              <a:spcBef>
                <a:spcPts val="600"/>
              </a:spcBef>
              <a:buSzPct val="80000"/>
              <a:buFont typeface="Wingdings" panose="05000000000000000000" pitchFamily="2" charset="2"/>
              <a:buChar char="ü"/>
            </a:pPr>
            <a:r>
              <a:rPr lang="fr-FR" dirty="0">
                <a:latin typeface="Barlow"/>
              </a:rPr>
              <a:t>Des ateliers interactifs pour d’abord prendre soin des membres de l’équipe-école;</a:t>
            </a:r>
          </a:p>
          <a:p>
            <a:pPr marL="901700" lvl="1" indent="-444500">
              <a:spcBef>
                <a:spcPts val="600"/>
              </a:spcBef>
              <a:buSzPct val="80000"/>
              <a:buFont typeface="Wingdings" panose="05000000000000000000" pitchFamily="2" charset="2"/>
              <a:buChar char="ü"/>
            </a:pPr>
            <a:r>
              <a:rPr lang="fr-FR" dirty="0">
                <a:latin typeface="Barlow"/>
              </a:rPr>
              <a:t>Des ateliers sur le stress et l’anxiété pour les membres de l’équipe-école et pour les parents;</a:t>
            </a:r>
          </a:p>
          <a:p>
            <a:pPr marL="901700" lvl="1" indent="-444500">
              <a:spcBef>
                <a:spcPts val="600"/>
              </a:spcBef>
              <a:buSzPct val="80000"/>
              <a:buFont typeface="Wingdings" panose="05000000000000000000" pitchFamily="2" charset="2"/>
              <a:buChar char="ü"/>
            </a:pPr>
            <a:r>
              <a:rPr lang="fr-FR" dirty="0">
                <a:latin typeface="Barlow"/>
              </a:rPr>
              <a:t>Des outils sur le passage primaire-secondaire pour les élèves et leurs parents.</a:t>
            </a:r>
          </a:p>
          <a:p>
            <a:pPr marL="285750" indent="-285750">
              <a:spcBef>
                <a:spcPts val="600"/>
              </a:spcBef>
              <a:buFont typeface="Wingdings" panose="05000000000000000000" pitchFamily="2" charset="2"/>
              <a:buChar char="ü"/>
            </a:pPr>
            <a:r>
              <a:rPr lang="fr-CA" dirty="0">
                <a:latin typeface="Barlow"/>
              </a:rPr>
              <a:t>En implantation pilote dans quelques écoles primaires.</a:t>
            </a:r>
          </a:p>
        </p:txBody>
      </p:sp>
    </p:spTree>
    <p:extLst>
      <p:ext uri="{BB962C8B-B14F-4D97-AF65-F5344CB8AC3E}">
        <p14:creationId xmlns:p14="http://schemas.microsoft.com/office/powerpoint/2010/main" val="96696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0A17D-341B-4BC2-A937-CABD2271C8C0}"/>
              </a:ext>
            </a:extLst>
          </p:cNvPr>
          <p:cNvSpPr>
            <a:spLocks noGrp="1"/>
          </p:cNvSpPr>
          <p:nvPr>
            <p:ph type="title"/>
            <p:custDataLst>
              <p:tags r:id="rId1"/>
            </p:custDataLst>
          </p:nvPr>
        </p:nvSpPr>
        <p:spPr/>
        <p:txBody>
          <a:bodyPr/>
          <a:lstStyle/>
          <a:p>
            <a:r>
              <a:rPr lang="fr-CA" dirty="0">
                <a:solidFill>
                  <a:schemeClr val="tx1"/>
                </a:solidFill>
              </a:rPr>
              <a:t>Programme HORS-PISTE</a:t>
            </a:r>
            <a:br>
              <a:rPr lang="fr-CA" dirty="0">
                <a:solidFill>
                  <a:schemeClr val="tx1"/>
                </a:solidFill>
              </a:rPr>
            </a:br>
            <a:r>
              <a:rPr lang="fr-CA" dirty="0">
                <a:solidFill>
                  <a:schemeClr val="tx1"/>
                </a:solidFill>
              </a:rPr>
              <a:t>Postsecondaire</a:t>
            </a:r>
          </a:p>
        </p:txBody>
      </p:sp>
      <p:sp>
        <p:nvSpPr>
          <p:cNvPr id="3" name="Espace réservé du numéro de diapositive 2">
            <a:extLst>
              <a:ext uri="{FF2B5EF4-FFF2-40B4-BE49-F238E27FC236}">
                <a16:creationId xmlns:a16="http://schemas.microsoft.com/office/drawing/2014/main" id="{88371A75-5A7C-4EBB-AB37-764445EB86CF}"/>
              </a:ext>
            </a:extLst>
          </p:cNvPr>
          <p:cNvSpPr>
            <a:spLocks noGrp="1"/>
          </p:cNvSpPr>
          <p:nvPr>
            <p:ph type="sldNum" sz="quarter" idx="12"/>
            <p:custDataLst>
              <p:tags r:id="rId2"/>
            </p:custDataLst>
          </p:nvPr>
        </p:nvSpPr>
        <p:spPr/>
        <p:txBody>
          <a:bodyPr/>
          <a:lstStyle/>
          <a:p>
            <a:fld id="{C145B74D-6A0D-CF46-9BFB-933D6D9953E9}" type="slidenum">
              <a:rPr lang="en-US" smtClean="0">
                <a:solidFill>
                  <a:schemeClr val="tx1"/>
                </a:solidFill>
              </a:rPr>
              <a:pPr/>
              <a:t>33</a:t>
            </a:fld>
            <a:endParaRPr lang="en-US" dirty="0">
              <a:solidFill>
                <a:schemeClr val="tx1"/>
              </a:solidFill>
            </a:endParaRPr>
          </a:p>
        </p:txBody>
      </p:sp>
      <p:sp>
        <p:nvSpPr>
          <p:cNvPr id="7" name="Rectangle 6">
            <a:extLst>
              <a:ext uri="{FF2B5EF4-FFF2-40B4-BE49-F238E27FC236}">
                <a16:creationId xmlns:a16="http://schemas.microsoft.com/office/drawing/2014/main" id="{912B9E97-3A32-4166-8F55-01FE7FBFAD35}"/>
              </a:ext>
            </a:extLst>
          </p:cNvPr>
          <p:cNvSpPr/>
          <p:nvPr>
            <p:custDataLst>
              <p:tags r:id="rId3"/>
            </p:custDataLst>
          </p:nvPr>
        </p:nvSpPr>
        <p:spPr>
          <a:xfrm>
            <a:off x="711356" y="2236781"/>
            <a:ext cx="10261444" cy="2847383"/>
          </a:xfrm>
          <a:prstGeom prst="rect">
            <a:avLst/>
          </a:prstGeom>
        </p:spPr>
        <p:txBody>
          <a:bodyPr wrap="square">
            <a:spAutoFit/>
          </a:bodyPr>
          <a:lstStyle/>
          <a:p>
            <a:pPr marL="533400" indent="-355600">
              <a:lnSpc>
                <a:spcPts val="3000"/>
              </a:lnSpc>
              <a:spcBef>
                <a:spcPts val="600"/>
              </a:spcBef>
              <a:spcAft>
                <a:spcPts val="1200"/>
              </a:spcAft>
              <a:buFont typeface="Wingdings" panose="05000000000000000000" pitchFamily="2" charset="2"/>
              <a:buChar char="ü"/>
            </a:pPr>
            <a:r>
              <a:rPr lang="fr-CA" sz="2400" dirty="0">
                <a:latin typeface="Barlow"/>
              </a:rPr>
              <a:t>Se déploie dans 5 établissements d’enseignement supérieur en Estrie;</a:t>
            </a:r>
          </a:p>
          <a:p>
            <a:pPr marL="533400" indent="-355600">
              <a:lnSpc>
                <a:spcPts val="3000"/>
              </a:lnSpc>
              <a:spcBef>
                <a:spcPts val="600"/>
              </a:spcBef>
              <a:spcAft>
                <a:spcPts val="1200"/>
              </a:spcAft>
              <a:buFont typeface="Wingdings" panose="05000000000000000000" pitchFamily="2" charset="2"/>
              <a:buChar char="ü"/>
            </a:pPr>
            <a:r>
              <a:rPr lang="fr-CA" sz="2400" dirty="0">
                <a:latin typeface="Barlow"/>
              </a:rPr>
              <a:t>Vise la mise en place de plusieurs initiatives à tous les niveaux du système;</a:t>
            </a:r>
          </a:p>
          <a:p>
            <a:pPr marL="533400" indent="-355600">
              <a:lnSpc>
                <a:spcPts val="3000"/>
              </a:lnSpc>
              <a:spcBef>
                <a:spcPts val="600"/>
              </a:spcBef>
              <a:buFont typeface="Wingdings" panose="05000000000000000000" pitchFamily="2" charset="2"/>
              <a:buChar char="ü"/>
            </a:pPr>
            <a:r>
              <a:rPr lang="fr-CA" sz="2400" dirty="0">
                <a:latin typeface="Barlow"/>
              </a:rPr>
              <a:t>Mise sur une collaboration entre les établissements d’enseignement partenaires du projet et le Centre RBC afin de favoriser la santé psychologique de la communauté étudiante postsecondaire de l’Estrie de façon durable.</a:t>
            </a:r>
          </a:p>
        </p:txBody>
      </p:sp>
      <p:pic>
        <p:nvPicPr>
          <p:cNvPr id="8" name="Image 7">
            <a:extLst>
              <a:ext uri="{FF2B5EF4-FFF2-40B4-BE49-F238E27FC236}">
                <a16:creationId xmlns:a16="http://schemas.microsoft.com/office/drawing/2014/main" id="{AA32AF5B-19BA-4590-9548-95C8D0B69C5A}"/>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449720" y="6062866"/>
            <a:ext cx="2033725" cy="892579"/>
          </a:xfrm>
          <a:prstGeom prst="rect">
            <a:avLst/>
          </a:prstGeom>
        </p:spPr>
      </p:pic>
    </p:spTree>
    <p:extLst>
      <p:ext uri="{BB962C8B-B14F-4D97-AF65-F5344CB8AC3E}">
        <p14:creationId xmlns:p14="http://schemas.microsoft.com/office/powerpoint/2010/main" val="158215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8FA2A-742E-4678-B59C-FE4A3D76D550}"/>
              </a:ext>
            </a:extLst>
          </p:cNvPr>
          <p:cNvSpPr>
            <a:spLocks noGrp="1"/>
          </p:cNvSpPr>
          <p:nvPr>
            <p:ph type="title"/>
            <p:custDataLst>
              <p:tags r:id="rId1"/>
            </p:custDataLst>
          </p:nvPr>
        </p:nvSpPr>
        <p:spPr>
          <a:xfrm>
            <a:off x="711356" y="365125"/>
            <a:ext cx="10515600" cy="1325563"/>
          </a:xfrm>
        </p:spPr>
        <p:txBody>
          <a:bodyPr>
            <a:normAutofit/>
          </a:bodyPr>
          <a:lstStyle/>
          <a:p>
            <a:pPr algn="ctr"/>
            <a:r>
              <a:rPr lang="fr-CA" sz="4000" dirty="0"/>
              <a:t>Outils développés par le Centre RBC</a:t>
            </a:r>
          </a:p>
        </p:txBody>
      </p:sp>
      <p:sp>
        <p:nvSpPr>
          <p:cNvPr id="3" name="Espace réservé du numéro de diapositive 2">
            <a:extLst>
              <a:ext uri="{FF2B5EF4-FFF2-40B4-BE49-F238E27FC236}">
                <a16:creationId xmlns:a16="http://schemas.microsoft.com/office/drawing/2014/main" id="{4833872F-6E25-4819-9A68-637E6A98C674}"/>
              </a:ext>
            </a:extLst>
          </p:cNvPr>
          <p:cNvSpPr>
            <a:spLocks noGrp="1"/>
          </p:cNvSpPr>
          <p:nvPr>
            <p:ph type="sldNum" sz="quarter" idx="12"/>
            <p:custDataLst>
              <p:tags r:id="rId2"/>
            </p:custDataLst>
          </p:nvPr>
        </p:nvSpPr>
        <p:spPr/>
        <p:txBody>
          <a:bodyPr/>
          <a:lstStyle/>
          <a:p>
            <a:fld id="{C145B74D-6A0D-CF46-9BFB-933D6D9953E9}" type="slidenum">
              <a:rPr lang="en-US" smtClean="0"/>
              <a:pPr/>
              <a:t>34</a:t>
            </a:fld>
            <a:endParaRPr lang="en-US" dirty="0"/>
          </a:p>
        </p:txBody>
      </p:sp>
      <p:sp>
        <p:nvSpPr>
          <p:cNvPr id="4" name="Rectangle 3">
            <a:extLst>
              <a:ext uri="{FF2B5EF4-FFF2-40B4-BE49-F238E27FC236}">
                <a16:creationId xmlns:a16="http://schemas.microsoft.com/office/drawing/2014/main" id="{3E1C6428-C7BB-4282-B60E-C45235076D7B}"/>
              </a:ext>
            </a:extLst>
          </p:cNvPr>
          <p:cNvSpPr/>
          <p:nvPr>
            <p:custDataLst>
              <p:tags r:id="rId3"/>
            </p:custDataLst>
          </p:nvPr>
        </p:nvSpPr>
        <p:spPr>
          <a:xfrm>
            <a:off x="711356" y="2236781"/>
            <a:ext cx="10515600" cy="2169825"/>
          </a:xfrm>
          <a:prstGeom prst="rect">
            <a:avLst/>
          </a:prstGeom>
        </p:spPr>
        <p:txBody>
          <a:bodyPr wrap="square">
            <a:spAutoFit/>
          </a:bodyPr>
          <a:lstStyle/>
          <a:p>
            <a:pPr marL="444500" indent="-444500">
              <a:spcBef>
                <a:spcPts val="600"/>
              </a:spcBef>
              <a:buFont typeface="Wingdings" panose="05000000000000000000" pitchFamily="2" charset="2"/>
              <a:buChar char="ü"/>
            </a:pPr>
            <a:r>
              <a:rPr lang="fr-CA" sz="2400" dirty="0">
                <a:latin typeface="Barlow"/>
              </a:rPr>
              <a:t>Pour accéder à tous les outils développés par le Centre RBC, nous vous invitions à consulter les sites suivants : </a:t>
            </a:r>
          </a:p>
          <a:p>
            <a:pPr marL="285750" indent="-285750">
              <a:spcBef>
                <a:spcPts val="600"/>
              </a:spcBef>
              <a:buFont typeface="Wingdings" panose="05000000000000000000" pitchFamily="2" charset="2"/>
              <a:buChar char="ü"/>
            </a:pPr>
            <a:endParaRPr lang="fr-CA" sz="2400" dirty="0">
              <a:latin typeface="Barlow"/>
            </a:endParaRPr>
          </a:p>
          <a:p>
            <a:pPr marL="804863">
              <a:spcBef>
                <a:spcPts val="600"/>
              </a:spcBef>
            </a:pPr>
            <a:r>
              <a:rPr lang="fr-CA" sz="2400" dirty="0">
                <a:solidFill>
                  <a:srgbClr val="2F5CEE"/>
                </a:solidFill>
                <a:latin typeface="Barlow"/>
                <a:hlinkClick r:id="rId5">
                  <a:extLst>
                    <a:ext uri="{A12FA001-AC4F-418D-AE19-62706E023703}">
                      <ahyp:hlinkClr xmlns:ahyp="http://schemas.microsoft.com/office/drawing/2018/hyperlinkcolor" val="tx"/>
                    </a:ext>
                  </a:extLst>
                </a:hlinkClick>
              </a:rPr>
              <a:t>https://sante-mentale-jeunesse.usherbrooke.ca/</a:t>
            </a:r>
          </a:p>
          <a:p>
            <a:pPr marL="804863">
              <a:spcBef>
                <a:spcPts val="600"/>
              </a:spcBef>
            </a:pPr>
            <a:r>
              <a:rPr lang="fr-CA" sz="2400" dirty="0">
                <a:solidFill>
                  <a:srgbClr val="2F5CEE"/>
                </a:solidFill>
                <a:latin typeface="Barlow"/>
                <a:hlinkClick r:id="rId5">
                  <a:extLst>
                    <a:ext uri="{A12FA001-AC4F-418D-AE19-62706E023703}">
                      <ahyp:hlinkClr xmlns:ahyp="http://schemas.microsoft.com/office/drawing/2018/hyperlinkcolor" val="tx"/>
                    </a:ext>
                  </a:extLst>
                </a:hlinkClick>
              </a:rPr>
              <a:t>https://sante-mentale-jeunesse.usherbrooke.ca/hors-piste/</a:t>
            </a:r>
            <a:r>
              <a:rPr lang="fr-CA" sz="2400" dirty="0">
                <a:solidFill>
                  <a:srgbClr val="2F5CEE"/>
                </a:solidFill>
                <a:latin typeface="Barlow"/>
              </a:rPr>
              <a:t> </a:t>
            </a:r>
          </a:p>
        </p:txBody>
      </p:sp>
    </p:spTree>
    <p:extLst>
      <p:ext uri="{BB962C8B-B14F-4D97-AF65-F5344CB8AC3E}">
        <p14:creationId xmlns:p14="http://schemas.microsoft.com/office/powerpoint/2010/main" val="603582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7694B-CE63-4806-911F-67DBC430E937}"/>
              </a:ext>
            </a:extLst>
          </p:cNvPr>
          <p:cNvSpPr>
            <a:spLocks noGrp="1"/>
          </p:cNvSpPr>
          <p:nvPr>
            <p:ph type="title"/>
            <p:custDataLst>
              <p:tags r:id="rId1"/>
            </p:custDataLst>
          </p:nvPr>
        </p:nvSpPr>
        <p:spPr/>
        <p:txBody>
          <a:bodyPr/>
          <a:lstStyle/>
          <a:p>
            <a:pPr algn="ctr"/>
            <a:r>
              <a:rPr lang="fr-CA" dirty="0"/>
              <a:t>Pour toute question</a:t>
            </a:r>
          </a:p>
        </p:txBody>
      </p:sp>
      <p:sp>
        <p:nvSpPr>
          <p:cNvPr id="3" name="Espace réservé du numéro de diapositive 2">
            <a:extLst>
              <a:ext uri="{FF2B5EF4-FFF2-40B4-BE49-F238E27FC236}">
                <a16:creationId xmlns:a16="http://schemas.microsoft.com/office/drawing/2014/main" id="{4933DF28-E8D5-490F-BD22-D83563972442}"/>
              </a:ext>
            </a:extLst>
          </p:cNvPr>
          <p:cNvSpPr>
            <a:spLocks noGrp="1"/>
          </p:cNvSpPr>
          <p:nvPr>
            <p:ph type="sldNum" sz="quarter" idx="12"/>
            <p:custDataLst>
              <p:tags r:id="rId2"/>
            </p:custDataLst>
          </p:nvPr>
        </p:nvSpPr>
        <p:spPr/>
        <p:txBody>
          <a:bodyPr/>
          <a:lstStyle/>
          <a:p>
            <a:fld id="{C145B74D-6A0D-CF46-9BFB-933D6D9953E9}" type="slidenum">
              <a:rPr lang="en-US" smtClean="0"/>
              <a:pPr/>
              <a:t>35</a:t>
            </a:fld>
            <a:endParaRPr lang="en-US" dirty="0"/>
          </a:p>
        </p:txBody>
      </p:sp>
      <p:sp>
        <p:nvSpPr>
          <p:cNvPr id="4" name="Rectangle 3">
            <a:extLst>
              <a:ext uri="{FF2B5EF4-FFF2-40B4-BE49-F238E27FC236}">
                <a16:creationId xmlns:a16="http://schemas.microsoft.com/office/drawing/2014/main" id="{7363139B-BA6D-4D83-9771-002ED3DA4B02}"/>
              </a:ext>
            </a:extLst>
          </p:cNvPr>
          <p:cNvSpPr/>
          <p:nvPr>
            <p:custDataLst>
              <p:tags r:id="rId3"/>
            </p:custDataLst>
          </p:nvPr>
        </p:nvSpPr>
        <p:spPr>
          <a:xfrm>
            <a:off x="547582" y="1741031"/>
            <a:ext cx="5475028" cy="1384995"/>
          </a:xfrm>
          <a:prstGeom prst="rect">
            <a:avLst/>
          </a:prstGeom>
        </p:spPr>
        <p:txBody>
          <a:bodyPr wrap="square">
            <a:spAutoFit/>
          </a:bodyPr>
          <a:lstStyle/>
          <a:p>
            <a:pPr algn="ctr">
              <a:spcBef>
                <a:spcPts val="600"/>
              </a:spcBef>
            </a:pPr>
            <a:r>
              <a:rPr lang="fr-CA" sz="2800" dirty="0">
                <a:solidFill>
                  <a:schemeClr val="tx1">
                    <a:lumMod val="65000"/>
                    <a:lumOff val="35000"/>
                  </a:schemeClr>
                </a:solidFill>
                <a:latin typeface="Barlow"/>
              </a:rPr>
              <a:t>Des questions sur le Centre RBC ou sur le programme HORS-PISTE au primaire ou au postsecondaire? </a:t>
            </a:r>
          </a:p>
        </p:txBody>
      </p:sp>
      <p:sp>
        <p:nvSpPr>
          <p:cNvPr id="5" name="Rectangle 4">
            <a:extLst>
              <a:ext uri="{FF2B5EF4-FFF2-40B4-BE49-F238E27FC236}">
                <a16:creationId xmlns:a16="http://schemas.microsoft.com/office/drawing/2014/main" id="{0F693E66-2B7E-41ED-92BE-3AC74502E6BC}"/>
              </a:ext>
            </a:extLst>
          </p:cNvPr>
          <p:cNvSpPr/>
          <p:nvPr>
            <p:custDataLst>
              <p:tags r:id="rId4"/>
            </p:custDataLst>
          </p:nvPr>
        </p:nvSpPr>
        <p:spPr>
          <a:xfrm>
            <a:off x="694364" y="3725343"/>
            <a:ext cx="5083189" cy="1441029"/>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CA" sz="2400" b="1" dirty="0">
                <a:solidFill>
                  <a:schemeClr val="bg1"/>
                </a:solidFill>
                <a:latin typeface="Barlow"/>
              </a:rPr>
              <a:t>Danyka Therriault</a:t>
            </a:r>
          </a:p>
          <a:p>
            <a:pPr algn="ctr">
              <a:spcBef>
                <a:spcPts val="600"/>
              </a:spcBef>
            </a:pPr>
            <a:r>
              <a:rPr lang="fr-CA" sz="2400" dirty="0">
                <a:solidFill>
                  <a:schemeClr val="bg1"/>
                </a:solidFill>
                <a:latin typeface="Barlow"/>
                <a:hlinkClick r:id="rId9">
                  <a:extLst>
                    <a:ext uri="{A12FA001-AC4F-418D-AE19-62706E023703}">
                      <ahyp:hlinkClr xmlns:ahyp="http://schemas.microsoft.com/office/drawing/2018/hyperlinkcolor" val="tx"/>
                    </a:ext>
                  </a:extLst>
                </a:hlinkClick>
              </a:rPr>
              <a:t>Danyka.Therriault@USherbrooke.ca</a:t>
            </a:r>
            <a:r>
              <a:rPr lang="fr-CA" sz="2400" dirty="0">
                <a:solidFill>
                  <a:schemeClr val="bg1"/>
                </a:solidFill>
                <a:latin typeface="Barlow"/>
              </a:rPr>
              <a:t> </a:t>
            </a:r>
          </a:p>
        </p:txBody>
      </p:sp>
      <p:sp>
        <p:nvSpPr>
          <p:cNvPr id="7" name="Rectangle 6">
            <a:extLst>
              <a:ext uri="{FF2B5EF4-FFF2-40B4-BE49-F238E27FC236}">
                <a16:creationId xmlns:a16="http://schemas.microsoft.com/office/drawing/2014/main" id="{B20F3140-6CCF-44DF-8671-F5304E5982BD}"/>
              </a:ext>
            </a:extLst>
          </p:cNvPr>
          <p:cNvSpPr/>
          <p:nvPr>
            <p:custDataLst>
              <p:tags r:id="rId5"/>
            </p:custDataLst>
          </p:nvPr>
        </p:nvSpPr>
        <p:spPr>
          <a:xfrm>
            <a:off x="6414448" y="3725341"/>
            <a:ext cx="5083189" cy="1441030"/>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CA" sz="2400" b="1" dirty="0">
                <a:solidFill>
                  <a:schemeClr val="bg1"/>
                </a:solidFill>
                <a:latin typeface="Barlow"/>
              </a:rPr>
              <a:t>Chantal Angrignon</a:t>
            </a:r>
          </a:p>
          <a:p>
            <a:pPr algn="ctr">
              <a:spcBef>
                <a:spcPts val="600"/>
              </a:spcBef>
            </a:pPr>
            <a:r>
              <a:rPr lang="fr-CA" sz="2400" dirty="0">
                <a:solidFill>
                  <a:schemeClr val="bg1"/>
                </a:solidFill>
                <a:latin typeface="Barlow"/>
                <a:hlinkClick r:id="rId10">
                  <a:extLst>
                    <a:ext uri="{A12FA001-AC4F-418D-AE19-62706E023703}">
                      <ahyp:hlinkClr xmlns:ahyp="http://schemas.microsoft.com/office/drawing/2018/hyperlinkcolor" val="tx"/>
                    </a:ext>
                  </a:extLst>
                </a:hlinkClick>
              </a:rPr>
              <a:t>programme.horspiste.cisssmc16@ssss.gouv.qc.ca</a:t>
            </a:r>
            <a:r>
              <a:rPr lang="fr-CA" sz="2400" dirty="0">
                <a:solidFill>
                  <a:schemeClr val="bg1"/>
                </a:solidFill>
                <a:latin typeface="Barlow"/>
              </a:rPr>
              <a:t> </a:t>
            </a:r>
          </a:p>
        </p:txBody>
      </p:sp>
      <p:sp>
        <p:nvSpPr>
          <p:cNvPr id="9" name="Rectangle 8">
            <a:extLst>
              <a:ext uri="{FF2B5EF4-FFF2-40B4-BE49-F238E27FC236}">
                <a16:creationId xmlns:a16="http://schemas.microsoft.com/office/drawing/2014/main" id="{656B6615-8CFC-42BA-93D3-D473E5194889}"/>
              </a:ext>
            </a:extLst>
          </p:cNvPr>
          <p:cNvSpPr/>
          <p:nvPr>
            <p:custDataLst>
              <p:tags r:id="rId6"/>
            </p:custDataLst>
          </p:nvPr>
        </p:nvSpPr>
        <p:spPr>
          <a:xfrm>
            <a:off x="6218528" y="1956474"/>
            <a:ext cx="5475028" cy="954107"/>
          </a:xfrm>
          <a:prstGeom prst="rect">
            <a:avLst/>
          </a:prstGeom>
        </p:spPr>
        <p:txBody>
          <a:bodyPr wrap="square">
            <a:spAutoFit/>
          </a:bodyPr>
          <a:lstStyle/>
          <a:p>
            <a:pPr algn="ctr">
              <a:spcBef>
                <a:spcPts val="600"/>
              </a:spcBef>
            </a:pPr>
            <a:r>
              <a:rPr lang="fr-CA" sz="2800" dirty="0">
                <a:solidFill>
                  <a:schemeClr val="tx1">
                    <a:lumMod val="65000"/>
                    <a:lumOff val="35000"/>
                  </a:schemeClr>
                </a:solidFill>
                <a:latin typeface="Barlow"/>
              </a:rPr>
              <a:t>Des questions sur le programme HORS-PISTE au secondaire? </a:t>
            </a:r>
          </a:p>
        </p:txBody>
      </p:sp>
      <p:cxnSp>
        <p:nvCxnSpPr>
          <p:cNvPr id="14" name="Connecteur droit 13">
            <a:extLst>
              <a:ext uri="{FF2B5EF4-FFF2-40B4-BE49-F238E27FC236}">
                <a16:creationId xmlns:a16="http://schemas.microsoft.com/office/drawing/2014/main" id="{91E38460-1B59-485F-97EE-44AFB5089BB1}"/>
              </a:ext>
            </a:extLst>
          </p:cNvPr>
          <p:cNvCxnSpPr/>
          <p:nvPr>
            <p:custDataLst>
              <p:tags r:id="rId7"/>
            </p:custDataLst>
          </p:nvPr>
        </p:nvCxnSpPr>
        <p:spPr>
          <a:xfrm>
            <a:off x="6096000" y="1741031"/>
            <a:ext cx="0" cy="3755952"/>
          </a:xfrm>
          <a:prstGeom prst="line">
            <a:avLst/>
          </a:prstGeom>
          <a:ln w="38100">
            <a:solidFill>
              <a:srgbClr val="2F5CE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896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91374E1-ED1B-4D44-BCBF-81C175B45687}"/>
              </a:ext>
            </a:extLst>
          </p:cNvPr>
          <p:cNvPicPr>
            <a:picLocks noGrp="1" noChangeAspect="1"/>
          </p:cNvPicPr>
          <p:nvPr>
            <p:ph idx="1"/>
          </p:nvPr>
        </p:nvPicPr>
        <p:blipFill>
          <a:blip r:embed="rId2"/>
          <a:stretch>
            <a:fillRect/>
          </a:stretch>
        </p:blipFill>
        <p:spPr>
          <a:xfrm>
            <a:off x="917823" y="529087"/>
            <a:ext cx="5059895" cy="5059895"/>
          </a:xfrm>
        </p:spPr>
      </p:pic>
      <p:sp>
        <p:nvSpPr>
          <p:cNvPr id="4" name="Espace réservé du numéro de diapositive 3">
            <a:extLst>
              <a:ext uri="{FF2B5EF4-FFF2-40B4-BE49-F238E27FC236}">
                <a16:creationId xmlns:a16="http://schemas.microsoft.com/office/drawing/2014/main" id="{A45BF7D4-71AE-4861-BD70-CC9988304D6D}"/>
              </a:ext>
            </a:extLst>
          </p:cNvPr>
          <p:cNvSpPr>
            <a:spLocks noGrp="1"/>
          </p:cNvSpPr>
          <p:nvPr>
            <p:ph type="sldNum" sz="quarter" idx="12"/>
          </p:nvPr>
        </p:nvSpPr>
        <p:spPr/>
        <p:txBody>
          <a:bodyPr/>
          <a:lstStyle/>
          <a:p>
            <a:fld id="{C145B74D-6A0D-CF46-9BFB-933D6D9953E9}" type="slidenum">
              <a:rPr lang="en-US" smtClean="0"/>
              <a:pPr/>
              <a:t>36</a:t>
            </a:fld>
            <a:endParaRPr lang="en-US" dirty="0"/>
          </a:p>
        </p:txBody>
      </p:sp>
      <p:sp>
        <p:nvSpPr>
          <p:cNvPr id="7" name="ZoneTexte 6">
            <a:extLst>
              <a:ext uri="{FF2B5EF4-FFF2-40B4-BE49-F238E27FC236}">
                <a16:creationId xmlns:a16="http://schemas.microsoft.com/office/drawing/2014/main" id="{F813E0B1-A4BB-4EFC-B8E1-C2714E315E72}"/>
              </a:ext>
            </a:extLst>
          </p:cNvPr>
          <p:cNvSpPr txBox="1"/>
          <p:nvPr/>
        </p:nvSpPr>
        <p:spPr>
          <a:xfrm>
            <a:off x="6214284" y="754953"/>
            <a:ext cx="5686564" cy="4801314"/>
          </a:xfrm>
          <a:prstGeom prst="rect">
            <a:avLst/>
          </a:prstGeom>
          <a:noFill/>
        </p:spPr>
        <p:txBody>
          <a:bodyPr wrap="square" rtlCol="0">
            <a:spAutoFit/>
          </a:bodyPr>
          <a:lstStyle/>
          <a:p>
            <a:pPr algn="just"/>
            <a:r>
              <a:rPr lang="fr-CA" b="1" dirty="0"/>
              <a:t>Quoi? </a:t>
            </a:r>
            <a:r>
              <a:rPr lang="fr-CA" dirty="0"/>
              <a:t>Une conférence sur l’impact de la pandémie sur la santé psychologique des élèves du secondaire.</a:t>
            </a:r>
          </a:p>
          <a:p>
            <a:pPr algn="just"/>
            <a:endParaRPr lang="fr-CA" b="1" dirty="0"/>
          </a:p>
          <a:p>
            <a:pPr algn="just"/>
            <a:r>
              <a:rPr lang="fr-CA" b="1" dirty="0"/>
              <a:t>Où?</a:t>
            </a:r>
            <a:r>
              <a:rPr lang="fr-CA" dirty="0"/>
              <a:t> En ligne, au Colloque virtuel </a:t>
            </a:r>
            <a:r>
              <a:rPr lang="fr-CA" i="1" dirty="0"/>
              <a:t>Bilan d’une rentrée scolaire en contexte de pandémie, </a:t>
            </a:r>
            <a:r>
              <a:rPr lang="fr-CA" dirty="0"/>
              <a:t>présenté par la Fondation Jasmin Roy et le Comité québécois pour les jeunes en difficulté de comportement (CQJDC) </a:t>
            </a:r>
          </a:p>
          <a:p>
            <a:pPr algn="just"/>
            <a:endParaRPr lang="fr-CA" dirty="0"/>
          </a:p>
          <a:p>
            <a:pPr algn="just"/>
            <a:r>
              <a:rPr lang="fr-CA" b="1" dirty="0"/>
              <a:t>Quand? </a:t>
            </a:r>
            <a:r>
              <a:rPr lang="fr-CA" dirty="0"/>
              <a:t>Le mardi 24 novembre 2020 </a:t>
            </a:r>
          </a:p>
          <a:p>
            <a:pPr algn="just"/>
            <a:endParaRPr lang="fr-CA" dirty="0"/>
          </a:p>
          <a:p>
            <a:pPr algn="just"/>
            <a:r>
              <a:rPr lang="fr-CA" b="1" dirty="0"/>
              <a:t>Pour qui? </a:t>
            </a:r>
            <a:r>
              <a:rPr lang="fr-CA" dirty="0"/>
              <a:t>Personnes œuvrant dans le milieu scolaire, directions d’établissement d’enseignement, centres de services scolaires, organismes communautaires, parents, etc. </a:t>
            </a:r>
          </a:p>
          <a:p>
            <a:pPr algn="just"/>
            <a:endParaRPr lang="fr-CA" dirty="0"/>
          </a:p>
          <a:p>
            <a:pPr algn="just"/>
            <a:r>
              <a:rPr lang="fr-CA" dirty="0"/>
              <a:t>Pour plus d'informations et pour s’inscrire au colloque, visitez le </a:t>
            </a:r>
            <a:r>
              <a:rPr lang="fr-CA" dirty="0">
                <a:hlinkClick r:id="rId3"/>
              </a:rPr>
              <a:t>https://fondationjasminroy.com/colloque/</a:t>
            </a:r>
            <a:r>
              <a:rPr lang="fr-CA" dirty="0"/>
              <a:t> </a:t>
            </a:r>
          </a:p>
        </p:txBody>
      </p:sp>
    </p:spTree>
    <p:extLst>
      <p:ext uri="{BB962C8B-B14F-4D97-AF65-F5344CB8AC3E}">
        <p14:creationId xmlns:p14="http://schemas.microsoft.com/office/powerpoint/2010/main" val="1453085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4000" y="3429000"/>
            <a:ext cx="9144000" cy="1370539"/>
          </a:xfrm>
        </p:spPr>
        <p:txBody>
          <a:bodyPr/>
          <a:lstStyle/>
          <a:p>
            <a:r>
              <a:rPr lang="en-US" dirty="0" err="1">
                <a:solidFill>
                  <a:schemeClr val="tx1">
                    <a:lumMod val="65000"/>
                    <a:lumOff val="35000"/>
                  </a:schemeClr>
                </a:solidFill>
              </a:rPr>
              <a:t>Avez-vous</a:t>
            </a:r>
            <a:r>
              <a:rPr lang="en-US" dirty="0">
                <a:solidFill>
                  <a:schemeClr val="tx1">
                    <a:lumMod val="65000"/>
                    <a:lumOff val="35000"/>
                  </a:schemeClr>
                </a:solidFill>
              </a:rPr>
              <a:t> des questions? Des </a:t>
            </a:r>
            <a:r>
              <a:rPr lang="en-US" dirty="0" err="1">
                <a:solidFill>
                  <a:schemeClr val="tx1">
                    <a:lumMod val="65000"/>
                    <a:lumOff val="35000"/>
                  </a:schemeClr>
                </a:solidFill>
              </a:rPr>
              <a:t>commentaires</a:t>
            </a:r>
            <a:r>
              <a:rPr lang="en-US" dirty="0">
                <a:solidFill>
                  <a:schemeClr val="tx1">
                    <a:lumMod val="65000"/>
                    <a:lumOff val="35000"/>
                  </a:schemeClr>
                </a:solidFill>
              </a:rPr>
              <a:t>? </a:t>
            </a:r>
          </a:p>
        </p:txBody>
      </p:sp>
      <p:sp>
        <p:nvSpPr>
          <p:cNvPr id="2" name="ZoneTexte 1"/>
          <p:cNvSpPr txBox="1"/>
          <p:nvPr>
            <p:custDataLst>
              <p:tags r:id="rId2"/>
            </p:custDataLst>
          </p:nvPr>
        </p:nvSpPr>
        <p:spPr>
          <a:xfrm>
            <a:off x="2682245" y="5080822"/>
            <a:ext cx="6827510" cy="707886"/>
          </a:xfrm>
          <a:prstGeom prst="rect">
            <a:avLst/>
          </a:prstGeom>
          <a:noFill/>
        </p:spPr>
        <p:txBody>
          <a:bodyPr wrap="none" rtlCol="0">
            <a:spAutoFit/>
          </a:bodyPr>
          <a:lstStyle/>
          <a:p>
            <a:r>
              <a:rPr lang="fr-CA" sz="4000" b="1" dirty="0">
                <a:solidFill>
                  <a:srgbClr val="7FE0B6"/>
                </a:solidFill>
              </a:rPr>
              <a:t>Merci pour votre attention!</a:t>
            </a:r>
          </a:p>
        </p:txBody>
      </p:sp>
    </p:spTree>
    <p:extLst>
      <p:ext uri="{BB962C8B-B14F-4D97-AF65-F5344CB8AC3E}">
        <p14:creationId xmlns:p14="http://schemas.microsoft.com/office/powerpoint/2010/main" val="271632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838200" y="12428"/>
            <a:ext cx="10515600" cy="1325563"/>
          </a:xfrm>
        </p:spPr>
        <p:txBody>
          <a:bodyPr>
            <a:normAutofit/>
          </a:bodyPr>
          <a:lstStyle/>
          <a:p>
            <a:r>
              <a:rPr lang="en-US" sz="3200" dirty="0" err="1"/>
              <a:t>Mise</a:t>
            </a:r>
            <a:r>
              <a:rPr lang="en-US" sz="3200" dirty="0"/>
              <a:t> en </a:t>
            </a:r>
            <a:r>
              <a:rPr lang="en-US" sz="3200" dirty="0" err="1"/>
              <a:t>contexte</a:t>
            </a:r>
            <a:endParaRPr lang="en-US" sz="3200" dirty="0"/>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78617" y="1240971"/>
            <a:ext cx="10934263" cy="4423229"/>
          </a:xfrm>
        </p:spPr>
        <p:txBody>
          <a:bodyPr>
            <a:normAutofit fontScale="77500" lnSpcReduction="20000"/>
          </a:bodyPr>
          <a:lstStyle/>
          <a:p>
            <a:pPr marL="266700" indent="-266700">
              <a:lnSpc>
                <a:spcPct val="120000"/>
              </a:lnSpc>
              <a:buFont typeface="Wingdings" pitchFamily="2" charset="2"/>
              <a:buChar char="ü"/>
            </a:pPr>
            <a:r>
              <a:rPr lang="fr-CA" sz="2400" dirty="0">
                <a:solidFill>
                  <a:schemeClr val="tx1">
                    <a:lumMod val="65000"/>
                    <a:lumOff val="35000"/>
                  </a:schemeClr>
                </a:solidFill>
              </a:rPr>
              <a:t>Le </a:t>
            </a:r>
            <a:r>
              <a:rPr lang="fr-CA" sz="2500" dirty="0">
                <a:solidFill>
                  <a:schemeClr val="tx1">
                    <a:lumMod val="65000"/>
                    <a:lumOff val="35000"/>
                  </a:schemeClr>
                </a:solidFill>
              </a:rPr>
              <a:t>programme</a:t>
            </a:r>
            <a:r>
              <a:rPr lang="fr-CA" sz="2400" dirty="0">
                <a:solidFill>
                  <a:schemeClr val="tx1">
                    <a:lumMod val="65000"/>
                    <a:lumOff val="35000"/>
                  </a:schemeClr>
                </a:solidFill>
              </a:rPr>
              <a:t> HORS-PISTE est une initiative du Centre RBC d’expertise universitaire en santé mentale de l’Université de Sherbrooke.</a:t>
            </a:r>
          </a:p>
          <a:p>
            <a:pPr>
              <a:lnSpc>
                <a:spcPct val="120000"/>
              </a:lnSpc>
              <a:buFont typeface="Wingdings" pitchFamily="2" charset="2"/>
              <a:buChar char="ü"/>
            </a:pPr>
            <a:endParaRPr lang="fr-CA" sz="400" dirty="0">
              <a:solidFill>
                <a:schemeClr val="tx1">
                  <a:lumMod val="65000"/>
                  <a:lumOff val="35000"/>
                </a:schemeClr>
              </a:solidFill>
            </a:endParaRPr>
          </a:p>
          <a:p>
            <a:pPr marL="723900" lvl="1" indent="-266700">
              <a:lnSpc>
                <a:spcPts val="2000"/>
              </a:lnSpc>
              <a:buFont typeface="Wingdings" pitchFamily="2" charset="2"/>
              <a:buChar char="ü"/>
            </a:pPr>
            <a:r>
              <a:rPr lang="fr-CA" sz="2000" dirty="0">
                <a:solidFill>
                  <a:schemeClr val="tx1">
                    <a:lumMod val="65000"/>
                    <a:lumOff val="35000"/>
                  </a:schemeClr>
                </a:solidFill>
              </a:rPr>
              <a:t>Déploiement soutenu par le Réseau universitaire intégré de santé et de services sociaux (RUISSS) de l’Université de Sherbrooke par l’octroi de trois subventions et la mise à contribution d’acteurs des CI(U)SSS.</a:t>
            </a:r>
          </a:p>
          <a:p>
            <a:pPr marL="457200" lvl="1" indent="0">
              <a:lnSpc>
                <a:spcPct val="120000"/>
              </a:lnSpc>
              <a:buNone/>
            </a:pPr>
            <a:endParaRPr lang="fr-CA" sz="2000" dirty="0">
              <a:solidFill>
                <a:schemeClr val="tx1">
                  <a:lumMod val="65000"/>
                  <a:lumOff val="35000"/>
                </a:schemeClr>
              </a:solidFill>
            </a:endParaRPr>
          </a:p>
          <a:p>
            <a:pPr marL="266700" indent="-266700">
              <a:lnSpc>
                <a:spcPct val="120000"/>
              </a:lnSpc>
              <a:buFont typeface="Wingdings" pitchFamily="2" charset="2"/>
              <a:buChar char="ü"/>
            </a:pPr>
            <a:r>
              <a:rPr lang="fr-CA" sz="2400" dirty="0">
                <a:solidFill>
                  <a:schemeClr val="tx1">
                    <a:lumMod val="65000"/>
                    <a:lumOff val="35000"/>
                  </a:schemeClr>
                </a:solidFill>
              </a:rPr>
              <a:t> Le Centre RBC d’expertise universitaire en santé mentale…</a:t>
            </a:r>
          </a:p>
          <a:p>
            <a:pPr>
              <a:lnSpc>
                <a:spcPct val="120000"/>
              </a:lnSpc>
              <a:buFont typeface="Wingdings" pitchFamily="2" charset="2"/>
              <a:buChar char="ü"/>
            </a:pPr>
            <a:endParaRPr lang="fr-CA" sz="400" dirty="0">
              <a:solidFill>
                <a:schemeClr val="tx1">
                  <a:lumMod val="65000"/>
                  <a:lumOff val="35000"/>
                </a:schemeClr>
              </a:solidFill>
            </a:endParaRPr>
          </a:p>
          <a:p>
            <a:pPr marL="723900" lvl="1" indent="-266700">
              <a:lnSpc>
                <a:spcPct val="120000"/>
              </a:lnSpc>
              <a:buFont typeface="Wingdings" pitchFamily="2" charset="2"/>
              <a:buChar char="ü"/>
            </a:pPr>
            <a:r>
              <a:rPr lang="fr-CA" sz="2000" dirty="0">
                <a:solidFill>
                  <a:schemeClr val="tx1">
                    <a:lumMod val="65000"/>
                    <a:lumOff val="35000"/>
                  </a:schemeClr>
                </a:solidFill>
              </a:rPr>
              <a:t>A vu le jour en 2016;</a:t>
            </a:r>
          </a:p>
          <a:p>
            <a:pPr marL="723900" lvl="1" indent="-266700">
              <a:lnSpc>
                <a:spcPct val="120000"/>
              </a:lnSpc>
              <a:buFont typeface="Wingdings" pitchFamily="2" charset="2"/>
              <a:buChar char="ü"/>
            </a:pPr>
            <a:r>
              <a:rPr lang="fr-CA" sz="2000" dirty="0">
                <a:solidFill>
                  <a:schemeClr val="tx1">
                    <a:lumMod val="65000"/>
                    <a:lumOff val="35000"/>
                  </a:schemeClr>
                </a:solidFill>
              </a:rPr>
              <a:t>Est financé par la Banque Royale du Canada;</a:t>
            </a:r>
          </a:p>
          <a:p>
            <a:pPr marL="723900" lvl="1" indent="-266700">
              <a:lnSpc>
                <a:spcPts val="2000"/>
              </a:lnSpc>
              <a:buFont typeface="Wingdings" pitchFamily="2" charset="2"/>
              <a:buChar char="ü"/>
            </a:pPr>
            <a:r>
              <a:rPr lang="fr-CA" sz="2000" dirty="0">
                <a:solidFill>
                  <a:schemeClr val="tx1">
                    <a:lumMod val="65000"/>
                    <a:lumOff val="35000"/>
                  </a:schemeClr>
                </a:solidFill>
              </a:rPr>
              <a:t>A pour mission de favoriser la collaboration interdisciplinaire et intersectorielle et de mettre en commun les expertises de la communauté dans le but de répondre de façon plus optimale aux besoins des jeunes présentant ou à risque de présenter des problèmes de santé mentale;</a:t>
            </a:r>
          </a:p>
          <a:p>
            <a:pPr marL="723900" lvl="1" indent="-266700">
              <a:lnSpc>
                <a:spcPct val="120000"/>
              </a:lnSpc>
              <a:buFont typeface="Wingdings" pitchFamily="2" charset="2"/>
              <a:buChar char="ü"/>
            </a:pPr>
            <a:r>
              <a:rPr lang="fr-CA" sz="2000" dirty="0">
                <a:solidFill>
                  <a:schemeClr val="tx1">
                    <a:lumMod val="65000"/>
                    <a:lumOff val="35000"/>
                  </a:schemeClr>
                </a:solidFill>
              </a:rPr>
              <a:t>Mène plus de 20 projets ancrés sur les besoins des milieux.</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4</a:t>
            </a:fld>
            <a:endParaRPr lang="en-US" dirty="0"/>
          </a:p>
        </p:txBody>
      </p:sp>
      <p:sp>
        <p:nvSpPr>
          <p:cNvPr id="4" name="ZoneTexte 3"/>
          <p:cNvSpPr txBox="1"/>
          <p:nvPr>
            <p:custDataLst>
              <p:tags r:id="rId4"/>
            </p:custDataLst>
          </p:nvPr>
        </p:nvSpPr>
        <p:spPr>
          <a:xfrm>
            <a:off x="6835267" y="5556480"/>
            <a:ext cx="4993675" cy="646331"/>
          </a:xfrm>
          <a:prstGeom prst="rect">
            <a:avLst/>
          </a:prstGeom>
          <a:noFill/>
        </p:spPr>
        <p:txBody>
          <a:bodyPr wrap="none" rtlCol="0">
            <a:spAutoFit/>
          </a:bodyPr>
          <a:lstStyle/>
          <a:p>
            <a:r>
              <a:rPr lang="fr-FR" dirty="0">
                <a:hlinkClick r:id="rId7"/>
              </a:rPr>
              <a:t>https://sante-mentale-jeunesse.usherbrooke.ca</a:t>
            </a:r>
            <a:endParaRPr lang="fr-CA" b="1" dirty="0"/>
          </a:p>
          <a:p>
            <a:endParaRPr lang="fr-CA" dirty="0"/>
          </a:p>
        </p:txBody>
      </p:sp>
    </p:spTree>
    <p:extLst>
      <p:ext uri="{BB962C8B-B14F-4D97-AF65-F5344CB8AC3E}">
        <p14:creationId xmlns:p14="http://schemas.microsoft.com/office/powerpoint/2010/main" val="399079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678617" y="29619"/>
            <a:ext cx="10515600" cy="1325563"/>
          </a:xfrm>
        </p:spPr>
        <p:txBody>
          <a:bodyPr>
            <a:normAutofit/>
          </a:bodyPr>
          <a:lstStyle/>
          <a:p>
            <a:r>
              <a:rPr lang="en-US" sz="3200" dirty="0"/>
              <a:t>La pertinence du </a:t>
            </a:r>
            <a:r>
              <a:rPr lang="en-US" sz="3200" dirty="0" err="1"/>
              <a:t>programme</a:t>
            </a:r>
            <a:r>
              <a:rPr lang="en-US" sz="3200" dirty="0"/>
              <a:t> HORS-PISTE</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78617" y="1240971"/>
            <a:ext cx="10934263" cy="4423229"/>
          </a:xfrm>
        </p:spPr>
        <p:txBody>
          <a:bodyPr>
            <a:normAutofit/>
          </a:bodyPr>
          <a:lstStyle/>
          <a:p>
            <a:pPr marL="0" indent="0">
              <a:buNone/>
            </a:pPr>
            <a:r>
              <a:rPr lang="fr-CA" sz="2400" b="1" dirty="0">
                <a:solidFill>
                  <a:schemeClr val="tx1">
                    <a:lumMod val="65000"/>
                    <a:lumOff val="35000"/>
                  </a:schemeClr>
                </a:solidFill>
              </a:rPr>
              <a:t>Les troubles anxieux… </a:t>
            </a:r>
          </a:p>
          <a:p>
            <a:pPr>
              <a:buFont typeface="Wingdings" pitchFamily="2" charset="2"/>
              <a:buChar char="ü"/>
            </a:pPr>
            <a:endParaRPr lang="fr-CA" sz="1000" dirty="0">
              <a:solidFill>
                <a:schemeClr val="tx1">
                  <a:lumMod val="65000"/>
                  <a:lumOff val="35000"/>
                </a:schemeClr>
              </a:solidFill>
            </a:endParaRPr>
          </a:p>
          <a:p>
            <a:pPr lvl="1" indent="-330200">
              <a:lnSpc>
                <a:spcPct val="100000"/>
              </a:lnSpc>
              <a:buFont typeface="Wingdings" panose="05000000000000000000" pitchFamily="2" charset="2"/>
              <a:buChar char="ü"/>
            </a:pPr>
            <a:r>
              <a:rPr lang="fr-CA" sz="2000" dirty="0">
                <a:solidFill>
                  <a:schemeClr val="tx1">
                    <a:lumMod val="75000"/>
                    <a:lumOff val="25000"/>
                  </a:schemeClr>
                </a:solidFill>
              </a:rPr>
              <a:t>Se retrouvent </a:t>
            </a:r>
            <a:r>
              <a:rPr lang="fr-CA" sz="2000" b="1" dirty="0">
                <a:solidFill>
                  <a:schemeClr val="tx1">
                    <a:lumMod val="75000"/>
                    <a:lumOff val="25000"/>
                  </a:schemeClr>
                </a:solidFill>
              </a:rPr>
              <a:t>parmi les psychopathologies les plus fréquentes</a:t>
            </a:r>
            <a:r>
              <a:rPr lang="fr-CA" sz="2000" dirty="0">
                <a:solidFill>
                  <a:schemeClr val="tx1">
                    <a:lumMod val="75000"/>
                    <a:lumOff val="25000"/>
                  </a:schemeClr>
                </a:solidFill>
              </a:rPr>
              <a:t> de l’enfance et de l’adolescence.</a:t>
            </a:r>
          </a:p>
          <a:p>
            <a:pPr lvl="1" indent="-330200">
              <a:lnSpc>
                <a:spcPct val="100000"/>
              </a:lnSpc>
              <a:buFont typeface="Wingdings" panose="05000000000000000000" pitchFamily="2" charset="2"/>
              <a:buChar char="ü"/>
            </a:pPr>
            <a:r>
              <a:rPr lang="fr-CA" sz="2000" dirty="0">
                <a:solidFill>
                  <a:schemeClr val="tx1">
                    <a:lumMod val="75000"/>
                    <a:lumOff val="25000"/>
                  </a:schemeClr>
                </a:solidFill>
              </a:rPr>
              <a:t>Environ </a:t>
            </a:r>
            <a:r>
              <a:rPr lang="fr-CA" sz="2000" b="1" dirty="0">
                <a:solidFill>
                  <a:schemeClr val="tx1">
                    <a:lumMod val="75000"/>
                    <a:lumOff val="25000"/>
                  </a:schemeClr>
                </a:solidFill>
              </a:rPr>
              <a:t>17 % des élèves du secondaire </a:t>
            </a:r>
            <a:r>
              <a:rPr lang="fr-CA" sz="2000" dirty="0">
                <a:solidFill>
                  <a:schemeClr val="tx1">
                    <a:lumMod val="75000"/>
                    <a:lumOff val="25000"/>
                  </a:schemeClr>
                </a:solidFill>
              </a:rPr>
              <a:t>rapportent qu’un médecin ou un spécialiste de la santé leur a confirmé un trouble anxieux </a:t>
            </a:r>
            <a:r>
              <a:rPr lang="fr-CA" sz="1200" dirty="0">
                <a:solidFill>
                  <a:schemeClr val="tx1">
                    <a:lumMod val="75000"/>
                    <a:lumOff val="25000"/>
                  </a:schemeClr>
                </a:solidFill>
              </a:rPr>
              <a:t>(Enquête québécoise sur la santé des jeunes du secondaire, 2016-2017)</a:t>
            </a:r>
            <a:r>
              <a:rPr lang="fr-CA" sz="2000" dirty="0">
                <a:solidFill>
                  <a:schemeClr val="tx1">
                    <a:lumMod val="75000"/>
                    <a:lumOff val="25000"/>
                  </a:schemeClr>
                </a:solidFill>
              </a:rPr>
              <a:t>.</a:t>
            </a:r>
            <a:r>
              <a:rPr lang="fr-CA" sz="1200" dirty="0">
                <a:solidFill>
                  <a:schemeClr val="tx1">
                    <a:lumMod val="75000"/>
                    <a:lumOff val="25000"/>
                  </a:schemeClr>
                </a:solidFill>
              </a:rPr>
              <a:t> </a:t>
            </a:r>
          </a:p>
          <a:p>
            <a:pPr lvl="1" indent="-330200">
              <a:lnSpc>
                <a:spcPct val="100000"/>
              </a:lnSpc>
              <a:buFont typeface="Wingdings" panose="05000000000000000000" pitchFamily="2" charset="2"/>
              <a:buChar char="ü"/>
            </a:pPr>
            <a:r>
              <a:rPr lang="fr-CA" sz="2000" dirty="0">
                <a:solidFill>
                  <a:schemeClr val="tx1">
                    <a:lumMod val="75000"/>
                    <a:lumOff val="25000"/>
                  </a:schemeClr>
                </a:solidFill>
              </a:rPr>
              <a:t>Les troubles anxieux sont </a:t>
            </a:r>
            <a:r>
              <a:rPr lang="fr-CA" sz="2000" b="1" dirty="0">
                <a:solidFill>
                  <a:schemeClr val="tx1">
                    <a:lumMod val="75000"/>
                    <a:lumOff val="25000"/>
                  </a:schemeClr>
                </a:solidFill>
              </a:rPr>
              <a:t>en augmentation </a:t>
            </a:r>
            <a:r>
              <a:rPr lang="fr-CA" sz="2000" dirty="0">
                <a:solidFill>
                  <a:schemeClr val="tx1">
                    <a:lumMod val="75000"/>
                    <a:lumOff val="25000"/>
                  </a:schemeClr>
                </a:solidFill>
              </a:rPr>
              <a:t>depuis 2010-2011</a:t>
            </a:r>
            <a:r>
              <a:rPr lang="fr-CA" sz="1200" dirty="0">
                <a:solidFill>
                  <a:schemeClr val="tx1">
                    <a:lumMod val="75000"/>
                    <a:lumOff val="25000"/>
                  </a:schemeClr>
                </a:solidFill>
              </a:rPr>
              <a:t>(Enquête québécoise sur la santé des jeunes du secondaire, 2016-2017)</a:t>
            </a:r>
            <a:r>
              <a:rPr lang="fr-CA" sz="2000" dirty="0">
                <a:solidFill>
                  <a:schemeClr val="tx1">
                    <a:lumMod val="75000"/>
                    <a:lumOff val="25000"/>
                  </a:schemeClr>
                </a:solidFill>
              </a:rPr>
              <a:t>.</a:t>
            </a:r>
          </a:p>
          <a:p>
            <a:pPr lvl="1" indent="-330200">
              <a:lnSpc>
                <a:spcPct val="100000"/>
              </a:lnSpc>
              <a:buFont typeface="Wingdings" panose="05000000000000000000" pitchFamily="2" charset="2"/>
              <a:buChar char="ü"/>
            </a:pPr>
            <a:r>
              <a:rPr lang="fr-CA" sz="2000" b="1" dirty="0">
                <a:solidFill>
                  <a:schemeClr val="tx1">
                    <a:lumMod val="75000"/>
                    <a:lumOff val="25000"/>
                  </a:schemeClr>
                </a:solidFill>
              </a:rPr>
              <a:t>Sont rarement remarqués</a:t>
            </a:r>
            <a:r>
              <a:rPr lang="fr-CA" sz="2000" dirty="0">
                <a:solidFill>
                  <a:schemeClr val="tx1">
                    <a:lumMod val="75000"/>
                    <a:lumOff val="25000"/>
                  </a:schemeClr>
                </a:solidFill>
              </a:rPr>
              <a:t>. La plupart des jeunes anxieux souffrent en silence </a:t>
            </a:r>
            <a:r>
              <a:rPr lang="fr-CA" sz="1200" dirty="0">
                <a:solidFill>
                  <a:schemeClr val="tx1">
                    <a:lumMod val="75000"/>
                    <a:lumOff val="25000"/>
                  </a:schemeClr>
                </a:solidFill>
              </a:rPr>
              <a:t>(Dumas, 2013)</a:t>
            </a:r>
            <a:r>
              <a:rPr lang="fr-CA" sz="2000" dirty="0">
                <a:solidFill>
                  <a:schemeClr val="tx1">
                    <a:lumMod val="75000"/>
                    <a:lumOff val="25000"/>
                  </a:schemeClr>
                </a:solidFill>
              </a:rPr>
              <a:t>, s’isolent et deviennent invisibles socialement </a:t>
            </a:r>
            <a:r>
              <a:rPr lang="fr-CA" sz="1200" dirty="0">
                <a:solidFill>
                  <a:schemeClr val="tx1">
                    <a:lumMod val="75000"/>
                    <a:lumOff val="25000"/>
                  </a:schemeClr>
                </a:solidFill>
              </a:rPr>
              <a:t>(Lambert-Samson, 2016)</a:t>
            </a:r>
            <a:r>
              <a:rPr lang="fr-CA" sz="2000" dirty="0">
                <a:solidFill>
                  <a:schemeClr val="tx1">
                    <a:lumMod val="75000"/>
                    <a:lumOff val="25000"/>
                  </a:schemeClr>
                </a:solidFill>
              </a:rPr>
              <a:t>.</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5</a:t>
            </a:fld>
            <a:endParaRPr lang="en-US" dirty="0"/>
          </a:p>
        </p:txBody>
      </p:sp>
      <p:sp>
        <p:nvSpPr>
          <p:cNvPr id="6" name="Rectangle 5"/>
          <p:cNvSpPr/>
          <p:nvPr>
            <p:custDataLst>
              <p:tags r:id="rId4"/>
            </p:custDataLst>
          </p:nvPr>
        </p:nvSpPr>
        <p:spPr>
          <a:xfrm>
            <a:off x="1379312" y="4666464"/>
            <a:ext cx="9836331" cy="1227909"/>
          </a:xfrm>
          <a:prstGeom prst="rect">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endParaRPr lang="fr-CA" sz="600" b="1" dirty="0"/>
          </a:p>
          <a:p>
            <a:pPr algn="ctr">
              <a:lnSpc>
                <a:spcPct val="150000"/>
              </a:lnSpc>
            </a:pPr>
            <a:r>
              <a:rPr lang="fr-CA" b="1" dirty="0"/>
              <a:t>Saviez-vous que... </a:t>
            </a:r>
          </a:p>
          <a:p>
            <a:pPr algn="ctr"/>
            <a:r>
              <a:rPr lang="fr-FR" sz="1600" i="1" dirty="0"/>
              <a:t>70 % des enfants et adolescents présentant un trouble anxieux n’ont jamais reçu de soins professionnels</a:t>
            </a:r>
            <a:endParaRPr lang="fr-CA" b="1" dirty="0"/>
          </a:p>
        </p:txBody>
      </p:sp>
      <p:sp>
        <p:nvSpPr>
          <p:cNvPr id="7" name="Rectangle 6"/>
          <p:cNvSpPr/>
          <p:nvPr>
            <p:custDataLst>
              <p:tags r:id="rId5"/>
            </p:custDataLst>
          </p:nvPr>
        </p:nvSpPr>
        <p:spPr>
          <a:xfrm>
            <a:off x="8851375" y="5582741"/>
            <a:ext cx="2069797" cy="276999"/>
          </a:xfrm>
          <a:prstGeom prst="rect">
            <a:avLst/>
          </a:prstGeom>
        </p:spPr>
        <p:txBody>
          <a:bodyPr wrap="none">
            <a:spAutoFit/>
          </a:bodyPr>
          <a:lstStyle/>
          <a:p>
            <a:pPr algn="ctr"/>
            <a:r>
              <a:rPr lang="fr-FR" sz="1200" dirty="0">
                <a:solidFill>
                  <a:schemeClr val="bg1"/>
                </a:solidFill>
              </a:rPr>
              <a:t>(Bosquet &amp; </a:t>
            </a:r>
            <a:r>
              <a:rPr lang="fr-FR" sz="1200" dirty="0" err="1">
                <a:solidFill>
                  <a:schemeClr val="bg1"/>
                </a:solidFill>
              </a:rPr>
              <a:t>Egeland</a:t>
            </a:r>
            <a:r>
              <a:rPr lang="fr-FR" sz="1200" dirty="0">
                <a:solidFill>
                  <a:schemeClr val="bg1"/>
                </a:solidFill>
              </a:rPr>
              <a:t>, 2006)</a:t>
            </a:r>
            <a:endParaRPr lang="fr-CA" sz="1200" dirty="0">
              <a:solidFill>
                <a:schemeClr val="bg1"/>
              </a:solidFill>
            </a:endParaRPr>
          </a:p>
        </p:txBody>
      </p:sp>
    </p:spTree>
    <p:extLst>
      <p:ext uri="{BB962C8B-B14F-4D97-AF65-F5344CB8AC3E}">
        <p14:creationId xmlns:p14="http://schemas.microsoft.com/office/powerpoint/2010/main" val="228686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678617" y="46774"/>
            <a:ext cx="10515600" cy="1325563"/>
          </a:xfrm>
        </p:spPr>
        <p:txBody>
          <a:bodyPr>
            <a:normAutofit/>
          </a:bodyPr>
          <a:lstStyle/>
          <a:p>
            <a:r>
              <a:rPr lang="en-US" sz="3200" dirty="0"/>
              <a:t>La pertinence du </a:t>
            </a:r>
            <a:r>
              <a:rPr lang="en-US" sz="3200" dirty="0" err="1"/>
              <a:t>programme</a:t>
            </a:r>
            <a:r>
              <a:rPr lang="en-US" sz="3200" dirty="0"/>
              <a:t> HORS-PISTE</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78617" y="1101489"/>
            <a:ext cx="10934263" cy="4423229"/>
          </a:xfrm>
        </p:spPr>
        <p:txBody>
          <a:bodyPr>
            <a:normAutofit fontScale="92500" lnSpcReduction="10000"/>
          </a:bodyPr>
          <a:lstStyle/>
          <a:p>
            <a:pPr marL="0" indent="0">
              <a:lnSpc>
                <a:spcPct val="110000"/>
              </a:lnSpc>
              <a:buNone/>
            </a:pPr>
            <a:r>
              <a:rPr lang="fr-CA" sz="2600" b="1" dirty="0">
                <a:solidFill>
                  <a:schemeClr val="tx1">
                    <a:lumMod val="65000"/>
                    <a:lumOff val="35000"/>
                  </a:schemeClr>
                </a:solidFill>
              </a:rPr>
              <a:t>Les troubles anxieux à l’adolescence précèdent, parfois de plusieurs années, l’apparition… </a:t>
            </a:r>
          </a:p>
          <a:p>
            <a:pPr marL="812800" indent="-368300">
              <a:buFont typeface="Wingdings" pitchFamily="2" charset="2"/>
              <a:buChar char="ü"/>
            </a:pPr>
            <a:endParaRPr lang="fr-CA" sz="1000" dirty="0">
              <a:solidFill>
                <a:schemeClr val="tx1">
                  <a:lumMod val="65000"/>
                  <a:lumOff val="35000"/>
                </a:schemeClr>
              </a:solidFill>
            </a:endParaRPr>
          </a:p>
          <a:p>
            <a:pPr marL="812800" lvl="1" indent="-368300">
              <a:lnSpc>
                <a:spcPct val="100000"/>
              </a:lnSpc>
              <a:buFont typeface="Wingdings" panose="05000000000000000000" pitchFamily="2" charset="2"/>
              <a:buChar char="ü"/>
            </a:pPr>
            <a:r>
              <a:rPr lang="fr-CA" sz="2000" dirty="0">
                <a:solidFill>
                  <a:schemeClr val="tx1">
                    <a:lumMod val="75000"/>
                    <a:lumOff val="25000"/>
                  </a:schemeClr>
                </a:solidFill>
              </a:rPr>
              <a:t> d’un trouble panique;</a:t>
            </a:r>
          </a:p>
          <a:p>
            <a:pPr marL="812800" lvl="1" indent="-368300">
              <a:lnSpc>
                <a:spcPct val="100000"/>
              </a:lnSpc>
              <a:buFont typeface="Wingdings" panose="05000000000000000000" pitchFamily="2" charset="2"/>
              <a:buChar char="ü"/>
            </a:pPr>
            <a:r>
              <a:rPr lang="fr-CA" sz="2000" dirty="0">
                <a:solidFill>
                  <a:schemeClr val="tx1">
                    <a:lumMod val="75000"/>
                    <a:lumOff val="25000"/>
                  </a:schemeClr>
                </a:solidFill>
              </a:rPr>
              <a:t> d’un trouble dépressif;</a:t>
            </a:r>
          </a:p>
          <a:p>
            <a:pPr marL="812800" lvl="1" indent="-368300">
              <a:lnSpc>
                <a:spcPct val="100000"/>
              </a:lnSpc>
              <a:buFont typeface="Wingdings" panose="05000000000000000000" pitchFamily="2" charset="2"/>
              <a:buChar char="ü"/>
            </a:pPr>
            <a:r>
              <a:rPr lang="fr-CA" sz="2000" dirty="0">
                <a:solidFill>
                  <a:schemeClr val="tx1">
                    <a:lumMod val="75000"/>
                    <a:lumOff val="25000"/>
                  </a:schemeClr>
                </a:solidFill>
              </a:rPr>
              <a:t> de l’utilisation abusive d’alcool, de drogues ou de tabac;</a:t>
            </a:r>
          </a:p>
          <a:p>
            <a:pPr marL="812800" lvl="1" indent="-368300">
              <a:lnSpc>
                <a:spcPct val="100000"/>
              </a:lnSpc>
              <a:buFont typeface="Wingdings" panose="05000000000000000000" pitchFamily="2" charset="2"/>
              <a:buChar char="ü"/>
            </a:pPr>
            <a:r>
              <a:rPr lang="fr-CA" sz="2000" dirty="0">
                <a:solidFill>
                  <a:schemeClr val="tx1">
                    <a:lumMod val="75000"/>
                    <a:lumOff val="25000"/>
                  </a:schemeClr>
                </a:solidFill>
              </a:rPr>
              <a:t> d’un risque plus élevé d’envisager le suicide ou de se suicider </a:t>
            </a:r>
            <a:r>
              <a:rPr lang="fr-CA" sz="1200" dirty="0">
                <a:solidFill>
                  <a:schemeClr val="tx1">
                    <a:lumMod val="75000"/>
                    <a:lumOff val="25000"/>
                  </a:schemeClr>
                </a:solidFill>
              </a:rPr>
              <a:t>(Dumas, 2013)</a:t>
            </a:r>
            <a:r>
              <a:rPr lang="fr-CA" sz="2000" dirty="0">
                <a:solidFill>
                  <a:schemeClr val="tx1">
                    <a:lumMod val="75000"/>
                    <a:lumOff val="25000"/>
                  </a:schemeClr>
                </a:solidFill>
              </a:rPr>
              <a:t>. </a:t>
            </a:r>
          </a:p>
          <a:p>
            <a:pPr lvl="1">
              <a:lnSpc>
                <a:spcPct val="100000"/>
              </a:lnSpc>
              <a:buFont typeface="Wingdings" panose="05000000000000000000" pitchFamily="2" charset="2"/>
              <a:buChar char="ü"/>
            </a:pPr>
            <a:endParaRPr lang="fr-CA" sz="2000" dirty="0">
              <a:solidFill>
                <a:schemeClr val="tx1">
                  <a:lumMod val="75000"/>
                  <a:lumOff val="25000"/>
                </a:schemeClr>
              </a:solidFill>
            </a:endParaRPr>
          </a:p>
          <a:p>
            <a:pPr marL="0" indent="0">
              <a:lnSpc>
                <a:spcPct val="100000"/>
              </a:lnSpc>
              <a:buNone/>
            </a:pPr>
            <a:r>
              <a:rPr lang="fr-CA" sz="2400" dirty="0">
                <a:solidFill>
                  <a:schemeClr val="tx1">
                    <a:lumMod val="75000"/>
                    <a:lumOff val="25000"/>
                  </a:schemeClr>
                </a:solidFill>
              </a:rPr>
              <a:t>Environ 15 % des adultes de 18 à 65 ans présenteront un trouble anxieux au cours de la présente année.</a:t>
            </a:r>
          </a:p>
          <a:p>
            <a:pPr marL="0" indent="0">
              <a:lnSpc>
                <a:spcPct val="100000"/>
              </a:lnSpc>
              <a:buNone/>
            </a:pPr>
            <a:endParaRPr lang="fr-CA" sz="2400" dirty="0">
              <a:solidFill>
                <a:schemeClr val="tx1">
                  <a:lumMod val="75000"/>
                  <a:lumOff val="25000"/>
                </a:schemeClr>
              </a:solidFill>
            </a:endParaRPr>
          </a:p>
          <a:p>
            <a:pPr marL="0" indent="0">
              <a:lnSpc>
                <a:spcPct val="100000"/>
              </a:lnSpc>
              <a:buNone/>
            </a:pPr>
            <a:r>
              <a:rPr lang="fr-CA" sz="2400" dirty="0">
                <a:solidFill>
                  <a:schemeClr val="tx1">
                    <a:lumMod val="75000"/>
                    <a:lumOff val="25000"/>
                  </a:schemeClr>
                </a:solidFill>
              </a:rPr>
              <a:t>Environ 21 % des adultes présenteront un trouble anxieux au cours de leur vie.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6</a:t>
            </a:fld>
            <a:endParaRPr lang="en-US" dirty="0"/>
          </a:p>
        </p:txBody>
      </p:sp>
      <p:sp>
        <p:nvSpPr>
          <p:cNvPr id="4" name="ZoneTexte 3"/>
          <p:cNvSpPr txBox="1"/>
          <p:nvPr>
            <p:custDataLst>
              <p:tags r:id="rId4"/>
            </p:custDataLst>
          </p:nvPr>
        </p:nvSpPr>
        <p:spPr>
          <a:xfrm>
            <a:off x="1881599" y="5516541"/>
            <a:ext cx="8528297" cy="400110"/>
          </a:xfrm>
          <a:prstGeom prst="rect">
            <a:avLst/>
          </a:prstGeom>
          <a:noFill/>
        </p:spPr>
        <p:txBody>
          <a:bodyPr wrap="none" rtlCol="0">
            <a:spAutoFit/>
          </a:bodyPr>
          <a:lstStyle/>
          <a:p>
            <a:r>
              <a:rPr lang="fr-CA" sz="2000" b="1" dirty="0">
                <a:solidFill>
                  <a:srgbClr val="7FE0B6"/>
                </a:solidFill>
              </a:rPr>
              <a:t>D’où la pertinence d’agir en prévention dès le début du secondaire! </a:t>
            </a:r>
          </a:p>
        </p:txBody>
      </p:sp>
    </p:spTree>
    <p:extLst>
      <p:ext uri="{BB962C8B-B14F-4D97-AF65-F5344CB8AC3E}">
        <p14:creationId xmlns:p14="http://schemas.microsoft.com/office/powerpoint/2010/main" val="256690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678617" y="48074"/>
            <a:ext cx="10515600" cy="1325563"/>
          </a:xfrm>
        </p:spPr>
        <p:txBody>
          <a:bodyPr>
            <a:normAutofit/>
          </a:bodyPr>
          <a:lstStyle/>
          <a:p>
            <a:r>
              <a:rPr lang="en-US" sz="3200" dirty="0"/>
              <a:t>La pertinence du </a:t>
            </a:r>
            <a:r>
              <a:rPr lang="en-US" sz="3200" dirty="0" err="1"/>
              <a:t>programme</a:t>
            </a:r>
            <a:r>
              <a:rPr lang="en-US" sz="3200" dirty="0"/>
              <a:t> HORS-PISTE</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78617" y="1101489"/>
            <a:ext cx="10934263" cy="4423229"/>
          </a:xfrm>
        </p:spPr>
        <p:txBody>
          <a:bodyPr>
            <a:normAutofit/>
          </a:bodyPr>
          <a:lstStyle/>
          <a:p>
            <a:pPr marL="0" indent="0">
              <a:lnSpc>
                <a:spcPct val="110000"/>
              </a:lnSpc>
              <a:buNone/>
            </a:pPr>
            <a:endParaRPr lang="fr-CA" sz="1050" dirty="0">
              <a:solidFill>
                <a:schemeClr val="tx1">
                  <a:lumMod val="65000"/>
                  <a:lumOff val="35000"/>
                </a:schemeClr>
              </a:solidFill>
            </a:endParaRPr>
          </a:p>
          <a:p>
            <a:pPr marL="0" indent="0">
              <a:lnSpc>
                <a:spcPct val="110000"/>
              </a:lnSpc>
              <a:buNone/>
            </a:pPr>
            <a:r>
              <a:rPr lang="fr-CA" sz="2400" dirty="0">
                <a:solidFill>
                  <a:schemeClr val="tx1">
                    <a:lumMod val="65000"/>
                    <a:lumOff val="35000"/>
                  </a:schemeClr>
                </a:solidFill>
              </a:rPr>
              <a:t>Le portrait populationnel réalisé par le Centre RBC d’expertise universitaire en santé mentale auprès de </a:t>
            </a:r>
            <a:r>
              <a:rPr lang="fr-CA" sz="2400" b="1" dirty="0">
                <a:solidFill>
                  <a:schemeClr val="tx1">
                    <a:lumMod val="65000"/>
                    <a:lumOff val="35000"/>
                  </a:schemeClr>
                </a:solidFill>
              </a:rPr>
              <a:t>8 690 élèves </a:t>
            </a:r>
            <a:r>
              <a:rPr lang="fr-CA" sz="2400" dirty="0">
                <a:solidFill>
                  <a:schemeClr val="tx1">
                    <a:lumMod val="65000"/>
                    <a:lumOff val="35000"/>
                  </a:schemeClr>
                </a:solidFill>
              </a:rPr>
              <a:t>de </a:t>
            </a:r>
            <a:r>
              <a:rPr lang="fr-CA" sz="2400" b="1" dirty="0">
                <a:solidFill>
                  <a:schemeClr val="tx1">
                    <a:lumMod val="65000"/>
                    <a:lumOff val="35000"/>
                  </a:schemeClr>
                </a:solidFill>
              </a:rPr>
              <a:t>14 écoles secondaires du Québec</a:t>
            </a:r>
            <a:r>
              <a:rPr lang="fr-CA" sz="2400" dirty="0">
                <a:solidFill>
                  <a:schemeClr val="tx1">
                    <a:lumMod val="65000"/>
                    <a:lumOff val="35000"/>
                  </a:schemeClr>
                </a:solidFill>
              </a:rPr>
              <a:t> au cours de l’hiver et de l’automne 2018 a permis de montrer que : </a:t>
            </a:r>
          </a:p>
          <a:p>
            <a:pPr marL="0" indent="0">
              <a:lnSpc>
                <a:spcPct val="110000"/>
              </a:lnSpc>
              <a:buNone/>
            </a:pPr>
            <a:endParaRPr lang="fr-CA" sz="800" b="1" dirty="0">
              <a:solidFill>
                <a:schemeClr val="tx1">
                  <a:lumMod val="65000"/>
                  <a:lumOff val="35000"/>
                </a:schemeClr>
              </a:solidFill>
            </a:endParaRPr>
          </a:p>
          <a:p>
            <a:pPr marL="900113" indent="-449263">
              <a:lnSpc>
                <a:spcPct val="110000"/>
              </a:lnSpc>
              <a:buFont typeface="Wingdings" panose="05000000000000000000" pitchFamily="2" charset="2"/>
              <a:buChar char="ü"/>
            </a:pPr>
            <a:r>
              <a:rPr lang="fr-CA" sz="2000" dirty="0">
                <a:solidFill>
                  <a:schemeClr val="tx1">
                    <a:lumMod val="65000"/>
                    <a:lumOff val="35000"/>
                  </a:schemeClr>
                </a:solidFill>
              </a:rPr>
              <a:t>Jusqu’à 30 % des élèves rapportent avoir peur du jugement des autres; </a:t>
            </a:r>
          </a:p>
          <a:p>
            <a:pPr marL="900113" indent="-449263">
              <a:lnSpc>
                <a:spcPct val="110000"/>
              </a:lnSpc>
              <a:buFont typeface="Wingdings" panose="05000000000000000000" pitchFamily="2" charset="2"/>
              <a:buChar char="ü"/>
            </a:pPr>
            <a:r>
              <a:rPr lang="fr-CA" sz="2000" dirty="0">
                <a:solidFill>
                  <a:schemeClr val="tx1">
                    <a:lumMod val="65000"/>
                    <a:lumOff val="35000"/>
                  </a:schemeClr>
                </a:solidFill>
              </a:rPr>
              <a:t>Jusqu’à 26 % des élèves rapportent avoir une faible estime d’eux-mêmes;</a:t>
            </a:r>
          </a:p>
          <a:p>
            <a:pPr marL="900113" indent="-449263">
              <a:lnSpc>
                <a:spcPct val="110000"/>
              </a:lnSpc>
              <a:buFont typeface="Wingdings" panose="05000000000000000000" pitchFamily="2" charset="2"/>
              <a:buChar char="ü"/>
            </a:pPr>
            <a:r>
              <a:rPr lang="fr-CA" sz="2000" dirty="0">
                <a:solidFill>
                  <a:schemeClr val="tx1">
                    <a:lumMod val="65000"/>
                    <a:lumOff val="35000"/>
                  </a:schemeClr>
                </a:solidFill>
              </a:rPr>
              <a:t>Jusqu’à 23 % des élèves rapportent avoir des symptômes liés à la phobie sociale;</a:t>
            </a:r>
          </a:p>
          <a:p>
            <a:pPr marL="900113" indent="-449263">
              <a:lnSpc>
                <a:spcPct val="110000"/>
              </a:lnSpc>
              <a:buFont typeface="Wingdings" panose="05000000000000000000" pitchFamily="2" charset="2"/>
              <a:buChar char="ü"/>
            </a:pPr>
            <a:r>
              <a:rPr lang="fr-CA" sz="2000" dirty="0">
                <a:solidFill>
                  <a:schemeClr val="tx1">
                    <a:lumMod val="65000"/>
                    <a:lumOff val="35000"/>
                  </a:schemeClr>
                </a:solidFill>
              </a:rPr>
              <a:t>Jusqu’à 22 % des élèves rapportent avoir des symptômes liés à l’anxiété généralisée;</a:t>
            </a:r>
          </a:p>
          <a:p>
            <a:pPr marL="900113" indent="-449263">
              <a:lnSpc>
                <a:spcPct val="110000"/>
              </a:lnSpc>
              <a:buFont typeface="Wingdings" panose="05000000000000000000" pitchFamily="2" charset="2"/>
              <a:buChar char="ü"/>
            </a:pPr>
            <a:r>
              <a:rPr lang="fr-CA" sz="2000" dirty="0">
                <a:solidFill>
                  <a:schemeClr val="tx1">
                    <a:lumMod val="65000"/>
                    <a:lumOff val="35000"/>
                  </a:schemeClr>
                </a:solidFill>
              </a:rPr>
              <a:t>Jusqu’à 38 % des élèves rapportent que l’anxiété a un impact sur leur vie.</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7</a:t>
            </a:fld>
            <a:endParaRPr lang="en-US" dirty="0"/>
          </a:p>
        </p:txBody>
      </p:sp>
    </p:spTree>
    <p:extLst>
      <p:ext uri="{BB962C8B-B14F-4D97-AF65-F5344CB8AC3E}">
        <p14:creationId xmlns:p14="http://schemas.microsoft.com/office/powerpoint/2010/main" val="408128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678617" y="174214"/>
            <a:ext cx="10515600" cy="1325563"/>
          </a:xfrm>
        </p:spPr>
        <p:txBody>
          <a:bodyPr>
            <a:normAutofit/>
          </a:bodyPr>
          <a:lstStyle/>
          <a:p>
            <a:r>
              <a:rPr lang="en-US" sz="3200" dirty="0"/>
              <a:t>La pertinence du </a:t>
            </a:r>
            <a:r>
              <a:rPr lang="en-US" sz="3200" dirty="0" err="1"/>
              <a:t>programme</a:t>
            </a:r>
            <a:r>
              <a:rPr lang="en-US" sz="3200" dirty="0"/>
              <a:t> HORS-PISTE</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78617" y="1101489"/>
            <a:ext cx="11146590" cy="4725874"/>
          </a:xfrm>
        </p:spPr>
        <p:txBody>
          <a:bodyPr>
            <a:normAutofit/>
          </a:bodyPr>
          <a:lstStyle/>
          <a:p>
            <a:pPr marL="0" indent="0">
              <a:lnSpc>
                <a:spcPct val="110000"/>
              </a:lnSpc>
              <a:buNone/>
            </a:pPr>
            <a:endParaRPr lang="fr-CA" sz="2400" dirty="0">
              <a:solidFill>
                <a:schemeClr val="tx1">
                  <a:lumMod val="65000"/>
                  <a:lumOff val="35000"/>
                </a:schemeClr>
              </a:solidFill>
            </a:endParaRPr>
          </a:p>
          <a:p>
            <a:pPr marL="0" indent="0" algn="just">
              <a:lnSpc>
                <a:spcPct val="110000"/>
              </a:lnSpc>
              <a:buNone/>
            </a:pPr>
            <a:r>
              <a:rPr lang="fr-CA" sz="2400" dirty="0">
                <a:solidFill>
                  <a:schemeClr val="tx1">
                    <a:lumMod val="65000"/>
                    <a:lumOff val="35000"/>
                  </a:schemeClr>
                </a:solidFill>
              </a:rPr>
              <a:t>L’</a:t>
            </a:r>
            <a:r>
              <a:rPr lang="fr-CA" sz="2400" b="1" dirty="0">
                <a:solidFill>
                  <a:schemeClr val="tx1">
                    <a:lumMod val="65000"/>
                    <a:lumOff val="35000"/>
                  </a:schemeClr>
                </a:solidFill>
              </a:rPr>
              <a:t>Organisation mondiale de la Santé </a:t>
            </a:r>
            <a:r>
              <a:rPr lang="fr-CA" sz="2400" dirty="0">
                <a:solidFill>
                  <a:schemeClr val="tx1">
                    <a:lumMod val="65000"/>
                    <a:lumOff val="35000"/>
                  </a:schemeClr>
                </a:solidFill>
              </a:rPr>
              <a:t>met de l’avant l’importance de développer les compétences psychosociales des jeunes depuis </a:t>
            </a:r>
            <a:r>
              <a:rPr lang="fr-CA" sz="2400" b="1" dirty="0">
                <a:solidFill>
                  <a:schemeClr val="tx1">
                    <a:lumMod val="65000"/>
                    <a:lumOff val="35000"/>
                  </a:schemeClr>
                </a:solidFill>
              </a:rPr>
              <a:t>plus de 30 ans</a:t>
            </a:r>
            <a:r>
              <a:rPr lang="fr-CA" sz="2400" dirty="0">
                <a:solidFill>
                  <a:schemeClr val="tx1">
                    <a:lumMod val="65000"/>
                    <a:lumOff val="35000"/>
                  </a:schemeClr>
                </a:solidFill>
              </a:rPr>
              <a:t>.</a:t>
            </a:r>
          </a:p>
          <a:p>
            <a:pPr marL="0" indent="0" algn="just">
              <a:lnSpc>
                <a:spcPct val="110000"/>
              </a:lnSpc>
              <a:buNone/>
            </a:pPr>
            <a:r>
              <a:rPr lang="fr-CA" sz="2400" dirty="0">
                <a:solidFill>
                  <a:schemeClr val="tx1">
                    <a:lumMod val="65000"/>
                    <a:lumOff val="35000"/>
                  </a:schemeClr>
                </a:solidFill>
              </a:rPr>
              <a:t> </a:t>
            </a:r>
            <a:endParaRPr lang="fr-CA" sz="1600" dirty="0">
              <a:solidFill>
                <a:schemeClr val="tx1">
                  <a:lumMod val="65000"/>
                  <a:lumOff val="35000"/>
                </a:schemeClr>
              </a:solidFill>
            </a:endParaRPr>
          </a:p>
          <a:p>
            <a:pPr marL="0" indent="0" algn="just">
              <a:lnSpc>
                <a:spcPct val="100000"/>
              </a:lnSpc>
              <a:buNone/>
            </a:pPr>
            <a:r>
              <a:rPr lang="fr-CA" sz="2400" dirty="0">
                <a:solidFill>
                  <a:schemeClr val="tx1">
                    <a:lumMod val="65000"/>
                    <a:lumOff val="35000"/>
                  </a:schemeClr>
                </a:solidFill>
              </a:rPr>
              <a:t>Au cours des dernières années, la préoccupation grandissante relative au développement des	compétences psychosociales a été remise à l’avant-plan par le </a:t>
            </a:r>
            <a:r>
              <a:rPr lang="fr-CA" sz="2400" b="1" dirty="0">
                <a:solidFill>
                  <a:schemeClr val="tx1">
                    <a:lumMod val="65000"/>
                    <a:lumOff val="35000"/>
                  </a:schemeClr>
                </a:solidFill>
              </a:rPr>
              <a:t>Conseil supérieur de l’éducation</a:t>
            </a:r>
            <a:r>
              <a:rPr lang="fr-CA" sz="2400" dirty="0">
                <a:solidFill>
                  <a:schemeClr val="tx1">
                    <a:lumMod val="65000"/>
                    <a:lumOff val="35000"/>
                  </a:schemeClr>
                </a:solidFill>
              </a:rPr>
              <a:t>, toujours dans le but d’encourager les écoles à </a:t>
            </a:r>
            <a:r>
              <a:rPr lang="fr-CA" sz="2400" b="1" dirty="0">
                <a:solidFill>
                  <a:schemeClr val="tx1">
                    <a:lumMod val="65000"/>
                    <a:lumOff val="35000"/>
                  </a:schemeClr>
                </a:solidFill>
              </a:rPr>
              <a:t>intégrer cet aspect comme élément de base des programmes </a:t>
            </a:r>
            <a:r>
              <a:rPr lang="fr-CA" sz="2400" dirty="0">
                <a:solidFill>
                  <a:schemeClr val="tx1">
                    <a:lumMod val="65000"/>
                    <a:lumOff val="35000"/>
                  </a:schemeClr>
                </a:solidFill>
              </a:rPr>
              <a:t>de formation.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8</a:t>
            </a:fld>
            <a:endParaRPr lang="en-US" dirty="0"/>
          </a:p>
        </p:txBody>
      </p:sp>
    </p:spTree>
    <p:extLst>
      <p:ext uri="{BB962C8B-B14F-4D97-AF65-F5344CB8AC3E}">
        <p14:creationId xmlns:p14="http://schemas.microsoft.com/office/powerpoint/2010/main" val="292106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838200" y="275445"/>
            <a:ext cx="10515600" cy="1325563"/>
          </a:xfrm>
        </p:spPr>
        <p:txBody>
          <a:bodyPr>
            <a:normAutofit/>
          </a:bodyPr>
          <a:lstStyle/>
          <a:p>
            <a:pPr>
              <a:lnSpc>
                <a:spcPct val="100000"/>
              </a:lnSpc>
            </a:pPr>
            <a:r>
              <a:rPr lang="en-US" sz="3200" dirty="0" err="1"/>
              <a:t>L’approche</a:t>
            </a:r>
            <a:r>
              <a:rPr lang="en-US" sz="3200" dirty="0"/>
              <a:t> </a:t>
            </a:r>
            <a:r>
              <a:rPr lang="en-US" sz="3200" dirty="0" err="1"/>
              <a:t>préconisée</a:t>
            </a:r>
            <a:r>
              <a:rPr lang="en-US" sz="3200" dirty="0"/>
              <a:t> pour le </a:t>
            </a:r>
            <a:r>
              <a:rPr lang="en-US" sz="3200" dirty="0" err="1"/>
              <a:t>développement</a:t>
            </a:r>
            <a:r>
              <a:rPr lang="en-US" sz="3200" dirty="0"/>
              <a:t> du </a:t>
            </a:r>
            <a:r>
              <a:rPr lang="en-US" sz="3200" dirty="0" err="1"/>
              <a:t>programme</a:t>
            </a:r>
            <a:r>
              <a:rPr lang="en-US" sz="3200" dirty="0"/>
              <a:t> HORS-PISTE</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6137329" y="1831647"/>
            <a:ext cx="5734373" cy="4063425"/>
          </a:xfrm>
        </p:spPr>
        <p:txBody>
          <a:bodyPr>
            <a:normAutofit fontScale="92500" lnSpcReduction="10000"/>
          </a:bodyPr>
          <a:lstStyle/>
          <a:p>
            <a:pPr marL="0" indent="0">
              <a:lnSpc>
                <a:spcPct val="110000"/>
              </a:lnSpc>
              <a:buNone/>
            </a:pPr>
            <a:r>
              <a:rPr lang="fr-FR" sz="2400" dirty="0">
                <a:solidFill>
                  <a:schemeClr val="accent3">
                    <a:lumMod val="50000"/>
                  </a:schemeClr>
                </a:solidFill>
              </a:rPr>
              <a:t>La </a:t>
            </a:r>
            <a:r>
              <a:rPr lang="fr-FR" sz="2400" b="1" dirty="0">
                <a:solidFill>
                  <a:schemeClr val="accent3">
                    <a:lumMod val="50000"/>
                  </a:schemeClr>
                </a:solidFill>
              </a:rPr>
              <a:t>démarche</a:t>
            </a:r>
            <a:r>
              <a:rPr lang="fr-FR" sz="2400" dirty="0">
                <a:solidFill>
                  <a:schemeClr val="accent3">
                    <a:lumMod val="50000"/>
                  </a:schemeClr>
                </a:solidFill>
              </a:rPr>
              <a:t> du C</a:t>
            </a:r>
            <a:r>
              <a:rPr lang="fr-CA" sz="2400" dirty="0">
                <a:solidFill>
                  <a:schemeClr val="accent3">
                    <a:lumMod val="50000"/>
                  </a:schemeClr>
                </a:solidFill>
              </a:rPr>
              <a:t>entre RBC</a:t>
            </a:r>
            <a:r>
              <a:rPr lang="fr-CA" sz="2400" i="1" dirty="0">
                <a:solidFill>
                  <a:schemeClr val="accent3">
                    <a:lumMod val="50000"/>
                  </a:schemeClr>
                </a:solidFill>
              </a:rPr>
              <a:t>, </a:t>
            </a:r>
            <a:r>
              <a:rPr lang="fr-FR" sz="2400" dirty="0">
                <a:solidFill>
                  <a:schemeClr val="accent3">
                    <a:lumMod val="50000"/>
                  </a:schemeClr>
                </a:solidFill>
              </a:rPr>
              <a:t>dans chacun des projets, s’appuie sur :</a:t>
            </a:r>
          </a:p>
          <a:p>
            <a:pPr marL="0" indent="0">
              <a:buNone/>
            </a:pPr>
            <a:endParaRPr lang="fr-FR" sz="1100" dirty="0">
              <a:solidFill>
                <a:schemeClr val="accent3">
                  <a:lumMod val="50000"/>
                </a:schemeClr>
              </a:solidFill>
            </a:endParaRPr>
          </a:p>
          <a:p>
            <a:pPr marL="723900" lvl="1" indent="-368300">
              <a:lnSpc>
                <a:spcPct val="110000"/>
              </a:lnSpc>
              <a:buFont typeface="Wingdings" panose="05000000000000000000" pitchFamily="2" charset="2"/>
              <a:buChar char="ü"/>
            </a:pPr>
            <a:r>
              <a:rPr lang="fr-FR" dirty="0">
                <a:solidFill>
                  <a:schemeClr val="accent3">
                    <a:lumMod val="50000"/>
                  </a:schemeClr>
                </a:solidFill>
              </a:rPr>
              <a:t>les besoins des jeunes;</a:t>
            </a:r>
          </a:p>
          <a:p>
            <a:pPr marL="723900" lvl="1" indent="-368300">
              <a:lnSpc>
                <a:spcPct val="110000"/>
              </a:lnSpc>
              <a:buFont typeface="Wingdings" panose="05000000000000000000" pitchFamily="2" charset="2"/>
              <a:buChar char="ü"/>
            </a:pPr>
            <a:r>
              <a:rPr lang="fr-FR" dirty="0">
                <a:solidFill>
                  <a:schemeClr val="accent3">
                    <a:lumMod val="50000"/>
                  </a:schemeClr>
                </a:solidFill>
              </a:rPr>
              <a:t>les savoirs issus des recherches;</a:t>
            </a:r>
          </a:p>
          <a:p>
            <a:pPr marL="723900" lvl="1" indent="-368300">
              <a:lnSpc>
                <a:spcPct val="110000"/>
              </a:lnSpc>
              <a:buFont typeface="Wingdings" panose="05000000000000000000" pitchFamily="2" charset="2"/>
              <a:buChar char="ü"/>
            </a:pPr>
            <a:r>
              <a:rPr lang="fr-FR" dirty="0">
                <a:solidFill>
                  <a:schemeClr val="accent3">
                    <a:lumMod val="50000"/>
                  </a:schemeClr>
                </a:solidFill>
              </a:rPr>
              <a:t>les savoirs d’expérience des acteurs terrain et des jeunes.</a:t>
            </a:r>
          </a:p>
          <a:p>
            <a:pPr lvl="1"/>
            <a:endParaRPr lang="fr-FR" dirty="0">
              <a:solidFill>
                <a:schemeClr val="accent3">
                  <a:lumMod val="50000"/>
                </a:schemeClr>
              </a:solidFill>
            </a:endParaRPr>
          </a:p>
          <a:p>
            <a:pPr lvl="1"/>
            <a:endParaRPr lang="fr-FR" sz="900" dirty="0">
              <a:solidFill>
                <a:schemeClr val="accent3">
                  <a:lumMod val="50000"/>
                </a:schemeClr>
              </a:solidFill>
            </a:endParaRPr>
          </a:p>
          <a:p>
            <a:pPr marL="0" indent="0">
              <a:lnSpc>
                <a:spcPct val="110000"/>
              </a:lnSpc>
              <a:buNone/>
            </a:pPr>
            <a:r>
              <a:rPr lang="fr-FR" sz="2400" dirty="0">
                <a:solidFill>
                  <a:schemeClr val="accent3">
                    <a:lumMod val="50000"/>
                  </a:schemeClr>
                </a:solidFill>
              </a:rPr>
              <a:t>Une </a:t>
            </a:r>
            <a:r>
              <a:rPr lang="fr-FR" sz="2400" b="1" dirty="0">
                <a:solidFill>
                  <a:schemeClr val="accent3">
                    <a:lumMod val="50000"/>
                  </a:schemeClr>
                </a:solidFill>
              </a:rPr>
              <a:t>démarche novatrice </a:t>
            </a:r>
            <a:r>
              <a:rPr lang="fr-FR" sz="2400" dirty="0">
                <a:solidFill>
                  <a:schemeClr val="accent3">
                    <a:lumMod val="50000"/>
                  </a:schemeClr>
                </a:solidFill>
              </a:rPr>
              <a:t>non directive qui s’adapte aux contextes et réalités.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9</a:t>
            </a:fld>
            <a:endParaRPr lang="en-US" dirty="0"/>
          </a:p>
        </p:txBody>
      </p:sp>
      <p:graphicFrame>
        <p:nvGraphicFramePr>
          <p:cNvPr id="7" name="Diagramme 6">
            <a:extLst>
              <a:ext uri="{FF2B5EF4-FFF2-40B4-BE49-F238E27FC236}">
                <a16:creationId xmlns:a16="http://schemas.microsoft.com/office/drawing/2014/main" id="{3BE7F8E3-78BB-4E0F-9034-02765BEAA0EE}"/>
              </a:ext>
            </a:extLst>
          </p:cNvPr>
          <p:cNvGraphicFramePr/>
          <p:nvPr>
            <p:custDataLst>
              <p:tags r:id="rId4"/>
            </p:custDataLst>
            <p:extLst>
              <p:ext uri="{D42A27DB-BD31-4B8C-83A1-F6EECF244321}">
                <p14:modId xmlns:p14="http://schemas.microsoft.com/office/powerpoint/2010/main" val="2154212053"/>
              </p:ext>
            </p:extLst>
          </p:nvPr>
        </p:nvGraphicFramePr>
        <p:xfrm>
          <a:off x="455597" y="1601008"/>
          <a:ext cx="5599075" cy="43066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2862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7"/>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2"/>
</p:tagLst>
</file>

<file path=ppt/tags/tag61.xml><?xml version="1.0" encoding="utf-8"?>
<p:tagLst xmlns:a="http://schemas.openxmlformats.org/drawingml/2006/main" xmlns:r="http://schemas.openxmlformats.org/officeDocument/2006/relationships" xmlns:p="http://schemas.openxmlformats.org/presentationml/2006/main">
  <p:tag name="NUM" val="1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BA9305D085C94C931F5CBB3829A811" ma:contentTypeVersion="2" ma:contentTypeDescription="Crée un document." ma:contentTypeScope="" ma:versionID="520f6d5aa7f685497c3b5790528644ed">
  <xsd:schema xmlns:xsd="http://www.w3.org/2001/XMLSchema" xmlns:xs="http://www.w3.org/2001/XMLSchema" xmlns:p="http://schemas.microsoft.com/office/2006/metadata/properties" xmlns:ns2="e50989b2-5854-4a91-b4a1-247ba4158661" targetNamespace="http://schemas.microsoft.com/office/2006/metadata/properties" ma:root="true" ma:fieldsID="24ae8bdcb8f0a9ba0b03ff2bfe09e245" ns2:_="">
    <xsd:import namespace="e50989b2-5854-4a91-b4a1-247ba41586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989b2-5854-4a91-b4a1-247ba4158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F46D5-EF84-4BD2-92E8-CF7C01FFA821}">
  <ds:schemaRefs>
    <ds:schemaRef ds:uri="e50989b2-5854-4a91-b4a1-247ba4158661"/>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F5CEC58-2E73-4B63-80C8-9697A588D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0989b2-5854-4a91-b4a1-247ba4158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8B3AC-5868-47C3-A29D-7AA0B854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4202</TotalTime>
  <Words>3230</Words>
  <Application>Microsoft Office PowerPoint</Application>
  <PresentationFormat>Grand écran</PresentationFormat>
  <Paragraphs>440</Paragraphs>
  <Slides>37</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American Typewriter</vt:lpstr>
      <vt:lpstr>Arial</vt:lpstr>
      <vt:lpstr>Arial Black</vt:lpstr>
      <vt:lpstr>Barlow</vt:lpstr>
      <vt:lpstr>Calibri</vt:lpstr>
      <vt:lpstr>Courier New</vt:lpstr>
      <vt:lpstr>Wingdings</vt:lpstr>
      <vt:lpstr>Office Theme</vt:lpstr>
      <vt:lpstr>Présentation PowerPoint</vt:lpstr>
      <vt:lpstr>Midi-conférence présenté par l’Institut universitaire de première ligne en santé et services sociaux  Le mercredi 7 octobre 2020</vt:lpstr>
      <vt:lpstr>Cette présentation vise à : </vt:lpstr>
      <vt:lpstr>Mise en contexte</vt:lpstr>
      <vt:lpstr>La pertinence du programme HORS-PISTE</vt:lpstr>
      <vt:lpstr>La pertinence du programme HORS-PISTE</vt:lpstr>
      <vt:lpstr>La pertinence du programme HORS-PISTE</vt:lpstr>
      <vt:lpstr>La pertinence du programme HORS-PISTE</vt:lpstr>
      <vt:lpstr>L’approche préconisée pour le développement du programme HORS-PISTE</vt:lpstr>
      <vt:lpstr>Élaboration et implantation 2017-2021</vt:lpstr>
      <vt:lpstr>Pourquoi ce nom? </vt:lpstr>
      <vt:lpstr>Présentation PowerPoint</vt:lpstr>
      <vt:lpstr>HORS-PISTE – Exploration  1er cycle</vt:lpstr>
      <vt:lpstr>HORS-PISTE – Exploration  1er cycle</vt:lpstr>
      <vt:lpstr>HORS-PISTE – Exploration  1er cycle</vt:lpstr>
      <vt:lpstr>Quelques résultats préliminaires…</vt:lpstr>
      <vt:lpstr>Quelques résultats préliminaires…</vt:lpstr>
      <vt:lpstr>Ce que les sondages de satisfaction nous disent</vt:lpstr>
      <vt:lpstr>Ce que les élèves en pensent…</vt:lpstr>
      <vt:lpstr>Présentation PowerPoint</vt:lpstr>
      <vt:lpstr>Présentation PowerPoint</vt:lpstr>
      <vt:lpstr>HORS-PISTE – Expédition  </vt:lpstr>
      <vt:lpstr>HORS-PISTE – Expédition  </vt:lpstr>
      <vt:lpstr>HORS-PISTE – Expédition  </vt:lpstr>
      <vt:lpstr>Les approches au cœur du programme HORS-PISTE</vt:lpstr>
      <vt:lpstr>Des ateliers axés sur la participation active des élèves</vt:lpstr>
      <vt:lpstr>Basé sur le référent ÉKIP </vt:lpstr>
      <vt:lpstr>La pleine conscience, un outil essentiel</vt:lpstr>
      <vt:lpstr>L’approche cognitivo-comportementale </vt:lpstr>
      <vt:lpstr>Une implantation en plusieurs étapes</vt:lpstr>
      <vt:lpstr>Le rôle de l’équipe de soutien à l’implantation du CISSS de la Montérégie-Centre </vt:lpstr>
      <vt:lpstr>Programme HORS-PISTE Préscolaire-primaire</vt:lpstr>
      <vt:lpstr>Programme HORS-PISTE Postsecondaire</vt:lpstr>
      <vt:lpstr>Outils développés par le Centre RBC</vt:lpstr>
      <vt:lpstr>Pour toute question</vt:lpstr>
      <vt:lpstr>Présentation PowerPoint</vt:lpstr>
      <vt:lpstr>Avez-vous des questions? Des commentaires?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Danyka Therriault</cp:lastModifiedBy>
  <cp:revision>211</cp:revision>
  <dcterms:created xsi:type="dcterms:W3CDTF">2019-08-01T17:41:17Z</dcterms:created>
  <dcterms:modified xsi:type="dcterms:W3CDTF">2020-10-07T17:06:39Z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0x010100DDBA9305D085C94C931F5CBB3829A811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